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vsdx" ContentType="application/vnd.ms-visio.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  <p:sldMasterId id="2147483769" r:id="rId2"/>
    <p:sldMasterId id="2147483772" r:id="rId3"/>
    <p:sldMasterId id="2147483794" r:id="rId4"/>
    <p:sldMasterId id="2147483803" r:id="rId5"/>
    <p:sldMasterId id="2147483811" r:id="rId6"/>
    <p:sldMasterId id="2147483780" r:id="rId7"/>
    <p:sldMasterId id="2147483830" r:id="rId8"/>
    <p:sldMasterId id="2147483849" r:id="rId9"/>
  </p:sldMasterIdLst>
  <p:notesMasterIdLst>
    <p:notesMasterId r:id="rId81"/>
  </p:notesMasterIdLst>
  <p:handoutMasterIdLst>
    <p:handoutMasterId r:id="rId82"/>
  </p:handoutMasterIdLst>
  <p:sldIdLst>
    <p:sldId id="658" r:id="rId10"/>
    <p:sldId id="264" r:id="rId11"/>
    <p:sldId id="269" r:id="rId12"/>
    <p:sldId id="572" r:id="rId13"/>
    <p:sldId id="574" r:id="rId14"/>
    <p:sldId id="274" r:id="rId15"/>
    <p:sldId id="321" r:id="rId16"/>
    <p:sldId id="344" r:id="rId17"/>
    <p:sldId id="345" r:id="rId18"/>
    <p:sldId id="281" r:id="rId19"/>
    <p:sldId id="323" r:id="rId20"/>
    <p:sldId id="289" r:id="rId21"/>
    <p:sldId id="273" r:id="rId22"/>
    <p:sldId id="282" r:id="rId23"/>
    <p:sldId id="286" r:id="rId24"/>
    <p:sldId id="312" r:id="rId25"/>
    <p:sldId id="326" r:id="rId26"/>
    <p:sldId id="290" r:id="rId27"/>
    <p:sldId id="324" r:id="rId28"/>
    <p:sldId id="325" r:id="rId29"/>
    <p:sldId id="258" r:id="rId30"/>
    <p:sldId id="292" r:id="rId31"/>
    <p:sldId id="298" r:id="rId32"/>
    <p:sldId id="348" r:id="rId33"/>
    <p:sldId id="314" r:id="rId34"/>
    <p:sldId id="347" r:id="rId35"/>
    <p:sldId id="355" r:id="rId36"/>
    <p:sldId id="265" r:id="rId37"/>
    <p:sldId id="391" r:id="rId38"/>
    <p:sldId id="313" r:id="rId39"/>
    <p:sldId id="351" r:id="rId40"/>
    <p:sldId id="316" r:id="rId41"/>
    <p:sldId id="320" r:id="rId42"/>
    <p:sldId id="285" r:id="rId43"/>
    <p:sldId id="300" r:id="rId44"/>
    <p:sldId id="651" r:id="rId45"/>
    <p:sldId id="349" r:id="rId46"/>
    <p:sldId id="327" r:id="rId47"/>
    <p:sldId id="294" r:id="rId48"/>
    <p:sldId id="652" r:id="rId49"/>
    <p:sldId id="295" r:id="rId50"/>
    <p:sldId id="301" r:id="rId51"/>
    <p:sldId id="328" r:id="rId52"/>
    <p:sldId id="343" r:id="rId53"/>
    <p:sldId id="302" r:id="rId54"/>
    <p:sldId id="303" r:id="rId55"/>
    <p:sldId id="335" r:id="rId56"/>
    <p:sldId id="338" r:id="rId57"/>
    <p:sldId id="576" r:id="rId58"/>
    <p:sldId id="318" r:id="rId59"/>
    <p:sldId id="650" r:id="rId60"/>
    <p:sldId id="319" r:id="rId61"/>
    <p:sldId id="342" r:id="rId62"/>
    <p:sldId id="317" r:id="rId63"/>
    <p:sldId id="304" r:id="rId64"/>
    <p:sldId id="341" r:id="rId65"/>
    <p:sldId id="307" r:id="rId66"/>
    <p:sldId id="308" r:id="rId67"/>
    <p:sldId id="331" r:id="rId68"/>
    <p:sldId id="653" r:id="rId69"/>
    <p:sldId id="575" r:id="rId70"/>
    <p:sldId id="352" r:id="rId71"/>
    <p:sldId id="333" r:id="rId72"/>
    <p:sldId id="356" r:id="rId73"/>
    <p:sldId id="655" r:id="rId74"/>
    <p:sldId id="656" r:id="rId75"/>
    <p:sldId id="358" r:id="rId76"/>
    <p:sldId id="361" r:id="rId77"/>
    <p:sldId id="657" r:id="rId78"/>
    <p:sldId id="354" r:id="rId79"/>
    <p:sldId id="277" r:id="rId80"/>
  </p:sldIdLst>
  <p:sldSz cx="9144000" cy="514826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193" userDrawn="1">
          <p15:clr>
            <a:srgbClr val="A4A3A4"/>
          </p15:clr>
        </p15:guide>
        <p15:guide id="6" orient="horz" pos="2960" userDrawn="1">
          <p15:clr>
            <a:srgbClr val="A4A3A4"/>
          </p15:clr>
        </p15:guide>
        <p15:guide id="7" orient="horz" pos="941" userDrawn="1">
          <p15:clr>
            <a:srgbClr val="A4A3A4"/>
          </p15:clr>
        </p15:guide>
        <p15:guide id="8" orient="horz" pos="1327" userDrawn="1">
          <p15:clr>
            <a:srgbClr val="A4A3A4"/>
          </p15:clr>
        </p15:guide>
        <p15:guide id="9" orient="horz" pos="2098" userDrawn="1">
          <p15:clr>
            <a:srgbClr val="A4A3A4"/>
          </p15:clr>
        </p15:guide>
        <p15:guide id="10" orient="horz" pos="2869" userDrawn="1">
          <p15:clr>
            <a:srgbClr val="A4A3A4"/>
          </p15:clr>
        </p15:guide>
        <p15:guide id="11" orient="horz" pos="2075" userDrawn="1">
          <p15:clr>
            <a:srgbClr val="A4A3A4"/>
          </p15:clr>
        </p15:guide>
        <p15:guide id="12" orient="horz" pos="215" userDrawn="1">
          <p15:clr>
            <a:srgbClr val="A4A3A4"/>
          </p15:clr>
        </p15:guide>
        <p15:guide id="13" pos="2331">
          <p15:clr>
            <a:srgbClr val="A4A3A4"/>
          </p15:clr>
        </p15:guide>
        <p15:guide id="14" pos="725" userDrawn="1">
          <p15:clr>
            <a:srgbClr val="A4A3A4"/>
          </p15:clr>
        </p15:guide>
        <p15:guide id="15" pos="875">
          <p15:clr>
            <a:srgbClr val="A4A3A4"/>
          </p15:clr>
        </p15:guide>
        <p15:guide id="16" pos="1260">
          <p15:clr>
            <a:srgbClr val="A4A3A4"/>
          </p15:clr>
        </p15:guide>
        <p15:guide id="17" pos="1410">
          <p15:clr>
            <a:srgbClr val="A4A3A4"/>
          </p15:clr>
        </p15:guide>
        <p15:guide id="18" pos="1796">
          <p15:clr>
            <a:srgbClr val="A4A3A4"/>
          </p15:clr>
        </p15:guide>
        <p15:guide id="19" pos="1950" userDrawn="1">
          <p15:clr>
            <a:srgbClr val="A4A3A4"/>
          </p15:clr>
        </p15:guide>
        <p15:guide id="20" pos="2481">
          <p15:clr>
            <a:srgbClr val="A4A3A4"/>
          </p15:clr>
        </p15:guide>
        <p15:guide id="21" pos="2869">
          <p15:clr>
            <a:srgbClr val="A4A3A4"/>
          </p15:clr>
        </p15:guide>
        <p15:guide id="22" pos="3039" userDrawn="1">
          <p15:clr>
            <a:srgbClr val="A4A3A4"/>
          </p15:clr>
        </p15:guide>
        <p15:guide id="23" pos="3402">
          <p15:clr>
            <a:srgbClr val="A4A3A4"/>
          </p15:clr>
        </p15:guide>
        <p15:guide id="24" pos="3552">
          <p15:clr>
            <a:srgbClr val="A4A3A4"/>
          </p15:clr>
        </p15:guide>
        <p15:guide id="25" pos="3938">
          <p15:clr>
            <a:srgbClr val="A4A3A4"/>
          </p15:clr>
        </p15:guide>
        <p15:guide id="26" pos="4086">
          <p15:clr>
            <a:srgbClr val="A4A3A4"/>
          </p15:clr>
        </p15:guide>
        <p15:guide id="27" pos="4473">
          <p15:clr>
            <a:srgbClr val="A4A3A4"/>
          </p15:clr>
        </p15:guide>
        <p15:guide id="28" pos="4626" userDrawn="1">
          <p15:clr>
            <a:srgbClr val="A4A3A4"/>
          </p15:clr>
        </p15:guide>
        <p15:guide id="29" pos="5008">
          <p15:clr>
            <a:srgbClr val="A4A3A4"/>
          </p15:clr>
        </p15:guide>
        <p15:guide id="30" pos="5148" userDrawn="1">
          <p15:clr>
            <a:srgbClr val="A4A3A4"/>
          </p15:clr>
        </p15:guide>
        <p15:guide id="31" pos="5759">
          <p15:clr>
            <a:srgbClr val="A4A3A4"/>
          </p15:clr>
        </p15:guide>
        <p15:guide id="32" pos="48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AA3"/>
    <a:srgbClr val="404040"/>
    <a:srgbClr val="333333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86419" autoAdjust="0"/>
  </p:normalViewPr>
  <p:slideViewPr>
    <p:cSldViewPr snapToGrid="0">
      <p:cViewPr varScale="1">
        <p:scale>
          <a:sx n="112" d="100"/>
          <a:sy n="112" d="100"/>
        </p:scale>
        <p:origin x="108" y="90"/>
      </p:cViewPr>
      <p:guideLst>
        <p:guide orient="horz" pos="238"/>
        <p:guide pos="340"/>
        <p:guide orient="horz" pos="3028"/>
        <p:guide pos="5511"/>
        <p:guide orient="horz" pos="193"/>
        <p:guide orient="horz" pos="2960"/>
        <p:guide orient="horz" pos="941"/>
        <p:guide orient="horz" pos="1327"/>
        <p:guide orient="horz" pos="2098"/>
        <p:guide orient="horz" pos="2869"/>
        <p:guide orient="horz" pos="2075"/>
        <p:guide orient="horz" pos="215"/>
        <p:guide pos="2331"/>
        <p:guide pos="725"/>
        <p:guide pos="875"/>
        <p:guide pos="1260"/>
        <p:guide pos="1410"/>
        <p:guide pos="1796"/>
        <p:guide pos="1950"/>
        <p:guide pos="2481"/>
        <p:guide pos="2869"/>
        <p:guide pos="3039"/>
        <p:guide pos="3402"/>
        <p:guide pos="3552"/>
        <p:guide pos="3938"/>
        <p:guide pos="4086"/>
        <p:guide pos="4473"/>
        <p:guide pos="4626"/>
        <p:guide pos="5008"/>
        <p:guide pos="5148"/>
        <p:guide pos="5759"/>
        <p:guide pos="48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3127"/>
        <p:guide pos="2141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viewProps" Target="view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DAMOV\&#1087;&#1088;-&#1074;&#1086;%20&#1101;_&#1101;%20&#1069;&#1057;%20&#1056;&#1086;&#1089;&#1089;&#1080;&#1080;_1980-202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электроэнергии в России по типам электростанций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7691522643900658E-2"/>
          <c:y val="0.12373426396113019"/>
          <c:w val="0.88761699841388586"/>
          <c:h val="0.75144048573562772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Лист1!$B$2</c:f>
              <c:strCache>
                <c:ptCount val="1"/>
                <c:pt idx="0">
                  <c:v>АЭС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ysClr val="windowText" lastClr="000000">
                  <a:lumMod val="25000"/>
                  <a:lumOff val="75000"/>
                  <a:alpha val="93000"/>
                </a:sys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Лист1!$A$3:$A$40</c:f>
              <c:numCache>
                <c:formatCode>General</c:formatCode>
                <c:ptCount val="38"/>
                <c:pt idx="0">
                  <c:v>1980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</c:numCache>
            </c:numRef>
          </c:cat>
          <c:val>
            <c:numRef>
              <c:f>Лист1!$B$3:$B$40</c:f>
              <c:numCache>
                <c:formatCode>General</c:formatCode>
                <c:ptCount val="38"/>
                <c:pt idx="0">
                  <c:v>54</c:v>
                </c:pt>
                <c:pt idx="1">
                  <c:v>99</c:v>
                </c:pt>
                <c:pt idx="2">
                  <c:v>105</c:v>
                </c:pt>
                <c:pt idx="3">
                  <c:v>120</c:v>
                </c:pt>
                <c:pt idx="4">
                  <c:v>126</c:v>
                </c:pt>
                <c:pt idx="5">
                  <c:v>128</c:v>
                </c:pt>
                <c:pt idx="6">
                  <c:v>118.3</c:v>
                </c:pt>
                <c:pt idx="7">
                  <c:v>120</c:v>
                </c:pt>
                <c:pt idx="8">
                  <c:v>119.6</c:v>
                </c:pt>
                <c:pt idx="9">
                  <c:v>119.2</c:v>
                </c:pt>
                <c:pt idx="10">
                  <c:v>97.8</c:v>
                </c:pt>
                <c:pt idx="11">
                  <c:v>99.3</c:v>
                </c:pt>
                <c:pt idx="12">
                  <c:v>108.8</c:v>
                </c:pt>
                <c:pt idx="13">
                  <c:v>108.3</c:v>
                </c:pt>
                <c:pt idx="14">
                  <c:v>103.5</c:v>
                </c:pt>
                <c:pt idx="15">
                  <c:v>120</c:v>
                </c:pt>
                <c:pt idx="16">
                  <c:v>128.9</c:v>
                </c:pt>
                <c:pt idx="17">
                  <c:v>130.69999999999999</c:v>
                </c:pt>
                <c:pt idx="18">
                  <c:v>139.80000000000001</c:v>
                </c:pt>
                <c:pt idx="19">
                  <c:v>148.6</c:v>
                </c:pt>
                <c:pt idx="20">
                  <c:v>143</c:v>
                </c:pt>
                <c:pt idx="21">
                  <c:v>147.6</c:v>
                </c:pt>
                <c:pt idx="22">
                  <c:v>154.80000000000001</c:v>
                </c:pt>
                <c:pt idx="23">
                  <c:v>158.30000000000001</c:v>
                </c:pt>
                <c:pt idx="24">
                  <c:v>162.30000000000001</c:v>
                </c:pt>
                <c:pt idx="25">
                  <c:v>163.30000000000001</c:v>
                </c:pt>
                <c:pt idx="26">
                  <c:v>170.1</c:v>
                </c:pt>
                <c:pt idx="27">
                  <c:v>172.7</c:v>
                </c:pt>
                <c:pt idx="28">
                  <c:v>177.3</c:v>
                </c:pt>
                <c:pt idx="29">
                  <c:v>172.2</c:v>
                </c:pt>
                <c:pt idx="30">
                  <c:v>180.5</c:v>
                </c:pt>
                <c:pt idx="31">
                  <c:v>195.2</c:v>
                </c:pt>
                <c:pt idx="32">
                  <c:v>196.4</c:v>
                </c:pt>
                <c:pt idx="33">
                  <c:v>202.9</c:v>
                </c:pt>
                <c:pt idx="34">
                  <c:v>204.3</c:v>
                </c:pt>
                <c:pt idx="35">
                  <c:v>208.6</c:v>
                </c:pt>
                <c:pt idx="36">
                  <c:v>215.7</c:v>
                </c:pt>
                <c:pt idx="37">
                  <c:v>222.4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4-4B16-9D19-E0791F79BEAB}"/>
            </c:ext>
          </c:extLst>
        </c:ser>
        <c:ser>
          <c:idx val="2"/>
          <c:order val="2"/>
          <c:tx>
            <c:strRef>
              <c:f>Лист1!$C$2</c:f>
              <c:strCache>
                <c:ptCount val="1"/>
                <c:pt idx="0">
                  <c:v>ТЭС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Лист1!$A$3:$A$40</c:f>
              <c:numCache>
                <c:formatCode>General</c:formatCode>
                <c:ptCount val="38"/>
                <c:pt idx="0">
                  <c:v>1980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</c:numCache>
            </c:numRef>
          </c:cat>
          <c:val>
            <c:numRef>
              <c:f>Лист1!$C$3:$C$40</c:f>
              <c:numCache>
                <c:formatCode>General</c:formatCode>
                <c:ptCount val="38"/>
                <c:pt idx="0">
                  <c:v>622</c:v>
                </c:pt>
                <c:pt idx="1">
                  <c:v>703</c:v>
                </c:pt>
                <c:pt idx="2">
                  <c:v>732</c:v>
                </c:pt>
                <c:pt idx="3">
                  <c:v>765</c:v>
                </c:pt>
                <c:pt idx="4">
                  <c:v>778</c:v>
                </c:pt>
                <c:pt idx="5">
                  <c:v>789</c:v>
                </c:pt>
                <c:pt idx="6">
                  <c:v>797</c:v>
                </c:pt>
                <c:pt idx="7">
                  <c:v>780.1</c:v>
                </c:pt>
                <c:pt idx="8">
                  <c:v>715</c:v>
                </c:pt>
                <c:pt idx="9">
                  <c:v>662.2</c:v>
                </c:pt>
                <c:pt idx="10">
                  <c:v>601.1</c:v>
                </c:pt>
                <c:pt idx="11">
                  <c:v>583.20000000000005</c:v>
                </c:pt>
                <c:pt idx="12">
                  <c:v>583.5</c:v>
                </c:pt>
                <c:pt idx="13">
                  <c:v>567.70000000000005</c:v>
                </c:pt>
                <c:pt idx="14">
                  <c:v>563.70000000000005</c:v>
                </c:pt>
                <c:pt idx="15">
                  <c:v>562.6</c:v>
                </c:pt>
                <c:pt idx="16">
                  <c:v>580.5</c:v>
                </c:pt>
                <c:pt idx="17">
                  <c:v>586.9</c:v>
                </c:pt>
                <c:pt idx="18">
                  <c:v>593.29999999999995</c:v>
                </c:pt>
                <c:pt idx="19">
                  <c:v>606.9</c:v>
                </c:pt>
                <c:pt idx="20">
                  <c:v>609.4</c:v>
                </c:pt>
                <c:pt idx="21">
                  <c:v>627</c:v>
                </c:pt>
                <c:pt idx="22">
                  <c:v>659.4</c:v>
                </c:pt>
                <c:pt idx="23">
                  <c:v>675.6</c:v>
                </c:pt>
                <c:pt idx="24">
                  <c:v>689</c:v>
                </c:pt>
                <c:pt idx="25">
                  <c:v>628.1</c:v>
                </c:pt>
                <c:pt idx="26">
                  <c:v>676.4</c:v>
                </c:pt>
                <c:pt idx="27">
                  <c:v>692.2</c:v>
                </c:pt>
                <c:pt idx="28">
                  <c:v>699.6</c:v>
                </c:pt>
                <c:pt idx="29">
                  <c:v>676.8</c:v>
                </c:pt>
                <c:pt idx="30">
                  <c:v>677.5</c:v>
                </c:pt>
                <c:pt idx="31">
                  <c:v>671.6</c:v>
                </c:pt>
                <c:pt idx="32">
                  <c:v>673.8</c:v>
                </c:pt>
                <c:pt idx="33">
                  <c:v>671.5</c:v>
                </c:pt>
                <c:pt idx="34">
                  <c:v>682.1</c:v>
                </c:pt>
                <c:pt idx="35">
                  <c:v>680.1</c:v>
                </c:pt>
                <c:pt idx="36">
                  <c:v>620.70000000000005</c:v>
                </c:pt>
                <c:pt idx="37">
                  <c:v>676.9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A4-4B16-9D19-E0791F79BEAB}"/>
            </c:ext>
          </c:extLst>
        </c:ser>
        <c:ser>
          <c:idx val="3"/>
          <c:order val="3"/>
          <c:tx>
            <c:strRef>
              <c:f>Лист1!$D$2</c:f>
              <c:strCache>
                <c:ptCount val="1"/>
                <c:pt idx="0">
                  <c:v>ГЭС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Лист1!$A$3:$A$40</c:f>
              <c:numCache>
                <c:formatCode>General</c:formatCode>
                <c:ptCount val="38"/>
                <c:pt idx="0">
                  <c:v>1980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</c:numCache>
            </c:numRef>
          </c:cat>
          <c:val>
            <c:numRef>
              <c:f>Лист1!$D$3:$D$40</c:f>
              <c:numCache>
                <c:formatCode>General</c:formatCode>
                <c:ptCount val="38"/>
                <c:pt idx="0">
                  <c:v>129</c:v>
                </c:pt>
                <c:pt idx="1">
                  <c:v>160</c:v>
                </c:pt>
                <c:pt idx="2">
                  <c:v>164</c:v>
                </c:pt>
                <c:pt idx="3">
                  <c:v>162</c:v>
                </c:pt>
                <c:pt idx="4">
                  <c:v>161</c:v>
                </c:pt>
                <c:pt idx="5">
                  <c:v>160</c:v>
                </c:pt>
                <c:pt idx="6">
                  <c:v>166.8</c:v>
                </c:pt>
                <c:pt idx="7">
                  <c:v>168.1</c:v>
                </c:pt>
                <c:pt idx="8">
                  <c:v>173</c:v>
                </c:pt>
                <c:pt idx="9">
                  <c:v>175.2</c:v>
                </c:pt>
                <c:pt idx="10">
                  <c:v>177</c:v>
                </c:pt>
                <c:pt idx="11">
                  <c:v>177.3</c:v>
                </c:pt>
                <c:pt idx="12">
                  <c:v>155.1</c:v>
                </c:pt>
                <c:pt idx="13">
                  <c:v>157.69999999999999</c:v>
                </c:pt>
                <c:pt idx="14">
                  <c:v>158.9</c:v>
                </c:pt>
                <c:pt idx="15">
                  <c:v>160.9</c:v>
                </c:pt>
                <c:pt idx="16">
                  <c:v>164.6</c:v>
                </c:pt>
                <c:pt idx="17">
                  <c:v>175.2</c:v>
                </c:pt>
                <c:pt idx="18">
                  <c:v>163.4</c:v>
                </c:pt>
                <c:pt idx="19">
                  <c:v>157.19999999999999</c:v>
                </c:pt>
                <c:pt idx="20">
                  <c:v>177.8</c:v>
                </c:pt>
                <c:pt idx="21">
                  <c:v>175</c:v>
                </c:pt>
                <c:pt idx="22">
                  <c:v>175.2</c:v>
                </c:pt>
                <c:pt idx="23">
                  <c:v>179</c:v>
                </c:pt>
                <c:pt idx="24">
                  <c:v>155.69999999999999</c:v>
                </c:pt>
                <c:pt idx="25">
                  <c:v>165.9</c:v>
                </c:pt>
                <c:pt idx="26">
                  <c:v>158</c:v>
                </c:pt>
                <c:pt idx="27">
                  <c:v>154.5</c:v>
                </c:pt>
                <c:pt idx="28">
                  <c:v>155.4</c:v>
                </c:pt>
                <c:pt idx="29">
                  <c:v>174.8</c:v>
                </c:pt>
                <c:pt idx="30">
                  <c:v>167.1</c:v>
                </c:pt>
                <c:pt idx="31">
                  <c:v>160.19999999999999</c:v>
                </c:pt>
                <c:pt idx="32">
                  <c:v>178.3</c:v>
                </c:pt>
                <c:pt idx="33">
                  <c:v>178.9</c:v>
                </c:pt>
                <c:pt idx="34">
                  <c:v>183.8</c:v>
                </c:pt>
                <c:pt idx="35">
                  <c:v>190.3</c:v>
                </c:pt>
                <c:pt idx="36">
                  <c:v>207.4</c:v>
                </c:pt>
                <c:pt idx="37">
                  <c:v>209.5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CEA4-4B16-9D19-E0791F79B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567540224"/>
        <c:axId val="5675395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Лист1!$A$2</c15:sqref>
                        </c15:formulaRef>
                      </c:ext>
                    </c:extLst>
                    <c:strCache>
                      <c:ptCount val="1"/>
                      <c:pt idx="0">
                        <c:v>Год</c:v>
                      </c:pt>
                    </c:strCache>
                  </c:strRef>
                </c:tx>
                <c:spPr>
                  <a:solidFill>
                    <a:srgbClr val="00B050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Лист1!$A$3:$A$40</c15:sqref>
                        </c15:formulaRef>
                      </c:ext>
                    </c:extLst>
                    <c:numCache>
                      <c:formatCode>General</c:formatCode>
                      <c:ptCount val="38"/>
                      <c:pt idx="0">
                        <c:v>1980</c:v>
                      </c:pt>
                      <c:pt idx="1">
                        <c:v>1985</c:v>
                      </c:pt>
                      <c:pt idx="2">
                        <c:v>1986</c:v>
                      </c:pt>
                      <c:pt idx="3">
                        <c:v>1987</c:v>
                      </c:pt>
                      <c:pt idx="4">
                        <c:v>1988</c:v>
                      </c:pt>
                      <c:pt idx="5">
                        <c:v>1989</c:v>
                      </c:pt>
                      <c:pt idx="6">
                        <c:v>1990</c:v>
                      </c:pt>
                      <c:pt idx="7">
                        <c:v>1991</c:v>
                      </c:pt>
                      <c:pt idx="8">
                        <c:v>1992</c:v>
                      </c:pt>
                      <c:pt idx="9">
                        <c:v>1993</c:v>
                      </c:pt>
                      <c:pt idx="10">
                        <c:v>1994</c:v>
                      </c:pt>
                      <c:pt idx="11">
                        <c:v>1995</c:v>
                      </c:pt>
                      <c:pt idx="12">
                        <c:v>1996</c:v>
                      </c:pt>
                      <c:pt idx="13">
                        <c:v>1997</c:v>
                      </c:pt>
                      <c:pt idx="14">
                        <c:v>1998</c:v>
                      </c:pt>
                      <c:pt idx="15">
                        <c:v>1999</c:v>
                      </c:pt>
                      <c:pt idx="16">
                        <c:v>2000</c:v>
                      </c:pt>
                      <c:pt idx="17">
                        <c:v>2001</c:v>
                      </c:pt>
                      <c:pt idx="18">
                        <c:v>2002</c:v>
                      </c:pt>
                      <c:pt idx="19">
                        <c:v>2003</c:v>
                      </c:pt>
                      <c:pt idx="20">
                        <c:v>2004</c:v>
                      </c:pt>
                      <c:pt idx="21">
                        <c:v>2005</c:v>
                      </c:pt>
                      <c:pt idx="22">
                        <c:v>2006</c:v>
                      </c:pt>
                      <c:pt idx="23">
                        <c:v>2007</c:v>
                      </c:pt>
                      <c:pt idx="24">
                        <c:v>2008</c:v>
                      </c:pt>
                      <c:pt idx="25">
                        <c:v>2009</c:v>
                      </c:pt>
                      <c:pt idx="26">
                        <c:v>2010</c:v>
                      </c:pt>
                      <c:pt idx="27">
                        <c:v>2011</c:v>
                      </c:pt>
                      <c:pt idx="28">
                        <c:v>2012</c:v>
                      </c:pt>
                      <c:pt idx="29">
                        <c:v>2013</c:v>
                      </c:pt>
                      <c:pt idx="30">
                        <c:v>2014</c:v>
                      </c:pt>
                      <c:pt idx="31">
                        <c:v>2015</c:v>
                      </c:pt>
                      <c:pt idx="32">
                        <c:v>2016</c:v>
                      </c:pt>
                      <c:pt idx="33">
                        <c:v>2017</c:v>
                      </c:pt>
                      <c:pt idx="34">
                        <c:v>2018</c:v>
                      </c:pt>
                      <c:pt idx="35">
                        <c:v>2019</c:v>
                      </c:pt>
                      <c:pt idx="36">
                        <c:v>2020</c:v>
                      </c:pt>
                      <c:pt idx="37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Лист1!$A$3:$A$40</c15:sqref>
                        </c15:formulaRef>
                      </c:ext>
                    </c:extLst>
                    <c:numCache>
                      <c:formatCode>General</c:formatCode>
                      <c:ptCount val="38"/>
                      <c:pt idx="0">
                        <c:v>1980</c:v>
                      </c:pt>
                      <c:pt idx="1">
                        <c:v>1985</c:v>
                      </c:pt>
                      <c:pt idx="2">
                        <c:v>1986</c:v>
                      </c:pt>
                      <c:pt idx="3">
                        <c:v>1987</c:v>
                      </c:pt>
                      <c:pt idx="4">
                        <c:v>1988</c:v>
                      </c:pt>
                      <c:pt idx="5">
                        <c:v>1989</c:v>
                      </c:pt>
                      <c:pt idx="6">
                        <c:v>1990</c:v>
                      </c:pt>
                      <c:pt idx="7">
                        <c:v>1991</c:v>
                      </c:pt>
                      <c:pt idx="8">
                        <c:v>1992</c:v>
                      </c:pt>
                      <c:pt idx="9">
                        <c:v>1993</c:v>
                      </c:pt>
                      <c:pt idx="10">
                        <c:v>1994</c:v>
                      </c:pt>
                      <c:pt idx="11">
                        <c:v>1995</c:v>
                      </c:pt>
                      <c:pt idx="12">
                        <c:v>1996</c:v>
                      </c:pt>
                      <c:pt idx="13">
                        <c:v>1997</c:v>
                      </c:pt>
                      <c:pt idx="14">
                        <c:v>1998</c:v>
                      </c:pt>
                      <c:pt idx="15">
                        <c:v>1999</c:v>
                      </c:pt>
                      <c:pt idx="16">
                        <c:v>2000</c:v>
                      </c:pt>
                      <c:pt idx="17">
                        <c:v>2001</c:v>
                      </c:pt>
                      <c:pt idx="18">
                        <c:v>2002</c:v>
                      </c:pt>
                      <c:pt idx="19">
                        <c:v>2003</c:v>
                      </c:pt>
                      <c:pt idx="20">
                        <c:v>2004</c:v>
                      </c:pt>
                      <c:pt idx="21">
                        <c:v>2005</c:v>
                      </c:pt>
                      <c:pt idx="22">
                        <c:v>2006</c:v>
                      </c:pt>
                      <c:pt idx="23">
                        <c:v>2007</c:v>
                      </c:pt>
                      <c:pt idx="24">
                        <c:v>2008</c:v>
                      </c:pt>
                      <c:pt idx="25">
                        <c:v>2009</c:v>
                      </c:pt>
                      <c:pt idx="26">
                        <c:v>2010</c:v>
                      </c:pt>
                      <c:pt idx="27">
                        <c:v>2011</c:v>
                      </c:pt>
                      <c:pt idx="28">
                        <c:v>2012</c:v>
                      </c:pt>
                      <c:pt idx="29">
                        <c:v>2013</c:v>
                      </c:pt>
                      <c:pt idx="30">
                        <c:v>2014</c:v>
                      </c:pt>
                      <c:pt idx="31">
                        <c:v>2015</c:v>
                      </c:pt>
                      <c:pt idx="32">
                        <c:v>2016</c:v>
                      </c:pt>
                      <c:pt idx="33">
                        <c:v>2017</c:v>
                      </c:pt>
                      <c:pt idx="34">
                        <c:v>2018</c:v>
                      </c:pt>
                      <c:pt idx="35">
                        <c:v>2019</c:v>
                      </c:pt>
                      <c:pt idx="36">
                        <c:v>2020</c:v>
                      </c:pt>
                      <c:pt idx="37">
                        <c:v>2021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EA4-4B16-9D19-E0791F79BEAB}"/>
                  </c:ext>
                </c:extLst>
              </c15:ser>
            </c15:filteredBarSeries>
          </c:ext>
        </c:extLst>
      </c:barChart>
      <c:catAx>
        <c:axId val="567540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Годы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67539568"/>
        <c:crosses val="autoZero"/>
        <c:auto val="0"/>
        <c:lblAlgn val="ctr"/>
        <c:lblOffset val="100"/>
        <c:tickLblSkip val="1"/>
        <c:tickMarkSkip val="1"/>
        <c:noMultiLvlLbl val="1"/>
      </c:catAx>
      <c:valAx>
        <c:axId val="56753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Производство электроэнергии, млрд кВт.ч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6754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76652130239971E-2"/>
          <c:y val="8.8828516459121751E-2"/>
          <c:w val="0.85824000000000511"/>
          <c:h val="0.7024249999999999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Series2</c:v>
                </c:pt>
              </c:strCache>
            </c:strRef>
          </c:tx>
          <c:spPr>
            <a:ln w="25400" cap="flat">
              <a:solidFill>
                <a:srgbClr val="0000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Sheet1!$B$2:$I$2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155</c:v>
                </c:pt>
                <c:pt idx="3">
                  <c:v>310</c:v>
                </c:pt>
                <c:pt idx="4">
                  <c:v>330</c:v>
                </c:pt>
              </c:numCache>
            </c:numRef>
          </c:xVal>
          <c:yVal>
            <c:numRef>
              <c:f>Sheet1!$B$3:$I$3</c:f>
              <c:numCache>
                <c:formatCode>General</c:formatCode>
                <c:ptCount val="5"/>
                <c:pt idx="0">
                  <c:v>4.3243239999999945</c:v>
                </c:pt>
                <c:pt idx="1">
                  <c:v>4.0270269999999755</c:v>
                </c:pt>
                <c:pt idx="2">
                  <c:v>3.2432430000000001</c:v>
                </c:pt>
                <c:pt idx="3">
                  <c:v>0.27027000000000001</c:v>
                </c:pt>
                <c:pt idx="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C6-4DB5-9D78-1BA4AD0824E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Series3</c:v>
                </c:pt>
              </c:strCache>
            </c:strRef>
          </c:tx>
          <c:spPr>
            <a:ln w="25400" cap="flat">
              <a:solidFill>
                <a:srgbClr val="80008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Sheet1!$B$4:$I$4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30</c:v>
                </c:pt>
                <c:pt idx="3">
                  <c:v>100</c:v>
                </c:pt>
                <c:pt idx="4">
                  <c:v>160</c:v>
                </c:pt>
                <c:pt idx="5">
                  <c:v>200</c:v>
                </c:pt>
                <c:pt idx="6">
                  <c:v>275</c:v>
                </c:pt>
                <c:pt idx="7">
                  <c:v>330</c:v>
                </c:pt>
              </c:numCache>
            </c:numRef>
          </c:xVal>
          <c:yVal>
            <c:numRef>
              <c:f>Sheet1!$B$5:$I$5</c:f>
              <c:numCache>
                <c:formatCode>General</c:formatCode>
                <c:ptCount val="8"/>
                <c:pt idx="0">
                  <c:v>0.35135100000000002</c:v>
                </c:pt>
                <c:pt idx="1">
                  <c:v>0.16216200000000028</c:v>
                </c:pt>
                <c:pt idx="2">
                  <c:v>6.7568000000000183E-2</c:v>
                </c:pt>
                <c:pt idx="3">
                  <c:v>8.9189000000000004E-2</c:v>
                </c:pt>
                <c:pt idx="4">
                  <c:v>0.13243199999999999</c:v>
                </c:pt>
                <c:pt idx="5">
                  <c:v>0.14189199999999999</c:v>
                </c:pt>
                <c:pt idx="6">
                  <c:v>9.4595000000001289E-2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C6-4DB5-9D78-1BA4AD0824E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Series4</c:v>
                </c:pt>
              </c:strCache>
            </c:strRef>
          </c:tx>
          <c:spPr>
            <a:ln w="12700" cap="flat">
              <a:solidFill>
                <a:srgbClr val="00FFFF"/>
              </a:solidFill>
              <a:prstDash val="solid"/>
              <a:round/>
            </a:ln>
            <a:effectLst/>
          </c:spPr>
          <c:marker>
            <c:symbol val="x"/>
            <c:size val="5"/>
            <c:spPr>
              <a:solidFill>
                <a:srgbClr val="000000">
                  <a:alpha val="0"/>
                </a:srgbClr>
              </a:solidFill>
              <a:ln w="9525" cap="flat">
                <a:solidFill>
                  <a:srgbClr val="00FFFF"/>
                </a:solidFill>
                <a:prstDash val="solid"/>
                <a:round/>
              </a:ln>
              <a:effectLst/>
            </c:spPr>
          </c:marker>
          <c:xVal>
            <c:numRef>
              <c:f>Sheet1!$B$6:$I$6</c:f>
              <c:numCache>
                <c:formatCode>General</c:formatCode>
                <c:ptCount val="2"/>
                <c:pt idx="0">
                  <c:v>155</c:v>
                </c:pt>
                <c:pt idx="1">
                  <c:v>310</c:v>
                </c:pt>
              </c:numCache>
            </c:numRef>
          </c:xVal>
          <c:yVal>
            <c:numRef>
              <c:f>Sheet1!$B$7:$I$7</c:f>
              <c:numCache>
                <c:formatCode>General</c:formatCode>
                <c:ptCount val="2"/>
                <c:pt idx="0">
                  <c:v>3.2432430000000001</c:v>
                </c:pt>
                <c:pt idx="1">
                  <c:v>0.27027000000000001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8C6-4DB5-9D78-1BA4AD0824E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Series5</c:v>
                </c:pt>
              </c:strCache>
            </c:strRef>
          </c:tx>
          <c:spPr>
            <a:ln w="25400" cap="flat">
              <a:solidFill>
                <a:srgbClr val="0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Sheet1!$B$8:$I$8</c:f>
              <c:numCache>
                <c:formatCode>General</c:formatCode>
                <c:ptCount val="7"/>
                <c:pt idx="0">
                  <c:v>0</c:v>
                </c:pt>
                <c:pt idx="1">
                  <c:v>7</c:v>
                </c:pt>
                <c:pt idx="2">
                  <c:v>155</c:v>
                </c:pt>
                <c:pt idx="3">
                  <c:v>155</c:v>
                </c:pt>
                <c:pt idx="4">
                  <c:v>175</c:v>
                </c:pt>
                <c:pt idx="5">
                  <c:v>182</c:v>
                </c:pt>
                <c:pt idx="6">
                  <c:v>330</c:v>
                </c:pt>
              </c:numCache>
            </c:numRef>
          </c:xVal>
          <c:yVal>
            <c:numRef>
              <c:f>Sheet1!$B$9:$I$9</c:f>
              <c:numCache>
                <c:formatCode>General</c:formatCode>
                <c:ptCount val="7"/>
                <c:pt idx="0">
                  <c:v>7.2972970000000004</c:v>
                </c:pt>
                <c:pt idx="1">
                  <c:v>6.7027029999999996</c:v>
                </c:pt>
                <c:pt idx="2">
                  <c:v>0</c:v>
                </c:pt>
                <c:pt idx="3">
                  <c:v>7.2972970000000004</c:v>
                </c:pt>
                <c:pt idx="4">
                  <c:v>7.2972970000000004</c:v>
                </c:pt>
                <c:pt idx="5">
                  <c:v>6.7027029999999996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8C6-4DB5-9D78-1BA4AD0824E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Series1</c:v>
                </c:pt>
              </c:strCache>
            </c:strRef>
          </c:tx>
          <c:spPr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Sheet1!$B$10:$I$10</c:f>
              <c:numCache>
                <c:formatCode>General</c:formatCode>
                <c:ptCount val="2"/>
                <c:pt idx="0">
                  <c:v>0</c:v>
                </c:pt>
                <c:pt idx="1">
                  <c:v>330</c:v>
                </c:pt>
              </c:numCache>
            </c:numRef>
          </c:xVal>
          <c:yVal>
            <c:numRef>
              <c:f>Sheet1!$B$11:$I$11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8C6-4DB5-9D78-1BA4AD082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98572672"/>
        <c:axId val="-598581920"/>
      </c:scatterChart>
      <c:valAx>
        <c:axId val="-598572672"/>
        <c:scaling>
          <c:orientation val="minMax"/>
          <c:max val="330"/>
          <c:min val="0"/>
        </c:scaling>
        <c:delete val="0"/>
        <c:axPos val="b"/>
        <c:majorGridlines>
          <c:spPr>
            <a:ln w="12700" cap="flat">
              <a:solidFill>
                <a:srgbClr val="000000"/>
              </a:solidFill>
              <a:prstDash val="sysDash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Arial Cyr"/>
                  </a:defRPr>
                </a:pPr>
                <a:r>
                  <a:rPr lang="ru-RU" sz="1000" b="0" i="0" u="none" strike="noStrike">
                    <a:solidFill>
                      <a:srgbClr val="000000"/>
                    </a:solidFill>
                    <a:latin typeface="Arial Cyr"/>
                  </a:rPr>
                  <a:t>t,d</a:t>
                </a:r>
              </a:p>
            </c:rich>
          </c:tx>
          <c:overlay val="1"/>
        </c:title>
        <c:numFmt formatCode="0" sourceLinked="0"/>
        <c:majorTickMark val="out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Arial"/>
              </a:defRPr>
            </a:pPr>
            <a:endParaRPr lang="ru-RU"/>
          </a:p>
        </c:txPr>
        <c:crossAx val="-598581920"/>
        <c:crosses val="autoZero"/>
        <c:crossBetween val="between"/>
        <c:majorUnit val="110"/>
        <c:minorUnit val="55"/>
      </c:valAx>
      <c:valAx>
        <c:axId val="-59858192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ysDash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lang="ru-RU" sz="1100" b="0" i="0" u="none" strike="noStrike">
                    <a:solidFill>
                      <a:srgbClr val="000000"/>
                    </a:solidFill>
                    <a:latin typeface="Arial"/>
                  </a:rPr>
                  <a:t>β эф</a:t>
                </a:r>
              </a:p>
            </c:rich>
          </c:tx>
          <c:overlay val="1"/>
        </c:title>
        <c:numFmt formatCode="0.0" sourceLinked="0"/>
        <c:majorTickMark val="out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Arial"/>
              </a:defRPr>
            </a:pPr>
            <a:endParaRPr lang="ru-RU"/>
          </a:p>
        </c:txPr>
        <c:crossAx val="-598572672"/>
        <c:crosses val="autoZero"/>
        <c:crossBetween val="between"/>
        <c:majorUnit val="2"/>
        <c:minorUnit val="1"/>
      </c:valAx>
      <c:spPr>
        <a:gradFill flip="none" rotWithShape="1">
          <a:gsLst>
            <a:gs pos="0">
              <a:schemeClr val="accent3">
                <a:lumOff val="44000"/>
              </a:schemeClr>
            </a:gs>
            <a:gs pos="100000">
              <a:srgbClr val="CCFFCC"/>
            </a:gs>
          </a:gsLst>
          <a:lin ang="5400000" scaled="0"/>
        </a:gra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chemeClr val="accent3">
        <a:lumOff val="44000"/>
      </a:schemeClr>
    </a:solidFill>
    <a:ln w="12700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E84B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95C-4D17-8740-A5206E42CE46}"/>
              </c:ext>
            </c:extLst>
          </c:dPt>
          <c:dLbls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5C-4D17-8740-A5206E42CE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ADC6E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5C-4D17-8740-A5206E42CE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182064"/>
        <c:axId val="189182624"/>
      </c:barChart>
      <c:catAx>
        <c:axId val="189182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182624"/>
        <c:crosses val="autoZero"/>
        <c:auto val="1"/>
        <c:lblAlgn val="ctr"/>
        <c:lblOffset val="100"/>
        <c:noMultiLvlLbl val="0"/>
      </c:catAx>
      <c:valAx>
        <c:axId val="189182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18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E84B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89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B7-4099-886A-7ED40A8487AD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B7-4099-886A-7ED40A8487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7B9E0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B7-4099-886A-7ED40A848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612384"/>
        <c:axId val="192612944"/>
      </c:barChart>
      <c:catAx>
        <c:axId val="192612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2612944"/>
        <c:crosses val="autoZero"/>
        <c:auto val="1"/>
        <c:lblAlgn val="ctr"/>
        <c:lblOffset val="100"/>
        <c:noMultiLvlLbl val="0"/>
      </c:catAx>
      <c:valAx>
        <c:axId val="19261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19261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9BD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9B-49EF-99A9-F5111A1FC5F1}"/>
              </c:ext>
            </c:extLst>
          </c:dPt>
          <c:dPt>
            <c:idx val="1"/>
            <c:invertIfNegative val="0"/>
            <c:bubble3D val="0"/>
            <c:spPr>
              <a:solidFill>
                <a:srgbClr val="5B9BD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9B-49EF-99A9-F5111A1FC5F1}"/>
              </c:ext>
            </c:extLst>
          </c:dPt>
          <c:dPt>
            <c:idx val="2"/>
            <c:invertIfNegative val="0"/>
            <c:bubble3D val="0"/>
            <c:spPr>
              <a:solidFill>
                <a:srgbClr val="5B9BD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9B-49EF-99A9-F5111A1FC5F1}"/>
              </c:ext>
            </c:extLst>
          </c:dPt>
          <c:dPt>
            <c:idx val="3"/>
            <c:invertIfNegative val="0"/>
            <c:bubble3D val="0"/>
            <c:spPr>
              <a:solidFill>
                <a:srgbClr val="5B9BD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9B-49EF-99A9-F5111A1FC5F1}"/>
              </c:ext>
            </c:extLst>
          </c:dPt>
          <c:dPt>
            <c:idx val="4"/>
            <c:invertIfNegative val="0"/>
            <c:bubble3D val="0"/>
            <c:spPr>
              <a:solidFill>
                <a:srgbClr val="5B9BD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C9B-49EF-99A9-F5111A1FC5F1}"/>
              </c:ext>
            </c:extLst>
          </c:dPt>
          <c:dPt>
            <c:idx val="5"/>
            <c:invertIfNegative val="0"/>
            <c:bubble3D val="0"/>
            <c:spPr>
              <a:solidFill>
                <a:srgbClr val="5B9BD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C9B-49EF-99A9-F5111A1FC5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Лист1!$B$2:$P$2</c:f>
              <c:numCache>
                <c:formatCode>General</c:formatCod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Лист1!$B$3:$P$3</c:f>
              <c:numCache>
                <c:formatCode>General</c:formatCode>
                <c:ptCount val="15"/>
                <c:pt idx="0">
                  <c:v>556</c:v>
                </c:pt>
                <c:pt idx="1">
                  <c:v>571</c:v>
                </c:pt>
                <c:pt idx="2">
                  <c:v>642</c:v>
                </c:pt>
                <c:pt idx="3">
                  <c:v>1013</c:v>
                </c:pt>
                <c:pt idx="4">
                  <c:v>1218</c:v>
                </c:pt>
                <c:pt idx="5">
                  <c:v>1169</c:v>
                </c:pt>
                <c:pt idx="6">
                  <c:v>1367</c:v>
                </c:pt>
                <c:pt idx="7">
                  <c:v>1532</c:v>
                </c:pt>
                <c:pt idx="8">
                  <c:v>1598</c:v>
                </c:pt>
                <c:pt idx="9">
                  <c:v>1634</c:v>
                </c:pt>
                <c:pt idx="10">
                  <c:v>1710</c:v>
                </c:pt>
                <c:pt idx="11">
                  <c:v>1703</c:v>
                </c:pt>
                <c:pt idx="12">
                  <c:v>1656</c:v>
                </c:pt>
                <c:pt idx="13">
                  <c:v>1597</c:v>
                </c:pt>
                <c:pt idx="14">
                  <c:v>1603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C9B-49EF-99A9-F5111A1FC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59759"/>
        <c:axId val="15268079"/>
      </c:barChart>
      <c:catAx>
        <c:axId val="15259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268079"/>
        <c:crosses val="autoZero"/>
        <c:auto val="1"/>
        <c:lblAlgn val="ctr"/>
        <c:lblOffset val="100"/>
        <c:noMultiLvlLbl val="0"/>
      </c:catAx>
      <c:valAx>
        <c:axId val="152680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59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дивизионам:</a:t>
            </a:r>
          </a:p>
        </c:rich>
      </c:tx>
      <c:layout>
        <c:manualLayout>
          <c:xMode val="edge"/>
          <c:yMode val="edge"/>
          <c:x val="0.30668044619422574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Лист1!$B$9:$B$17</c:f>
              <c:strCache>
                <c:ptCount val="9"/>
                <c:pt idx="0">
                  <c:v>Электроэнергетический</c:v>
                </c:pt>
                <c:pt idx="1">
                  <c:v>Топливный</c:v>
                </c:pt>
                <c:pt idx="2">
                  <c:v>Гринатом (ИТ и цифровизация)</c:v>
                </c:pt>
                <c:pt idx="3">
                  <c:v>Инфраструктурные решения</c:v>
                </c:pt>
                <c:pt idx="4">
                  <c:v>Наука и инновации</c:v>
                </c:pt>
                <c:pt idx="5">
                  <c:v>Машиностроительный</c:v>
                </c:pt>
                <c:pt idx="6">
                  <c:v>Инжиниринг</c:v>
                </c:pt>
                <c:pt idx="7">
                  <c:v>АСУ ТП и электротехника</c:v>
                </c:pt>
                <c:pt idx="8">
                  <c:v>Прочие</c:v>
                </c:pt>
              </c:strCache>
            </c:strRef>
          </c:cat>
          <c:val>
            <c:numRef>
              <c:f>Лист1!$C$9:$C$17</c:f>
              <c:numCache>
                <c:formatCode>0%</c:formatCode>
                <c:ptCount val="9"/>
                <c:pt idx="0">
                  <c:v>0.40965242077802499</c:v>
                </c:pt>
                <c:pt idx="1">
                  <c:v>0.12153763523363768</c:v>
                </c:pt>
                <c:pt idx="2">
                  <c:v>8.9772116933936927E-2</c:v>
                </c:pt>
                <c:pt idx="3">
                  <c:v>8.5168418629632467E-2</c:v>
                </c:pt>
                <c:pt idx="4">
                  <c:v>6.5832885751553744E-2</c:v>
                </c:pt>
                <c:pt idx="5">
                  <c:v>5.4630553211079569E-2</c:v>
                </c:pt>
                <c:pt idx="6">
                  <c:v>5.2098519143712115E-2</c:v>
                </c:pt>
                <c:pt idx="7">
                  <c:v>2.6778178470037595E-2</c:v>
                </c:pt>
                <c:pt idx="8">
                  <c:v>9.4529271848384874E-2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7-4F07-8D40-1D4E6DEEC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2458799"/>
        <c:axId val="1912455887"/>
      </c:barChart>
      <c:catAx>
        <c:axId val="191245879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2455887"/>
        <c:crosses val="autoZero"/>
        <c:auto val="1"/>
        <c:lblAlgn val="ctr"/>
        <c:lblOffset val="100"/>
        <c:noMultiLvlLbl val="0"/>
      </c:catAx>
      <c:valAx>
        <c:axId val="1912455887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912458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вузам: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Лист1!$B$22:$B$30</c:f>
              <c:strCache>
                <c:ptCount val="9"/>
                <c:pt idx="0">
                  <c:v>НИЯУ МИФИ (с филиалами)</c:v>
                </c:pt>
                <c:pt idx="1">
                  <c:v>НИ ТПУ</c:v>
                </c:pt>
                <c:pt idx="2">
                  <c:v>ИГЭУ</c:v>
                </c:pt>
                <c:pt idx="3">
                  <c:v>УрФУ им. Ельцина</c:v>
                </c:pt>
                <c:pt idx="4">
                  <c:v>НИУ МЭИ</c:v>
                </c:pt>
                <c:pt idx="5">
                  <c:v>СПбПУ Петра Великого</c:v>
                </c:pt>
                <c:pt idx="6">
                  <c:v>НИТУ МИСиС</c:v>
                </c:pt>
                <c:pt idx="7">
                  <c:v>НГТУ им. Алексеева</c:v>
                </c:pt>
                <c:pt idx="8">
                  <c:v>Прочие (более 100 вузов)</c:v>
                </c:pt>
              </c:strCache>
            </c:strRef>
          </c:cat>
          <c:val>
            <c:numRef>
              <c:f>Лист1!$C$22:$C$30</c:f>
              <c:numCache>
                <c:formatCode>0%</c:formatCode>
                <c:ptCount val="9"/>
                <c:pt idx="0">
                  <c:v>0.26793524131051943</c:v>
                </c:pt>
                <c:pt idx="1">
                  <c:v>8.1792373206475866E-2</c:v>
                </c:pt>
                <c:pt idx="2">
                  <c:v>7.8262871173175791E-2</c:v>
                </c:pt>
                <c:pt idx="3">
                  <c:v>5.6855674058160055E-2</c:v>
                </c:pt>
                <c:pt idx="4">
                  <c:v>5.9617893040742727E-2</c:v>
                </c:pt>
                <c:pt idx="5">
                  <c:v>4.1586741348883606E-2</c:v>
                </c:pt>
                <c:pt idx="6">
                  <c:v>2.8466201181615899E-2</c:v>
                </c:pt>
                <c:pt idx="7">
                  <c:v>2.7622189825826749E-2</c:v>
                </c:pt>
                <c:pt idx="8">
                  <c:v>0.35786081485459986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C-4742-8ACA-917753960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981983"/>
        <c:axId val="187986559"/>
      </c:barChart>
      <c:catAx>
        <c:axId val="1879819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7986559"/>
        <c:crosses val="autoZero"/>
        <c:auto val="1"/>
        <c:lblAlgn val="ctr"/>
        <c:lblOffset val="100"/>
        <c:noMultiLvlLbl val="0"/>
      </c:catAx>
      <c:valAx>
        <c:axId val="187986559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87981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направлениям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специальностям: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Лист1!$B$34:$B$49</c:f>
              <c:strCache>
                <c:ptCount val="16"/>
                <c:pt idx="0">
                  <c:v>Атомные станции: проектирование, эксплуатация и инжиниринг</c:v>
                </c:pt>
                <c:pt idx="1">
                  <c:v>Электроэнергетика и электротехника</c:v>
                </c:pt>
                <c:pt idx="2">
                  <c:v>Теплоэнергетика и теплотехника</c:v>
                </c:pt>
                <c:pt idx="3">
                  <c:v>Ядерная энергетика и теплофизика</c:v>
                </c:pt>
                <c:pt idx="4">
                  <c:v>Информатика и вычислительная техника</c:v>
                </c:pt>
                <c:pt idx="5">
                  <c:v>Ядерные физика и технологии</c:v>
                </c:pt>
                <c:pt idx="6">
                  <c:v>Ядерные реакторы и материалы</c:v>
                </c:pt>
                <c:pt idx="7">
                  <c:v>Автоматизация технологических процессов и производств</c:v>
                </c:pt>
                <c:pt idx="8">
                  <c:v>Химическая технология материалов современной энергетики</c:v>
                </c:pt>
                <c:pt idx="9">
                  <c:v>Информационные системы и технологии</c:v>
                </c:pt>
                <c:pt idx="10">
                  <c:v>Электроника и автоматика физических установок</c:v>
                </c:pt>
                <c:pt idx="11">
                  <c:v>Бизнес-информатика</c:v>
                </c:pt>
                <c:pt idx="12">
                  <c:v>Машиностроение</c:v>
                </c:pt>
                <c:pt idx="13">
                  <c:v>Конструкторско-технологическое обеспечение машиностроительных производств</c:v>
                </c:pt>
                <c:pt idx="14">
                  <c:v>Металлургия</c:v>
                </c:pt>
                <c:pt idx="15">
                  <c:v>Прочие (более 90 специальностей)</c:v>
                </c:pt>
              </c:strCache>
            </c:strRef>
          </c:cat>
          <c:val>
            <c:numRef>
              <c:f>Лист1!$C$34:$C$49</c:f>
              <c:numCache>
                <c:formatCode>0%</c:formatCode>
                <c:ptCount val="16"/>
                <c:pt idx="0">
                  <c:v>0.12721552980894651</c:v>
                </c:pt>
                <c:pt idx="1">
                  <c:v>0.11754776336990716</c:v>
                </c:pt>
                <c:pt idx="2">
                  <c:v>9.9209698457761064E-2</c:v>
                </c:pt>
                <c:pt idx="3">
                  <c:v>5.7929870329164426E-2</c:v>
                </c:pt>
                <c:pt idx="4">
                  <c:v>5.4016726770505639E-2</c:v>
                </c:pt>
                <c:pt idx="5">
                  <c:v>4.3274764060461907E-2</c:v>
                </c:pt>
                <c:pt idx="6">
                  <c:v>3.4911378807642141E-2</c:v>
                </c:pt>
                <c:pt idx="7">
                  <c:v>3.2609529655489911E-2</c:v>
                </c:pt>
                <c:pt idx="8">
                  <c:v>3.2532801350418167E-2</c:v>
                </c:pt>
                <c:pt idx="9">
                  <c:v>2.9693854062763755E-2</c:v>
                </c:pt>
                <c:pt idx="10">
                  <c:v>2.946366914754853E-2</c:v>
                </c:pt>
                <c:pt idx="11">
                  <c:v>2.5934167114248445E-2</c:v>
                </c:pt>
                <c:pt idx="12">
                  <c:v>2.1407197115015729E-2</c:v>
                </c:pt>
                <c:pt idx="13">
                  <c:v>2.1330468809943989E-2</c:v>
                </c:pt>
                <c:pt idx="14">
                  <c:v>1.9105347962863499E-2</c:v>
                </c:pt>
                <c:pt idx="15">
                  <c:v>0.25381723317731913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FA-4735-AF9A-E5533CAC5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4075919"/>
        <c:axId val="1856136799"/>
      </c:barChart>
      <c:catAx>
        <c:axId val="89407591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56136799"/>
        <c:crosses val="autoZero"/>
        <c:auto val="1"/>
        <c:lblAlgn val="ctr"/>
        <c:lblOffset val="100"/>
        <c:noMultiLvlLbl val="0"/>
      </c:catAx>
      <c:valAx>
        <c:axId val="1856136799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894075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6A4545-4CFE-4A54-9B8C-BAEB8324637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D78238-5E04-4A46-91FC-461E59F12FE8}">
      <dgm:prSet phldrT="[Текст]" custT="1"/>
      <dgm:spPr/>
      <dgm:t>
        <a:bodyPr/>
        <a:lstStyle/>
        <a:p>
          <a:r>
            <a:rPr lang="ru-RU" sz="1400" b="1" i="0" dirty="0"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  <a:r>
            <a:rPr lang="en-US" sz="1400" b="1" i="0" dirty="0"/>
            <a:t> </a:t>
          </a:r>
          <a:endParaRPr lang="ru-RU" sz="2000" b="1" i="0" dirty="0"/>
        </a:p>
      </dgm:t>
    </dgm:pt>
    <dgm:pt modelId="{5DEBFEC5-161E-4AE6-BA00-C19E4AFF77FF}" type="parTrans" cxnId="{20ADF347-4F92-4D43-9F11-40B6ECA6EFD9}">
      <dgm:prSet/>
      <dgm:spPr/>
      <dgm:t>
        <a:bodyPr/>
        <a:lstStyle/>
        <a:p>
          <a:endParaRPr lang="ru-RU"/>
        </a:p>
      </dgm:t>
    </dgm:pt>
    <dgm:pt modelId="{9508AE51-79A4-438E-B219-3F2FFF4C45A8}" type="sibTrans" cxnId="{20ADF347-4F92-4D43-9F11-40B6ECA6EFD9}">
      <dgm:prSet/>
      <dgm:spPr/>
      <dgm:t>
        <a:bodyPr/>
        <a:lstStyle/>
        <a:p>
          <a:endParaRPr lang="ru-RU"/>
        </a:p>
      </dgm:t>
    </dgm:pt>
    <dgm:pt modelId="{FA85320D-F144-4572-8D99-EB88F7554FA5}">
      <dgm:prSet phldrT="[Текст]" custT="1"/>
      <dgm:spPr/>
      <dgm:t>
        <a:bodyPr/>
        <a:lstStyle/>
        <a:p>
          <a:r>
            <a:rPr lang="ru-RU" sz="1400" b="1" i="0" dirty="0">
              <a:latin typeface="Arial" panose="020B0604020202020204" pitchFamily="34" charset="0"/>
              <a:cs typeface="Arial" panose="020B0604020202020204" pitchFamily="34" charset="0"/>
            </a:rPr>
            <a:t>Экономика</a:t>
          </a:r>
        </a:p>
      </dgm:t>
    </dgm:pt>
    <dgm:pt modelId="{DAB0DD25-4E9A-432D-B365-27DDAA075EE2}" type="parTrans" cxnId="{2349CF9D-B5A0-401D-B661-C95E2157A94F}">
      <dgm:prSet/>
      <dgm:spPr/>
      <dgm:t>
        <a:bodyPr/>
        <a:lstStyle/>
        <a:p>
          <a:endParaRPr lang="ru-RU"/>
        </a:p>
      </dgm:t>
    </dgm:pt>
    <dgm:pt modelId="{C23D12D7-2230-45ED-9C2C-B8285A51F68E}" type="sibTrans" cxnId="{2349CF9D-B5A0-401D-B661-C95E2157A94F}">
      <dgm:prSet/>
      <dgm:spPr/>
      <dgm:t>
        <a:bodyPr/>
        <a:lstStyle/>
        <a:p>
          <a:endParaRPr lang="ru-RU"/>
        </a:p>
      </dgm:t>
    </dgm:pt>
    <dgm:pt modelId="{EFF1FA3D-DEF9-44E7-A9C6-271C1590210C}">
      <dgm:prSet phldrT="[Текст]" custT="1"/>
      <dgm:spPr/>
      <dgm:t>
        <a:bodyPr/>
        <a:lstStyle/>
        <a:p>
          <a:r>
            <a:rPr lang="ru-RU" sz="1400" b="1" i="0" dirty="0">
              <a:latin typeface="Arial" panose="020B0604020202020204" pitchFamily="34" charset="0"/>
              <a:cs typeface="Arial" panose="020B0604020202020204" pitchFamily="34" charset="0"/>
            </a:rPr>
            <a:t>Экология</a:t>
          </a:r>
        </a:p>
      </dgm:t>
    </dgm:pt>
    <dgm:pt modelId="{70A494C3-C381-4AA1-A14F-F8111EEDE207}" type="parTrans" cxnId="{A4DCA921-2A85-4461-911B-D77A1B27E362}">
      <dgm:prSet/>
      <dgm:spPr/>
      <dgm:t>
        <a:bodyPr/>
        <a:lstStyle/>
        <a:p>
          <a:endParaRPr lang="ru-RU"/>
        </a:p>
      </dgm:t>
    </dgm:pt>
    <dgm:pt modelId="{F7118C2C-3566-4A06-A375-E7F7592AEC68}" type="sibTrans" cxnId="{A4DCA921-2A85-4461-911B-D77A1B27E362}">
      <dgm:prSet/>
      <dgm:spPr/>
      <dgm:t>
        <a:bodyPr/>
        <a:lstStyle/>
        <a:p>
          <a:endParaRPr lang="ru-RU"/>
        </a:p>
      </dgm:t>
    </dgm:pt>
    <dgm:pt modelId="{E776BE4B-8758-4482-9ACF-8C7459A2EB9E}">
      <dgm:prSet phldrT="[Текст]" custT="1"/>
      <dgm:spPr/>
      <dgm:t>
        <a:bodyPr/>
        <a:lstStyle/>
        <a:p>
          <a:r>
            <a:rPr lang="ru-RU" sz="1400" b="1" i="0" dirty="0">
              <a:latin typeface="Arial" panose="020B0604020202020204" pitchFamily="34" charset="0"/>
              <a:cs typeface="Arial" panose="020B0604020202020204" pitchFamily="34" charset="0"/>
            </a:rPr>
            <a:t>Ресурсное обеспечение</a:t>
          </a:r>
        </a:p>
      </dgm:t>
    </dgm:pt>
    <dgm:pt modelId="{8A3A78DF-3EA3-4A64-8017-D4364D2C2257}" type="parTrans" cxnId="{FD75A72C-4C4C-42E5-89A3-10A415245C31}">
      <dgm:prSet/>
      <dgm:spPr/>
      <dgm:t>
        <a:bodyPr/>
        <a:lstStyle/>
        <a:p>
          <a:endParaRPr lang="ru-RU"/>
        </a:p>
      </dgm:t>
    </dgm:pt>
    <dgm:pt modelId="{F11D04BC-BD09-44F7-A850-BAAD5A0E34D7}" type="sibTrans" cxnId="{FD75A72C-4C4C-42E5-89A3-10A415245C31}">
      <dgm:prSet/>
      <dgm:spPr/>
      <dgm:t>
        <a:bodyPr/>
        <a:lstStyle/>
        <a:p>
          <a:endParaRPr lang="ru-RU"/>
        </a:p>
      </dgm:t>
    </dgm:pt>
    <dgm:pt modelId="{406E9587-4982-4CF0-BD11-18F523826887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полное использование энергетического потенциала уранового сырья</a:t>
          </a:r>
        </a:p>
      </dgm:t>
    </dgm:pt>
    <dgm:pt modelId="{40252BB9-3F26-4F4B-8836-388CBE9AF7E8}" type="parTrans" cxnId="{FED01CEB-0021-4064-8700-5AB12245EA10}">
      <dgm:prSet/>
      <dgm:spPr/>
      <dgm:t>
        <a:bodyPr/>
        <a:lstStyle/>
        <a:p>
          <a:endParaRPr lang="ru-RU"/>
        </a:p>
      </dgm:t>
    </dgm:pt>
    <dgm:pt modelId="{A2918060-F0FC-4C47-A1FA-F53D342874E0}" type="sibTrans" cxnId="{FED01CEB-0021-4064-8700-5AB12245EA10}">
      <dgm:prSet/>
      <dgm:spPr/>
      <dgm:t>
        <a:bodyPr/>
        <a:lstStyle/>
        <a:p>
          <a:endParaRPr lang="ru-RU"/>
        </a:p>
      </dgm:t>
    </dgm:pt>
    <dgm:pt modelId="{B1CCF1ED-5965-4A87-8296-8543788CAC35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исключение тяжелых аварий на АЭС, требующих эвакуации населения</a:t>
          </a:r>
        </a:p>
      </dgm:t>
    </dgm:pt>
    <dgm:pt modelId="{FFEF6217-B019-4176-B097-59536EBEA7FE}" type="parTrans" cxnId="{659B387D-203A-493C-9D37-F21C0F4DC6C7}">
      <dgm:prSet/>
      <dgm:spPr/>
      <dgm:t>
        <a:bodyPr/>
        <a:lstStyle/>
        <a:p>
          <a:endParaRPr lang="ru-RU"/>
        </a:p>
      </dgm:t>
    </dgm:pt>
    <dgm:pt modelId="{FAC59FE6-3224-4DD2-9485-901049C49180}" type="sibTrans" cxnId="{659B387D-203A-493C-9D37-F21C0F4DC6C7}">
      <dgm:prSet/>
      <dgm:spPr/>
      <dgm:t>
        <a:bodyPr/>
        <a:lstStyle/>
        <a:p>
          <a:endParaRPr lang="ru-RU"/>
        </a:p>
      </dgm:t>
    </dgm:pt>
    <dgm:pt modelId="{3A9EBB4C-4E16-4C3A-8658-248AA56B2750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достижение требований конкурентоспособности РБН и ЗЯТЦ</a:t>
          </a:r>
        </a:p>
      </dgm:t>
    </dgm:pt>
    <dgm:pt modelId="{8B79428A-6FAC-4056-A186-C28CD24C8010}" type="parTrans" cxnId="{553CB198-D738-485D-BF8D-2D9C066B45DA}">
      <dgm:prSet/>
      <dgm:spPr/>
      <dgm:t>
        <a:bodyPr/>
        <a:lstStyle/>
        <a:p>
          <a:endParaRPr lang="ru-RU"/>
        </a:p>
      </dgm:t>
    </dgm:pt>
    <dgm:pt modelId="{F380EDD3-6F46-4117-B08C-180AFCB7DB26}" type="sibTrans" cxnId="{553CB198-D738-485D-BF8D-2D9C066B45DA}">
      <dgm:prSet/>
      <dgm:spPr/>
      <dgm:t>
        <a:bodyPr/>
        <a:lstStyle/>
        <a:p>
          <a:endParaRPr lang="ru-RU"/>
        </a:p>
      </dgm:t>
    </dgm:pt>
    <dgm:pt modelId="{23320609-C616-4AC6-94B7-9966FB511D29}">
      <dgm:prSet phldrT="[Текст]" custT="1"/>
      <dgm:spPr/>
      <dgm:t>
        <a:bodyPr/>
        <a:lstStyle/>
        <a:p>
          <a:r>
            <a:rPr lang="ru-RU" sz="1400" b="1" i="0" dirty="0">
              <a:latin typeface="Arial" panose="020B0604020202020204" pitchFamily="34" charset="0"/>
              <a:cs typeface="Arial" panose="020B0604020202020204" pitchFamily="34" charset="0"/>
            </a:rPr>
            <a:t>Гарантии нераспространения ЯО</a:t>
          </a:r>
        </a:p>
      </dgm:t>
    </dgm:pt>
    <dgm:pt modelId="{5B2525F6-F431-4004-926D-FBC9F19F2F5C}" type="parTrans" cxnId="{F67B7391-0D99-483F-844F-C6C9CB823D3E}">
      <dgm:prSet/>
      <dgm:spPr/>
      <dgm:t>
        <a:bodyPr/>
        <a:lstStyle/>
        <a:p>
          <a:endParaRPr lang="ru-RU"/>
        </a:p>
      </dgm:t>
    </dgm:pt>
    <dgm:pt modelId="{5F2CD9E4-3F66-4431-A5BC-630553D03DD7}" type="sibTrans" cxnId="{F67B7391-0D99-483F-844F-C6C9CB823D3E}">
      <dgm:prSet/>
      <dgm:spPr/>
      <dgm:t>
        <a:bodyPr/>
        <a:lstStyle/>
        <a:p>
          <a:endParaRPr lang="ru-RU"/>
        </a:p>
      </dgm:t>
    </dgm:pt>
    <dgm:pt modelId="{C0F791DA-3F49-48FB-8C19-442E64913DEA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радиационно-эквивалентное захоронение РАО </a:t>
          </a:r>
          <a:endParaRPr lang="ru-RU" sz="12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EF7D54-9BAB-47AB-B5A2-3168C20D411A}" type="parTrans" cxnId="{072A25F4-1AB9-4EF6-A354-CC7C73A594A3}">
      <dgm:prSet/>
      <dgm:spPr/>
      <dgm:t>
        <a:bodyPr/>
        <a:lstStyle/>
        <a:p>
          <a:endParaRPr lang="ru-RU"/>
        </a:p>
      </dgm:t>
    </dgm:pt>
    <dgm:pt modelId="{89272CC5-9944-44BB-B01A-1B4C4421B073}" type="sibTrans" cxnId="{072A25F4-1AB9-4EF6-A354-CC7C73A594A3}">
      <dgm:prSet/>
      <dgm:spPr/>
      <dgm:t>
        <a:bodyPr/>
        <a:lstStyle/>
        <a:p>
          <a:endParaRPr lang="ru-RU"/>
        </a:p>
      </dgm:t>
    </dgm:pt>
    <dgm:pt modelId="{FB788950-0A0C-407D-BF03-4090465BEEA4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технологическое усиление режима нераспространения</a:t>
          </a:r>
        </a:p>
      </dgm:t>
    </dgm:pt>
    <dgm:pt modelId="{88BEE330-43DE-43EF-9596-6AF79CAC4B72}" type="parTrans" cxnId="{B8CF862D-D36D-46A6-8208-D2365636FB02}">
      <dgm:prSet/>
      <dgm:spPr/>
      <dgm:t>
        <a:bodyPr/>
        <a:lstStyle/>
        <a:p>
          <a:endParaRPr lang="ru-RU"/>
        </a:p>
      </dgm:t>
    </dgm:pt>
    <dgm:pt modelId="{A0967531-F1AF-4FB2-9F97-17A2A3A80CCE}" type="sibTrans" cxnId="{B8CF862D-D36D-46A6-8208-D2365636FB02}">
      <dgm:prSet/>
      <dgm:spPr/>
      <dgm:t>
        <a:bodyPr/>
        <a:lstStyle/>
        <a:p>
          <a:endParaRPr lang="ru-RU"/>
        </a:p>
      </dgm:t>
    </dgm:pt>
    <dgm:pt modelId="{1C8D6C78-54EE-4A57-8B84-CDAD3B0AD23D}">
      <dgm:prSet phldrT="[Текст]" custT="1"/>
      <dgm:spPr/>
      <dgm:t>
        <a:bodyPr/>
        <a:lstStyle/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96E48A-CDA5-4AFA-88FD-38DD1B3140D0}" type="parTrans" cxnId="{7E39C84D-CED7-44CA-9C32-39C619CC1556}">
      <dgm:prSet/>
      <dgm:spPr/>
      <dgm:t>
        <a:bodyPr/>
        <a:lstStyle/>
        <a:p>
          <a:endParaRPr lang="ru-RU"/>
        </a:p>
      </dgm:t>
    </dgm:pt>
    <dgm:pt modelId="{838CAEA0-A9A0-4FEB-AB20-ED8F5CFAE62A}" type="sibTrans" cxnId="{7E39C84D-CED7-44CA-9C32-39C619CC1556}">
      <dgm:prSet/>
      <dgm:spPr/>
      <dgm:t>
        <a:bodyPr/>
        <a:lstStyle/>
        <a:p>
          <a:endParaRPr lang="ru-RU"/>
        </a:p>
      </dgm:t>
    </dgm:pt>
    <dgm:pt modelId="{959B5C2A-3A42-43D9-982B-FD3A3BBCF3D3}">
      <dgm:prSet phldrT="[Текст]" custT="1"/>
      <dgm:spPr/>
      <dgm:t>
        <a:bodyPr/>
        <a:lstStyle/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EC35B1-6090-440E-BF57-232B1BDC97F1}" type="parTrans" cxnId="{593F4F45-DED0-4977-A91B-D83ACD4DD3C9}">
      <dgm:prSet/>
      <dgm:spPr/>
      <dgm:t>
        <a:bodyPr/>
        <a:lstStyle/>
        <a:p>
          <a:endParaRPr lang="ru-RU"/>
        </a:p>
      </dgm:t>
    </dgm:pt>
    <dgm:pt modelId="{9696C550-9A11-4A6B-B900-12DA59AA52A8}" type="sibTrans" cxnId="{593F4F45-DED0-4977-A91B-D83ACD4DD3C9}">
      <dgm:prSet/>
      <dgm:spPr/>
      <dgm:t>
        <a:bodyPr/>
        <a:lstStyle/>
        <a:p>
          <a:endParaRPr lang="ru-RU"/>
        </a:p>
      </dgm:t>
    </dgm:pt>
    <dgm:pt modelId="{153372DA-3B80-47CB-9BCD-78973B7F7EB0}">
      <dgm:prSet phldrT="[Текст]" custT="1"/>
      <dgm:spPr/>
      <dgm:t>
        <a:bodyPr/>
        <a:lstStyle/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B173AE-9278-4ECD-93C6-5E5E25CCAC17}" type="parTrans" cxnId="{CA1A647B-53AA-45BF-A7F4-98C2CE5EE68A}">
      <dgm:prSet/>
      <dgm:spPr/>
    </dgm:pt>
    <dgm:pt modelId="{76744167-AA1C-493D-9B80-D60052EFE7E0}" type="sibTrans" cxnId="{CA1A647B-53AA-45BF-A7F4-98C2CE5EE68A}">
      <dgm:prSet/>
      <dgm:spPr/>
    </dgm:pt>
    <dgm:pt modelId="{4ACBE5E3-C651-4404-A77D-C6FA36569EA2}" type="pres">
      <dgm:prSet presAssocID="{296A4545-4CFE-4A54-9B8C-BAEB8324637E}" presName="linear" presStyleCnt="0">
        <dgm:presLayoutVars>
          <dgm:dir/>
          <dgm:animLvl val="lvl"/>
          <dgm:resizeHandles val="exact"/>
        </dgm:presLayoutVars>
      </dgm:prSet>
      <dgm:spPr/>
    </dgm:pt>
    <dgm:pt modelId="{592FE0D5-C2BC-4B6F-8270-FB94B8764ECD}" type="pres">
      <dgm:prSet presAssocID="{20D78238-5E04-4A46-91FC-461E59F12FE8}" presName="parentLin" presStyleCnt="0"/>
      <dgm:spPr/>
    </dgm:pt>
    <dgm:pt modelId="{192ABEEC-D895-42D8-BD0A-D56B44E3637F}" type="pres">
      <dgm:prSet presAssocID="{20D78238-5E04-4A46-91FC-461E59F12FE8}" presName="parentLeftMargin" presStyleLbl="node1" presStyleIdx="0" presStyleCnt="5"/>
      <dgm:spPr/>
    </dgm:pt>
    <dgm:pt modelId="{2C416BB1-B7E7-4D48-833A-C55ACA5D05D0}" type="pres">
      <dgm:prSet presAssocID="{20D78238-5E04-4A46-91FC-461E59F12FE8}" presName="parentText" presStyleLbl="node1" presStyleIdx="0" presStyleCnt="5" custScaleX="108266" custScaleY="104422">
        <dgm:presLayoutVars>
          <dgm:chMax val="0"/>
          <dgm:bulletEnabled val="1"/>
        </dgm:presLayoutVars>
      </dgm:prSet>
      <dgm:spPr/>
    </dgm:pt>
    <dgm:pt modelId="{B14B00FB-49B6-4093-AD74-22EB604523C5}" type="pres">
      <dgm:prSet presAssocID="{20D78238-5E04-4A46-91FC-461E59F12FE8}" presName="negativeSpace" presStyleCnt="0"/>
      <dgm:spPr/>
    </dgm:pt>
    <dgm:pt modelId="{E8C0FBE3-AA19-4521-90BB-B0376D1543CA}" type="pres">
      <dgm:prSet presAssocID="{20D78238-5E04-4A46-91FC-461E59F12FE8}" presName="childText" presStyleLbl="conFgAcc1" presStyleIdx="0" presStyleCnt="5" custScaleX="85315" custScaleY="92426">
        <dgm:presLayoutVars>
          <dgm:bulletEnabled val="1"/>
        </dgm:presLayoutVars>
      </dgm:prSet>
      <dgm:spPr/>
    </dgm:pt>
    <dgm:pt modelId="{36C44FF9-349D-4162-940A-651738039816}" type="pres">
      <dgm:prSet presAssocID="{9508AE51-79A4-438E-B219-3F2FFF4C45A8}" presName="spaceBetweenRectangles" presStyleCnt="0"/>
      <dgm:spPr/>
    </dgm:pt>
    <dgm:pt modelId="{40AA955D-ED27-461C-9C07-19EC85E932F4}" type="pres">
      <dgm:prSet presAssocID="{FA85320D-F144-4572-8D99-EB88F7554FA5}" presName="parentLin" presStyleCnt="0"/>
      <dgm:spPr/>
    </dgm:pt>
    <dgm:pt modelId="{E0D7E487-AEEE-49BA-954D-3544D12CC1C6}" type="pres">
      <dgm:prSet presAssocID="{FA85320D-F144-4572-8D99-EB88F7554FA5}" presName="parentLeftMargin" presStyleLbl="node1" presStyleIdx="0" presStyleCnt="5"/>
      <dgm:spPr/>
    </dgm:pt>
    <dgm:pt modelId="{CB9125CE-0241-4EE5-BE23-CAAFF33CC259}" type="pres">
      <dgm:prSet presAssocID="{FA85320D-F144-4572-8D99-EB88F7554FA5}" presName="parentText" presStyleLbl="node1" presStyleIdx="1" presStyleCnt="5" custScaleX="108722">
        <dgm:presLayoutVars>
          <dgm:chMax val="0"/>
          <dgm:bulletEnabled val="1"/>
        </dgm:presLayoutVars>
      </dgm:prSet>
      <dgm:spPr/>
    </dgm:pt>
    <dgm:pt modelId="{ECA9CFC8-7DCF-46F8-BC1F-99F7E9A49946}" type="pres">
      <dgm:prSet presAssocID="{FA85320D-F144-4572-8D99-EB88F7554FA5}" presName="negativeSpace" presStyleCnt="0"/>
      <dgm:spPr/>
    </dgm:pt>
    <dgm:pt modelId="{699F450C-5EBC-4849-9AD7-C889D93EF2BB}" type="pres">
      <dgm:prSet presAssocID="{FA85320D-F144-4572-8D99-EB88F7554FA5}" presName="childText" presStyleLbl="conFgAcc1" presStyleIdx="1" presStyleCnt="5" custScaleX="85315" custScaleY="95593">
        <dgm:presLayoutVars>
          <dgm:bulletEnabled val="1"/>
        </dgm:presLayoutVars>
      </dgm:prSet>
      <dgm:spPr/>
    </dgm:pt>
    <dgm:pt modelId="{A85DE702-F3C9-4061-A2D3-E85C97E32760}" type="pres">
      <dgm:prSet presAssocID="{C23D12D7-2230-45ED-9C2C-B8285A51F68E}" presName="spaceBetweenRectangles" presStyleCnt="0"/>
      <dgm:spPr/>
    </dgm:pt>
    <dgm:pt modelId="{E0417D3E-DB44-496F-B9E1-E2251B5A9108}" type="pres">
      <dgm:prSet presAssocID="{E776BE4B-8758-4482-9ACF-8C7459A2EB9E}" presName="parentLin" presStyleCnt="0"/>
      <dgm:spPr/>
    </dgm:pt>
    <dgm:pt modelId="{4E66D6CF-0991-4131-8B0D-7B3BCC0AA231}" type="pres">
      <dgm:prSet presAssocID="{E776BE4B-8758-4482-9ACF-8C7459A2EB9E}" presName="parentLeftMargin" presStyleLbl="node1" presStyleIdx="1" presStyleCnt="5"/>
      <dgm:spPr/>
    </dgm:pt>
    <dgm:pt modelId="{F1AA8EC7-5392-4E8E-93A0-2696700B45EE}" type="pres">
      <dgm:prSet presAssocID="{E776BE4B-8758-4482-9ACF-8C7459A2EB9E}" presName="parentText" presStyleLbl="node1" presStyleIdx="2" presStyleCnt="5" custScaleX="108494">
        <dgm:presLayoutVars>
          <dgm:chMax val="0"/>
          <dgm:bulletEnabled val="1"/>
        </dgm:presLayoutVars>
      </dgm:prSet>
      <dgm:spPr/>
    </dgm:pt>
    <dgm:pt modelId="{BF445171-B8D0-467A-8C58-A915FADCEEC6}" type="pres">
      <dgm:prSet presAssocID="{E776BE4B-8758-4482-9ACF-8C7459A2EB9E}" presName="negativeSpace" presStyleCnt="0"/>
      <dgm:spPr/>
    </dgm:pt>
    <dgm:pt modelId="{2CC64111-D827-4C94-AE57-E284C1F04591}" type="pres">
      <dgm:prSet presAssocID="{E776BE4B-8758-4482-9ACF-8C7459A2EB9E}" presName="childText" presStyleLbl="conFgAcc1" presStyleIdx="2" presStyleCnt="5" custScaleX="85316">
        <dgm:presLayoutVars>
          <dgm:bulletEnabled val="1"/>
        </dgm:presLayoutVars>
      </dgm:prSet>
      <dgm:spPr/>
    </dgm:pt>
    <dgm:pt modelId="{DC5032AB-E0A4-41EC-B64E-A5BF3EACD688}" type="pres">
      <dgm:prSet presAssocID="{F11D04BC-BD09-44F7-A850-BAAD5A0E34D7}" presName="spaceBetweenRectangles" presStyleCnt="0"/>
      <dgm:spPr/>
    </dgm:pt>
    <dgm:pt modelId="{BE78B186-F749-4210-8043-876A1A5F1747}" type="pres">
      <dgm:prSet presAssocID="{EFF1FA3D-DEF9-44E7-A9C6-271C1590210C}" presName="parentLin" presStyleCnt="0"/>
      <dgm:spPr/>
    </dgm:pt>
    <dgm:pt modelId="{AB9E79AF-58D5-46B9-A5E1-1F29D415A57E}" type="pres">
      <dgm:prSet presAssocID="{EFF1FA3D-DEF9-44E7-A9C6-271C1590210C}" presName="parentLeftMargin" presStyleLbl="node1" presStyleIdx="2" presStyleCnt="5"/>
      <dgm:spPr/>
    </dgm:pt>
    <dgm:pt modelId="{ACEA5906-219F-41C5-BCFD-F1176AD24AB9}" type="pres">
      <dgm:prSet presAssocID="{EFF1FA3D-DEF9-44E7-A9C6-271C1590210C}" presName="parentText" presStyleLbl="node1" presStyleIdx="3" presStyleCnt="5" custScaleX="108494">
        <dgm:presLayoutVars>
          <dgm:chMax val="0"/>
          <dgm:bulletEnabled val="1"/>
        </dgm:presLayoutVars>
      </dgm:prSet>
      <dgm:spPr/>
    </dgm:pt>
    <dgm:pt modelId="{E4BBC493-6316-49C1-8FC7-0AC302EED236}" type="pres">
      <dgm:prSet presAssocID="{EFF1FA3D-DEF9-44E7-A9C6-271C1590210C}" presName="negativeSpace" presStyleCnt="0"/>
      <dgm:spPr/>
    </dgm:pt>
    <dgm:pt modelId="{BC3A23BF-962D-42D2-ACB5-78927CC25980}" type="pres">
      <dgm:prSet presAssocID="{EFF1FA3D-DEF9-44E7-A9C6-271C1590210C}" presName="childText" presStyleLbl="conFgAcc1" presStyleIdx="3" presStyleCnt="5" custScaleX="85635" custScaleY="68923">
        <dgm:presLayoutVars>
          <dgm:bulletEnabled val="1"/>
        </dgm:presLayoutVars>
      </dgm:prSet>
      <dgm:spPr/>
    </dgm:pt>
    <dgm:pt modelId="{B14965E7-280A-4E62-B6AE-2AFBC24106B5}" type="pres">
      <dgm:prSet presAssocID="{F7118C2C-3566-4A06-A375-E7F7592AEC68}" presName="spaceBetweenRectangles" presStyleCnt="0"/>
      <dgm:spPr/>
    </dgm:pt>
    <dgm:pt modelId="{5B1EE4E9-EE37-4A7B-9C2F-6F186FA010C5}" type="pres">
      <dgm:prSet presAssocID="{23320609-C616-4AC6-94B7-9966FB511D29}" presName="parentLin" presStyleCnt="0"/>
      <dgm:spPr/>
    </dgm:pt>
    <dgm:pt modelId="{124AFE00-548C-4402-84AE-C23285FCF525}" type="pres">
      <dgm:prSet presAssocID="{23320609-C616-4AC6-94B7-9966FB511D29}" presName="parentLeftMargin" presStyleLbl="node1" presStyleIdx="3" presStyleCnt="5"/>
      <dgm:spPr/>
    </dgm:pt>
    <dgm:pt modelId="{9F93BD46-1B22-4EDB-A273-993389C8B28B}" type="pres">
      <dgm:prSet presAssocID="{23320609-C616-4AC6-94B7-9966FB511D29}" presName="parentText" presStyleLbl="node1" presStyleIdx="4" presStyleCnt="5" custScaleX="108494">
        <dgm:presLayoutVars>
          <dgm:chMax val="0"/>
          <dgm:bulletEnabled val="1"/>
        </dgm:presLayoutVars>
      </dgm:prSet>
      <dgm:spPr/>
    </dgm:pt>
    <dgm:pt modelId="{D42B02C8-EB24-4856-9050-8F5FC7559BC5}" type="pres">
      <dgm:prSet presAssocID="{23320609-C616-4AC6-94B7-9966FB511D29}" presName="negativeSpace" presStyleCnt="0"/>
      <dgm:spPr/>
    </dgm:pt>
    <dgm:pt modelId="{D2D3D237-22A9-420A-ACCA-11FBD76773D2}" type="pres">
      <dgm:prSet presAssocID="{23320609-C616-4AC6-94B7-9966FB511D29}" presName="childText" presStyleLbl="conFgAcc1" presStyleIdx="4" presStyleCnt="5" custScaleX="85793">
        <dgm:presLayoutVars>
          <dgm:bulletEnabled val="1"/>
        </dgm:presLayoutVars>
      </dgm:prSet>
      <dgm:spPr/>
    </dgm:pt>
  </dgm:ptLst>
  <dgm:cxnLst>
    <dgm:cxn modelId="{EA48850C-E10C-4F14-A3B1-C32298A0B5A5}" type="presOf" srcId="{23320609-C616-4AC6-94B7-9966FB511D29}" destId="{9F93BD46-1B22-4EDB-A273-993389C8B28B}" srcOrd="1" destOrd="0" presId="urn:microsoft.com/office/officeart/2005/8/layout/list1"/>
    <dgm:cxn modelId="{16836A0F-441E-444B-BAE8-E7B96B42CB75}" type="presOf" srcId="{1C8D6C78-54EE-4A57-8B84-CDAD3B0AD23D}" destId="{699F450C-5EBC-4849-9AD7-C889D93EF2BB}" srcOrd="0" destOrd="0" presId="urn:microsoft.com/office/officeart/2005/8/layout/list1"/>
    <dgm:cxn modelId="{677FDE10-0E9F-4455-9FA4-2564F704FAD1}" type="presOf" srcId="{406E9587-4982-4CF0-BD11-18F523826887}" destId="{2CC64111-D827-4C94-AE57-E284C1F04591}" srcOrd="0" destOrd="1" presId="urn:microsoft.com/office/officeart/2005/8/layout/list1"/>
    <dgm:cxn modelId="{DE1E3E13-5CC5-4D1B-814C-0851F7379408}" type="presOf" srcId="{296A4545-4CFE-4A54-9B8C-BAEB8324637E}" destId="{4ACBE5E3-C651-4404-A77D-C6FA36569EA2}" srcOrd="0" destOrd="0" presId="urn:microsoft.com/office/officeart/2005/8/layout/list1"/>
    <dgm:cxn modelId="{C06E5316-6C40-4DB4-A816-AE4972428F00}" type="presOf" srcId="{FB788950-0A0C-407D-BF03-4090465BEEA4}" destId="{D2D3D237-22A9-420A-ACCA-11FBD76773D2}" srcOrd="0" destOrd="0" presId="urn:microsoft.com/office/officeart/2005/8/layout/list1"/>
    <dgm:cxn modelId="{0624BA16-A229-478C-957C-798FF303B66A}" type="presOf" srcId="{FA85320D-F144-4572-8D99-EB88F7554FA5}" destId="{CB9125CE-0241-4EE5-BE23-CAAFF33CC259}" srcOrd="1" destOrd="0" presId="urn:microsoft.com/office/officeart/2005/8/layout/list1"/>
    <dgm:cxn modelId="{682EA219-214F-4381-BC1C-230FAD1C02EC}" type="presOf" srcId="{EFF1FA3D-DEF9-44E7-A9C6-271C1590210C}" destId="{ACEA5906-219F-41C5-BCFD-F1176AD24AB9}" srcOrd="1" destOrd="0" presId="urn:microsoft.com/office/officeart/2005/8/layout/list1"/>
    <dgm:cxn modelId="{A4DCA921-2A85-4461-911B-D77A1B27E362}" srcId="{296A4545-4CFE-4A54-9B8C-BAEB8324637E}" destId="{EFF1FA3D-DEF9-44E7-A9C6-271C1590210C}" srcOrd="3" destOrd="0" parTransId="{70A494C3-C381-4AA1-A14F-F8111EEDE207}" sibTransId="{F7118C2C-3566-4A06-A375-E7F7592AEC68}"/>
    <dgm:cxn modelId="{FD75A72C-4C4C-42E5-89A3-10A415245C31}" srcId="{296A4545-4CFE-4A54-9B8C-BAEB8324637E}" destId="{E776BE4B-8758-4482-9ACF-8C7459A2EB9E}" srcOrd="2" destOrd="0" parTransId="{8A3A78DF-3EA3-4A64-8017-D4364D2C2257}" sibTransId="{F11D04BC-BD09-44F7-A850-BAAD5A0E34D7}"/>
    <dgm:cxn modelId="{B8CF862D-D36D-46A6-8208-D2365636FB02}" srcId="{23320609-C616-4AC6-94B7-9966FB511D29}" destId="{FB788950-0A0C-407D-BF03-4090465BEEA4}" srcOrd="0" destOrd="0" parTransId="{88BEE330-43DE-43EF-9596-6AF79CAC4B72}" sibTransId="{A0967531-F1AF-4FB2-9F97-17A2A3A80CCE}"/>
    <dgm:cxn modelId="{E581E931-DC65-4F1D-A8E7-1E9594BF4028}" type="presOf" srcId="{E776BE4B-8758-4482-9ACF-8C7459A2EB9E}" destId="{F1AA8EC7-5392-4E8E-93A0-2696700B45EE}" srcOrd="1" destOrd="0" presId="urn:microsoft.com/office/officeart/2005/8/layout/list1"/>
    <dgm:cxn modelId="{F845F062-6EF4-47D5-B9E1-425AB6CAF70B}" type="presOf" srcId="{B1CCF1ED-5965-4A87-8296-8543788CAC35}" destId="{E8C0FBE3-AA19-4521-90BB-B0376D1543CA}" srcOrd="0" destOrd="1" presId="urn:microsoft.com/office/officeart/2005/8/layout/list1"/>
    <dgm:cxn modelId="{593F4F45-DED0-4977-A91B-D83ACD4DD3C9}" srcId="{20D78238-5E04-4A46-91FC-461E59F12FE8}" destId="{959B5C2A-3A42-43D9-982B-FD3A3BBCF3D3}" srcOrd="0" destOrd="0" parTransId="{B2EC35B1-6090-440E-BF57-232B1BDC97F1}" sibTransId="{9696C550-9A11-4A6B-B900-12DA59AA52A8}"/>
    <dgm:cxn modelId="{20ADF347-4F92-4D43-9F11-40B6ECA6EFD9}" srcId="{296A4545-4CFE-4A54-9B8C-BAEB8324637E}" destId="{20D78238-5E04-4A46-91FC-461E59F12FE8}" srcOrd="0" destOrd="0" parTransId="{5DEBFEC5-161E-4AE6-BA00-C19E4AFF77FF}" sibTransId="{9508AE51-79A4-438E-B219-3F2FFF4C45A8}"/>
    <dgm:cxn modelId="{7E39C84D-CED7-44CA-9C32-39C619CC1556}" srcId="{FA85320D-F144-4572-8D99-EB88F7554FA5}" destId="{1C8D6C78-54EE-4A57-8B84-CDAD3B0AD23D}" srcOrd="0" destOrd="0" parTransId="{EC96E48A-CDA5-4AFA-88FD-38DD1B3140D0}" sibTransId="{838CAEA0-A9A0-4FEB-AB20-ED8F5CFAE62A}"/>
    <dgm:cxn modelId="{FB01E54E-F5C8-4B8E-8753-6A262816F61A}" type="presOf" srcId="{20D78238-5E04-4A46-91FC-461E59F12FE8}" destId="{192ABEEC-D895-42D8-BD0A-D56B44E3637F}" srcOrd="0" destOrd="0" presId="urn:microsoft.com/office/officeart/2005/8/layout/list1"/>
    <dgm:cxn modelId="{CEBF9570-EAB0-453E-90F4-BC04A0A33114}" type="presOf" srcId="{20D78238-5E04-4A46-91FC-461E59F12FE8}" destId="{2C416BB1-B7E7-4D48-833A-C55ACA5D05D0}" srcOrd="1" destOrd="0" presId="urn:microsoft.com/office/officeart/2005/8/layout/list1"/>
    <dgm:cxn modelId="{C3AB7771-2B99-497C-9F24-B077FBC75057}" type="presOf" srcId="{E776BE4B-8758-4482-9ACF-8C7459A2EB9E}" destId="{4E66D6CF-0991-4131-8B0D-7B3BCC0AA231}" srcOrd="0" destOrd="0" presId="urn:microsoft.com/office/officeart/2005/8/layout/list1"/>
    <dgm:cxn modelId="{63101073-82A1-4B9F-9159-3F9A772FD1C2}" type="presOf" srcId="{959B5C2A-3A42-43D9-982B-FD3A3BBCF3D3}" destId="{E8C0FBE3-AA19-4521-90BB-B0376D1543CA}" srcOrd="0" destOrd="0" presId="urn:microsoft.com/office/officeart/2005/8/layout/list1"/>
    <dgm:cxn modelId="{CA1A647B-53AA-45BF-A7F4-98C2CE5EE68A}" srcId="{E776BE4B-8758-4482-9ACF-8C7459A2EB9E}" destId="{153372DA-3B80-47CB-9BCD-78973B7F7EB0}" srcOrd="0" destOrd="0" parTransId="{52B173AE-9278-4ECD-93C6-5E5E25CCAC17}" sibTransId="{76744167-AA1C-493D-9B80-D60052EFE7E0}"/>
    <dgm:cxn modelId="{659B387D-203A-493C-9D37-F21C0F4DC6C7}" srcId="{20D78238-5E04-4A46-91FC-461E59F12FE8}" destId="{B1CCF1ED-5965-4A87-8296-8543788CAC35}" srcOrd="1" destOrd="0" parTransId="{FFEF6217-B019-4176-B097-59536EBEA7FE}" sibTransId="{FAC59FE6-3224-4DD2-9485-901049C49180}"/>
    <dgm:cxn modelId="{ECC7E390-7356-4782-A8A4-EBAC607CA6BF}" type="presOf" srcId="{FA85320D-F144-4572-8D99-EB88F7554FA5}" destId="{E0D7E487-AEEE-49BA-954D-3544D12CC1C6}" srcOrd="0" destOrd="0" presId="urn:microsoft.com/office/officeart/2005/8/layout/list1"/>
    <dgm:cxn modelId="{F67B7391-0D99-483F-844F-C6C9CB823D3E}" srcId="{296A4545-4CFE-4A54-9B8C-BAEB8324637E}" destId="{23320609-C616-4AC6-94B7-9966FB511D29}" srcOrd="4" destOrd="0" parTransId="{5B2525F6-F431-4004-926D-FBC9F19F2F5C}" sibTransId="{5F2CD9E4-3F66-4431-A5BC-630553D03DD7}"/>
    <dgm:cxn modelId="{553CB198-D738-485D-BF8D-2D9C066B45DA}" srcId="{FA85320D-F144-4572-8D99-EB88F7554FA5}" destId="{3A9EBB4C-4E16-4C3A-8658-248AA56B2750}" srcOrd="1" destOrd="0" parTransId="{8B79428A-6FAC-4056-A186-C28CD24C8010}" sibTransId="{F380EDD3-6F46-4117-B08C-180AFCB7DB26}"/>
    <dgm:cxn modelId="{2349CF9D-B5A0-401D-B661-C95E2157A94F}" srcId="{296A4545-4CFE-4A54-9B8C-BAEB8324637E}" destId="{FA85320D-F144-4572-8D99-EB88F7554FA5}" srcOrd="1" destOrd="0" parTransId="{DAB0DD25-4E9A-432D-B365-27DDAA075EE2}" sibTransId="{C23D12D7-2230-45ED-9C2C-B8285A51F68E}"/>
    <dgm:cxn modelId="{2C6F44B1-8F3C-49FD-BDDB-BDDFF856726D}" type="presOf" srcId="{153372DA-3B80-47CB-9BCD-78973B7F7EB0}" destId="{2CC64111-D827-4C94-AE57-E284C1F04591}" srcOrd="0" destOrd="0" presId="urn:microsoft.com/office/officeart/2005/8/layout/list1"/>
    <dgm:cxn modelId="{3F601BC6-A8DE-42F9-803D-87BE5D6E5C42}" type="presOf" srcId="{EFF1FA3D-DEF9-44E7-A9C6-271C1590210C}" destId="{AB9E79AF-58D5-46B9-A5E1-1F29D415A57E}" srcOrd="0" destOrd="0" presId="urn:microsoft.com/office/officeart/2005/8/layout/list1"/>
    <dgm:cxn modelId="{017F5BD1-85D2-448F-A9F6-56B21F8C836D}" type="presOf" srcId="{3A9EBB4C-4E16-4C3A-8658-248AA56B2750}" destId="{699F450C-5EBC-4849-9AD7-C889D93EF2BB}" srcOrd="0" destOrd="1" presId="urn:microsoft.com/office/officeart/2005/8/layout/list1"/>
    <dgm:cxn modelId="{FED01CEB-0021-4064-8700-5AB12245EA10}" srcId="{E776BE4B-8758-4482-9ACF-8C7459A2EB9E}" destId="{406E9587-4982-4CF0-BD11-18F523826887}" srcOrd="1" destOrd="0" parTransId="{40252BB9-3F26-4F4B-8836-388CBE9AF7E8}" sibTransId="{A2918060-F0FC-4C47-A1FA-F53D342874E0}"/>
    <dgm:cxn modelId="{072A25F4-1AB9-4EF6-A354-CC7C73A594A3}" srcId="{EFF1FA3D-DEF9-44E7-A9C6-271C1590210C}" destId="{C0F791DA-3F49-48FB-8C19-442E64913DEA}" srcOrd="0" destOrd="0" parTransId="{CBEF7D54-9BAB-47AB-B5A2-3168C20D411A}" sibTransId="{89272CC5-9944-44BB-B01A-1B4C4421B073}"/>
    <dgm:cxn modelId="{1F865EF5-FCB7-47E0-96A4-A5F2B2582B9D}" type="presOf" srcId="{23320609-C616-4AC6-94B7-9966FB511D29}" destId="{124AFE00-548C-4402-84AE-C23285FCF525}" srcOrd="0" destOrd="0" presId="urn:microsoft.com/office/officeart/2005/8/layout/list1"/>
    <dgm:cxn modelId="{111E2AF6-DD38-40D1-AE3B-B4FB3114DF80}" type="presOf" srcId="{C0F791DA-3F49-48FB-8C19-442E64913DEA}" destId="{BC3A23BF-962D-42D2-ACB5-78927CC25980}" srcOrd="0" destOrd="0" presId="urn:microsoft.com/office/officeart/2005/8/layout/list1"/>
    <dgm:cxn modelId="{E3413FB9-5070-4E6B-A96D-4DC0870C500F}" type="presParOf" srcId="{4ACBE5E3-C651-4404-A77D-C6FA36569EA2}" destId="{592FE0D5-C2BC-4B6F-8270-FB94B8764ECD}" srcOrd="0" destOrd="0" presId="urn:microsoft.com/office/officeart/2005/8/layout/list1"/>
    <dgm:cxn modelId="{C642CA00-E14D-42CE-8F92-BF8EB13F1729}" type="presParOf" srcId="{592FE0D5-C2BC-4B6F-8270-FB94B8764ECD}" destId="{192ABEEC-D895-42D8-BD0A-D56B44E3637F}" srcOrd="0" destOrd="0" presId="urn:microsoft.com/office/officeart/2005/8/layout/list1"/>
    <dgm:cxn modelId="{6EA68ECA-103C-44F3-8CF6-175573F1C253}" type="presParOf" srcId="{592FE0D5-C2BC-4B6F-8270-FB94B8764ECD}" destId="{2C416BB1-B7E7-4D48-833A-C55ACA5D05D0}" srcOrd="1" destOrd="0" presId="urn:microsoft.com/office/officeart/2005/8/layout/list1"/>
    <dgm:cxn modelId="{DAB6DDB9-1179-401B-933C-904FE5416068}" type="presParOf" srcId="{4ACBE5E3-C651-4404-A77D-C6FA36569EA2}" destId="{B14B00FB-49B6-4093-AD74-22EB604523C5}" srcOrd="1" destOrd="0" presId="urn:microsoft.com/office/officeart/2005/8/layout/list1"/>
    <dgm:cxn modelId="{713EBF3F-37A4-4DEA-A381-CFCDA1D147FF}" type="presParOf" srcId="{4ACBE5E3-C651-4404-A77D-C6FA36569EA2}" destId="{E8C0FBE3-AA19-4521-90BB-B0376D1543CA}" srcOrd="2" destOrd="0" presId="urn:microsoft.com/office/officeart/2005/8/layout/list1"/>
    <dgm:cxn modelId="{D5B10AF4-0B48-4DC4-84A6-7C5FC4C7CC5C}" type="presParOf" srcId="{4ACBE5E3-C651-4404-A77D-C6FA36569EA2}" destId="{36C44FF9-349D-4162-940A-651738039816}" srcOrd="3" destOrd="0" presId="urn:microsoft.com/office/officeart/2005/8/layout/list1"/>
    <dgm:cxn modelId="{3200B912-5D15-42B8-AB5A-C22A1FA3A0C6}" type="presParOf" srcId="{4ACBE5E3-C651-4404-A77D-C6FA36569EA2}" destId="{40AA955D-ED27-461C-9C07-19EC85E932F4}" srcOrd="4" destOrd="0" presId="urn:microsoft.com/office/officeart/2005/8/layout/list1"/>
    <dgm:cxn modelId="{20D8971B-F900-4483-9AB5-F40061683300}" type="presParOf" srcId="{40AA955D-ED27-461C-9C07-19EC85E932F4}" destId="{E0D7E487-AEEE-49BA-954D-3544D12CC1C6}" srcOrd="0" destOrd="0" presId="urn:microsoft.com/office/officeart/2005/8/layout/list1"/>
    <dgm:cxn modelId="{A82EE937-6D2D-4172-9E98-AC051D31351D}" type="presParOf" srcId="{40AA955D-ED27-461C-9C07-19EC85E932F4}" destId="{CB9125CE-0241-4EE5-BE23-CAAFF33CC259}" srcOrd="1" destOrd="0" presId="urn:microsoft.com/office/officeart/2005/8/layout/list1"/>
    <dgm:cxn modelId="{F0D0E9DD-A1A2-4D38-826F-53ED9D3456B9}" type="presParOf" srcId="{4ACBE5E3-C651-4404-A77D-C6FA36569EA2}" destId="{ECA9CFC8-7DCF-46F8-BC1F-99F7E9A49946}" srcOrd="5" destOrd="0" presId="urn:microsoft.com/office/officeart/2005/8/layout/list1"/>
    <dgm:cxn modelId="{0DBA7C77-E9FB-4B23-8CCA-FED80D07B797}" type="presParOf" srcId="{4ACBE5E3-C651-4404-A77D-C6FA36569EA2}" destId="{699F450C-5EBC-4849-9AD7-C889D93EF2BB}" srcOrd="6" destOrd="0" presId="urn:microsoft.com/office/officeart/2005/8/layout/list1"/>
    <dgm:cxn modelId="{D05ED39C-4AC6-4599-BEC8-9414E22AEB40}" type="presParOf" srcId="{4ACBE5E3-C651-4404-A77D-C6FA36569EA2}" destId="{A85DE702-F3C9-4061-A2D3-E85C97E32760}" srcOrd="7" destOrd="0" presId="urn:microsoft.com/office/officeart/2005/8/layout/list1"/>
    <dgm:cxn modelId="{1A3008B4-97BE-42BC-AD4B-E910A443440C}" type="presParOf" srcId="{4ACBE5E3-C651-4404-A77D-C6FA36569EA2}" destId="{E0417D3E-DB44-496F-B9E1-E2251B5A9108}" srcOrd="8" destOrd="0" presId="urn:microsoft.com/office/officeart/2005/8/layout/list1"/>
    <dgm:cxn modelId="{8357E281-F840-4276-B242-661BDBD4468C}" type="presParOf" srcId="{E0417D3E-DB44-496F-B9E1-E2251B5A9108}" destId="{4E66D6CF-0991-4131-8B0D-7B3BCC0AA231}" srcOrd="0" destOrd="0" presId="urn:microsoft.com/office/officeart/2005/8/layout/list1"/>
    <dgm:cxn modelId="{5F709884-3BB8-46B6-AD81-D61A903EDD76}" type="presParOf" srcId="{E0417D3E-DB44-496F-B9E1-E2251B5A9108}" destId="{F1AA8EC7-5392-4E8E-93A0-2696700B45EE}" srcOrd="1" destOrd="0" presId="urn:microsoft.com/office/officeart/2005/8/layout/list1"/>
    <dgm:cxn modelId="{E51E0315-3E48-4E04-B636-08FCE7FDC068}" type="presParOf" srcId="{4ACBE5E3-C651-4404-A77D-C6FA36569EA2}" destId="{BF445171-B8D0-467A-8C58-A915FADCEEC6}" srcOrd="9" destOrd="0" presId="urn:microsoft.com/office/officeart/2005/8/layout/list1"/>
    <dgm:cxn modelId="{D64E52B2-1561-4DFD-A6DB-F821C224D5BA}" type="presParOf" srcId="{4ACBE5E3-C651-4404-A77D-C6FA36569EA2}" destId="{2CC64111-D827-4C94-AE57-E284C1F04591}" srcOrd="10" destOrd="0" presId="urn:microsoft.com/office/officeart/2005/8/layout/list1"/>
    <dgm:cxn modelId="{B179AFFA-EBE9-4B17-AD43-D8C8142CD974}" type="presParOf" srcId="{4ACBE5E3-C651-4404-A77D-C6FA36569EA2}" destId="{DC5032AB-E0A4-41EC-B64E-A5BF3EACD688}" srcOrd="11" destOrd="0" presId="urn:microsoft.com/office/officeart/2005/8/layout/list1"/>
    <dgm:cxn modelId="{F894C465-5B3F-4FBC-BA12-2AF41E965597}" type="presParOf" srcId="{4ACBE5E3-C651-4404-A77D-C6FA36569EA2}" destId="{BE78B186-F749-4210-8043-876A1A5F1747}" srcOrd="12" destOrd="0" presId="urn:microsoft.com/office/officeart/2005/8/layout/list1"/>
    <dgm:cxn modelId="{DBBE8DCC-8121-4665-9DC7-71E0F63EDE51}" type="presParOf" srcId="{BE78B186-F749-4210-8043-876A1A5F1747}" destId="{AB9E79AF-58D5-46B9-A5E1-1F29D415A57E}" srcOrd="0" destOrd="0" presId="urn:microsoft.com/office/officeart/2005/8/layout/list1"/>
    <dgm:cxn modelId="{4919C258-67F1-40F4-8D7E-AF49EBA278F8}" type="presParOf" srcId="{BE78B186-F749-4210-8043-876A1A5F1747}" destId="{ACEA5906-219F-41C5-BCFD-F1176AD24AB9}" srcOrd="1" destOrd="0" presId="urn:microsoft.com/office/officeart/2005/8/layout/list1"/>
    <dgm:cxn modelId="{B7FE1B7A-965D-4618-AB03-8BC284AA4FA9}" type="presParOf" srcId="{4ACBE5E3-C651-4404-A77D-C6FA36569EA2}" destId="{E4BBC493-6316-49C1-8FC7-0AC302EED236}" srcOrd="13" destOrd="0" presId="urn:microsoft.com/office/officeart/2005/8/layout/list1"/>
    <dgm:cxn modelId="{8EA460D6-0E3A-4368-8F1F-4CC0A01C7BA1}" type="presParOf" srcId="{4ACBE5E3-C651-4404-A77D-C6FA36569EA2}" destId="{BC3A23BF-962D-42D2-ACB5-78927CC25980}" srcOrd="14" destOrd="0" presId="urn:microsoft.com/office/officeart/2005/8/layout/list1"/>
    <dgm:cxn modelId="{8CF3650A-6CD9-466E-AD9C-82522725EFFA}" type="presParOf" srcId="{4ACBE5E3-C651-4404-A77D-C6FA36569EA2}" destId="{B14965E7-280A-4E62-B6AE-2AFBC24106B5}" srcOrd="15" destOrd="0" presId="urn:microsoft.com/office/officeart/2005/8/layout/list1"/>
    <dgm:cxn modelId="{A7EEA0D6-5DC2-4BC1-B687-6BE893015D4C}" type="presParOf" srcId="{4ACBE5E3-C651-4404-A77D-C6FA36569EA2}" destId="{5B1EE4E9-EE37-4A7B-9C2F-6F186FA010C5}" srcOrd="16" destOrd="0" presId="urn:microsoft.com/office/officeart/2005/8/layout/list1"/>
    <dgm:cxn modelId="{724DA197-DBB2-4442-98F3-3D2C934805FE}" type="presParOf" srcId="{5B1EE4E9-EE37-4A7B-9C2F-6F186FA010C5}" destId="{124AFE00-548C-4402-84AE-C23285FCF525}" srcOrd="0" destOrd="0" presId="urn:microsoft.com/office/officeart/2005/8/layout/list1"/>
    <dgm:cxn modelId="{2FB55D44-1724-4CEF-93AE-B834C11F817B}" type="presParOf" srcId="{5B1EE4E9-EE37-4A7B-9C2F-6F186FA010C5}" destId="{9F93BD46-1B22-4EDB-A273-993389C8B28B}" srcOrd="1" destOrd="0" presId="urn:microsoft.com/office/officeart/2005/8/layout/list1"/>
    <dgm:cxn modelId="{C187DECB-B0E7-41AD-86CE-DEBF00DCA512}" type="presParOf" srcId="{4ACBE5E3-C651-4404-A77D-C6FA36569EA2}" destId="{D42B02C8-EB24-4856-9050-8F5FC7559BC5}" srcOrd="17" destOrd="0" presId="urn:microsoft.com/office/officeart/2005/8/layout/list1"/>
    <dgm:cxn modelId="{BABBE091-D322-458A-B0C8-8E4A7FC43CBD}" type="presParOf" srcId="{4ACBE5E3-C651-4404-A77D-C6FA36569EA2}" destId="{D2D3D237-22A9-420A-ACCA-11FBD76773D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0FBE3-AA19-4521-90BB-B0376D1543CA}">
      <dsp:nvSpPr>
        <dsp:cNvPr id="0" name=""/>
        <dsp:cNvSpPr/>
      </dsp:nvSpPr>
      <dsp:spPr>
        <a:xfrm>
          <a:off x="0" y="278648"/>
          <a:ext cx="6380463" cy="6288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431" tIns="187452" rIns="58043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исключение тяжелых аварий на АЭС, требующих эвакуации населения</a:t>
          </a:r>
        </a:p>
      </dsp:txBody>
      <dsp:txXfrm>
        <a:off x="0" y="278648"/>
        <a:ext cx="6380463" cy="628866"/>
      </dsp:txXfrm>
    </dsp:sp>
    <dsp:sp modelId="{2C416BB1-B7E7-4D48-833A-C55ACA5D05D0}">
      <dsp:nvSpPr>
        <dsp:cNvPr id="0" name=""/>
        <dsp:cNvSpPr/>
      </dsp:nvSpPr>
      <dsp:spPr>
        <a:xfrm>
          <a:off x="373935" y="85864"/>
          <a:ext cx="5667832" cy="369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74" tIns="0" rIns="19787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  <a:r>
            <a:rPr lang="en-US" sz="1400" b="1" i="0" kern="1200" dirty="0"/>
            <a:t> </a:t>
          </a:r>
          <a:endParaRPr lang="ru-RU" sz="2000" b="1" i="0" kern="1200" dirty="0"/>
        </a:p>
      </dsp:txBody>
      <dsp:txXfrm>
        <a:off x="391992" y="103921"/>
        <a:ext cx="5631718" cy="333790"/>
      </dsp:txXfrm>
    </dsp:sp>
    <dsp:sp modelId="{699F450C-5EBC-4849-9AD7-C889D93EF2BB}">
      <dsp:nvSpPr>
        <dsp:cNvPr id="0" name=""/>
        <dsp:cNvSpPr/>
      </dsp:nvSpPr>
      <dsp:spPr>
        <a:xfrm>
          <a:off x="0" y="1149435"/>
          <a:ext cx="6380463" cy="6504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431" tIns="187452" rIns="58043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достижение требований конкурентоспособности РБН и ЗЯТЦ</a:t>
          </a:r>
        </a:p>
      </dsp:txBody>
      <dsp:txXfrm>
        <a:off x="0" y="1149435"/>
        <a:ext cx="6380463" cy="650414"/>
      </dsp:txXfrm>
    </dsp:sp>
    <dsp:sp modelId="{CB9125CE-0241-4EE5-BE23-CAAFF33CC259}">
      <dsp:nvSpPr>
        <dsp:cNvPr id="0" name=""/>
        <dsp:cNvSpPr/>
      </dsp:nvSpPr>
      <dsp:spPr>
        <a:xfrm>
          <a:off x="373935" y="972315"/>
          <a:ext cx="5691704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74" tIns="0" rIns="19787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Экономика</a:t>
          </a:r>
        </a:p>
      </dsp:txBody>
      <dsp:txXfrm>
        <a:off x="391228" y="989608"/>
        <a:ext cx="5657118" cy="319654"/>
      </dsp:txXfrm>
    </dsp:sp>
    <dsp:sp modelId="{2CC64111-D827-4C94-AE57-E284C1F04591}">
      <dsp:nvSpPr>
        <dsp:cNvPr id="0" name=""/>
        <dsp:cNvSpPr/>
      </dsp:nvSpPr>
      <dsp:spPr>
        <a:xfrm>
          <a:off x="0" y="2041769"/>
          <a:ext cx="638053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431" tIns="187452" rIns="58043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полное использование энергетического потенциала уранового сырья</a:t>
          </a:r>
        </a:p>
      </dsp:txBody>
      <dsp:txXfrm>
        <a:off x="0" y="2041769"/>
        <a:ext cx="6380538" cy="680400"/>
      </dsp:txXfrm>
    </dsp:sp>
    <dsp:sp modelId="{F1AA8EC7-5392-4E8E-93A0-2696700B45EE}">
      <dsp:nvSpPr>
        <dsp:cNvPr id="0" name=""/>
        <dsp:cNvSpPr/>
      </dsp:nvSpPr>
      <dsp:spPr>
        <a:xfrm>
          <a:off x="373935" y="1864649"/>
          <a:ext cx="5679768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74" tIns="0" rIns="19787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Ресурсное обеспечение</a:t>
          </a:r>
        </a:p>
      </dsp:txBody>
      <dsp:txXfrm>
        <a:off x="391228" y="1881942"/>
        <a:ext cx="5645182" cy="319654"/>
      </dsp:txXfrm>
    </dsp:sp>
    <dsp:sp modelId="{BC3A23BF-962D-42D2-ACB5-78927CC25980}">
      <dsp:nvSpPr>
        <dsp:cNvPr id="0" name=""/>
        <dsp:cNvSpPr/>
      </dsp:nvSpPr>
      <dsp:spPr>
        <a:xfrm>
          <a:off x="0" y="2964089"/>
          <a:ext cx="6404395" cy="34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431" tIns="187452" rIns="58043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радиационно-эквивалентное захоронение РАО </a:t>
          </a:r>
          <a:endParaRPr lang="ru-RU" sz="12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964089"/>
        <a:ext cx="6404395" cy="345200"/>
      </dsp:txXfrm>
    </dsp:sp>
    <dsp:sp modelId="{ACEA5906-219F-41C5-BCFD-F1176AD24AB9}">
      <dsp:nvSpPr>
        <dsp:cNvPr id="0" name=""/>
        <dsp:cNvSpPr/>
      </dsp:nvSpPr>
      <dsp:spPr>
        <a:xfrm>
          <a:off x="373935" y="2786969"/>
          <a:ext cx="5679768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74" tIns="0" rIns="19787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Экология</a:t>
          </a:r>
        </a:p>
      </dsp:txBody>
      <dsp:txXfrm>
        <a:off x="391228" y="2804262"/>
        <a:ext cx="5645182" cy="319654"/>
      </dsp:txXfrm>
    </dsp:sp>
    <dsp:sp modelId="{D2D3D237-22A9-420A-ACCA-11FBD76773D2}">
      <dsp:nvSpPr>
        <dsp:cNvPr id="0" name=""/>
        <dsp:cNvSpPr/>
      </dsp:nvSpPr>
      <dsp:spPr>
        <a:xfrm>
          <a:off x="0" y="3551210"/>
          <a:ext cx="6416212" cy="50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431" tIns="187452" rIns="58043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технологическое усиление режима нераспространения</a:t>
          </a:r>
        </a:p>
      </dsp:txBody>
      <dsp:txXfrm>
        <a:off x="0" y="3551210"/>
        <a:ext cx="6416212" cy="500850"/>
      </dsp:txXfrm>
    </dsp:sp>
    <dsp:sp modelId="{9F93BD46-1B22-4EDB-A273-993389C8B28B}">
      <dsp:nvSpPr>
        <dsp:cNvPr id="0" name=""/>
        <dsp:cNvSpPr/>
      </dsp:nvSpPr>
      <dsp:spPr>
        <a:xfrm>
          <a:off x="373935" y="3374090"/>
          <a:ext cx="5679768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74" tIns="0" rIns="19787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Гарантии нераспространения ЯО</a:t>
          </a:r>
        </a:p>
      </dsp:txBody>
      <dsp:txXfrm>
        <a:off x="391228" y="3391383"/>
        <a:ext cx="5645182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0.22839</cdr:x>
      <cdr:y>0.16223</cdr:y>
    </cdr:from>
    <cdr:to>
      <cdr:x>0.27344</cdr:x>
      <cdr:y>0.19487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58297" y="998554"/>
          <a:ext cx="366548" cy="20090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vertOverflow="clip" wrap="none" lIns="36000" tIns="36000" rIns="36000" bIns="36000" rtlCol="0" anchor="ctr" anchorCtr="1"/>
        <a:lstStyle xmlns:a="http://schemas.openxmlformats.org/drawingml/2006/main"/>
        <a:p xmlns:a="http://schemas.openxmlformats.org/drawingml/2006/main"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1082</a:t>
          </a:r>
        </a:p>
      </cdr:txBody>
    </cdr:sp>
  </cdr:relSizeAnchor>
  <cdr:relSizeAnchor xmlns:cdr="http://schemas.openxmlformats.org/drawingml/2006/chartDrawing">
    <cdr:from>
      <cdr:x>0.32435</cdr:x>
      <cdr:y>0.28792</cdr:y>
    </cdr:from>
    <cdr:to>
      <cdr:x>0.36941</cdr:x>
      <cdr:y>0.32012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39101" y="1772195"/>
          <a:ext cx="366629" cy="1982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876</a:t>
          </a:r>
        </a:p>
      </cdr:txBody>
    </cdr:sp>
  </cdr:relSizeAnchor>
  <cdr:relSizeAnchor xmlns:cdr="http://schemas.openxmlformats.org/drawingml/2006/chartDrawing">
    <cdr:from>
      <cdr:x>0.41575</cdr:x>
      <cdr:y>0.32374</cdr:y>
    </cdr:from>
    <cdr:to>
      <cdr:x>0.4608</cdr:x>
      <cdr:y>0.35594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382717" y="1992725"/>
          <a:ext cx="366548" cy="1982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>
              <a:latin typeface="Arial" panose="020B0604020202020204" pitchFamily="34" charset="0"/>
              <a:cs typeface="Arial" panose="020B0604020202020204" pitchFamily="34" charset="0"/>
            </a:rPr>
            <a:t>827</a:t>
          </a:r>
        </a:p>
      </cdr:txBody>
    </cdr:sp>
  </cdr:relSizeAnchor>
  <cdr:relSizeAnchor xmlns:cdr="http://schemas.openxmlformats.org/drawingml/2006/chartDrawing">
    <cdr:from>
      <cdr:x>0.50441</cdr:x>
      <cdr:y>0.27415</cdr:y>
    </cdr:from>
    <cdr:to>
      <cdr:x>0.54946</cdr:x>
      <cdr:y>0.30679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24295" y="1600197"/>
          <a:ext cx="350490" cy="19051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vertOverflow="clip" wrap="none" lIns="36000" tIns="36000" rIns="36000" bIns="36000" rtlCol="0" anchor="ctr" anchorCtr="1"/>
        <a:lstStyle xmlns:a="http://schemas.openxmlformats.org/drawingml/2006/main"/>
        <a:p xmlns:a="http://schemas.openxmlformats.org/drawingml/2006/main">
          <a:r>
            <a:rPr lang="ru-RU" sz="1000">
              <a:latin typeface="Arial" panose="020B0604020202020204" pitchFamily="34" charset="0"/>
              <a:cs typeface="Arial" panose="020B0604020202020204" pitchFamily="34" charset="0"/>
            </a:rPr>
            <a:t>891</a:t>
          </a:r>
        </a:p>
      </cdr:txBody>
    </cdr:sp>
  </cdr:relSizeAnchor>
  <cdr:relSizeAnchor xmlns:cdr="http://schemas.openxmlformats.org/drawingml/2006/chartDrawing">
    <cdr:from>
      <cdr:x>0.59615</cdr:x>
      <cdr:y>0.21497</cdr:y>
    </cdr:from>
    <cdr:to>
      <cdr:x>0.6412</cdr:x>
      <cdr:y>0.24718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638045" y="1254742"/>
          <a:ext cx="350490" cy="18800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>
              <a:latin typeface="Arial" panose="020B0604020202020204" pitchFamily="34" charset="0"/>
              <a:cs typeface="Arial" panose="020B0604020202020204" pitchFamily="34" charset="0"/>
            </a:rPr>
            <a:t>996</a:t>
          </a:r>
        </a:p>
      </cdr:txBody>
    </cdr:sp>
  </cdr:relSizeAnchor>
  <cdr:relSizeAnchor xmlns:cdr="http://schemas.openxmlformats.org/drawingml/2006/chartDrawing">
    <cdr:from>
      <cdr:x>0.69801</cdr:x>
      <cdr:y>0.20845</cdr:y>
    </cdr:from>
    <cdr:to>
      <cdr:x>0.74306</cdr:x>
      <cdr:y>0.24065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5430515" y="1216680"/>
          <a:ext cx="350490" cy="18794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>
              <a:latin typeface="Arial" panose="020B0604020202020204" pitchFamily="34" charset="0"/>
              <a:cs typeface="Arial" panose="020B0604020202020204" pitchFamily="34" charset="0"/>
            </a:rPr>
            <a:t>1038</a:t>
          </a:r>
        </a:p>
      </cdr:txBody>
    </cdr:sp>
  </cdr:relSizeAnchor>
  <cdr:relSizeAnchor xmlns:cdr="http://schemas.openxmlformats.org/drawingml/2006/chartDrawing">
    <cdr:from>
      <cdr:x>0.78744</cdr:x>
      <cdr:y>0.19931</cdr:y>
    </cdr:from>
    <cdr:to>
      <cdr:x>0.8325</cdr:x>
      <cdr:y>0.23151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407009" y="1226806"/>
          <a:ext cx="366629" cy="1982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1046</a:t>
          </a:r>
        </a:p>
      </cdr:txBody>
    </cdr:sp>
  </cdr:relSizeAnchor>
  <cdr:relSizeAnchor xmlns:cdr="http://schemas.openxmlformats.org/drawingml/2006/chartDrawing">
    <cdr:from>
      <cdr:x>0.87657</cdr:x>
      <cdr:y>0.17058</cdr:y>
    </cdr:from>
    <cdr:to>
      <cdr:x>0.92162</cdr:x>
      <cdr:y>0.20278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7132207" y="1049965"/>
          <a:ext cx="366548" cy="1982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1092</a:t>
          </a:r>
        </a:p>
      </cdr:txBody>
    </cdr:sp>
  </cdr:relSizeAnchor>
  <cdr:relSizeAnchor xmlns:cdr="http://schemas.openxmlformats.org/drawingml/2006/chartDrawing">
    <cdr:from>
      <cdr:x>0.92719</cdr:x>
      <cdr:y>0.19539</cdr:y>
    </cdr:from>
    <cdr:to>
      <cdr:x>0.97225</cdr:x>
      <cdr:y>0.22759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7213585" y="1140451"/>
          <a:ext cx="350568" cy="18794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>
              <a:latin typeface="Arial" panose="020B0604020202020204" pitchFamily="34" charset="0"/>
              <a:cs typeface="Arial" panose="020B0604020202020204" pitchFamily="34" charset="0"/>
            </a:rPr>
            <a:t>1064</a:t>
          </a:r>
        </a:p>
      </cdr:txBody>
    </cdr:sp>
  </cdr:relSizeAnchor>
  <cdr:relSizeAnchor xmlns:cdr="http://schemas.openxmlformats.org/drawingml/2006/chartDrawing">
    <cdr:from>
      <cdr:x>0.1048</cdr:x>
      <cdr:y>0.23629</cdr:y>
    </cdr:from>
    <cdr:to>
      <cdr:x>0.14985</cdr:x>
      <cdr:y>0.26893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52697" y="1454428"/>
          <a:ext cx="366547" cy="20090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vertOverflow="clip" wrap="none" lIns="36000" tIns="36000" rIns="36000" bIns="36000" rtlCol="0" anchor="ctr" anchorCtr="1"/>
        <a:lstStyle xmlns:a="http://schemas.openxmlformats.org/drawingml/2006/main"/>
        <a:p xmlns:a="http://schemas.openxmlformats.org/drawingml/2006/main"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962</a:t>
          </a:r>
        </a:p>
      </cdr:txBody>
    </cdr:sp>
  </cdr:relSizeAnchor>
  <cdr:relSizeAnchor xmlns:cdr="http://schemas.openxmlformats.org/drawingml/2006/chartDrawing">
    <cdr:from>
      <cdr:x>0.17562</cdr:x>
      <cdr:y>0.17253</cdr:y>
    </cdr:from>
    <cdr:to>
      <cdr:x>0.22067</cdr:x>
      <cdr:y>0.20517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428945" y="1061946"/>
          <a:ext cx="366547" cy="20090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vertOverflow="clip" wrap="none" lIns="36000" tIns="36000" rIns="36000" bIns="36000" rtlCol="0" anchor="ctr" anchorCtr="1"/>
        <a:lstStyle xmlns:a="http://schemas.openxmlformats.org/drawingml/2006/main"/>
        <a:p xmlns:a="http://schemas.openxmlformats.org/drawingml/2006/main"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1065</a:t>
          </a:r>
        </a:p>
      </cdr:txBody>
    </cdr:sp>
  </cdr:relSizeAnchor>
  <cdr:relSizeAnchor xmlns:cdr="http://schemas.openxmlformats.org/drawingml/2006/chartDrawing">
    <cdr:from>
      <cdr:x>0.94776</cdr:x>
      <cdr:y>0.14447</cdr:y>
    </cdr:from>
    <cdr:to>
      <cdr:x>0.99281</cdr:x>
      <cdr:y>0.17667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7373620" y="843280"/>
          <a:ext cx="350490" cy="18794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ysClr val="windowText" lastClr="000000">
              <a:lumMod val="25000"/>
              <a:lumOff val="75000"/>
            </a:sysClr>
          </a:solidFill>
        </a:ln>
      </cdr:spPr>
      <cdr:txBody>
        <a:bodyPr xmlns:a="http://schemas.openxmlformats.org/drawingml/2006/main" wrap="none" lIns="36000" tIns="36000" rIns="36000" bIns="36000" rtlCol="0" anchor="ctr" anchorCtr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>
              <a:latin typeface="Arial" panose="020B0604020202020204" pitchFamily="34" charset="0"/>
              <a:cs typeface="Arial" panose="020B0604020202020204" pitchFamily="34" charset="0"/>
            </a:rPr>
            <a:t>1131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5122">
              <a:defRPr/>
            </a:pPr>
            <a:r>
              <a:rPr lang="ru-RU" sz="1100" spc="-1" dirty="0">
                <a:solidFill>
                  <a:srgbClr val="C00000"/>
                </a:solidFill>
              </a:rPr>
              <a:t>Отчет НИКИЭТ о НИОКР по теме «Расчет кампании реактора БРЕСТ-ОД-300 на весь срок эксплуатации», 05.2020</a:t>
            </a:r>
            <a:endParaRPr lang="ru-RU" sz="1100" spc="-1" dirty="0">
              <a:latin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D1B4-F8E2-467C-A7E7-5496319EB92B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16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9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38163" y="871538"/>
            <a:ext cx="7754938" cy="4367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05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D5FEE-36EA-4946-9E3D-CBF3B1DAEB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91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33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1" y="1384788"/>
            <a:ext cx="7772400" cy="1532562"/>
          </a:xfrm>
          <a:prstGeom prst="rect">
            <a:avLst/>
          </a:prstGeom>
        </p:spPr>
        <p:txBody>
          <a:bodyPr/>
          <a:lstStyle/>
          <a:p>
            <a:pPr lvl="0"/>
            <a:r>
              <a:t>Текст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1" y="2917349"/>
            <a:ext cx="6400800" cy="223091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370421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740843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111264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481686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BD07759C-F954-5449-996C-E77F67CD8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E8EE60-982A-4B49-B0C1-576B2DEE50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4003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580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525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Place for sources and footnotes</a:t>
            </a:r>
            <a:endParaRPr lang="ru-RU" sz="525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40" y="4579416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525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52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25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1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9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z="9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Text</a:t>
            </a:r>
            <a:endParaRPr lang="ru-RU" sz="9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 hasCustomPrompt="1"/>
          </p:nvPr>
        </p:nvSpPr>
        <p:spPr>
          <a:xfrm>
            <a:off x="4808541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5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7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037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C80E-2BAB-421F-A6A8-8583D4D38E66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EFB69-45AF-4B6C-B6E4-934CC1B14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37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01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689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3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67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3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16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500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27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29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93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156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2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2709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8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2709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8" y="4579417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698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698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296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2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198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198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4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8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88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gradFill>
          <a:gsLst>
            <a:gs pos="1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3D4E5E2-CF41-47B2-9F50-8E509C9A95B2}"/>
              </a:ext>
            </a:extLst>
          </p:cNvPr>
          <p:cNvGrpSpPr/>
          <p:nvPr userDrawn="1"/>
        </p:nvGrpSpPr>
        <p:grpSpPr>
          <a:xfrm>
            <a:off x="282150" y="849253"/>
            <a:ext cx="1861154" cy="2135780"/>
            <a:chOff x="449781" y="731902"/>
            <a:chExt cx="2481539" cy="2845072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BCC4D1C1-96FF-4B5E-B7DD-A50D49276E83}"/>
                </a:ext>
              </a:extLst>
            </p:cNvPr>
            <p:cNvSpPr/>
            <p:nvPr userDrawn="1"/>
          </p:nvSpPr>
          <p:spPr>
            <a:xfrm>
              <a:off x="1193960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350" dirty="0"/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F2012E6F-AA94-4B9B-B931-BB7EF01CF600}"/>
                </a:ext>
              </a:extLst>
            </p:cNvPr>
            <p:cNvGrpSpPr/>
            <p:nvPr userDrawn="1"/>
          </p:nvGrpSpPr>
          <p:grpSpPr>
            <a:xfrm>
              <a:off x="449781" y="731902"/>
              <a:ext cx="990600" cy="2845072"/>
              <a:chOff x="310246" y="679523"/>
              <a:chExt cx="990600" cy="2845072"/>
            </a:xfrm>
          </p:grpSpPr>
          <p:sp>
            <p:nvSpPr>
              <p:cNvPr id="23" name="Блок-схема: дисплей 22">
                <a:extLst>
                  <a:ext uri="{FF2B5EF4-FFF2-40B4-BE49-F238E27FC236}">
                    <a16:creationId xmlns:a16="http://schemas.microsoft.com/office/drawing/2014/main" id="{06ACE013-89A3-4AEB-A597-B259D50DE211}"/>
                  </a:ext>
                </a:extLst>
              </p:cNvPr>
              <p:cNvSpPr/>
              <p:nvPr userDrawn="1"/>
            </p:nvSpPr>
            <p:spPr>
              <a:xfrm rot="16200000">
                <a:off x="289079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sp>
            <p:nvSpPr>
              <p:cNvPr id="24" name="Капля 23">
                <a:extLst>
                  <a:ext uri="{FF2B5EF4-FFF2-40B4-BE49-F238E27FC236}">
                    <a16:creationId xmlns:a16="http://schemas.microsoft.com/office/drawing/2014/main" id="{42F02DED-3AF6-42D6-8F14-3D482EA27166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3FE00D23-23DB-450E-8342-BF40414DBB9A}"/>
                  </a:ext>
                </a:extLst>
              </p:cNvPr>
              <p:cNvCxnSpPr>
                <a:stCxn id="23" idx="1"/>
                <a:endCxn id="24" idx="7"/>
              </p:cNvCxnSpPr>
              <p:nvPr userDrawn="1"/>
            </p:nvCxnSpPr>
            <p:spPr>
              <a:xfrm flipH="1">
                <a:off x="805528" y="1712457"/>
                <a:ext cx="18" cy="1511107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Прямоугольник: скругленные углы 49">
            <a:extLst>
              <a:ext uri="{FF2B5EF4-FFF2-40B4-BE49-F238E27FC236}">
                <a16:creationId xmlns:a16="http://schemas.microsoft.com/office/drawing/2014/main" id="{3B465149-90D5-4AA1-919B-893CAE488574}"/>
              </a:ext>
            </a:extLst>
          </p:cNvPr>
          <p:cNvSpPr/>
          <p:nvPr userDrawn="1"/>
        </p:nvSpPr>
        <p:spPr>
          <a:xfrm>
            <a:off x="840284" y="1727923"/>
            <a:ext cx="1303020" cy="962588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9E75E0F-91D4-48B9-B8D7-50C65E859BA3}"/>
              </a:ext>
            </a:extLst>
          </p:cNvPr>
          <p:cNvGrpSpPr/>
          <p:nvPr userDrawn="1"/>
        </p:nvGrpSpPr>
        <p:grpSpPr>
          <a:xfrm>
            <a:off x="1977137" y="2795706"/>
            <a:ext cx="1860931" cy="2135780"/>
            <a:chOff x="3580478" y="3327592"/>
            <a:chExt cx="2481241" cy="2845072"/>
          </a:xfrm>
        </p:grpSpPr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0DD68C0D-A017-45D6-BB27-9B3E06DDB704}"/>
                </a:ext>
              </a:extLst>
            </p:cNvPr>
            <p:cNvSpPr/>
            <p:nvPr userDrawn="1"/>
          </p:nvSpPr>
          <p:spPr>
            <a:xfrm>
              <a:off x="4324359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350" dirty="0"/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59595E80-B3F5-4BDF-9674-17BA742BFCD8}"/>
                </a:ext>
              </a:extLst>
            </p:cNvPr>
            <p:cNvGrpSpPr/>
            <p:nvPr userDrawn="1"/>
          </p:nvGrpSpPr>
          <p:grpSpPr>
            <a:xfrm rot="10800000">
              <a:off x="3580478" y="3327592"/>
              <a:ext cx="990600" cy="2845072"/>
              <a:chOff x="310245" y="679523"/>
              <a:chExt cx="990600" cy="2845072"/>
            </a:xfrm>
          </p:grpSpPr>
          <p:sp>
            <p:nvSpPr>
              <p:cNvPr id="37" name="Блок-схема: дисплей 36">
                <a:extLst>
                  <a:ext uri="{FF2B5EF4-FFF2-40B4-BE49-F238E27FC236}">
                    <a16:creationId xmlns:a16="http://schemas.microsoft.com/office/drawing/2014/main" id="{0EB63076-286D-42D4-B6E3-150127BB011E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sp>
            <p:nvSpPr>
              <p:cNvPr id="38" name="Капля 37">
                <a:extLst>
                  <a:ext uri="{FF2B5EF4-FFF2-40B4-BE49-F238E27FC236}">
                    <a16:creationId xmlns:a16="http://schemas.microsoft.com/office/drawing/2014/main" id="{08388872-548B-4F74-8ADA-BA79278B29DA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7C367834-D910-4D8A-AE27-D24B90B8FED9}"/>
                  </a:ext>
                </a:extLst>
              </p:cNvPr>
              <p:cNvCxnSpPr>
                <a:stCxn id="37" idx="1"/>
                <a:endCxn id="38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Прямоугольник: скругленные углы 51">
            <a:extLst>
              <a:ext uri="{FF2B5EF4-FFF2-40B4-BE49-F238E27FC236}">
                <a16:creationId xmlns:a16="http://schemas.microsoft.com/office/drawing/2014/main" id="{7CF13D38-5B6A-4696-A3FC-685C7C5C2F98}"/>
              </a:ext>
            </a:extLst>
          </p:cNvPr>
          <p:cNvSpPr/>
          <p:nvPr userDrawn="1"/>
        </p:nvSpPr>
        <p:spPr>
          <a:xfrm>
            <a:off x="2535047" y="3088198"/>
            <a:ext cx="1303020" cy="962588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7E4BCAD-9B1F-4FCE-B6D6-D4263D7192A8}"/>
              </a:ext>
            </a:extLst>
          </p:cNvPr>
          <p:cNvGrpSpPr/>
          <p:nvPr userDrawn="1"/>
        </p:nvGrpSpPr>
        <p:grpSpPr>
          <a:xfrm>
            <a:off x="3671901" y="849253"/>
            <a:ext cx="1860694" cy="2135780"/>
            <a:chOff x="5595782" y="731902"/>
            <a:chExt cx="2480925" cy="2845072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4FF40056-7D5D-434C-A112-A71B3AC1C5FB}"/>
                </a:ext>
              </a:extLst>
            </p:cNvPr>
            <p:cNvSpPr/>
            <p:nvPr userDrawn="1"/>
          </p:nvSpPr>
          <p:spPr>
            <a:xfrm>
              <a:off x="6339347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350" dirty="0"/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C69BC877-8213-4692-9A4D-FD7B88E7C5A6}"/>
                </a:ext>
              </a:extLst>
            </p:cNvPr>
            <p:cNvGrpSpPr/>
            <p:nvPr userDrawn="1"/>
          </p:nvGrpSpPr>
          <p:grpSpPr>
            <a:xfrm>
              <a:off x="5595782" y="731902"/>
              <a:ext cx="990600" cy="2845072"/>
              <a:chOff x="310245" y="679523"/>
              <a:chExt cx="990600" cy="2845072"/>
            </a:xfrm>
          </p:grpSpPr>
          <p:sp>
            <p:nvSpPr>
              <p:cNvPr id="29" name="Блок-схема: дисплей 28">
                <a:extLst>
                  <a:ext uri="{FF2B5EF4-FFF2-40B4-BE49-F238E27FC236}">
                    <a16:creationId xmlns:a16="http://schemas.microsoft.com/office/drawing/2014/main" id="{1AE2468A-ED10-4324-82BB-5A0BA4827E36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sp>
            <p:nvSpPr>
              <p:cNvPr id="30" name="Капля 29">
                <a:extLst>
                  <a:ext uri="{FF2B5EF4-FFF2-40B4-BE49-F238E27FC236}">
                    <a16:creationId xmlns:a16="http://schemas.microsoft.com/office/drawing/2014/main" id="{E56C60B5-1DC8-4DF5-8C79-7D0234192ECE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108426C8-666D-4D49-A5A2-EF7D4925E701}"/>
                  </a:ext>
                </a:extLst>
              </p:cNvPr>
              <p:cNvCxnSpPr>
                <a:stCxn id="29" idx="1"/>
                <a:endCxn id="30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Прямоугольник: скругленные углы 52">
            <a:extLst>
              <a:ext uri="{FF2B5EF4-FFF2-40B4-BE49-F238E27FC236}">
                <a16:creationId xmlns:a16="http://schemas.microsoft.com/office/drawing/2014/main" id="{34AC8F75-168C-4C68-93A4-C49CE0D72DA1}"/>
              </a:ext>
            </a:extLst>
          </p:cNvPr>
          <p:cNvSpPr/>
          <p:nvPr userDrawn="1"/>
        </p:nvSpPr>
        <p:spPr>
          <a:xfrm>
            <a:off x="4229323" y="1727923"/>
            <a:ext cx="1303020" cy="962588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0A47600A-5704-4A90-840D-E9311F4AB54B}"/>
              </a:ext>
            </a:extLst>
          </p:cNvPr>
          <p:cNvGrpSpPr/>
          <p:nvPr userDrawn="1"/>
        </p:nvGrpSpPr>
        <p:grpSpPr>
          <a:xfrm>
            <a:off x="5366427" y="2795706"/>
            <a:ext cx="1860694" cy="2135780"/>
            <a:chOff x="7610770" y="3314261"/>
            <a:chExt cx="2480925" cy="2845072"/>
          </a:xfrm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E4844AA0-BA69-42F2-A1E9-31E3350B1AF0}"/>
                </a:ext>
              </a:extLst>
            </p:cNvPr>
            <p:cNvSpPr/>
            <p:nvPr userDrawn="1"/>
          </p:nvSpPr>
          <p:spPr>
            <a:xfrm>
              <a:off x="8354335" y="3319709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350" dirty="0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AB1BA44D-2835-4C9E-910A-11ED332B2023}"/>
                </a:ext>
              </a:extLst>
            </p:cNvPr>
            <p:cNvGrpSpPr/>
            <p:nvPr userDrawn="1"/>
          </p:nvGrpSpPr>
          <p:grpSpPr>
            <a:xfrm rot="10800000">
              <a:off x="7610770" y="3314261"/>
              <a:ext cx="990600" cy="2845072"/>
              <a:chOff x="310245" y="679523"/>
              <a:chExt cx="990600" cy="2845072"/>
            </a:xfrm>
          </p:grpSpPr>
          <p:sp>
            <p:nvSpPr>
              <p:cNvPr id="41" name="Блок-схема: дисплей 40">
                <a:extLst>
                  <a:ext uri="{FF2B5EF4-FFF2-40B4-BE49-F238E27FC236}">
                    <a16:creationId xmlns:a16="http://schemas.microsoft.com/office/drawing/2014/main" id="{7968DDF3-A7FB-4CFF-BEDD-FAFD948222BF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sp>
            <p:nvSpPr>
              <p:cNvPr id="42" name="Капля 41">
                <a:extLst>
                  <a:ext uri="{FF2B5EF4-FFF2-40B4-BE49-F238E27FC236}">
                    <a16:creationId xmlns:a16="http://schemas.microsoft.com/office/drawing/2014/main" id="{8C0014C3-F16F-45C3-A70C-39FE594E42BA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CF903941-6F22-4289-9EBA-80BACB317BE3}"/>
                  </a:ext>
                </a:extLst>
              </p:cNvPr>
              <p:cNvCxnSpPr>
                <a:stCxn id="41" idx="1"/>
                <a:endCxn id="42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Прямоугольник: скругленные углы 53">
            <a:extLst>
              <a:ext uri="{FF2B5EF4-FFF2-40B4-BE49-F238E27FC236}">
                <a16:creationId xmlns:a16="http://schemas.microsoft.com/office/drawing/2014/main" id="{E8EA4B40-CEB6-4259-861F-2BB19B0C5D63}"/>
              </a:ext>
            </a:extLst>
          </p:cNvPr>
          <p:cNvSpPr/>
          <p:nvPr userDrawn="1"/>
        </p:nvSpPr>
        <p:spPr>
          <a:xfrm>
            <a:off x="5924100" y="3088197"/>
            <a:ext cx="1303020" cy="962588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B0FD183-4A42-4F94-A86E-8EE0AD03C1B1}"/>
              </a:ext>
            </a:extLst>
          </p:cNvPr>
          <p:cNvGrpSpPr/>
          <p:nvPr userDrawn="1"/>
        </p:nvGrpSpPr>
        <p:grpSpPr>
          <a:xfrm>
            <a:off x="7060953" y="867479"/>
            <a:ext cx="1860245" cy="2135780"/>
            <a:chOff x="9626356" y="731902"/>
            <a:chExt cx="2480327" cy="2845072"/>
          </a:xfrm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9E08103C-D37D-4AAA-80F7-3877C6552414}"/>
                </a:ext>
              </a:extLst>
            </p:cNvPr>
            <p:cNvSpPr/>
            <p:nvPr userDrawn="1"/>
          </p:nvSpPr>
          <p:spPr>
            <a:xfrm>
              <a:off x="10369323" y="3314261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350" dirty="0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BF7E66A5-9DFC-46F8-9BA6-4E9C6FFCD9E6}"/>
                </a:ext>
              </a:extLst>
            </p:cNvPr>
            <p:cNvGrpSpPr/>
            <p:nvPr userDrawn="1"/>
          </p:nvGrpSpPr>
          <p:grpSpPr>
            <a:xfrm>
              <a:off x="9626356" y="731902"/>
              <a:ext cx="990600" cy="2845072"/>
              <a:chOff x="310245" y="679523"/>
              <a:chExt cx="990600" cy="2845072"/>
            </a:xfrm>
          </p:grpSpPr>
          <p:sp>
            <p:nvSpPr>
              <p:cNvPr id="33" name="Блок-схема: дисплей 32">
                <a:extLst>
                  <a:ext uri="{FF2B5EF4-FFF2-40B4-BE49-F238E27FC236}">
                    <a16:creationId xmlns:a16="http://schemas.microsoft.com/office/drawing/2014/main" id="{F8DEB042-6E53-476C-AD3B-7519E164C260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sp>
            <p:nvSpPr>
              <p:cNvPr id="34" name="Капля 33">
                <a:extLst>
                  <a:ext uri="{FF2B5EF4-FFF2-40B4-BE49-F238E27FC236}">
                    <a16:creationId xmlns:a16="http://schemas.microsoft.com/office/drawing/2014/main" id="{C26BCFD1-554C-453E-BC94-2AD7F124C78B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350" dirty="0"/>
              </a:p>
            </p:txBody>
          </p: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CE163B23-5612-4951-92C2-FB0F3EA60BA3}"/>
                  </a:ext>
                </a:extLst>
              </p:cNvPr>
              <p:cNvCxnSpPr>
                <a:stCxn id="33" idx="1"/>
                <a:endCxn id="34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Прямоугольник: скругленные углы 54">
            <a:extLst>
              <a:ext uri="{FF2B5EF4-FFF2-40B4-BE49-F238E27FC236}">
                <a16:creationId xmlns:a16="http://schemas.microsoft.com/office/drawing/2014/main" id="{BE6CCC78-344D-47D6-9D62-298F4C27B177}"/>
              </a:ext>
            </a:extLst>
          </p:cNvPr>
          <p:cNvSpPr/>
          <p:nvPr userDrawn="1"/>
        </p:nvSpPr>
        <p:spPr>
          <a:xfrm>
            <a:off x="7595148" y="1727922"/>
            <a:ext cx="1303020" cy="962588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dirty="0"/>
          </a:p>
        </p:txBody>
      </p:sp>
      <p:sp>
        <p:nvSpPr>
          <p:cNvPr id="69" name="Текст 68">
            <a:extLst>
              <a:ext uri="{FF2B5EF4-FFF2-40B4-BE49-F238E27FC236}">
                <a16:creationId xmlns:a16="http://schemas.microsoft.com/office/drawing/2014/main" id="{8B67CD72-3E2F-4B3D-8FEE-7EA9FC7E6F0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40582" y="2993620"/>
            <a:ext cx="1189435" cy="35176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/>
              <a:t>20xx</a:t>
            </a:r>
            <a:endParaRPr lang="ru-RU" dirty="0"/>
          </a:p>
        </p:txBody>
      </p:sp>
      <p:sp>
        <p:nvSpPr>
          <p:cNvPr id="70" name="Текст 68">
            <a:extLst>
              <a:ext uri="{FF2B5EF4-FFF2-40B4-BE49-F238E27FC236}">
                <a16:creationId xmlns:a16="http://schemas.microsoft.com/office/drawing/2014/main" id="{F38E8D57-85C5-48AB-9DB1-A8FDE958D98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528599" y="2422248"/>
            <a:ext cx="1189435" cy="33468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/>
              <a:t>20xx</a:t>
            </a:r>
            <a:endParaRPr lang="ru-RU" dirty="0"/>
          </a:p>
        </p:txBody>
      </p:sp>
      <p:sp>
        <p:nvSpPr>
          <p:cNvPr id="71" name="Текст 68">
            <a:extLst>
              <a:ext uri="{FF2B5EF4-FFF2-40B4-BE49-F238E27FC236}">
                <a16:creationId xmlns:a16="http://schemas.microsoft.com/office/drawing/2014/main" id="{4198F121-2094-4414-B727-1ABF6D156D9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46703" y="3042032"/>
            <a:ext cx="1189435" cy="33468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/>
              <a:t>20xx</a:t>
            </a:r>
            <a:endParaRPr lang="ru-RU" dirty="0"/>
          </a:p>
        </p:txBody>
      </p:sp>
      <p:sp>
        <p:nvSpPr>
          <p:cNvPr id="72" name="Текст 68">
            <a:extLst>
              <a:ext uri="{FF2B5EF4-FFF2-40B4-BE49-F238E27FC236}">
                <a16:creationId xmlns:a16="http://schemas.microsoft.com/office/drawing/2014/main" id="{E3FC3CFE-62A4-403C-9E5E-92826237892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23353" y="2412469"/>
            <a:ext cx="1189435" cy="33468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20xx</a:t>
            </a:r>
            <a:endParaRPr lang="ru-RU" dirty="0"/>
          </a:p>
        </p:txBody>
      </p:sp>
      <p:sp>
        <p:nvSpPr>
          <p:cNvPr id="73" name="Текст 68">
            <a:extLst>
              <a:ext uri="{FF2B5EF4-FFF2-40B4-BE49-F238E27FC236}">
                <a16:creationId xmlns:a16="http://schemas.microsoft.com/office/drawing/2014/main" id="{65C03126-CE58-4E57-A3FC-BB298EE1079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37735" y="3021688"/>
            <a:ext cx="1167188" cy="33468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20xx</a:t>
            </a:r>
            <a:endParaRPr lang="ru-RU" dirty="0"/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id="{A051197C-E077-4731-B77B-6E25FE6DB89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840581" y="1822603"/>
            <a:ext cx="1296591" cy="8683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6" name="Текст 74">
            <a:extLst>
              <a:ext uri="{FF2B5EF4-FFF2-40B4-BE49-F238E27FC236}">
                <a16:creationId xmlns:a16="http://schemas.microsoft.com/office/drawing/2014/main" id="{94E15A42-1C1B-41C1-98D7-5F862CABEA8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2528599" y="3171803"/>
            <a:ext cx="1296591" cy="8641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7" name="Текст 74">
            <a:extLst>
              <a:ext uri="{FF2B5EF4-FFF2-40B4-BE49-F238E27FC236}">
                <a16:creationId xmlns:a16="http://schemas.microsoft.com/office/drawing/2014/main" id="{4E361932-4C94-4975-A440-9F74D0847907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232537" y="1822603"/>
            <a:ext cx="1296591" cy="8679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8" name="Текст 74">
            <a:extLst>
              <a:ext uri="{FF2B5EF4-FFF2-40B4-BE49-F238E27FC236}">
                <a16:creationId xmlns:a16="http://schemas.microsoft.com/office/drawing/2014/main" id="{D3C6EF22-CA89-422B-8C85-459BCA9532FA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917055" y="3171802"/>
            <a:ext cx="1296591" cy="87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9" name="Текст 74">
            <a:extLst>
              <a:ext uri="{FF2B5EF4-FFF2-40B4-BE49-F238E27FC236}">
                <a16:creationId xmlns:a16="http://schemas.microsoft.com/office/drawing/2014/main" id="{13BE834B-38E1-42BC-8467-6B0BE1838179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7595148" y="1822603"/>
            <a:ext cx="1296591" cy="8679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0" name="Заголовок 79">
            <a:extLst>
              <a:ext uri="{FF2B5EF4-FFF2-40B4-BE49-F238E27FC236}">
                <a16:creationId xmlns:a16="http://schemas.microsoft.com/office/drawing/2014/main" id="{B01B37D2-6ED5-4AE0-9451-213B7C437A4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227374"/>
            <a:ext cx="7886700" cy="381409"/>
          </a:xfrm>
          <a:prstGeom prst="rect">
            <a:avLst/>
          </a:prstGeom>
        </p:spPr>
        <p:txBody>
          <a:bodyPr rtlCol="0"/>
          <a:lstStyle>
            <a:lvl1pPr algn="ctr">
              <a:defRPr sz="30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96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580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525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Place for sources and footnotes</a:t>
            </a:r>
            <a:endParaRPr lang="ru-RU" sz="525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40" y="4579416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525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52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25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1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9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z="9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Text</a:t>
            </a:r>
            <a:endParaRPr lang="ru-RU" sz="9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 hasCustomPrompt="1"/>
          </p:nvPr>
        </p:nvSpPr>
        <p:spPr>
          <a:xfrm>
            <a:off x="4808541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5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68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1920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9144001" cy="91885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55B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/>
        </p:blipFill>
        <p:spPr>
          <a:xfrm>
            <a:off x="6030255" y="0"/>
            <a:ext cx="3113745" cy="918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19679" y="258215"/>
            <a:ext cx="8311175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1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8813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19679" y="258215"/>
            <a:ext cx="6899918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1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54" y="127918"/>
            <a:ext cx="1242000" cy="6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419679" y="258215"/>
            <a:ext cx="6899918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100" b="1" baseline="0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54" y="127917"/>
            <a:ext cx="1240461" cy="6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11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9144001" cy="91885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72" y="127918"/>
            <a:ext cx="1242000" cy="663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19679" y="258215"/>
            <a:ext cx="6880135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1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71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9144001" cy="91885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419679" y="258215"/>
            <a:ext cx="6880135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100" b="1" baseline="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11" y="128818"/>
            <a:ext cx="1240461" cy="6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76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19680" y="258215"/>
            <a:ext cx="6675713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100" b="1" kern="1200" dirty="0">
                <a:solidFill>
                  <a:schemeClr val="tx2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70" y="33566"/>
            <a:ext cx="1365984" cy="8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3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419680" y="258215"/>
            <a:ext cx="6675713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100" b="1" kern="1200" dirty="0">
                <a:solidFill>
                  <a:schemeClr val="tx2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 baseline="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18" y="33566"/>
            <a:ext cx="1365236" cy="8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29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9144001" cy="91885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19679" y="258215"/>
            <a:ext cx="6774627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1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70" y="31218"/>
            <a:ext cx="1365984" cy="8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9144001" cy="91885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1" y="953238"/>
            <a:ext cx="737090" cy="1130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1" y="4726392"/>
            <a:ext cx="737090" cy="421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8777578" y="2539047"/>
            <a:ext cx="368414" cy="967074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419679" y="258215"/>
            <a:ext cx="6774627" cy="4154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1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en-US" dirty="0"/>
              <a:t>Header sample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9679" y="1298171"/>
            <a:ext cx="1011335" cy="2769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05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19679" y="1808449"/>
            <a:ext cx="1237358" cy="2539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05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 sample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8730854" y="4844373"/>
            <a:ext cx="3497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18" y="31218"/>
            <a:ext cx="1365236" cy="8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3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69" y="2175513"/>
            <a:ext cx="3564431" cy="297275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20146" y="4567117"/>
            <a:ext cx="1237358" cy="3000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420146" y="1927202"/>
            <a:ext cx="202106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420146" y="2400847"/>
            <a:ext cx="2202031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27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9275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69" y="2175513"/>
            <a:ext cx="3564431" cy="297275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20146" y="4567117"/>
            <a:ext cx="1237358" cy="3000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420146" y="1927202"/>
            <a:ext cx="202106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420146" y="2400847"/>
            <a:ext cx="2202031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27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0" y="419343"/>
            <a:ext cx="1962527" cy="12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37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813663" y="4567117"/>
            <a:ext cx="1237358" cy="3000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4813663" y="1927202"/>
            <a:ext cx="202106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13663" y="2400847"/>
            <a:ext cx="2202031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27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50"/>
            <a:ext cx="4416380" cy="30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26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4813663" y="4567117"/>
            <a:ext cx="1237358" cy="3000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4813663" y="1927202"/>
            <a:ext cx="202106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13663" y="2400847"/>
            <a:ext cx="2202031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27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50"/>
            <a:ext cx="4416321" cy="30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68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69" y="2175513"/>
            <a:ext cx="3564431" cy="297275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420146" y="2331533"/>
            <a:ext cx="2202031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27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4411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48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8" y="4579415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699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699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298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1" y="1476376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292" indent="-171292">
              <a:buFont typeface="Arial" pitchFamily="34" charset="0"/>
              <a:buChar char="•"/>
              <a:defRPr lang="en-US" sz="11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9" y="1476376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292" indent="-171292">
              <a:buFont typeface="Arial" pitchFamily="34" charset="0"/>
              <a:buChar char="•"/>
              <a:defRPr lang="en-US" sz="11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1" y="2815319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292" indent="-171292">
              <a:buFont typeface="Arial" pitchFamily="34" charset="0"/>
              <a:buChar char="•"/>
              <a:defRPr lang="en-US" sz="11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9" y="2815319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292" indent="-171292">
              <a:buFont typeface="Arial" pitchFamily="34" charset="0"/>
              <a:buChar char="•"/>
              <a:defRPr lang="en-US" sz="11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382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3354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99" y="361949"/>
            <a:ext cx="1915279" cy="8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82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89202" y="326571"/>
            <a:ext cx="892324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4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89202" y="326571"/>
            <a:ext cx="892324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89202" y="326571"/>
            <a:ext cx="892324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44" r:id="rId8"/>
    <p:sldLayoutId id="214748384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89202" y="326571"/>
            <a:ext cx="892324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E886C-2862-4769-9D6B-535A1BF7D30A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C6E1-01A5-4846-B26A-2BED3491B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85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347">
          <p15:clr>
            <a:srgbClr val="F26B43"/>
          </p15:clr>
        </p15:guide>
        <p15:guide id="6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jpeg"/><Relationship Id="rId4" Type="http://schemas.openxmlformats.org/officeDocument/2006/relationships/image" Target="../media/image8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28.png"/><Relationship Id="rId10" Type="http://schemas.openxmlformats.org/officeDocument/2006/relationships/image" Target="../media/image39.jpe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12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16BD561-15C2-4490-8BB0-6969001C41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14935" y="1416115"/>
            <a:ext cx="5466230" cy="507831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Адамов Евгений Олегович</a:t>
            </a:r>
            <a:endParaRPr lang="ru-RU" b="0" dirty="0">
              <a:solidFill>
                <a:schemeClr val="accent1"/>
              </a:solidFill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E60B53F-BC92-A8B1-44C4-DA9FEFA7F0F7}"/>
              </a:ext>
            </a:extLst>
          </p:cNvPr>
          <p:cNvSpPr txBox="1">
            <a:spLocks/>
          </p:cNvSpPr>
          <p:nvPr/>
        </p:nvSpPr>
        <p:spPr>
          <a:xfrm>
            <a:off x="178490" y="4550910"/>
            <a:ext cx="5978236" cy="5257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kern="1200">
                <a:solidFill>
                  <a:srgbClr val="0055BB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ru-RU" sz="1200" b="0" i="1" dirty="0"/>
              <a:t>Лекторий музея мировой атомной энергетики</a:t>
            </a:r>
          </a:p>
          <a:p>
            <a:pPr algn="ctr" defTabSz="685800">
              <a:spcAft>
                <a:spcPts val="450"/>
              </a:spcAft>
            </a:pPr>
            <a:r>
              <a:rPr lang="ru-RU" sz="1200" b="0" i="1" dirty="0"/>
              <a:t>17 января 2023 года</a:t>
            </a:r>
          </a:p>
        </p:txBody>
      </p:sp>
      <p:pic>
        <p:nvPicPr>
          <p:cNvPr id="1026" name="Picture 2" descr="https://proryv2020.ru/wp-content/themes/proriv/images/75logo-rosatom-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85" y="91847"/>
            <a:ext cx="551438" cy="93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97" y="77870"/>
            <a:ext cx="1384703" cy="961684"/>
          </a:xfrm>
          <a:prstGeom prst="rect">
            <a:avLst/>
          </a:prstGeom>
        </p:spPr>
      </p:pic>
      <p:pic>
        <p:nvPicPr>
          <p:cNvPr id="1028" name="Picture 4" descr="Адамов Евгений Олегови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90" y="865984"/>
            <a:ext cx="2447971" cy="327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srus.ru/images/banner-mm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26" y="214730"/>
            <a:ext cx="1327556" cy="65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srus.ru/templates/_default_/images/header_right-202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6" t="25616" r="57665" b="20266"/>
          <a:stretch/>
        </p:blipFill>
        <p:spPr bwMode="auto">
          <a:xfrm>
            <a:off x="6702828" y="91847"/>
            <a:ext cx="969253" cy="93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69730" y="2002089"/>
            <a:ext cx="55301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Научный руководитель проектного направления «Прорыв»</a:t>
            </a:r>
          </a:p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Научный руководитель АО «НИКИЭТ»</a:t>
            </a:r>
          </a:p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Председатель НТС «Новая технологическая платформа атомной энергетики» ГК </a:t>
            </a:r>
            <a:r>
              <a:rPr lang="ru-RU" sz="1200" dirty="0" err="1">
                <a:solidFill>
                  <a:srgbClr val="0055BB"/>
                </a:solidFill>
                <a:latin typeface="Montserrat" panose="020B0604020202020204" charset="-52"/>
              </a:rPr>
              <a:t>Росатом</a:t>
            </a:r>
            <a:endParaRPr lang="ru-RU" sz="1200" dirty="0">
              <a:solidFill>
                <a:srgbClr val="0055BB"/>
              </a:solidFill>
              <a:latin typeface="Montserrat" panose="020B0604020202020204" charset="-52"/>
            </a:endParaRPr>
          </a:p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Доктор технических наук, профессор</a:t>
            </a:r>
          </a:p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Академик Российской академии инженерных наук (1995 г.) Заслуженный деятель науки и техники РФ (1995 г.)</a:t>
            </a:r>
          </a:p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Министр РФ по атомной энергии (1998-2001 гг.)</a:t>
            </a:r>
          </a:p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Член Совета Безопасности РФ (1998-2000 гг.)</a:t>
            </a:r>
          </a:p>
          <a:p>
            <a:pPr defTabSz="685800"/>
            <a:r>
              <a:rPr lang="ru-RU" sz="1200" dirty="0">
                <a:solidFill>
                  <a:srgbClr val="0055BB"/>
                </a:solidFill>
                <a:latin typeface="Montserrat" panose="020B0604020202020204" charset="-52"/>
              </a:rPr>
              <a:t>Советник Председателя Правительства РФ (2002-2004 гг.)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8166" t="11420" r="30662" b="10653"/>
          <a:stretch/>
        </p:blipFill>
        <p:spPr>
          <a:xfrm>
            <a:off x="2792642" y="92236"/>
            <a:ext cx="1148402" cy="12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0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Проблемы первоначального этапа: безопасность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489" y="1044365"/>
            <a:ext cx="3305852" cy="397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79645" y="1119128"/>
            <a:ext cx="4481338" cy="29857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1955 г. США – 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EBR-1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расплавили 45% топлива (БР)</a:t>
            </a: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1957 г. Англия –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Windscale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пожар графитовой кладки РУ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1957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 СССР – Челябинск-40, Кыштымская авария (РАО)</a:t>
            </a: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1979 г. США –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TMI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-2 – плавление топлива на 2-м энергоблоке</a:t>
            </a: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1986 г. СССР – ЧАЭС-4 – разгон реактора на мгновенных нейтронах</a:t>
            </a: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2011 г. Япония –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Фукусима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плавление топлива 3-х энергоблоков и в хранилищах ОЯТ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645" y="4447613"/>
            <a:ext cx="4268132" cy="5002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321" tIns="34321" rIns="34321" bIns="34321" numCol="1" spcCol="38100" rtlCol="0" anchor="t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Очевидны системные технологические корни тяжёлых аварий</a:t>
            </a:r>
            <a:endParaRPr lang="ru-RU"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2366569" y="3848397"/>
            <a:ext cx="294282" cy="65775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39" tIns="34319" rIns="68639" bIns="34319" anchor="ctr"/>
          <a:lstStyle/>
          <a:p>
            <a:pPr algn="ctr">
              <a:defRPr/>
            </a:pPr>
            <a:endParaRPr lang="ru-RU" sz="1351" dirty="0"/>
          </a:p>
        </p:txBody>
      </p:sp>
    </p:spTree>
    <p:extLst>
      <p:ext uri="{BB962C8B-B14F-4D97-AF65-F5344CB8AC3E}">
        <p14:creationId xmlns:p14="http://schemas.microsoft.com/office/powerpoint/2010/main" val="430531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13796"/>
            <a:ext cx="6561138" cy="330200"/>
          </a:xfrm>
        </p:spPr>
        <p:txBody>
          <a:bodyPr/>
          <a:lstStyle/>
          <a:p>
            <a:r>
              <a:rPr lang="ru-RU" sz="2000" dirty="0"/>
              <a:t>Проблемы первоначального этапа: отходы, нераспространение, конкурентоспособность</a:t>
            </a:r>
            <a:endParaRPr lang="en-US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2765" y="1103376"/>
            <a:ext cx="4014788" cy="18576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65539" y="1185417"/>
            <a:ext cx="2973549" cy="123053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Тяжелые аварии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0968" y="4210188"/>
            <a:ext cx="1524303" cy="726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92118" y="3506387"/>
            <a:ext cx="1524303" cy="601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46" y="1443768"/>
            <a:ext cx="116319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949" y="1443768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313" y="1443768"/>
            <a:ext cx="1166866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/>
          <p:cNvSpPr/>
          <p:nvPr/>
        </p:nvSpPr>
        <p:spPr>
          <a:xfrm>
            <a:off x="413061" y="2624284"/>
            <a:ext cx="13708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Три-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Майл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Айленд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1880892" y="2624284"/>
            <a:ext cx="9300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Чернобыль</a:t>
            </a:r>
          </a:p>
        </p:txBody>
      </p:sp>
      <p:sp>
        <p:nvSpPr>
          <p:cNvPr id="17" name="Rectangle 13"/>
          <p:cNvSpPr/>
          <p:nvPr/>
        </p:nvSpPr>
        <p:spPr>
          <a:xfrm>
            <a:off x="3204216" y="2624006"/>
            <a:ext cx="8210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Фукусима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8"/>
          <p:cNvSpPr/>
          <p:nvPr/>
        </p:nvSpPr>
        <p:spPr>
          <a:xfrm>
            <a:off x="1145243" y="3153092"/>
            <a:ext cx="2429832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Отложенное решение по ОЯТ</a:t>
            </a:r>
            <a:endParaRPr lang="en-US" sz="12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Rectangle 10"/>
          <p:cNvSpPr/>
          <p:nvPr/>
        </p:nvSpPr>
        <p:spPr>
          <a:xfrm>
            <a:off x="4995342" y="2830736"/>
            <a:ext cx="35329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Основным барьером на пути развития современной АЭ является проблема конкурентоспособности, которая упирается в проблему безопасности </a:t>
            </a:r>
            <a:endParaRPr lang="en-US" sz="10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961" y="3463335"/>
            <a:ext cx="1859823" cy="156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11"/>
          <p:cNvSpPr/>
          <p:nvPr/>
        </p:nvSpPr>
        <p:spPr>
          <a:xfrm>
            <a:off x="6868711" y="3528996"/>
            <a:ext cx="1531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Опасность долговременного хранения отходов </a:t>
            </a:r>
          </a:p>
          <a:p>
            <a:pPr algn="ctr"/>
            <a:endParaRPr lang="ru-RU" sz="105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ru-RU" sz="10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проблемы поддержки режима нераспространения</a:t>
            </a:r>
          </a:p>
          <a:p>
            <a:pPr algn="ctr"/>
            <a:r>
              <a:rPr lang="ru-RU" sz="105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ядерного оружия </a:t>
            </a: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403" y="1100867"/>
            <a:ext cx="3636271" cy="1648153"/>
          </a:xfrm>
          <a:prstGeom prst="rect">
            <a:avLst/>
          </a:prstGeom>
        </p:spPr>
      </p:pic>
      <p:sp>
        <p:nvSpPr>
          <p:cNvPr id="23" name="Striped Right Arrow 9"/>
          <p:cNvSpPr/>
          <p:nvPr/>
        </p:nvSpPr>
        <p:spPr>
          <a:xfrm>
            <a:off x="4416220" y="1819910"/>
            <a:ext cx="428465" cy="412598"/>
          </a:xfrm>
          <a:prstGeom prst="stripedRightArrow">
            <a:avLst>
              <a:gd name="adj1" fmla="val 35279"/>
              <a:gd name="adj2" fmla="val 50920"/>
            </a:avLst>
          </a:prstGeom>
          <a:solidFill>
            <a:srgbClr val="B51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66288" y="3974282"/>
            <a:ext cx="18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Striped Right Arrow 21"/>
          <p:cNvSpPr/>
          <p:nvPr/>
        </p:nvSpPr>
        <p:spPr>
          <a:xfrm>
            <a:off x="4422657" y="4063784"/>
            <a:ext cx="428465" cy="412598"/>
          </a:xfrm>
          <a:prstGeom prst="stripedRightArrow">
            <a:avLst>
              <a:gd name="adj1" fmla="val 35279"/>
              <a:gd name="adj2" fmla="val 50920"/>
            </a:avLst>
          </a:prstGeom>
          <a:solidFill>
            <a:srgbClr val="B51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3949" y="3936864"/>
            <a:ext cx="1458400" cy="222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84" y="3357720"/>
            <a:ext cx="4040040" cy="15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1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49" y="2298615"/>
            <a:ext cx="5946775" cy="1012910"/>
          </a:xfrm>
        </p:spPr>
        <p:txBody>
          <a:bodyPr/>
          <a:lstStyle/>
          <a:p>
            <a:r>
              <a:rPr lang="ru-RU" sz="3200" dirty="0"/>
              <a:t>Современное состояние ЯЭ</a:t>
            </a:r>
          </a:p>
        </p:txBody>
      </p:sp>
    </p:spTree>
    <p:extLst>
      <p:ext uri="{BB962C8B-B14F-4D97-AF65-F5344CB8AC3E}">
        <p14:creationId xmlns:p14="http://schemas.microsoft.com/office/powerpoint/2010/main" val="240016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39750" y="4631618"/>
            <a:ext cx="7229407" cy="84845"/>
          </a:xfrm>
        </p:spPr>
        <p:txBody>
          <a:bodyPr/>
          <a:lstStyle/>
          <a:p>
            <a:r>
              <a:rPr lang="ru-RU" dirty="0"/>
              <a:t>Информационно-аналитический сайт </a:t>
            </a:r>
            <a:r>
              <a:rPr lang="en-US" dirty="0"/>
              <a:t>Our World in Data, Vaclav </a:t>
            </a:r>
            <a:r>
              <a:rPr lang="en-US" dirty="0" err="1"/>
              <a:t>Smil</a:t>
            </a:r>
            <a:r>
              <a:rPr lang="en-US" dirty="0"/>
              <a:t>  Energy Transitions: Global and National Perspectives. &amp; BP Statistical Review of World Energy.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01070"/>
            <a:ext cx="6561138" cy="330200"/>
          </a:xfrm>
        </p:spPr>
        <p:txBody>
          <a:bodyPr/>
          <a:lstStyle/>
          <a:p>
            <a:r>
              <a:rPr lang="ru-RU" sz="2000" dirty="0"/>
              <a:t>Масштаб задачи энергообеспечения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1591" t="2377" r="375" b="2388"/>
          <a:stretch/>
        </p:blipFill>
        <p:spPr>
          <a:xfrm>
            <a:off x="525294" y="953312"/>
            <a:ext cx="3910519" cy="19714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1201" t="1608" r="2269" b="2450"/>
          <a:stretch/>
        </p:blipFill>
        <p:spPr>
          <a:xfrm>
            <a:off x="4811950" y="933855"/>
            <a:ext cx="4046706" cy="177691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10041" y="3238669"/>
            <a:ext cx="8238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всего потребления первичной энергии осуществляется за счет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низкоуглеродных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энерготехнологий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нефть, уголь и газ продолжают доминировать в энергобалансе, если рассматривать </a:t>
            </a:r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глобальную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перспективу. </a:t>
            </a:r>
          </a:p>
        </p:txBody>
      </p:sp>
    </p:spTree>
    <p:extLst>
      <p:ext uri="{BB962C8B-B14F-4D97-AF65-F5344CB8AC3E}">
        <p14:creationId xmlns:p14="http://schemas.microsoft.com/office/powerpoint/2010/main" val="3626144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539750" y="310404"/>
            <a:ext cx="6561138" cy="330200"/>
          </a:xfrm>
        </p:spPr>
        <p:txBody>
          <a:bodyPr/>
          <a:lstStyle/>
          <a:p>
            <a:r>
              <a:rPr lang="ru-RU" sz="2000" dirty="0"/>
              <a:t>Проблемы энергетики: сырьё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14"/>
          </p:nvPr>
        </p:nvSpPr>
        <p:spPr>
          <a:xfrm>
            <a:off x="254931" y="4732044"/>
            <a:ext cx="7229407" cy="3619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Источник: </a:t>
            </a:r>
            <a:r>
              <a:rPr lang="en-US" dirty="0"/>
              <a:t>BP Statistical Review of World Energy 2021</a:t>
            </a:r>
            <a:endParaRPr lang="ru-RU" dirty="0"/>
          </a:p>
        </p:txBody>
      </p:sp>
      <p:sp>
        <p:nvSpPr>
          <p:cNvPr id="8" name="Rectangle 6"/>
          <p:cNvSpPr/>
          <p:nvPr/>
        </p:nvSpPr>
        <p:spPr>
          <a:xfrm>
            <a:off x="254931" y="4105153"/>
            <a:ext cx="2748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</a:rPr>
              <a:t>При существующем уровне добычи и потребления,</a:t>
            </a:r>
            <a:r>
              <a:rPr lang="ru-RU" sz="1000" dirty="0"/>
              <a:t> </a:t>
            </a:r>
            <a:r>
              <a:rPr lang="ru-RU" sz="1000" dirty="0">
                <a:latin typeface="Arial" panose="020B0604020202020204" pitchFamily="34" charset="0"/>
              </a:rPr>
              <a:t>мировых доказанных запасов нефти хватит на</a:t>
            </a:r>
          </a:p>
          <a:p>
            <a:r>
              <a:rPr lang="en-US" b="1" dirty="0">
                <a:latin typeface="Arial" panose="020B0604020202020204" pitchFamily="34" charset="0"/>
              </a:rPr>
              <a:t>50 </a:t>
            </a:r>
            <a:r>
              <a:rPr lang="ru-RU" b="1" dirty="0">
                <a:latin typeface="Arial" panose="020B0604020202020204" pitchFamily="34" charset="0"/>
              </a:rPr>
              <a:t>лет</a:t>
            </a:r>
            <a:endParaRPr lang="en-US" sz="1000" dirty="0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8" y="1299161"/>
            <a:ext cx="2679702" cy="2751941"/>
          </a:xfrm>
          <a:prstGeom prst="rect">
            <a:avLst/>
          </a:prstGeom>
        </p:spPr>
      </p:pic>
      <p:sp>
        <p:nvSpPr>
          <p:cNvPr id="10" name="Rectangle 8"/>
          <p:cNvSpPr/>
          <p:nvPr/>
        </p:nvSpPr>
        <p:spPr>
          <a:xfrm>
            <a:off x="465757" y="1102395"/>
            <a:ext cx="22862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Отношение запасы/добыча, кол. лет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1134795" y="802690"/>
            <a:ext cx="213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Нефть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09" y="1267453"/>
            <a:ext cx="2529098" cy="2751941"/>
          </a:xfrm>
          <a:prstGeom prst="rect">
            <a:avLst/>
          </a:prstGeom>
        </p:spPr>
      </p:pic>
      <p:sp>
        <p:nvSpPr>
          <p:cNvPr id="13" name="Rectangle 11"/>
          <p:cNvSpPr/>
          <p:nvPr/>
        </p:nvSpPr>
        <p:spPr>
          <a:xfrm>
            <a:off x="3299688" y="4105153"/>
            <a:ext cx="261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</a:rPr>
              <a:t>При существующем уровне добычи и потребления,</a:t>
            </a:r>
            <a:r>
              <a:rPr lang="ru-RU" sz="1000" dirty="0"/>
              <a:t> </a:t>
            </a:r>
            <a:r>
              <a:rPr lang="ru-RU" sz="1000" dirty="0">
                <a:latin typeface="Arial" panose="020B0604020202020204" pitchFamily="34" charset="0"/>
              </a:rPr>
              <a:t>мировых доказанных запасов природного газа хватит на        </a:t>
            </a:r>
            <a:r>
              <a:rPr lang="ru-RU" b="1" dirty="0">
                <a:latin typeface="Arial" panose="020B0604020202020204" pitchFamily="34" charset="0"/>
              </a:rPr>
              <a:t>50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</a:rPr>
              <a:t>лет</a:t>
            </a:r>
            <a:endParaRPr lang="en-US" dirty="0"/>
          </a:p>
        </p:txBody>
      </p:sp>
      <p:sp>
        <p:nvSpPr>
          <p:cNvPr id="14" name="Rectangle 12"/>
          <p:cNvSpPr/>
          <p:nvPr/>
        </p:nvSpPr>
        <p:spPr>
          <a:xfrm>
            <a:off x="3578056" y="1097616"/>
            <a:ext cx="22862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Отношение запасы/добыча, кол. лет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3797530" y="802690"/>
            <a:ext cx="213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075" y="1267453"/>
            <a:ext cx="2579084" cy="2837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6838" y="802690"/>
            <a:ext cx="213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Уголь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6"/>
          <p:cNvSpPr/>
          <p:nvPr/>
        </p:nvSpPr>
        <p:spPr>
          <a:xfrm>
            <a:off x="6410515" y="1092860"/>
            <a:ext cx="22862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Отношение запасы/добыча, кол. лет</a:t>
            </a:r>
            <a:endParaRPr lang="en-US" sz="1050" dirty="0"/>
          </a:p>
        </p:txBody>
      </p:sp>
      <p:sp>
        <p:nvSpPr>
          <p:cNvPr id="19" name="Rectangle 17"/>
          <p:cNvSpPr/>
          <p:nvPr/>
        </p:nvSpPr>
        <p:spPr>
          <a:xfrm>
            <a:off x="6410514" y="4105153"/>
            <a:ext cx="2371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</a:rPr>
              <a:t>При существующем уровне добычи и потребления,</a:t>
            </a:r>
            <a:r>
              <a:rPr lang="ru-RU" sz="1000" dirty="0"/>
              <a:t> </a:t>
            </a:r>
            <a:r>
              <a:rPr lang="ru-RU" sz="1000" dirty="0">
                <a:latin typeface="Arial" panose="020B0604020202020204" pitchFamily="34" charset="0"/>
              </a:rPr>
              <a:t>мировых доказанных запасов угля хватит на        </a:t>
            </a:r>
          </a:p>
          <a:p>
            <a:r>
              <a:rPr lang="ru-RU" b="1" dirty="0">
                <a:latin typeface="Arial" panose="020B0604020202020204" pitchFamily="34" charset="0"/>
              </a:rPr>
              <a:t>139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</a:rPr>
              <a:t>лет</a:t>
            </a:r>
            <a:endParaRPr lang="en-US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8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Роль ЯЭ в </a:t>
            </a:r>
            <a:r>
              <a:rPr lang="ru-RU" sz="2000" dirty="0" err="1"/>
              <a:t>электрообеспечении</a:t>
            </a:r>
            <a:endParaRPr lang="ru-RU" sz="2000" dirty="0"/>
          </a:p>
        </p:txBody>
      </p:sp>
      <p:pic>
        <p:nvPicPr>
          <p:cNvPr id="3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64" y="1306285"/>
            <a:ext cx="4028587" cy="2517866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147" y="1371601"/>
            <a:ext cx="4117025" cy="2527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145" y="3845216"/>
            <a:ext cx="380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э/э в мире от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низкоуглеродных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источников энергии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9747" y="3862533"/>
            <a:ext cx="380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э/э в мире от всех источников энергии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44" y="1233101"/>
            <a:ext cx="3807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Низкоуглеродная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генерация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7418" y="1233101"/>
            <a:ext cx="3807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Генерация э/э от всех источников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147" y="4794006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По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данным Международного энергетического агентства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53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Мировая ЯЭ в 2022 г.</a:t>
            </a:r>
            <a:endParaRPr lang="en-US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350" y="1059684"/>
            <a:ext cx="338805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388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3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35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7123" y="1109299"/>
            <a:ext cx="3388054" cy="50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реактора в эксплуатации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7971" y="1792175"/>
            <a:ext cx="3906775" cy="508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2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ГВт(э) установленной мощности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6449" y="2381737"/>
            <a:ext cx="4409818" cy="100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реакторов на этапе строительства </a:t>
            </a:r>
          </a:p>
          <a:p>
            <a:pPr lvl="1">
              <a:lnSpc>
                <a:spcPct val="20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574" y="1027652"/>
            <a:ext cx="3389727" cy="1876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523" y="3015864"/>
            <a:ext cx="3389727" cy="18689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803" y="2852572"/>
            <a:ext cx="3893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/>
          </a:p>
          <a:p>
            <a:pPr algn="just"/>
            <a:r>
              <a:rPr lang="ru-RU" sz="1600" dirty="0"/>
              <a:t>      ЭБ на этапе сооружения в России</a:t>
            </a:r>
          </a:p>
          <a:p>
            <a:pPr algn="just"/>
            <a:r>
              <a:rPr lang="ru-RU" sz="1600" dirty="0"/>
              <a:t>      в т.ч. ЭБ с РУ «БРЕСТ»</a:t>
            </a:r>
            <a:endParaRPr lang="en-US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750" y="4884776"/>
            <a:ext cx="29803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Power Reactor Information System (PRIS), </a:t>
            </a:r>
            <a:r>
              <a:rPr lang="ru-RU" sz="1050" dirty="0"/>
              <a:t>МАГАТЭ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023804" y="3572069"/>
            <a:ext cx="3295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/>
          </a:p>
          <a:p>
            <a:pPr algn="just"/>
            <a:r>
              <a:rPr lang="ru-RU" sz="1600" dirty="0"/>
              <a:t>       ЭБ в портфеле проектов    </a:t>
            </a:r>
          </a:p>
          <a:p>
            <a:pPr algn="just"/>
            <a:r>
              <a:rPr lang="ru-RU" sz="1600" dirty="0"/>
              <a:t>        сооружения АЭС за рубежом у   </a:t>
            </a:r>
          </a:p>
          <a:p>
            <a:pPr algn="just"/>
            <a:r>
              <a:rPr lang="ru-RU" sz="1600" dirty="0"/>
              <a:t>       Госкорпорации «Росатом»</a:t>
            </a:r>
          </a:p>
        </p:txBody>
      </p:sp>
    </p:spTree>
    <p:extLst>
      <p:ext uri="{BB962C8B-B14F-4D97-AF65-F5344CB8AC3E}">
        <p14:creationId xmlns:p14="http://schemas.microsoft.com/office/powerpoint/2010/main" val="51298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311393"/>
            <a:ext cx="6561138" cy="330200"/>
          </a:xfrm>
        </p:spPr>
        <p:txBody>
          <a:bodyPr/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Углеродоёмкость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энергетики в мире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211" y="4793321"/>
            <a:ext cx="68516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defRPr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</a:t>
            </a: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SPECIFIC ELECTRICITY GRID GREENHOUSE GAS EMISSION FACTORS 2020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D1665028-8B77-4441-8AA7-99EBB1D0D934}"/>
              </a:ext>
            </a:extLst>
          </p:cNvPr>
          <p:cNvSpPr/>
          <p:nvPr/>
        </p:nvSpPr>
        <p:spPr>
          <a:xfrm>
            <a:off x="472211" y="1512219"/>
            <a:ext cx="3394452" cy="276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554">
              <a:spcBef>
                <a:spcPts val="599"/>
              </a:spcBef>
              <a:defRPr/>
            </a:pPr>
            <a:r>
              <a:rPr lang="ru-RU" sz="1199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D1665028-8B77-4441-8AA7-99EBB1D0D934}"/>
              </a:ext>
            </a:extLst>
          </p:cNvPr>
          <p:cNvSpPr/>
          <p:nvPr/>
        </p:nvSpPr>
        <p:spPr>
          <a:xfrm>
            <a:off x="497833" y="917645"/>
            <a:ext cx="2720035" cy="3983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54">
              <a:spcBef>
                <a:spcPts val="599"/>
              </a:spcBef>
              <a:defRPr/>
            </a:pPr>
            <a:r>
              <a:rPr lang="ru-RU" sz="1199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АЭС и ГЭС доказали практическую возможность широкомасштабной декарбонизации электроэнергетики</a:t>
            </a:r>
          </a:p>
          <a:p>
            <a:pPr defTabSz="913554">
              <a:spcBef>
                <a:spcPts val="599"/>
              </a:spcBef>
              <a:defRPr/>
            </a:pPr>
            <a:endParaRPr lang="ru-RU" sz="1199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defTabSz="913554">
              <a:spcBef>
                <a:spcPts val="599"/>
              </a:spcBef>
              <a:defRPr/>
            </a:pPr>
            <a:r>
              <a:rPr lang="ru-RU" sz="1199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ГЭС ограничены территориальным расположением, занимают большие площади</a:t>
            </a:r>
          </a:p>
          <a:p>
            <a:pPr defTabSz="913554">
              <a:spcBef>
                <a:spcPts val="599"/>
              </a:spcBef>
              <a:defRPr/>
            </a:pPr>
            <a:endParaRPr lang="ru-RU" sz="1199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defTabSz="913554">
              <a:spcBef>
                <a:spcPts val="599"/>
              </a:spcBef>
              <a:defRPr/>
            </a:pPr>
            <a:r>
              <a:rPr lang="ru-RU" sz="1199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Альтернативные ВИЭ в одиночку не смогут обеспечить глобальный запрос на «зеленую» энергию </a:t>
            </a:r>
          </a:p>
          <a:p>
            <a:pPr defTabSz="913554">
              <a:spcBef>
                <a:spcPts val="599"/>
              </a:spcBef>
              <a:defRPr/>
            </a:pPr>
            <a:endParaRPr lang="ru-RU" sz="1199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defTabSz="913554">
              <a:spcBef>
                <a:spcPts val="599"/>
              </a:spcBef>
              <a:defRPr/>
            </a:pPr>
            <a:r>
              <a:rPr lang="ru-RU" sz="1199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дальнейшей экспансии ЯЭ нужны новые решения, способные устранить текущие барьеры развития </a:t>
            </a:r>
          </a:p>
          <a:p>
            <a:pPr defTabSz="913554">
              <a:spcBef>
                <a:spcPts val="599"/>
              </a:spcBef>
              <a:defRPr/>
            </a:pPr>
            <a:endParaRPr lang="ru-RU" sz="1399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31644" y="4228259"/>
            <a:ext cx="5113207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ru-RU" sz="1099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Углеродоемкость</a:t>
            </a:r>
            <a:r>
              <a:rPr lang="ru-RU" sz="1099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электроэнергетики крупнейших экономик мира </a:t>
            </a:r>
            <a:endParaRPr lang="en-US" sz="1099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29" y="917645"/>
            <a:ext cx="3493311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7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Роль ЯЭ в рамках экологической повестки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E5B31-482B-4A48-AB89-95473BEBF3B3}"/>
              </a:ext>
            </a:extLst>
          </p:cNvPr>
          <p:cNvSpPr txBox="1"/>
          <p:nvPr/>
        </p:nvSpPr>
        <p:spPr>
          <a:xfrm>
            <a:off x="637586" y="1173488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7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E78C5-D79C-C547-87BC-79215563A2A6}"/>
              </a:ext>
            </a:extLst>
          </p:cNvPr>
          <p:cNvSpPr txBox="1"/>
          <p:nvPr/>
        </p:nvSpPr>
        <p:spPr>
          <a:xfrm>
            <a:off x="1726521" y="1475832"/>
            <a:ext cx="3339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млн человек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</a:p>
          <a:p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погибают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заболеваний, связанных с загрязнением атмосферного воздуха 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0436" y="1035783"/>
            <a:ext cx="3291216" cy="19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Текст 1">
            <a:extLst>
              <a:ext uri="{FF2B5EF4-FFF2-40B4-BE49-F238E27FC236}">
                <a16:creationId xmlns:a16="http://schemas.microsoft.com/office/drawing/2014/main" id="{59FC5B7F-47AB-8541-BD06-E83978757089}"/>
              </a:ext>
            </a:extLst>
          </p:cNvPr>
          <p:cNvSpPr txBox="1">
            <a:spLocks/>
          </p:cNvSpPr>
          <p:nvPr/>
        </p:nvSpPr>
        <p:spPr>
          <a:xfrm>
            <a:off x="5306443" y="2975885"/>
            <a:ext cx="2720339" cy="271771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fontAlgn="auto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</a:t>
            </a:r>
            <a:r>
              <a:rPr lang="ru-RU" sz="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OECD (2018), The Full Costs of Electricity Provision – </a:t>
            </a:r>
            <a:r>
              <a:rPr lang="ru-RU" sz="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Агентство по ядерной энергии при ОЭСР</a:t>
            </a:r>
            <a:endParaRPr lang="en-US" sz="800" i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1"/>
          <p:cNvSpPr>
            <a:spLocks noGrp="1"/>
          </p:cNvSpPr>
          <p:nvPr>
            <p:ph type="body" sz="quarter" idx="14"/>
          </p:nvPr>
        </p:nvSpPr>
        <p:spPr>
          <a:xfrm>
            <a:off x="384474" y="4846968"/>
            <a:ext cx="4014788" cy="14809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900" dirty="0"/>
              <a:t>* </a:t>
            </a:r>
            <a:r>
              <a:rPr lang="ru-RU" sz="900" dirty="0"/>
              <a:t>данные </a:t>
            </a:r>
            <a:r>
              <a:rPr lang="en-US" sz="900" dirty="0"/>
              <a:t>World Health Organization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E78C5-D79C-C547-87BC-79215563A2A6}"/>
              </a:ext>
            </a:extLst>
          </p:cNvPr>
          <p:cNvSpPr txBox="1"/>
          <p:nvPr/>
        </p:nvSpPr>
        <p:spPr>
          <a:xfrm>
            <a:off x="1726521" y="3743876"/>
            <a:ext cx="3308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потребления материалов для реализации «зеленого» </a:t>
            </a:r>
            <a:r>
              <a:rPr lang="ru-RU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энергоперехода</a:t>
            </a:r>
            <a:endParaRPr lang="ru-RU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3038" y="3682322"/>
            <a:ext cx="1717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Кратное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993" y="3613180"/>
            <a:ext cx="3447924" cy="13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4670" y="315810"/>
            <a:ext cx="6561138" cy="330200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ЯЭ в контексте климатической повестки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16566" y="4852449"/>
            <a:ext cx="18004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Данные исследования </a:t>
            </a:r>
            <a:r>
              <a:rPr lang="en-US" sz="1000" dirty="0"/>
              <a:t>UNECE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6982" y="1078374"/>
            <a:ext cx="41465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рамках международного исследования по оценке выбросов ПГ на жизненном цикле объектов генерации, проведенного в 2021 году Европейской экономической комиссией ООН (UNECE) с привлечением Люксембургского института науки и технологий (LIST) и WNA, по фактическим данным за 2019-2020 гг. было показано, что:</a:t>
            </a:r>
          </a:p>
          <a:p>
            <a:endParaRPr lang="en-US" sz="16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Выбросы ПГ от АЭС являются самыми низкими в сравнении с другими типами генерации 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306" y="934403"/>
            <a:ext cx="3643414" cy="38605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8137" y="1342281"/>
            <a:ext cx="1761755" cy="1751727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09892" y="2311056"/>
            <a:ext cx="175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</a:rPr>
              <a:t>37</a:t>
            </a:r>
            <a:r>
              <a:rPr lang="en-US" sz="1200" dirty="0">
                <a:solidFill>
                  <a:srgbClr val="00B050"/>
                </a:solidFill>
              </a:rPr>
              <a:t>% </a:t>
            </a:r>
            <a:r>
              <a:rPr lang="ru-RU" sz="1200" dirty="0">
                <a:solidFill>
                  <a:srgbClr val="00B050"/>
                </a:solidFill>
              </a:rPr>
              <a:t>от всей генерации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7797" y="2470759"/>
            <a:ext cx="182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</a:rPr>
              <a:t>но</a:t>
            </a:r>
          </a:p>
          <a:p>
            <a:r>
              <a:rPr lang="ru-RU" sz="1200" dirty="0">
                <a:solidFill>
                  <a:srgbClr val="C00000"/>
                </a:solidFill>
              </a:rPr>
              <a:t>16</a:t>
            </a:r>
            <a:r>
              <a:rPr lang="en-US" sz="1200" dirty="0">
                <a:solidFill>
                  <a:srgbClr val="C00000"/>
                </a:solidFill>
              </a:rPr>
              <a:t>% </a:t>
            </a:r>
            <a:r>
              <a:rPr lang="ru-RU" sz="1200" dirty="0">
                <a:solidFill>
                  <a:srgbClr val="C00000"/>
                </a:solidFill>
              </a:rPr>
              <a:t>от всей энергетики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71604" y="919087"/>
            <a:ext cx="3676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Удельные выбросы </a:t>
            </a:r>
            <a:r>
              <a:rPr lang="en-US" sz="1100" dirty="0"/>
              <a:t>CO</a:t>
            </a:r>
            <a:r>
              <a:rPr lang="en-US" sz="1100" baseline="-25000" dirty="0"/>
              <a:t>2 </a:t>
            </a:r>
            <a:r>
              <a:rPr lang="ru-RU" sz="1100" dirty="0"/>
              <a:t>различных энерготехнологий</a:t>
            </a:r>
            <a:endParaRPr lang="en-US" sz="1100" baseline="-25000" dirty="0"/>
          </a:p>
        </p:txBody>
      </p:sp>
    </p:spTree>
    <p:extLst>
      <p:ext uri="{BB962C8B-B14F-4D97-AF65-F5344CB8AC3E}">
        <p14:creationId xmlns:p14="http://schemas.microsoft.com/office/powerpoint/2010/main" val="110443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2122487"/>
            <a:ext cx="6128840" cy="1189037"/>
          </a:xfrm>
        </p:spPr>
        <p:txBody>
          <a:bodyPr/>
          <a:lstStyle/>
          <a:p>
            <a:r>
              <a:rPr lang="ru-RU" sz="3200" dirty="0"/>
              <a:t>Ядерная энергетика вчера, сегодня и в перспективе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xfrm>
            <a:off x="539749" y="3592286"/>
            <a:ext cx="5711825" cy="326571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Евгений Олегович Адамов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539749" y="3918857"/>
            <a:ext cx="5711825" cy="438539"/>
          </a:xfrm>
          <a:prstGeom prst="rect">
            <a:avLst/>
          </a:prstGeom>
        </p:spPr>
        <p:txBody>
          <a:bodyPr/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Научный руководитель проектного направления «Прорыв»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749" y="4199619"/>
            <a:ext cx="5711825" cy="228381"/>
          </a:xfrm>
        </p:spPr>
        <p:txBody>
          <a:bodyPr/>
          <a:lstStyle/>
          <a:p>
            <a:r>
              <a:rPr lang="ru-RU" sz="1200" dirty="0"/>
              <a:t>17</a:t>
            </a:r>
            <a:r>
              <a:rPr lang="en-US" sz="1200" dirty="0"/>
              <a:t> </a:t>
            </a:r>
            <a:r>
              <a:rPr lang="ru-RU" sz="1200" dirty="0"/>
              <a:t>января 2023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21" y="431800"/>
            <a:ext cx="1579234" cy="6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ЯЭ России сегодня</a:t>
            </a:r>
            <a:endParaRPr lang="en-US" sz="2000" dirty="0"/>
          </a:p>
        </p:txBody>
      </p:sp>
      <p:sp>
        <p:nvSpPr>
          <p:cNvPr id="8" name="Rectangle 5"/>
          <p:cNvSpPr/>
          <p:nvPr/>
        </p:nvSpPr>
        <p:spPr>
          <a:xfrm>
            <a:off x="665117" y="1137715"/>
            <a:ext cx="405547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Госкорпорации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» на 2021 г.:</a:t>
            </a:r>
          </a:p>
          <a:p>
            <a:pPr algn="just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доля ядерной энергии в энергобалансе России, около 30% в европейской части РФ;</a:t>
            </a:r>
          </a:p>
          <a:p>
            <a:pPr algn="just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Более 300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тыс. человек работает в ядерной отрасли;</a:t>
            </a:r>
          </a:p>
          <a:p>
            <a:pPr algn="just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блока на этапе сооружения в РФ;</a:t>
            </a:r>
          </a:p>
          <a:p>
            <a:pPr algn="just"/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ru-RU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локов на различных стадиях реализации за рубежом (портфель зарубежных заказов более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$130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млрд).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5950" y="4200970"/>
            <a:ext cx="7657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</a:rPr>
              <a:t>Атомные электростанции России по итогам 2022 года выработали </a:t>
            </a: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</a:rPr>
              <a:t>223,4 млрд киловатт-часов</a:t>
            </a:r>
            <a:r>
              <a:rPr lang="ru-RU" sz="1200" b="1" dirty="0">
                <a:solidFill>
                  <a:srgbClr val="00B050"/>
                </a:solidFill>
              </a:rPr>
              <a:t> </a:t>
            </a:r>
            <a:r>
              <a:rPr lang="ru-RU" sz="1200" b="1" dirty="0">
                <a:latin typeface="Arial" panose="020B0604020202020204" pitchFamily="34" charset="0"/>
              </a:rPr>
              <a:t>электроэнергии, в очередной раз побив рекорд</a:t>
            </a:r>
            <a:r>
              <a:rPr lang="ru-RU" sz="1200" b="1" dirty="0"/>
              <a:t> </a:t>
            </a:r>
            <a:r>
              <a:rPr lang="ru-RU" sz="1200" b="1" dirty="0">
                <a:latin typeface="Arial" panose="020B0604020202020204" pitchFamily="34" charset="0"/>
              </a:rPr>
              <a:t>выработки за всю историю советской и   российской ядерной</a:t>
            </a:r>
            <a:r>
              <a:rPr lang="ru-RU" sz="1200" b="1" dirty="0"/>
              <a:t> </a:t>
            </a:r>
            <a:r>
              <a:rPr lang="ru-RU" sz="1200" b="1" dirty="0">
                <a:latin typeface="Arial" panose="020B0604020202020204" pitchFamily="34" charset="0"/>
              </a:rPr>
              <a:t>энергетики. </a:t>
            </a:r>
            <a:endParaRPr lang="en-US" sz="1200" b="1" dirty="0"/>
          </a:p>
        </p:txBody>
      </p:sp>
      <p:sp>
        <p:nvSpPr>
          <p:cNvPr id="11" name="Текст 1"/>
          <p:cNvSpPr>
            <a:spLocks noGrp="1"/>
          </p:cNvSpPr>
          <p:nvPr>
            <p:ph type="body" sz="quarter" idx="14"/>
          </p:nvPr>
        </p:nvSpPr>
        <p:spPr>
          <a:xfrm>
            <a:off x="539750" y="4921731"/>
            <a:ext cx="4014788" cy="148092"/>
          </a:xfrm>
        </p:spPr>
        <p:txBody>
          <a:bodyPr/>
          <a:lstStyle/>
          <a:p>
            <a:r>
              <a:rPr lang="ru-RU" dirty="0"/>
              <a:t>  </a:t>
            </a:r>
          </a:p>
          <a:p>
            <a:r>
              <a:rPr lang="ru-RU" dirty="0"/>
              <a:t>    </a:t>
            </a:r>
          </a:p>
          <a:p>
            <a:r>
              <a:rPr lang="ru-RU" dirty="0"/>
              <a:t>Ключевые результаты деятельности ГК «</a:t>
            </a:r>
            <a:r>
              <a:rPr lang="ru-RU" dirty="0" err="1"/>
              <a:t>Росатом</a:t>
            </a:r>
            <a:r>
              <a:rPr lang="ru-RU" dirty="0"/>
              <a:t>» 2021 – публичный отчет</a:t>
            </a:r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953" y="1175467"/>
            <a:ext cx="3315070" cy="27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8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606616"/>
              </p:ext>
            </p:extLst>
          </p:nvPr>
        </p:nvGraphicFramePr>
        <p:xfrm>
          <a:off x="655094" y="317794"/>
          <a:ext cx="7908876" cy="462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0972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Проект «Прорыв»</a:t>
            </a:r>
          </a:p>
        </p:txBody>
      </p:sp>
    </p:spTree>
    <p:extLst>
      <p:ext uri="{BB962C8B-B14F-4D97-AF65-F5344CB8AC3E}">
        <p14:creationId xmlns:p14="http://schemas.microsoft.com/office/powerpoint/2010/main" val="412594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20700" y="5148263"/>
            <a:ext cx="6102350" cy="115887"/>
          </a:xfrm>
        </p:spPr>
        <p:txBody>
          <a:bodyPr/>
          <a:lstStyle/>
          <a:p>
            <a:r>
              <a:rPr lang="ru-RU" sz="800" i="1" dirty="0"/>
              <a:t>Белая книга ядерной энергетики. Замкнутый ЯТЦ с быстрыми реакторами / под общ. ред. проф. Е.О. Адамова. – М.: Изд-во АО «НИКИЭТ», 2020. – 498 с. – </a:t>
            </a:r>
            <a:r>
              <a:rPr lang="en-US" sz="800" i="1" dirty="0"/>
              <a:t>ISBN 978-5-98706-129-9.</a:t>
            </a:r>
            <a:endParaRPr lang="ru-RU" sz="800" i="1" dirty="0"/>
          </a:p>
          <a:p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Замкнутый ЯТЦ - отсутствие ограничений ЯЭ по сырьевой базе</a:t>
            </a:r>
            <a:endParaRPr lang="en-US" sz="2000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304800" y="3542834"/>
            <a:ext cx="4014788" cy="762000"/>
          </a:xfrm>
          <a:prstGeom prst="rect">
            <a:avLst/>
          </a:prstGeom>
        </p:spPr>
        <p:txBody>
          <a:bodyPr/>
          <a:lstStyle/>
          <a:p>
            <a:pPr algn="ctr" defTabSz="1218072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ЯТЦ</a:t>
            </a:r>
          </a:p>
          <a:p>
            <a:pPr algn="ctr" defTabSz="1218072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 ресурсной базой </a:t>
            </a:r>
            <a:b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природного урана</a:t>
            </a:r>
          </a:p>
          <a:p>
            <a:pPr lvl="0" algn="ctr">
              <a:spcBef>
                <a:spcPct val="0"/>
              </a:spcBef>
            </a:pPr>
            <a:endParaRPr lang="en-US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4501493" y="3542834"/>
            <a:ext cx="4084366" cy="762000"/>
          </a:xfrm>
          <a:prstGeom prst="rect">
            <a:avLst/>
          </a:prstGeom>
        </p:spPr>
        <p:txBody>
          <a:bodyPr/>
          <a:lstStyle/>
          <a:p>
            <a:pPr algn="ctr" defTabSz="1218072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Замкнутый ЯТЦ</a:t>
            </a:r>
          </a:p>
          <a:p>
            <a:pPr algn="ctr" defTabSz="121807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быстрых реакторов за счет использования </a:t>
            </a:r>
            <a:r>
              <a:rPr lang="ru-RU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принципиально снимает проблему топливных ресурсов ЯЭ</a:t>
            </a:r>
            <a:endParaRPr 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Диаграмма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56700"/>
            <a:ext cx="4014788" cy="1501539"/>
          </a:xfrm>
          <a:prstGeom prst="rect">
            <a:avLst/>
          </a:prstGeom>
        </p:spPr>
      </p:pic>
      <p:pic>
        <p:nvPicPr>
          <p:cNvPr id="11" name="Диаграмма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589" y="1857076"/>
            <a:ext cx="3940175" cy="15007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3256" y="1300354"/>
            <a:ext cx="6025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Энергоемкость различных природных энергетических ресурсов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936E82D-62E8-144B-BDF6-54BF008FCAB0}"/>
              </a:ext>
            </a:extLst>
          </p:cNvPr>
          <p:cNvCxnSpPr/>
          <p:nvPr/>
        </p:nvCxnSpPr>
        <p:spPr>
          <a:xfrm>
            <a:off x="4473248" y="1675757"/>
            <a:ext cx="0" cy="3048980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89494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39750" y="4568371"/>
            <a:ext cx="6793744" cy="148092"/>
          </a:xfrm>
        </p:spPr>
        <p:txBody>
          <a:bodyPr/>
          <a:lstStyle/>
          <a:p>
            <a:r>
              <a:rPr lang="ru-RU" sz="800" baseline="30000" dirty="0"/>
              <a:t>1</a:t>
            </a:r>
            <a:r>
              <a:rPr lang="ru-RU" sz="800" dirty="0"/>
              <a:t>Источник: Стратегия развития атомной энергетики России в первой половине </a:t>
            </a:r>
            <a:r>
              <a:rPr lang="en-US" sz="800" dirty="0"/>
              <a:t>XXI </a:t>
            </a:r>
            <a:r>
              <a:rPr lang="ru-RU" sz="800" dirty="0"/>
              <a:t>века. Иллюстрация основных положений. 2001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298933"/>
            <a:ext cx="6561138" cy="330200"/>
          </a:xfrm>
        </p:spPr>
        <p:txBody>
          <a:bodyPr/>
          <a:lstStyle/>
          <a:p>
            <a:r>
              <a:rPr lang="ru-RU" sz="2000" dirty="0"/>
              <a:t>Потенциал развития ядерной энергетики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750" y="3414226"/>
            <a:ext cx="2863383" cy="90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7">
              <a:defRPr/>
            </a:pP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2000 г. Министерством Российской Федерации по атомной энергии была разработана и одобрена Правительством РФ  </a:t>
            </a:r>
            <a:r>
              <a:rPr lang="ru-RU" sz="1051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«Стратегия развития ЯЭ в РФ в первой половине </a:t>
            </a:r>
            <a:r>
              <a:rPr lang="en-US" sz="1051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sz="1051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5468" y="3913073"/>
            <a:ext cx="5176394" cy="57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7">
              <a:defRPr/>
            </a:pP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Ядерная энергетика, отвечающая требованиям крупномасштабной энергетики по безопасности и экономике, могла бы взять на себя существенную часть прироста мировых потребностей в топливе и энергии.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89" y="833149"/>
            <a:ext cx="2826618" cy="265385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36622" y="912518"/>
            <a:ext cx="407613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7">
              <a:defRPr/>
            </a:pPr>
            <a:r>
              <a:rPr lang="ru-RU" sz="1051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Топливный потенциал развития ядерной энергетики при использовании быстрых реакторов</a:t>
            </a:r>
            <a:r>
              <a:rPr lang="ru-RU" sz="1051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9" b="-148"/>
          <a:stretch/>
        </p:blipFill>
        <p:spPr>
          <a:xfrm>
            <a:off x="3051807" y="1406105"/>
            <a:ext cx="6385620" cy="202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46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10475"/>
            <a:ext cx="6561138" cy="330200"/>
          </a:xfrm>
        </p:spPr>
        <p:txBody>
          <a:bodyPr/>
          <a:lstStyle/>
          <a:p>
            <a:r>
              <a:rPr lang="ru-RU" sz="2000" dirty="0"/>
              <a:t>Задачи проектного направления «Прорыв»</a:t>
            </a:r>
            <a:endParaRPr lang="en-US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218373"/>
            <a:ext cx="1277484" cy="1788477"/>
          </a:xfrm>
          <a:prstGeom prst="rect">
            <a:avLst/>
          </a:prstGeo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38472742"/>
              </p:ext>
            </p:extLst>
          </p:nvPr>
        </p:nvGraphicFramePr>
        <p:xfrm>
          <a:off x="1663700" y="764275"/>
          <a:ext cx="7478713" cy="413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7215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Безопасность АЭС в категориях риска</a:t>
            </a:r>
            <a:br>
              <a:rPr lang="ru-RU" sz="1802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48" y="881277"/>
            <a:ext cx="8140890" cy="37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89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15"/>
          <p:cNvSpPr txBox="1">
            <a:spLocks/>
          </p:cNvSpPr>
          <p:nvPr/>
        </p:nvSpPr>
        <p:spPr>
          <a:xfrm>
            <a:off x="539750" y="306633"/>
            <a:ext cx="7284403" cy="33124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defTabSz="686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«Прорыв»: решение проблем безопасности РБН и ОЯТ</a:t>
            </a:r>
          </a:p>
        </p:txBody>
      </p:sp>
      <p:sp>
        <p:nvSpPr>
          <p:cNvPr id="3" name="Shape 317"/>
          <p:cNvSpPr/>
          <p:nvPr/>
        </p:nvSpPr>
        <p:spPr>
          <a:xfrm>
            <a:off x="571527" y="869739"/>
            <a:ext cx="2165188" cy="121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0254" tIns="40254" rIns="40254" bIns="40254">
            <a:spAutoFit/>
          </a:bodyPr>
          <a:lstStyle>
            <a:lvl1pPr>
              <a:defRPr sz="1600" b="1"/>
            </a:lvl1pPr>
          </a:lstStyle>
          <a:p>
            <a:r>
              <a:rPr lang="ru-RU" sz="105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Интегральная конструкция РУ </a:t>
            </a:r>
            <a:r>
              <a:rPr lang="ru-RU" sz="1051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позволяет локализовать течи теплоносителя в объёме корпуса РУ и исключить осушение активной зоны. Это исключает аварии, требующие эвакуации населения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086100" y="1282168"/>
            <a:ext cx="5026768" cy="1348340"/>
            <a:chOff x="3086100" y="1495332"/>
            <a:chExt cx="4738332" cy="1135176"/>
          </a:xfrm>
        </p:grpSpPr>
        <p:graphicFrame>
          <p:nvGraphicFramePr>
            <p:cNvPr id="4" name="Chart 329"/>
            <p:cNvGraphicFramePr/>
            <p:nvPr/>
          </p:nvGraphicFramePr>
          <p:xfrm>
            <a:off x="3086100" y="1495332"/>
            <a:ext cx="4738332" cy="11351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5" name="Группа 18"/>
            <p:cNvGrpSpPr/>
            <p:nvPr/>
          </p:nvGrpSpPr>
          <p:grpSpPr>
            <a:xfrm>
              <a:off x="5543092" y="1612250"/>
              <a:ext cx="972900" cy="810550"/>
              <a:chOff x="5865584" y="2147676"/>
              <a:chExt cx="1296000" cy="1079734"/>
            </a:xfrm>
          </p:grpSpPr>
          <p:sp>
            <p:nvSpPr>
              <p:cNvPr id="6" name="Shape 330"/>
              <p:cNvSpPr/>
              <p:nvPr/>
            </p:nvSpPr>
            <p:spPr>
              <a:xfrm>
                <a:off x="5973216" y="2992518"/>
                <a:ext cx="1188368" cy="2348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/>
              <a:lstStyle>
                <a:lvl1pPr>
                  <a:defRPr sz="1000" b="1" i="1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БН</a:t>
                </a:r>
                <a:r>
                  <a:rPr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-1200-</a:t>
                </a:r>
                <a:r>
                  <a:rPr lang="ru-RU"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СНУП</a:t>
                </a:r>
                <a:endParaRPr sz="75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Shape 331"/>
              <p:cNvSpPr/>
              <p:nvPr/>
            </p:nvSpPr>
            <p:spPr>
              <a:xfrm>
                <a:off x="5865584" y="2420471"/>
                <a:ext cx="1071570" cy="1676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/>
              <a:lstStyle/>
              <a:p>
                <a:pPr>
                  <a:defRPr sz="1000" b="1" i="1">
                    <a:solidFill>
                      <a:srgbClr val="000000"/>
                    </a:solidFill>
                  </a:defRPr>
                </a:pPr>
                <a:r>
                  <a:rPr lang="ru-RU"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БН</a:t>
                </a:r>
                <a:r>
                  <a:rPr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-1200-MO</a:t>
                </a:r>
                <a:r>
                  <a:rPr lang="ru-RU"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КС</a:t>
                </a:r>
                <a:endParaRPr sz="75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Shape 332"/>
              <p:cNvSpPr/>
              <p:nvPr/>
            </p:nvSpPr>
            <p:spPr>
              <a:xfrm>
                <a:off x="6338800" y="2147676"/>
                <a:ext cx="523617" cy="1676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/>
              <a:lstStyle>
                <a:lvl1pPr>
                  <a:defRPr sz="1000" b="1" i="1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  <a:sym typeface="Arial Cyr"/>
                  </a:defRPr>
                </a:lvl1pPr>
              </a:lstStyle>
              <a:p>
                <a:r>
                  <a:rPr lang="ru-RU"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БН</a:t>
                </a:r>
                <a:r>
                  <a:rPr sz="75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-800</a:t>
                </a:r>
              </a:p>
            </p:txBody>
          </p:sp>
        </p:grpSp>
      </p:grpSp>
      <p:sp>
        <p:nvSpPr>
          <p:cNvPr id="9" name="Shape 334"/>
          <p:cNvSpPr/>
          <p:nvPr/>
        </p:nvSpPr>
        <p:spPr>
          <a:xfrm>
            <a:off x="3085673" y="893543"/>
            <a:ext cx="4423179" cy="343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0254" tIns="40254" rIns="40254" bIns="40254">
            <a:spAutoFit/>
          </a:bodyPr>
          <a:lstStyle>
            <a:lvl1pPr>
              <a:lnSpc>
                <a:spcPct val="80000"/>
              </a:lnSpc>
              <a:spcBef>
                <a:spcPts val="300"/>
              </a:spcBef>
              <a:defRPr sz="1000">
                <a:solidFill>
                  <a:srgbClr val="000000"/>
                </a:solidFill>
              </a:defRPr>
            </a:lvl1pPr>
          </a:lstStyle>
          <a:p>
            <a:r>
              <a:rPr lang="ru-RU" sz="1051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Равновесное плотное топливо </a:t>
            </a:r>
            <a:r>
              <a:rPr lang="ru-RU" sz="105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исключение </a:t>
            </a:r>
            <a:r>
              <a:rPr lang="ru-RU" sz="105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реактивностных</a:t>
            </a:r>
            <a:r>
              <a:rPr lang="ru-RU" sz="105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аварий в РУ</a:t>
            </a:r>
          </a:p>
        </p:txBody>
      </p:sp>
      <p:pic>
        <p:nvPicPr>
          <p:cNvPr id="10" name="Picture 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3884" y="2683969"/>
            <a:ext cx="2969694" cy="2171712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673" y="2683969"/>
            <a:ext cx="2053480" cy="70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000944" y="3431968"/>
            <a:ext cx="2138210" cy="137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507" tIns="40254" rIns="80507" bIns="40254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51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Радиационный баланс без учета (</a:t>
            </a:r>
            <a:r>
              <a:rPr lang="en-US" sz="1051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051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1) и с учетом миграции (</a:t>
            </a:r>
            <a:r>
              <a:rPr lang="en-US" sz="1051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051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10) нуклидов, в зависимости от времени длительной контролируемой выдержки долгоживущих высокоактивных отходов (ДВАО)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073"/>
          <a:stretch>
            <a:fillRect/>
          </a:stretch>
        </p:blipFill>
        <p:spPr bwMode="auto">
          <a:xfrm>
            <a:off x="530957" y="2122488"/>
            <a:ext cx="2128156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triped Right Arrow 9"/>
          <p:cNvSpPr/>
          <p:nvPr/>
        </p:nvSpPr>
        <p:spPr>
          <a:xfrm>
            <a:off x="5062903" y="4303865"/>
            <a:ext cx="575897" cy="412598"/>
          </a:xfrm>
          <a:prstGeom prst="stripedRightArrow">
            <a:avLst>
              <a:gd name="adj1" fmla="val 35279"/>
              <a:gd name="adj2" fmla="val 50920"/>
            </a:avLst>
          </a:prstGeom>
          <a:solidFill>
            <a:srgbClr val="B51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34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2"/>
          <p:cNvSpPr txBox="1"/>
          <p:nvPr/>
        </p:nvSpPr>
        <p:spPr>
          <a:xfrm>
            <a:off x="539750" y="306388"/>
            <a:ext cx="8053663" cy="32945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defTabSz="913554">
              <a:lnSpc>
                <a:spcPct val="90000"/>
              </a:lnSpc>
            </a:pPr>
            <a:r>
              <a:rPr lang="ru-RU" sz="2000" b="1" spc="-1" dirty="0">
                <a:latin typeface="Arial"/>
                <a:ea typeface="Arial"/>
                <a:cs typeface="DejaVu Sans"/>
              </a:rPr>
              <a:t>БРЕСТ-ОД-300. Особенности </a:t>
            </a:r>
            <a:r>
              <a:rPr lang="ru-RU" sz="2000" b="1" spc="-1" dirty="0" err="1">
                <a:latin typeface="Arial"/>
                <a:ea typeface="Arial"/>
                <a:cs typeface="DejaVu Sans"/>
              </a:rPr>
              <a:t>а.з</a:t>
            </a:r>
            <a:r>
              <a:rPr lang="ru-RU" sz="2000" b="1" spc="-1" dirty="0">
                <a:latin typeface="Arial"/>
                <a:ea typeface="Arial"/>
                <a:cs typeface="DejaVu Sans"/>
              </a:rPr>
              <a:t>.</a:t>
            </a:r>
            <a:endParaRPr lang="ru-RU" sz="2000" spc="-1" dirty="0">
              <a:latin typeface="Calibri"/>
              <a:ea typeface="DejaVu Sans"/>
              <a:cs typeface="DejaVu Sans"/>
            </a:endParaRPr>
          </a:p>
        </p:txBody>
      </p:sp>
      <p:sp>
        <p:nvSpPr>
          <p:cNvPr id="246" name="Прямоугольник 6"/>
          <p:cNvSpPr/>
          <p:nvPr/>
        </p:nvSpPr>
        <p:spPr>
          <a:xfrm>
            <a:off x="5973982" y="1024196"/>
            <a:ext cx="2993508" cy="38432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17" tIns="44958" rIns="89917" bIns="44958">
            <a:spAutoFit/>
          </a:bodyPr>
          <a:lstStyle/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Минимальный запас реактивности и сохранение стабильных физических характеристик за кампанию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Исключение аварий с разгоном на мгновенных нейтронах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Гомогенная структура активной зоны (отсутствие </a:t>
            </a:r>
            <a:r>
              <a:rPr lang="ru-RU" sz="1099" spc="-1" dirty="0" err="1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бланкета</a:t>
            </a: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) – доказательство реалистичности экспортного потенциала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Равновесный состав по кампании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Фабрикация топлива – за счет подпитки отвальным ураном, без выделения плутония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Отсутствие долговременных хранилищ облученного топлива;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Отсутствие хранилищ выделенного плутония;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321542" indent="-143507" defTabSz="913554">
              <a:spcAft>
                <a:spcPts val="601"/>
              </a:spcAft>
              <a:buClr>
                <a:srgbClr val="002060"/>
              </a:buClr>
              <a:buFont typeface="Wingdings" charset="2"/>
              <a:buChar char=""/>
              <a:tabLst>
                <a:tab pos="0" algn="l"/>
                <a:tab pos="223713" algn="l"/>
                <a:tab pos="450303" algn="l"/>
                <a:tab pos="675815" algn="l"/>
                <a:tab pos="900966" algn="l"/>
                <a:tab pos="1127556" algn="l"/>
                <a:tab pos="1352708" algn="l"/>
                <a:tab pos="1578219" algn="l"/>
                <a:tab pos="1804809" algn="l"/>
                <a:tab pos="2029961" algn="l"/>
                <a:tab pos="2255472" algn="l"/>
                <a:tab pos="2482062" algn="l"/>
                <a:tab pos="2707214" algn="l"/>
                <a:tab pos="2934164" algn="l"/>
                <a:tab pos="3159315" algn="l"/>
                <a:tab pos="3384467" algn="l"/>
                <a:tab pos="3611417" algn="l"/>
                <a:tab pos="3836568" algn="l"/>
                <a:tab pos="4061720" algn="l"/>
                <a:tab pos="4288670" algn="l"/>
                <a:tab pos="4513821" algn="l"/>
                <a:tab pos="4727823" algn="l"/>
                <a:tab pos="5092885" algn="l"/>
                <a:tab pos="5455789" algn="l"/>
                <a:tab pos="5819053" algn="l"/>
                <a:tab pos="6184115" algn="l"/>
                <a:tab pos="6547019" algn="l"/>
                <a:tab pos="6910282" algn="l"/>
                <a:tab pos="7274984" algn="l"/>
              </a:tabLst>
            </a:pPr>
            <a:r>
              <a:rPr lang="ru-RU" sz="1099" spc="-1" dirty="0">
                <a:solidFill>
                  <a:srgbClr val="002060"/>
                </a:solidFill>
                <a:latin typeface="Arial"/>
                <a:ea typeface="Microsoft YaHei"/>
                <a:cs typeface="DejaVu Sans"/>
              </a:rPr>
              <a:t>Исключение основных потоков транспорта ядерных материалов</a:t>
            </a:r>
            <a:endParaRPr lang="ru-RU" sz="10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graphicFrame>
        <p:nvGraphicFramePr>
          <p:cNvPr id="247" name="Таблица 7"/>
          <p:cNvGraphicFramePr/>
          <p:nvPr>
            <p:extLst>
              <p:ext uri="{D42A27DB-BD31-4B8C-83A1-F6EECF244321}">
                <p14:modId xmlns:p14="http://schemas.microsoft.com/office/powerpoint/2010/main" val="3230708113"/>
              </p:ext>
            </p:extLst>
          </p:nvPr>
        </p:nvGraphicFramePr>
        <p:xfrm>
          <a:off x="2509480" y="870851"/>
          <a:ext cx="3326201" cy="2392815"/>
        </p:xfrm>
        <a:graphic>
          <a:graphicData uri="http://schemas.openxmlformats.org/drawingml/2006/table">
            <a:tbl>
              <a:tblPr/>
              <a:tblGrid>
                <a:gridCol w="270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6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плутония в смеси изотопов урана и плутония, % вес.</a:t>
                      </a:r>
                      <a:endParaRPr lang="ru-RU" sz="9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</a:t>
                      </a:r>
                      <a:endParaRPr lang="ru-RU" sz="9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91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Полная загрузка СНУП топлива, т</a:t>
                      </a:r>
                      <a:endParaRPr lang="ru-RU" sz="9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</a:t>
                      </a:r>
                      <a:endParaRPr lang="ru-RU" sz="9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91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плутония, т</a:t>
                      </a:r>
                      <a:endParaRPr lang="ru-RU" sz="9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ru-RU" sz="9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 реактивности после реализации </a:t>
                      </a:r>
                      <a:r>
                        <a:rPr lang="ru-RU" sz="9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нептуниевого</a:t>
                      </a: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эффекта, β</a:t>
                      </a:r>
                      <a:r>
                        <a:rPr lang="ru-RU" sz="900" b="0" strike="noStrike" spc="-1" baseline="-25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</a:t>
                      </a:r>
                      <a:endParaRPr lang="ru-RU" sz="9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</a:t>
                      </a:r>
                      <a:endParaRPr lang="ru-RU" sz="9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воспроизводства (средний по кампании)</a:t>
                      </a:r>
                      <a:endParaRPr lang="ru-RU" sz="9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  <a:endParaRPr lang="ru-RU" sz="9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Эффективная доля запаздывающих нейтронов, % </a:t>
                      </a:r>
                      <a:r>
                        <a:rPr lang="ru-RU" sz="9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δK</a:t>
                      </a: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/K</a:t>
                      </a:r>
                      <a:endParaRPr lang="ru-RU" sz="9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</a:t>
                      </a:r>
                      <a:endParaRPr lang="ru-RU" sz="9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0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компенсации технологических и расчётных погрешностей, % </a:t>
                      </a:r>
                      <a:r>
                        <a:rPr lang="ru-RU" sz="9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δK</a:t>
                      </a: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/K</a:t>
                      </a:r>
                      <a:endParaRPr lang="ru-RU" sz="9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±1,36</a:t>
                      </a:r>
                      <a:endParaRPr lang="ru-RU" sz="9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337" marR="68337" marT="45678" marB="45678"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8" name="Picture 10"/>
          <p:cNvPicPr/>
          <p:nvPr/>
        </p:nvPicPr>
        <p:blipFill>
          <a:blip r:embed="rId3"/>
          <a:stretch/>
        </p:blipFill>
        <p:spPr>
          <a:xfrm>
            <a:off x="379363" y="837528"/>
            <a:ext cx="1902998" cy="1959466"/>
          </a:xfrm>
          <a:prstGeom prst="rect">
            <a:avLst/>
          </a:prstGeom>
          <a:ln w="0">
            <a:noFill/>
          </a:ln>
        </p:spPr>
      </p:pic>
      <p:pic>
        <p:nvPicPr>
          <p:cNvPr id="249" name="Рисунок 10"/>
          <p:cNvPicPr/>
          <p:nvPr/>
        </p:nvPicPr>
        <p:blipFill>
          <a:blip r:embed="rId4"/>
          <a:stretch/>
        </p:blipFill>
        <p:spPr>
          <a:xfrm>
            <a:off x="404281" y="3444586"/>
            <a:ext cx="2831299" cy="1422842"/>
          </a:xfrm>
          <a:prstGeom prst="rect">
            <a:avLst/>
          </a:prstGeom>
          <a:ln w="0">
            <a:noFill/>
          </a:ln>
        </p:spPr>
      </p:pic>
      <p:sp>
        <p:nvSpPr>
          <p:cNvPr id="250" name="TextBox 11"/>
          <p:cNvSpPr/>
          <p:nvPr/>
        </p:nvSpPr>
        <p:spPr>
          <a:xfrm>
            <a:off x="404281" y="3241914"/>
            <a:ext cx="2831299" cy="248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3154" tIns="46757" rIns="93154" bIns="46757">
            <a:spAutoFit/>
          </a:bodyPr>
          <a:lstStyle/>
          <a:p>
            <a:pPr algn="ctr" defTabSz="913554"/>
            <a:r>
              <a:rPr lang="ru-RU" sz="900" spc="-1" dirty="0">
                <a:solidFill>
                  <a:srgbClr val="00206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Изменение реактивности на весь ЖЦ (30 лет</a:t>
            </a:r>
            <a:r>
              <a:rPr lang="ru-RU" sz="999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)</a:t>
            </a:r>
            <a:endParaRPr lang="ru-RU" sz="99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321000" y="3257748"/>
            <a:ext cx="2741800" cy="232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3154" tIns="46757" rIns="93154" bIns="46757">
            <a:spAutoFit/>
          </a:bodyPr>
          <a:lstStyle/>
          <a:p>
            <a:pPr algn="ctr" defTabSz="913554"/>
            <a:r>
              <a:rPr lang="ru-RU" sz="900" spc="-1" dirty="0">
                <a:solidFill>
                  <a:srgbClr val="00206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Изменение КВ за кампанию</a:t>
            </a:r>
            <a:endParaRPr lang="ru-RU" sz="900" spc="-1" dirty="0">
              <a:solidFill>
                <a:prstClr val="black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pic>
        <p:nvPicPr>
          <p:cNvPr id="252" name="Рисунок 13"/>
          <p:cNvPicPr/>
          <p:nvPr/>
        </p:nvPicPr>
        <p:blipFill>
          <a:blip r:embed="rId5"/>
          <a:stretch/>
        </p:blipFill>
        <p:spPr>
          <a:xfrm>
            <a:off x="3321000" y="3449936"/>
            <a:ext cx="2746058" cy="121927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93012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06388"/>
            <a:ext cx="6910622" cy="330200"/>
          </a:xfrm>
        </p:spPr>
        <p:txBody>
          <a:bodyPr/>
          <a:lstStyle/>
          <a:p>
            <a:r>
              <a:rPr lang="ru-RU" sz="2000" dirty="0"/>
              <a:t>«Всеядность» по </a:t>
            </a:r>
            <a:r>
              <a:rPr lang="en-US" sz="2000" dirty="0"/>
              <a:t>Pu – </a:t>
            </a:r>
            <a:r>
              <a:rPr lang="ru-RU" sz="2000" dirty="0"/>
              <a:t>условие его утилизации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39750" y="1136755"/>
            <a:ext cx="4010985" cy="2465908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/>
              <a:t>Накопленные запасы </a:t>
            </a:r>
            <a:r>
              <a:rPr lang="en-US" dirty="0"/>
              <a:t>Pu </a:t>
            </a:r>
            <a:r>
              <a:rPr lang="ru-RU" dirty="0"/>
              <a:t>имеют широкий разброс по изотопному составу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/>
              <a:t>ОЯТ РТН имеет различное выгорание и время выдержки (важно для </a:t>
            </a:r>
            <a:r>
              <a:rPr lang="en-US" dirty="0"/>
              <a:t>Pu-241 </a:t>
            </a:r>
            <a:r>
              <a:rPr lang="ru-RU" dirty="0"/>
              <a:t>и </a:t>
            </a:r>
            <a:r>
              <a:rPr lang="en-US" dirty="0"/>
              <a:t>Am)</a:t>
            </a:r>
            <a:endParaRPr lang="ru-RU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/>
              <a:t>При старте с </a:t>
            </a:r>
            <a:r>
              <a:rPr lang="en-US" dirty="0"/>
              <a:t>Pu </a:t>
            </a:r>
            <a:r>
              <a:rPr lang="ru-RU" dirty="0"/>
              <a:t>РТН в результате рецикла изотопный состав топлива постепенно изменяется, стабилизируясь на стабильном равновесном уровне, характерном для РБН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0000"/>
                </a:solidFill>
              </a:rPr>
              <a:t>РБН существенно менее чувствителен к составу </a:t>
            </a:r>
            <a:r>
              <a:rPr lang="en-US" b="1" dirty="0">
                <a:solidFill>
                  <a:srgbClr val="FF0000"/>
                </a:solidFill>
              </a:rPr>
              <a:t>Pu</a:t>
            </a:r>
            <a:r>
              <a:rPr lang="ru-RU" b="1" dirty="0">
                <a:solidFill>
                  <a:srgbClr val="FF0000"/>
                </a:solidFill>
              </a:rPr>
              <a:t> по сравнению с РТН и может использовать практически любой разумный состав </a:t>
            </a:r>
            <a:r>
              <a:rPr lang="en-US" b="1" dirty="0">
                <a:solidFill>
                  <a:srgbClr val="FF0000"/>
                </a:solidFill>
              </a:rPr>
              <a:t>Pu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/>
              <a:t>Различие изотопного состава </a:t>
            </a:r>
            <a:r>
              <a:rPr lang="en-US" dirty="0"/>
              <a:t>Pu</a:t>
            </a:r>
            <a:r>
              <a:rPr lang="ru-RU" dirty="0"/>
              <a:t> может быть скомпенсировано массовой долей </a:t>
            </a:r>
            <a:r>
              <a:rPr lang="en-US" dirty="0"/>
              <a:t>Pu </a:t>
            </a:r>
            <a:r>
              <a:rPr lang="ru-RU" dirty="0"/>
              <a:t>в топливе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735" y="1035380"/>
            <a:ext cx="4484675" cy="316813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69177" y="4089245"/>
            <a:ext cx="8301773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«Всеядность» РБН – 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переочистка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Pu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ОЯТ реакторов РБМК – использование для подпитки РБН при удалении ПД?</a:t>
            </a:r>
          </a:p>
        </p:txBody>
      </p:sp>
    </p:spTree>
    <p:extLst>
      <p:ext uri="{BB962C8B-B14F-4D97-AF65-F5344CB8AC3E}">
        <p14:creationId xmlns:p14="http://schemas.microsoft.com/office/powerpoint/2010/main" val="3363502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Начальный этап создания и развития ЯЭ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D8187-F28A-A03B-D4B1-BCF05C82A8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0" y="835218"/>
            <a:ext cx="8598877" cy="3789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8414" y="271815"/>
            <a:ext cx="742088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Методика расчета радиационной и радиологической эквивалентности</a:t>
            </a:r>
            <a:endParaRPr lang="en-US" b="1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42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8175"/>
            <a:ext cx="6561138" cy="330200"/>
          </a:xfrm>
        </p:spPr>
        <p:txBody>
          <a:bodyPr/>
          <a:lstStyle/>
          <a:p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Радиологическая эквивалентность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ПБО РАО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4538" y="866196"/>
            <a:ext cx="3632200" cy="10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Пожизненный атрибутивный риск РАО после переработки ОЯТ ТР и БР и уранового сырья, полученный по дозам, нормированным на 1 </a:t>
            </a:r>
            <a:r>
              <a:rPr lang="ru-RU" sz="105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мЗв</a:t>
            </a: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ПБО природного урана. Точки пересечения кривых: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через </a:t>
            </a:r>
            <a:r>
              <a:rPr lang="en-US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~ 300 </a:t>
            </a: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лет для ПБО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через </a:t>
            </a:r>
            <a:r>
              <a:rPr lang="en-US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~</a:t>
            </a:r>
            <a:r>
              <a:rPr lang="ru-RU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100 лет для </a:t>
            </a:r>
            <a:r>
              <a:rPr lang="en-US" sz="105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LAR</a:t>
            </a:r>
            <a:endParaRPr lang="ru-RU" sz="105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/>
          </p:nvPr>
        </p:nvSpPr>
        <p:spPr>
          <a:xfrm>
            <a:off x="542364" y="4044273"/>
            <a:ext cx="3456880" cy="512229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1400" dirty="0" err="1">
                <a:solidFill>
                  <a:srgbClr val="14836D"/>
                </a:solidFill>
              </a:rPr>
              <a:t>РЭ</a:t>
            </a:r>
            <a:r>
              <a:rPr lang="ru-RU" sz="1400" dirty="0">
                <a:solidFill>
                  <a:srgbClr val="14836D"/>
                </a:solidFill>
              </a:rPr>
              <a:t> по канцерогенному риску достигается </a:t>
            </a:r>
            <a:br>
              <a:rPr lang="ru-RU" sz="1400" dirty="0">
                <a:solidFill>
                  <a:srgbClr val="14836D"/>
                </a:solidFill>
              </a:rPr>
            </a:br>
            <a:r>
              <a:rPr lang="ru-RU" sz="1400" dirty="0">
                <a:solidFill>
                  <a:srgbClr val="14836D"/>
                </a:solidFill>
              </a:rPr>
              <a:t>через 100 лет выдержки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0" y="758547"/>
            <a:ext cx="3634389" cy="3130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538" y="2092596"/>
            <a:ext cx="4276182" cy="16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69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051A17D-4D00-4247-855D-332F4F61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7297"/>
            <a:ext cx="7164388" cy="720758"/>
          </a:xfrm>
        </p:spPr>
        <p:txBody>
          <a:bodyPr/>
          <a:lstStyle/>
          <a:p>
            <a:r>
              <a:rPr lang="ru-RU" sz="1800" dirty="0"/>
              <a:t>Время достижения радиологической эквивалентности по величине канцерогенного риска (</a:t>
            </a:r>
            <a:r>
              <a:rPr lang="en-US" sz="1800" dirty="0"/>
              <a:t>LAR) </a:t>
            </a:r>
            <a:r>
              <a:rPr lang="ru-RU" sz="1800" dirty="0"/>
              <a:t>и потенциальной биологической опасности  (ПБО)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12E1C-AE3D-46F8-917D-4E5EE5FC600B}"/>
              </a:ext>
            </a:extLst>
          </p:cNvPr>
          <p:cNvSpPr txBox="1"/>
          <p:nvPr/>
        </p:nvSpPr>
        <p:spPr>
          <a:xfrm>
            <a:off x="215363" y="1092626"/>
            <a:ext cx="3653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Сценарии развития ядерной энергетики в Российской Федерации с учетом фактора неопределенности, одобренный решением Президиума НТС Госкорпорации «Росатом»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26 декабря 2018 г.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2DC95F-9CA5-4F9C-B1C5-344AB04702F4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78" y="2108289"/>
            <a:ext cx="3205874" cy="289708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F96194-208B-4A40-994D-A952442FE7A2}"/>
              </a:ext>
            </a:extLst>
          </p:cNvPr>
          <p:cNvSpPr txBox="1"/>
          <p:nvPr/>
        </p:nvSpPr>
        <p:spPr>
          <a:xfrm>
            <a:off x="3339578" y="2601698"/>
            <a:ext cx="6109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- 42,1%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4A9AB-6A46-4F23-9C3B-3698688D1804}"/>
              </a:ext>
            </a:extLst>
          </p:cNvPr>
          <p:cNvSpPr txBox="1"/>
          <p:nvPr/>
        </p:nvSpPr>
        <p:spPr>
          <a:xfrm>
            <a:off x="3339578" y="3169632"/>
            <a:ext cx="5451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- 39,8%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99023-8493-4A08-8688-9C42222F872A}"/>
              </a:ext>
            </a:extLst>
          </p:cNvPr>
          <p:cNvSpPr txBox="1"/>
          <p:nvPr/>
        </p:nvSpPr>
        <p:spPr>
          <a:xfrm>
            <a:off x="3339578" y="3648138"/>
            <a:ext cx="4990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/>
              <a:t>- 18,1%</a:t>
            </a:r>
          </a:p>
        </p:txBody>
      </p:sp>
      <p:grpSp>
        <p:nvGrpSpPr>
          <p:cNvPr id="14" name="Группа 19">
            <a:extLst>
              <a:ext uri="{FF2B5EF4-FFF2-40B4-BE49-F238E27FC236}">
                <a16:creationId xmlns:a16="http://schemas.microsoft.com/office/drawing/2014/main" id="{0790EA7B-5AA5-4B26-B21D-04AFB2DF980A}"/>
              </a:ext>
            </a:extLst>
          </p:cNvPr>
          <p:cNvGrpSpPr/>
          <p:nvPr/>
        </p:nvGrpSpPr>
        <p:grpSpPr>
          <a:xfrm>
            <a:off x="5101472" y="1395597"/>
            <a:ext cx="862168" cy="944567"/>
            <a:chOff x="890082" y="1180731"/>
            <a:chExt cx="1054128" cy="354218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F3D60DD-6490-40F2-BB8E-A3F65458FF7C}"/>
                </a:ext>
              </a:extLst>
            </p:cNvPr>
            <p:cNvSpPr/>
            <p:nvPr/>
          </p:nvSpPr>
          <p:spPr>
            <a:xfrm>
              <a:off x="896645" y="1180731"/>
              <a:ext cx="1047565" cy="280534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81,9 %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C067DD1-3589-480F-AF5D-7EB75B090436}"/>
                </a:ext>
              </a:extLst>
            </p:cNvPr>
            <p:cNvSpPr/>
            <p:nvPr/>
          </p:nvSpPr>
          <p:spPr>
            <a:xfrm>
              <a:off x="890082" y="3987552"/>
              <a:ext cx="1054128" cy="73536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18,1 %</a:t>
              </a:r>
            </a:p>
          </p:txBody>
        </p:sp>
      </p:grpSp>
      <p:grpSp>
        <p:nvGrpSpPr>
          <p:cNvPr id="17" name="Группа 20">
            <a:extLst>
              <a:ext uri="{FF2B5EF4-FFF2-40B4-BE49-F238E27FC236}">
                <a16:creationId xmlns:a16="http://schemas.microsoft.com/office/drawing/2014/main" id="{19D53BCA-088C-4B62-ADEB-78A8E6F9361A}"/>
              </a:ext>
            </a:extLst>
          </p:cNvPr>
          <p:cNvGrpSpPr/>
          <p:nvPr/>
        </p:nvGrpSpPr>
        <p:grpSpPr>
          <a:xfrm>
            <a:off x="7224615" y="1398360"/>
            <a:ext cx="856800" cy="944567"/>
            <a:chOff x="2754381" y="1155577"/>
            <a:chExt cx="1049045" cy="3522347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68786D0-880E-411A-BDBF-4FBF7BF2479E}"/>
                </a:ext>
              </a:extLst>
            </p:cNvPr>
            <p:cNvSpPr/>
            <p:nvPr/>
          </p:nvSpPr>
          <p:spPr>
            <a:xfrm>
              <a:off x="2754381" y="1155577"/>
              <a:ext cx="1047565" cy="1402671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42,1 %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F4B56570-EAF9-42E6-8E62-DA7988ECD509}"/>
                </a:ext>
              </a:extLst>
            </p:cNvPr>
            <p:cNvSpPr/>
            <p:nvPr/>
          </p:nvSpPr>
          <p:spPr>
            <a:xfrm>
              <a:off x="2755861" y="2559726"/>
              <a:ext cx="1047565" cy="211819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57,9 %</a:t>
              </a:r>
            </a:p>
          </p:txBody>
        </p:sp>
      </p:grpSp>
      <p:grpSp>
        <p:nvGrpSpPr>
          <p:cNvPr id="20" name="Группа 21">
            <a:extLst>
              <a:ext uri="{FF2B5EF4-FFF2-40B4-BE49-F238E27FC236}">
                <a16:creationId xmlns:a16="http://schemas.microsoft.com/office/drawing/2014/main" id="{E5B91C3C-11EC-4FDA-84C8-10DD44220703}"/>
              </a:ext>
            </a:extLst>
          </p:cNvPr>
          <p:cNvGrpSpPr/>
          <p:nvPr/>
        </p:nvGrpSpPr>
        <p:grpSpPr>
          <a:xfrm>
            <a:off x="6178887" y="1395597"/>
            <a:ext cx="856800" cy="944567"/>
            <a:chOff x="4600113" y="1137822"/>
            <a:chExt cx="1049045" cy="354219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C2FD0EB-0E42-4D80-8BC7-398477FA1EE5}"/>
                </a:ext>
              </a:extLst>
            </p:cNvPr>
            <p:cNvSpPr/>
            <p:nvPr/>
          </p:nvSpPr>
          <p:spPr>
            <a:xfrm>
              <a:off x="4600113" y="1137822"/>
              <a:ext cx="1047565" cy="21469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62 %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BD100E1-E66B-4424-8F1C-952EBE444F22}"/>
                </a:ext>
              </a:extLst>
            </p:cNvPr>
            <p:cNvSpPr/>
            <p:nvPr/>
          </p:nvSpPr>
          <p:spPr>
            <a:xfrm>
              <a:off x="4601593" y="3284739"/>
              <a:ext cx="1047565" cy="139527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38%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157A6F2-EDA5-442A-A79D-88EFD2C19BC2}"/>
              </a:ext>
            </a:extLst>
          </p:cNvPr>
          <p:cNvSpPr txBox="1"/>
          <p:nvPr/>
        </p:nvSpPr>
        <p:spPr>
          <a:xfrm>
            <a:off x="5019659" y="1089975"/>
            <a:ext cx="1025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charset="0"/>
                <a:ea typeface="Arial" charset="0"/>
                <a:cs typeface="Arial" charset="0"/>
              </a:rPr>
              <a:t>Сценарий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642BD8-ECD4-4C8F-8EAA-EDB89C4525BE}"/>
              </a:ext>
            </a:extLst>
          </p:cNvPr>
          <p:cNvSpPr txBox="1"/>
          <p:nvPr/>
        </p:nvSpPr>
        <p:spPr>
          <a:xfrm>
            <a:off x="6099809" y="1084392"/>
            <a:ext cx="1025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charset="0"/>
                <a:ea typeface="Arial" charset="0"/>
                <a:cs typeface="Arial" charset="0"/>
              </a:rPr>
              <a:t>Сценарий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C8F98A-A54E-4B38-B268-070F87A2675B}"/>
              </a:ext>
            </a:extLst>
          </p:cNvPr>
          <p:cNvSpPr txBox="1"/>
          <p:nvPr/>
        </p:nvSpPr>
        <p:spPr>
          <a:xfrm>
            <a:off x="7149960" y="1084393"/>
            <a:ext cx="1025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charset="0"/>
                <a:ea typeface="Arial" charset="0"/>
                <a:cs typeface="Arial" charset="0"/>
              </a:rPr>
              <a:t>Сценарий 4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A59A38A-51F9-4E53-9283-D2B51DFD19B3}"/>
              </a:ext>
            </a:extLst>
          </p:cNvPr>
          <p:cNvSpPr/>
          <p:nvPr/>
        </p:nvSpPr>
        <p:spPr>
          <a:xfrm>
            <a:off x="8272761" y="1412314"/>
            <a:ext cx="246211" cy="1968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A8807BB-636F-4FD9-A92A-F59DA39BA49B}"/>
              </a:ext>
            </a:extLst>
          </p:cNvPr>
          <p:cNvSpPr/>
          <p:nvPr/>
        </p:nvSpPr>
        <p:spPr>
          <a:xfrm>
            <a:off x="8272761" y="1969790"/>
            <a:ext cx="246211" cy="21356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A4FC58-E744-4566-ADA2-08D29E5CF0E1}"/>
              </a:ext>
            </a:extLst>
          </p:cNvPr>
          <p:cNvSpPr txBox="1"/>
          <p:nvPr/>
        </p:nvSpPr>
        <p:spPr>
          <a:xfrm>
            <a:off x="8570392" y="1395597"/>
            <a:ext cx="45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latin typeface="Arial" pitchFamily="34" charset="0"/>
                <a:cs typeface="Arial" pitchFamily="34" charset="0"/>
              </a:rPr>
              <a:t>БР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177385-F90F-4B2E-B7E4-B84D379E6F4D}"/>
              </a:ext>
            </a:extLst>
          </p:cNvPr>
          <p:cNvSpPr txBox="1"/>
          <p:nvPr/>
        </p:nvSpPr>
        <p:spPr>
          <a:xfrm>
            <a:off x="8579385" y="1969789"/>
            <a:ext cx="457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latin typeface="Arial" pitchFamily="34" charset="0"/>
                <a:cs typeface="Arial" pitchFamily="34" charset="0"/>
              </a:rPr>
              <a:t>ТР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3AFFD73-BED5-45FB-AA59-11612157D6AC}"/>
              </a:ext>
            </a:extLst>
          </p:cNvPr>
          <p:cNvSpPr/>
          <p:nvPr/>
        </p:nvSpPr>
        <p:spPr>
          <a:xfrm>
            <a:off x="4021111" y="1395597"/>
            <a:ext cx="881980" cy="94456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100 %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7B36E-3288-426B-8DBD-9FE01C531A98}"/>
              </a:ext>
            </a:extLst>
          </p:cNvPr>
          <p:cNvSpPr txBox="1"/>
          <p:nvPr/>
        </p:nvSpPr>
        <p:spPr>
          <a:xfrm>
            <a:off x="3947611" y="1092488"/>
            <a:ext cx="1025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charset="0"/>
                <a:ea typeface="Arial" charset="0"/>
                <a:cs typeface="Arial" charset="0"/>
              </a:rPr>
              <a:t>Сценарий 1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8BA2753A-E30D-4A25-B781-A0B2F23BB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88432"/>
              </p:ext>
            </p:extLst>
          </p:nvPr>
        </p:nvGraphicFramePr>
        <p:xfrm>
          <a:off x="4021110" y="2543981"/>
          <a:ext cx="4850340" cy="1926556"/>
        </p:xfrm>
        <a:graphic>
          <a:graphicData uri="http://schemas.openxmlformats.org/drawingml/2006/table">
            <a:tbl>
              <a:tblPr firstRow="1" firstCol="1" bandRow="1"/>
              <a:tblGrid>
                <a:gridCol w="1616780">
                  <a:extLst>
                    <a:ext uri="{9D8B030D-6E8A-4147-A177-3AD203B41FA5}">
                      <a16:colId xmlns:a16="http://schemas.microsoft.com/office/drawing/2014/main" val="1129041221"/>
                    </a:ext>
                  </a:extLst>
                </a:gridCol>
                <a:gridCol w="1616780">
                  <a:extLst>
                    <a:ext uri="{9D8B030D-6E8A-4147-A177-3AD203B41FA5}">
                      <a16:colId xmlns:a16="http://schemas.microsoft.com/office/drawing/2014/main" val="1257023576"/>
                    </a:ext>
                  </a:extLst>
                </a:gridCol>
                <a:gridCol w="1616780">
                  <a:extLst>
                    <a:ext uri="{9D8B030D-6E8A-4147-A177-3AD203B41FA5}">
                      <a16:colId xmlns:a16="http://schemas.microsoft.com/office/drawing/2014/main" val="3855647615"/>
                    </a:ext>
                  </a:extLst>
                </a:gridCol>
              </a:tblGrid>
              <a:tr h="49009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Сценарии </a:t>
                      </a:r>
                      <a:b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развития ЯЭ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Достижение радиологической эквивалентности, лет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33604"/>
                  </a:ext>
                </a:extLst>
              </a:tr>
              <a:tr h="235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ПБО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30016510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Сценарий 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49777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Сценарий 2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3 373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641163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Сценарий 3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1 966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23 058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535197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Сценарий 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12 277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46 856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60904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125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539750" y="301426"/>
            <a:ext cx="7773122" cy="35619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ru-RU" sz="1998" dirty="0">
                <a:solidFill>
                  <a:schemeClr val="tx1"/>
                </a:solidFill>
              </a:rPr>
              <a:t>Конкурентоспособность АЭС с РБН и ЗЯТЦ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28037" y="787315"/>
            <a:ext cx="2216139" cy="346085"/>
          </a:xfrm>
          <a:prstGeom prst="rect">
            <a:avLst/>
          </a:prstGeom>
          <a:noFill/>
          <a:ln>
            <a:noFill/>
          </a:ln>
        </p:spPr>
        <p:txBody>
          <a:bodyPr wrap="square" lIns="68418" tIns="34209" rIns="68418" bIns="34209" rtlCol="0">
            <a:spAutoFit/>
          </a:bodyPr>
          <a:lstStyle/>
          <a:p>
            <a:pPr marL="0" marR="0" lvl="0" indent="0" algn="ctr" defTabSz="684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Удельная стоимость </a:t>
            </a:r>
            <a:b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сооружения АЭС,</a:t>
            </a:r>
            <a:r>
              <a:rPr kumimoji="0" lang="ru-RU" sz="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отн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ед.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821" y="648826"/>
            <a:ext cx="3239736" cy="253752"/>
          </a:xfrm>
          <a:prstGeom prst="rect">
            <a:avLst/>
          </a:prstGeom>
          <a:noFill/>
          <a:ln>
            <a:noFill/>
          </a:ln>
        </p:spPr>
        <p:txBody>
          <a:bodyPr wrap="square" lIns="68418" tIns="34209" rIns="68418" bIns="34209" rtlCol="0">
            <a:spAutoFit/>
          </a:bodyPr>
          <a:lstStyle/>
          <a:p>
            <a:pPr marL="0" marR="0" lvl="0" indent="0" algn="ctr" defTabSz="684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Факторы, влияющие на стоимости АЭС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783075"/>
              </p:ext>
            </p:extLst>
          </p:nvPr>
        </p:nvGraphicFramePr>
        <p:xfrm>
          <a:off x="164815" y="925186"/>
          <a:ext cx="5347722" cy="271876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602328">
                  <a:extLst>
                    <a:ext uri="{9D8B030D-6E8A-4147-A177-3AD203B41FA5}">
                      <a16:colId xmlns:a16="http://schemas.microsoft.com/office/drawing/2014/main" val="1449443886"/>
                    </a:ext>
                  </a:extLst>
                </a:gridCol>
                <a:gridCol w="911495">
                  <a:extLst>
                    <a:ext uri="{9D8B030D-6E8A-4147-A177-3AD203B41FA5}">
                      <a16:colId xmlns:a16="http://schemas.microsoft.com/office/drawing/2014/main" val="357622512"/>
                    </a:ext>
                  </a:extLst>
                </a:gridCol>
                <a:gridCol w="833899">
                  <a:extLst>
                    <a:ext uri="{9D8B030D-6E8A-4147-A177-3AD203B41FA5}">
                      <a16:colId xmlns:a16="http://schemas.microsoft.com/office/drawing/2014/main" val="4072332104"/>
                    </a:ext>
                  </a:extLst>
                </a:gridCol>
              </a:tblGrid>
              <a:tr h="39180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АЭС с </a:t>
                      </a:r>
                      <a:br>
                        <a:rPr lang="ru-RU" sz="1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БР-1200</a:t>
                      </a: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АЭС с </a:t>
                      </a:r>
                      <a:b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ВВЭР-ТОИ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255277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технологических систем здания реактора (ЗР)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356122"/>
                  </a:ext>
                </a:extLst>
              </a:tr>
              <a:tr h="460775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пассивных систем безопасности энергоблока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70325896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активных систем безопасности энергоблока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9115"/>
                  </a:ext>
                </a:extLst>
              </a:tr>
              <a:tr h="27207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точек контроля АСУ ТП (ЗР)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3 065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41436811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зданий и сооружений двухблочной АЭС по титульному списку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105510"/>
                  </a:ext>
                </a:extLst>
              </a:tr>
              <a:tr h="470863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Масса оборудования РУ (ЗР)</a:t>
                      </a:r>
                      <a:b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(без теплоносителя РБН и м/к ГО и шахты ВВЭР), т</a:t>
                      </a:r>
                    </a:p>
                  </a:txBody>
                  <a:tcPr marL="51435" marR="5143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4 547</a:t>
                      </a: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7 761</a:t>
                      </a: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22524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F4F9D3A-993C-431E-A797-543017FC197D}"/>
              </a:ext>
            </a:extLst>
          </p:cNvPr>
          <p:cNvSpPr txBox="1"/>
          <p:nvPr/>
        </p:nvSpPr>
        <p:spPr>
          <a:xfrm>
            <a:off x="5697123" y="3061416"/>
            <a:ext cx="295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LCOE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энерготехнологий </a:t>
            </a:r>
            <a:b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(ставка дисконтирования 5%), </a:t>
            </a:r>
            <a:r>
              <a:rPr 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отн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. ед.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741E48-8C5A-485B-8BCB-EAC490638E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123" y="3246082"/>
            <a:ext cx="2958480" cy="17718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815" y="4802796"/>
            <a:ext cx="5009732" cy="215159"/>
          </a:xfrm>
          <a:prstGeom prst="rect">
            <a:avLst/>
          </a:prstGeom>
          <a:solidFill>
            <a:schemeClr val="bg1"/>
          </a:solidFill>
          <a:ln>
            <a:solidFill>
              <a:srgbClr val="6D9DC9"/>
            </a:solidFill>
            <a:prstDash val="dash"/>
          </a:ln>
        </p:spPr>
        <p:txBody>
          <a:bodyPr wrap="square" lIns="91157" tIns="45579" rIns="91157" bIns="45579" rtlCol="0">
            <a:spAutoFit/>
          </a:bodyPr>
          <a:lstStyle/>
          <a:p>
            <a:r>
              <a:rPr lang="ru-RU" sz="800" i="1" baseline="30000" dirty="0">
                <a:latin typeface="Arial" panose="020B0604020202020204" pitchFamily="34" charset="0"/>
                <a:cs typeface="Arial" pitchFamily="34" charset="0"/>
              </a:rPr>
              <a:t>* </a:t>
            </a:r>
            <a:r>
              <a:rPr lang="ru-RU" sz="800" i="1" dirty="0">
                <a:latin typeface="Arial" panose="020B0604020202020204" pitchFamily="34" charset="0"/>
                <a:cs typeface="Arial" pitchFamily="34" charset="0"/>
              </a:rPr>
              <a:t>плата за выбросы ПГ 20 </a:t>
            </a:r>
            <a:r>
              <a:rPr lang="en-US" sz="800" i="1" dirty="0">
                <a:latin typeface="Arial" panose="020B0604020202020204" pitchFamily="34" charset="0"/>
                <a:cs typeface="Arial" pitchFamily="34" charset="0"/>
              </a:rPr>
              <a:t>$</a:t>
            </a:r>
            <a:r>
              <a:rPr lang="ru-RU" sz="800" i="1" dirty="0">
                <a:latin typeface="Arial" panose="020B0604020202020204" pitchFamily="34" charset="0"/>
                <a:cs typeface="Arial" pitchFamily="34" charset="0"/>
              </a:rPr>
              <a:t>/т СО</a:t>
            </a:r>
            <a:r>
              <a:rPr lang="ru-RU" sz="800" i="1" baseline="-25000" dirty="0">
                <a:latin typeface="Arial" panose="020B0604020202020204" pitchFamily="34" charset="0"/>
                <a:cs typeface="Arial" pitchFamily="34" charset="0"/>
              </a:rPr>
              <a:t>2 </a:t>
            </a:r>
            <a:r>
              <a:rPr lang="ru-RU" sz="800" i="1" dirty="0">
                <a:latin typeface="Arial" panose="020B0604020202020204" pitchFamily="34" charset="0"/>
                <a:cs typeface="Arial" pitchFamily="34" charset="0"/>
              </a:rPr>
              <a:t>– минимальная ставка в странах Европы (данные ИНЭИ РАН)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BA4A9C-1D76-441B-8644-F31219BA150C}"/>
              </a:ext>
            </a:extLst>
          </p:cNvPr>
          <p:cNvSpPr/>
          <p:nvPr/>
        </p:nvSpPr>
        <p:spPr>
          <a:xfrm>
            <a:off x="42989" y="3944060"/>
            <a:ext cx="5009732" cy="789663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square" lIns="91145" tIns="45573" rIns="91145" bIns="45573">
            <a:spAutoFit/>
          </a:bodyPr>
          <a:lstStyle/>
          <a:p>
            <a:pPr marL="284989" indent="-284989" algn="just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ru-RU" sz="105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Основными конкурентами АЭС в РФ являются ЭБ с ПГУ </a:t>
            </a:r>
          </a:p>
          <a:p>
            <a:pPr marL="284989" indent="-284989" algn="just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ru-RU" sz="1050" b="1" dirty="0">
                <a:latin typeface="Arial"/>
                <a:cs typeface="Arial"/>
              </a:rPr>
              <a:t>АЭС с РБН и ЗЯТЦ обладают потенциалом улучшения конкурентоспособности при серийном сооружении и развитии двухкомпонентной ЯЭ</a:t>
            </a:r>
          </a:p>
        </p:txBody>
      </p:sp>
      <p:pic>
        <p:nvPicPr>
          <p:cNvPr id="6" name="Рисунок 5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7" t="39377" r="47949" b="5903"/>
          <a:stretch/>
        </p:blipFill>
        <p:spPr>
          <a:xfrm>
            <a:off x="6028037" y="1028783"/>
            <a:ext cx="2216139" cy="181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6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5E61C3-8AEB-A04E-9285-F7638999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32" y="306388"/>
            <a:ext cx="7451618" cy="329894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Создание конкурентоспособного ЭБ с РУ БН-1200М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D9354-45D4-4942-A28C-C55359E1C03F}"/>
              </a:ext>
            </a:extLst>
          </p:cNvPr>
          <p:cNvSpPr txBox="1"/>
          <p:nvPr/>
        </p:nvSpPr>
        <p:spPr>
          <a:xfrm>
            <a:off x="425272" y="780568"/>
            <a:ext cx="5311569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486" indent="-285486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598" dirty="0">
                <a:latin typeface="Arial" panose="020B0604020202020204" pitchFamily="34" charset="0"/>
                <a:cs typeface="Arial" panose="020B0604020202020204" pitchFamily="34" charset="0"/>
              </a:rPr>
              <a:t>НТС №1, НТС №8, НТС «Концерн Росэнергоатом» подтвердили конкурентоспособность ЭБ с РУ БН-1200М и рекомендовали его сооружение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F8560-DA76-9B4E-AE0D-C865C8AB3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393" y="1176490"/>
            <a:ext cx="3174115" cy="263805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104632-6EDC-4276-8268-885351417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54" y="2031206"/>
            <a:ext cx="4725086" cy="2822779"/>
          </a:xfrm>
          <a:prstGeom prst="rect">
            <a:avLst/>
          </a:prstGeo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0E1B9387-7DEF-45CB-8FBE-D3E6FC32700F}"/>
              </a:ext>
            </a:extLst>
          </p:cNvPr>
          <p:cNvSpPr/>
          <p:nvPr/>
        </p:nvSpPr>
        <p:spPr>
          <a:xfrm>
            <a:off x="540032" y="1643232"/>
            <a:ext cx="4582508" cy="537993"/>
          </a:xfrm>
          <a:prstGeom prst="rightArrow">
            <a:avLst>
              <a:gd name="adj1" fmla="val 50000"/>
              <a:gd name="adj2" fmla="val 86835"/>
            </a:avLst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Эволюция проекта (от БН-800 до БН-1200М)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4E029-0E13-4D86-A9EC-D2FA24A89AF4}"/>
              </a:ext>
            </a:extLst>
          </p:cNvPr>
          <p:cNvSpPr txBox="1"/>
          <p:nvPr/>
        </p:nvSpPr>
        <p:spPr>
          <a:xfrm>
            <a:off x="651092" y="4853985"/>
            <a:ext cx="7938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- 2014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9BE2B-6C45-4A60-9790-892BE9226E6B}"/>
              </a:ext>
            </a:extLst>
          </p:cNvPr>
          <p:cNvSpPr txBox="1"/>
          <p:nvPr/>
        </p:nvSpPr>
        <p:spPr>
          <a:xfrm>
            <a:off x="5736841" y="3887305"/>
            <a:ext cx="317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формируется ДК в целевом и консервативном вариантах с ФП в 2031 или 2034 г</a:t>
            </a:r>
          </a:p>
        </p:txBody>
      </p:sp>
    </p:spTree>
    <p:extLst>
      <p:ext uri="{BB962C8B-B14F-4D97-AF65-F5344CB8AC3E}">
        <p14:creationId xmlns:p14="http://schemas.microsoft.com/office/powerpoint/2010/main" val="1906538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295973"/>
            <a:ext cx="6561138" cy="330200"/>
          </a:xfrm>
        </p:spPr>
        <p:txBody>
          <a:bodyPr/>
          <a:lstStyle/>
          <a:p>
            <a:r>
              <a:rPr lang="ru-RU" sz="2000" dirty="0"/>
              <a:t>Опытно-демонстрационный энергетический комплекс (ОДЭК)</a:t>
            </a:r>
            <a:endParaRPr lang="en-US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58" y="853158"/>
            <a:ext cx="581606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dirty="0">
                <a:solidFill>
                  <a:srgbClr val="003171"/>
                </a:solidFill>
                <a:latin typeface="Arial" panose="020B0604020202020204" pitchFamily="34" charset="0"/>
              </a:rPr>
              <a:t>Демонстрация принципиальной возможности замыкания ЯТЦ на базе технологий </a:t>
            </a:r>
          </a:p>
          <a:p>
            <a:pPr>
              <a:spcBef>
                <a:spcPct val="0"/>
              </a:spcBef>
            </a:pPr>
            <a:r>
              <a:rPr lang="ru-RU" sz="1600" b="1" dirty="0">
                <a:solidFill>
                  <a:srgbClr val="003171"/>
                </a:solidFill>
                <a:latin typeface="Arial" panose="020B0604020202020204" pitchFamily="34" charset="0"/>
              </a:rPr>
              <a:t>«естественной» безопасности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901" y="3281812"/>
            <a:ext cx="2647184" cy="13447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16921" y="2901861"/>
            <a:ext cx="2349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i="1" dirty="0"/>
              <a:t>Церемония заливки «первого бетона» для строительства БРЕСТ-ОД-300 в 2021 г.</a:t>
            </a:r>
            <a:endParaRPr lang="en-US" sz="8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58" y="1911140"/>
            <a:ext cx="5572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Состоит из 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трех ключевых элементов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 – РУ с БРЕСТ-ОД-300, модуля фабрикации/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рефабрикации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 ядерного топлива и модуля переработки ОЯТ</a:t>
            </a:r>
          </a:p>
          <a:p>
            <a:pPr>
              <a:spcBef>
                <a:spcPct val="0"/>
              </a:spcBef>
            </a:pPr>
            <a:endParaRPr lang="ru-RU" sz="12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Использует 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плотное смешанное нитридное уран-плутониевое (СНУП)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 топливо </a:t>
            </a:r>
          </a:p>
          <a:p>
            <a:pPr>
              <a:spcBef>
                <a:spcPct val="0"/>
              </a:spcBef>
            </a:pPr>
            <a:endParaRPr lang="ru-RU" sz="12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Реализует 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пристанционный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ядерный топливный цикл (ПЯТЦ) </a:t>
            </a:r>
          </a:p>
          <a:p>
            <a:pPr>
              <a:spcBef>
                <a:spcPct val="0"/>
              </a:spcBef>
            </a:pPr>
            <a:endParaRPr lang="ru-RU" sz="12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Обеспечит проверку работоспособности ключевых элементов технологической цепочки замкнутого ЯТЦ 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для создания крупных промышленных </a:t>
            </a:r>
            <a:r>
              <a:rPr lang="ru-RU" sz="1200" b="1" dirty="0" err="1">
                <a:latin typeface="Arial" charset="0"/>
                <a:ea typeface="Arial" charset="0"/>
                <a:cs typeface="Arial" charset="0"/>
              </a:rPr>
              <a:t>энергокомплексов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 с реакторами большой мощности</a:t>
            </a:r>
          </a:p>
          <a:p>
            <a:pPr>
              <a:spcBef>
                <a:spcPct val="0"/>
              </a:spcBef>
            </a:pPr>
            <a:endParaRPr lang="ru-RU" sz="12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Подтвердит возможность рециклирования ЯМ и дожигания МА от реакторов на тепловых и быстрых нейтронах 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для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достижения условий радиационно-эквивалентного захоронения РАО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3FBB2D-0E3C-0CAC-E845-D928518D9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901" y="885934"/>
            <a:ext cx="2647184" cy="199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2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164388" cy="330200"/>
          </a:xfrm>
        </p:spPr>
        <p:txBody>
          <a:bodyPr/>
          <a:lstStyle/>
          <a:p>
            <a:r>
              <a:rPr lang="ru-RU" sz="2000" dirty="0" err="1"/>
              <a:t>Фотофиксация</a:t>
            </a:r>
            <a:r>
              <a:rPr lang="ru-RU" sz="2000" dirty="0"/>
              <a:t> выполнения работ по проекту МФР</a:t>
            </a:r>
            <a:r>
              <a:rPr lang="en-US" sz="2000" dirty="0"/>
              <a:t>. </a:t>
            </a:r>
            <a:r>
              <a:rPr lang="ru-RU" sz="2000" dirty="0"/>
              <a:t>Монтаж оборудования линии УТС</a:t>
            </a: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34" y="1041289"/>
            <a:ext cx="3000108" cy="2000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55" y="1793054"/>
            <a:ext cx="3392205" cy="2261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15" y="3122952"/>
            <a:ext cx="2991327" cy="19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68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>
          <a:xfrm>
            <a:off x="538904" y="237989"/>
            <a:ext cx="6523992" cy="302561"/>
          </a:xfrm>
          <a:prstGeom prst="rect">
            <a:avLst/>
          </a:prstGeom>
        </p:spPr>
        <p:txBody>
          <a:bodyPr lIns="68597" tIns="34298" rIns="68597" bIns="34298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76"/>
              </a:spcAft>
              <a:buNone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Динамика строительства  ЭБ с РУ БРЕСТ-ОД-300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28484" y="4439625"/>
            <a:ext cx="2586398" cy="262340"/>
          </a:xfrm>
          <a:prstGeom prst="rect">
            <a:avLst/>
          </a:prstGeom>
          <a:noFill/>
          <a:ln>
            <a:noFill/>
          </a:ln>
        </p:spPr>
        <p:txBody>
          <a:bodyPr lIns="39369" tIns="19686" rIns="39369" bIns="196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051" b="1" dirty="0">
                <a:solidFill>
                  <a:schemeClr val="accent1">
                    <a:lumMod val="75000"/>
                  </a:schemeClr>
                </a:solidFill>
              </a:rPr>
              <a:t>Первый бетон, 8 июня 2021 г.</a:t>
            </a:r>
            <a:endParaRPr lang="ru-RU" altLang="ru-RU" sz="1051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C3283-B39A-41A0-8BE1-4C5C16CB4E45}"/>
              </a:ext>
            </a:extLst>
          </p:cNvPr>
          <p:cNvSpPr txBox="1"/>
          <p:nvPr/>
        </p:nvSpPr>
        <p:spPr>
          <a:xfrm>
            <a:off x="5480965" y="4463947"/>
            <a:ext cx="1809812" cy="213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41" tIns="25741" rIns="25741" bIns="25741" numCol="1" spcCol="38100" rtlCol="0" anchor="t">
            <a:spAutoFit/>
          </a:bodyPr>
          <a:lstStyle/>
          <a:p>
            <a:pPr algn="ctr" defTabSz="514830" hangingPunct="0"/>
            <a:r>
              <a:rPr lang="ru-RU" sz="1051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Декабрь  2022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95" y="704646"/>
            <a:ext cx="2991713" cy="35952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8C7BFF-7AA4-3E61-FE87-21CE28D47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00" y="704647"/>
            <a:ext cx="4996967" cy="35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25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D1D6C4-18EE-4C14-AA2C-D1E17263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6388"/>
            <a:ext cx="7255017" cy="434351"/>
          </a:xfrm>
        </p:spPr>
        <p:txBody>
          <a:bodyPr/>
          <a:lstStyle/>
          <a:p>
            <a:r>
              <a:rPr lang="ru-RU" sz="2000" dirty="0"/>
              <a:t>История создания нитридного топлива в России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EEF6B1A-77B7-4451-9C9A-30A89484FA2B}"/>
              </a:ext>
            </a:extLst>
          </p:cNvPr>
          <p:cNvGrpSpPr/>
          <p:nvPr/>
        </p:nvGrpSpPr>
        <p:grpSpPr>
          <a:xfrm>
            <a:off x="7555270" y="990713"/>
            <a:ext cx="1676090" cy="1066800"/>
            <a:chOff x="7555268" y="990713"/>
            <a:chExt cx="1676090" cy="1066800"/>
          </a:xfrm>
        </p:grpSpPr>
        <p:sp>
          <p:nvSpPr>
            <p:cNvPr id="62" name="Параллелограмм 183">
              <a:extLst>
                <a:ext uri="{FF2B5EF4-FFF2-40B4-BE49-F238E27FC236}">
                  <a16:creationId xmlns:a16="http://schemas.microsoft.com/office/drawing/2014/main" id="{0A8AEBFD-AE7B-4FC3-8DCD-C871821BAD48}"/>
                </a:ext>
              </a:extLst>
            </p:cNvPr>
            <p:cNvSpPr/>
            <p:nvPr/>
          </p:nvSpPr>
          <p:spPr>
            <a:xfrm rot="10800000">
              <a:off x="7555268" y="990713"/>
              <a:ext cx="1676090" cy="1066800"/>
            </a:xfrm>
            <a:prstGeom prst="parallelogram">
              <a:avLst>
                <a:gd name="adj" fmla="val 60625"/>
              </a:avLst>
            </a:prstGeom>
            <a:gradFill flip="none" rotWithShape="1">
              <a:gsLst>
                <a:gs pos="0">
                  <a:sysClr val="window" lastClr="FFFFFF">
                    <a:alpha val="12000"/>
                  </a:sysClr>
                </a:gs>
                <a:gs pos="74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prstClr val="white"/>
                </a:solidFill>
                <a:latin typeface="Roboto Light"/>
              </a:endParaRPr>
            </a:p>
          </p:txBody>
        </p:sp>
        <p:sp>
          <p:nvSpPr>
            <p:cNvPr id="63" name="Параллелограмм 183">
              <a:extLst>
                <a:ext uri="{FF2B5EF4-FFF2-40B4-BE49-F238E27FC236}">
                  <a16:creationId xmlns:a16="http://schemas.microsoft.com/office/drawing/2014/main" id="{4479E74C-F664-4486-9379-2F97E51D3F31}"/>
                </a:ext>
              </a:extLst>
            </p:cNvPr>
            <p:cNvSpPr/>
            <p:nvPr/>
          </p:nvSpPr>
          <p:spPr>
            <a:xfrm rot="10800000">
              <a:off x="7965402" y="990713"/>
              <a:ext cx="1087299" cy="917480"/>
            </a:xfrm>
            <a:prstGeom prst="parallelogram">
              <a:avLst>
                <a:gd name="adj" fmla="val 60625"/>
              </a:avLst>
            </a:prstGeom>
            <a:gradFill flip="none" rotWithShape="1">
              <a:gsLst>
                <a:gs pos="0">
                  <a:sysClr val="window" lastClr="FFFFFF">
                    <a:alpha val="12000"/>
                  </a:sysClr>
                </a:gs>
                <a:gs pos="74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prstClr val="white"/>
                </a:solidFill>
                <a:latin typeface="Roboto Light"/>
              </a:endParaRPr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E66AD1A-E4E0-4193-A706-E3D9F84B0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364" y="1524121"/>
            <a:ext cx="2125238" cy="282881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04511"/>
              </p:ext>
            </p:extLst>
          </p:nvPr>
        </p:nvGraphicFramePr>
        <p:xfrm>
          <a:off x="539750" y="990713"/>
          <a:ext cx="6723804" cy="3739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951">
                  <a:extLst>
                    <a:ext uri="{9D8B030D-6E8A-4147-A177-3AD203B41FA5}">
                      <a16:colId xmlns:a16="http://schemas.microsoft.com/office/drawing/2014/main" val="1839915874"/>
                    </a:ext>
                  </a:extLst>
                </a:gridCol>
                <a:gridCol w="1680951">
                  <a:extLst>
                    <a:ext uri="{9D8B030D-6E8A-4147-A177-3AD203B41FA5}">
                      <a16:colId xmlns:a16="http://schemas.microsoft.com/office/drawing/2014/main" val="3233550702"/>
                    </a:ext>
                  </a:extLst>
                </a:gridCol>
                <a:gridCol w="1680951">
                  <a:extLst>
                    <a:ext uri="{9D8B030D-6E8A-4147-A177-3AD203B41FA5}">
                      <a16:colId xmlns:a16="http://schemas.microsoft.com/office/drawing/2014/main" val="3545999515"/>
                    </a:ext>
                  </a:extLst>
                </a:gridCol>
                <a:gridCol w="1680951">
                  <a:extLst>
                    <a:ext uri="{9D8B030D-6E8A-4147-A177-3AD203B41FA5}">
                      <a16:colId xmlns:a16="http://schemas.microsoft.com/office/drawing/2014/main" val="296398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 изготовления-облучения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Реактор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Топливо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1524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Начало 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1970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х 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 2002</a:t>
                      </a: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БР-10</a:t>
                      </a: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две загрузки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UPuN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«ГНЦ РФ ФЭИ»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(Обнинск)</a:t>
                      </a:r>
                    </a:p>
                  </a:txBody>
                  <a:tcPr marL="108000" marR="91441" marT="144000" marB="45734" horzOverflow="overflow"/>
                </a:tc>
                <a:extLst>
                  <a:ext uri="{0D108BD9-81ED-4DB2-BD59-A6C34878D82A}">
                    <a16:rowId xmlns:a16="http://schemas.microsoft.com/office/drawing/2014/main" val="28737756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Начало 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80х 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БОР-60</a:t>
                      </a: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UN; 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АО«ГНЦ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НИИАР»</a:t>
                      </a:r>
                      <a:b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(Димитровград)</a:t>
                      </a:r>
                    </a:p>
                  </a:txBody>
                  <a:tcPr marL="108000" marR="91441" marT="144000" marB="45734" horzOverflow="overflow"/>
                </a:tc>
                <a:extLst>
                  <a:ext uri="{0D108BD9-81ED-4DB2-BD59-A6C34878D82A}">
                    <a16:rowId xmlns:a16="http://schemas.microsoft.com/office/drawing/2014/main" val="342354806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ПН «ПРОРЫВ»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 201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г.</a:t>
                      </a: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БН-600</a:t>
                      </a:r>
                      <a:r>
                        <a:rPr kumimoji="0" lang="en-US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БОР-60;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МИР; ИВВ-2М</a:t>
                      </a: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2813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2813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2813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2813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281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91441" marT="144000" marB="45734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kumimoji="1" sz="1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defTabSz="914400" rtl="0" eaLnBrk="1" latinLnBrk="0" hangingPunct="1">
                        <a:lnSpc>
                          <a:spcPct val="110000"/>
                        </a:lnSpc>
                        <a:spcAft>
                          <a:spcPct val="20000"/>
                        </a:spcAft>
                        <a:defRPr kumimoji="1" sz="12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defTabSz="914400" rtl="0" eaLnBrk="1" latinLnBrk="0" hangingPunct="1">
                        <a:spcAft>
                          <a:spcPct val="30000"/>
                        </a:spcAft>
                        <a:defRPr kumimoji="1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БАЭС, АО«ГНЦ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НИИАР», АО«ИРМ», АО«ВНИИНМ», АО«СХК», ФГУП «НИИ НПО «Луч» </a:t>
                      </a:r>
                    </a:p>
                  </a:txBody>
                  <a:tcPr marL="108000" marR="91441" marT="144000" marB="45734" horzOverflow="overflow"/>
                </a:tc>
                <a:extLst>
                  <a:ext uri="{0D108BD9-81ED-4DB2-BD59-A6C34878D82A}">
                    <a16:rowId xmlns:a16="http://schemas.microsoft.com/office/drawing/2014/main" val="3055586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991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539750" y="307579"/>
            <a:ext cx="6561138" cy="330200"/>
          </a:xfrm>
        </p:spPr>
        <p:txBody>
          <a:bodyPr/>
          <a:lstStyle/>
          <a:p>
            <a:r>
              <a:rPr lang="ru-RU" sz="2000" dirty="0"/>
              <a:t>Новое оптимальное топливо для РБН и результаты его разработки и обоснования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2669" y="1158327"/>
            <a:ext cx="849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Смешанное нитридное уран-плутониевое топливо - СНУП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Рисунок 47">
            <a:extLst>
              <a:ext uri="{FF2B5EF4-FFF2-40B4-BE49-F238E27FC236}">
                <a16:creationId xmlns:a16="http://schemas.microsoft.com/office/drawing/2014/main" id="{674C8AC8-BBE2-4FD5-877A-3DC5EA171AF6}"/>
              </a:ext>
            </a:extLst>
          </p:cNvPr>
          <p:cNvGrpSpPr/>
          <p:nvPr/>
        </p:nvGrpSpPr>
        <p:grpSpPr>
          <a:xfrm>
            <a:off x="3206475" y="2135470"/>
            <a:ext cx="584209" cy="279401"/>
            <a:chOff x="3733613" y="3724667"/>
            <a:chExt cx="584209" cy="279401"/>
          </a:xfrm>
        </p:grpSpPr>
        <p:sp>
          <p:nvSpPr>
            <p:cNvPr id="5" name="Полилиния: фигура 65">
              <a:extLst>
                <a:ext uri="{FF2B5EF4-FFF2-40B4-BE49-F238E27FC236}">
                  <a16:creationId xmlns:a16="http://schemas.microsoft.com/office/drawing/2014/main" id="{DD8DB497-EED6-457E-8B42-FF8EA6F6C30B}"/>
                </a:ext>
              </a:extLst>
            </p:cNvPr>
            <p:cNvSpPr/>
            <p:nvPr/>
          </p:nvSpPr>
          <p:spPr>
            <a:xfrm>
              <a:off x="3733613" y="3724667"/>
              <a:ext cx="279401" cy="279401"/>
            </a:xfrm>
            <a:custGeom>
              <a:avLst/>
              <a:gdLst>
                <a:gd name="connsiteX0" fmla="*/ 207298 w 279401"/>
                <a:gd name="connsiteY0" fmla="*/ 0 h 279401"/>
                <a:gd name="connsiteX1" fmla="*/ 135821 w 279401"/>
                <a:gd name="connsiteY1" fmla="*/ 63091 h 279401"/>
                <a:gd name="connsiteX2" fmla="*/ 63091 w 279401"/>
                <a:gd name="connsiteY2" fmla="*/ 63091 h 279401"/>
                <a:gd name="connsiteX3" fmla="*/ 63091 w 279401"/>
                <a:gd name="connsiteY3" fmla="*/ 49571 h 279401"/>
                <a:gd name="connsiteX4" fmla="*/ 58584 w 279401"/>
                <a:gd name="connsiteY4" fmla="*/ 45065 h 279401"/>
                <a:gd name="connsiteX5" fmla="*/ 22532 w 279401"/>
                <a:gd name="connsiteY5" fmla="*/ 45065 h 279401"/>
                <a:gd name="connsiteX6" fmla="*/ 18026 w 279401"/>
                <a:gd name="connsiteY6" fmla="*/ 49571 h 279401"/>
                <a:gd name="connsiteX7" fmla="*/ 18026 w 279401"/>
                <a:gd name="connsiteY7" fmla="*/ 63091 h 279401"/>
                <a:gd name="connsiteX8" fmla="*/ 4506 w 279401"/>
                <a:gd name="connsiteY8" fmla="*/ 63091 h 279401"/>
                <a:gd name="connsiteX9" fmla="*/ 0 w 279401"/>
                <a:gd name="connsiteY9" fmla="*/ 67597 h 279401"/>
                <a:gd name="connsiteX10" fmla="*/ 0 w 279401"/>
                <a:gd name="connsiteY10" fmla="*/ 85623 h 279401"/>
                <a:gd name="connsiteX11" fmla="*/ 4506 w 279401"/>
                <a:gd name="connsiteY11" fmla="*/ 90129 h 279401"/>
                <a:gd name="connsiteX12" fmla="*/ 9013 w 279401"/>
                <a:gd name="connsiteY12" fmla="*/ 90129 h 279401"/>
                <a:gd name="connsiteX13" fmla="*/ 9013 w 279401"/>
                <a:gd name="connsiteY13" fmla="*/ 157726 h 279401"/>
                <a:gd name="connsiteX14" fmla="*/ 4506 w 279401"/>
                <a:gd name="connsiteY14" fmla="*/ 157726 h 279401"/>
                <a:gd name="connsiteX15" fmla="*/ 0 w 279401"/>
                <a:gd name="connsiteY15" fmla="*/ 162233 h 279401"/>
                <a:gd name="connsiteX16" fmla="*/ 0 w 279401"/>
                <a:gd name="connsiteY16" fmla="*/ 180259 h 279401"/>
                <a:gd name="connsiteX17" fmla="*/ 4506 w 279401"/>
                <a:gd name="connsiteY17" fmla="*/ 184765 h 279401"/>
                <a:gd name="connsiteX18" fmla="*/ 9013 w 279401"/>
                <a:gd name="connsiteY18" fmla="*/ 184765 h 279401"/>
                <a:gd name="connsiteX19" fmla="*/ 9013 w 279401"/>
                <a:gd name="connsiteY19" fmla="*/ 252362 h 279401"/>
                <a:gd name="connsiteX20" fmla="*/ 4506 w 279401"/>
                <a:gd name="connsiteY20" fmla="*/ 252362 h 279401"/>
                <a:gd name="connsiteX21" fmla="*/ 0 w 279401"/>
                <a:gd name="connsiteY21" fmla="*/ 256869 h 279401"/>
                <a:gd name="connsiteX22" fmla="*/ 0 w 279401"/>
                <a:gd name="connsiteY22" fmla="*/ 274895 h 279401"/>
                <a:gd name="connsiteX23" fmla="*/ 4506 w 279401"/>
                <a:gd name="connsiteY23" fmla="*/ 279401 h 279401"/>
                <a:gd name="connsiteX24" fmla="*/ 157726 w 279401"/>
                <a:gd name="connsiteY24" fmla="*/ 279401 h 279401"/>
                <a:gd name="connsiteX25" fmla="*/ 162233 w 279401"/>
                <a:gd name="connsiteY25" fmla="*/ 274895 h 279401"/>
                <a:gd name="connsiteX26" fmla="*/ 162233 w 279401"/>
                <a:gd name="connsiteY26" fmla="*/ 256869 h 279401"/>
                <a:gd name="connsiteX27" fmla="*/ 157726 w 279401"/>
                <a:gd name="connsiteY27" fmla="*/ 252362 h 279401"/>
                <a:gd name="connsiteX28" fmla="*/ 153220 w 279401"/>
                <a:gd name="connsiteY28" fmla="*/ 252362 h 279401"/>
                <a:gd name="connsiteX29" fmla="*/ 153220 w 279401"/>
                <a:gd name="connsiteY29" fmla="*/ 184765 h 279401"/>
                <a:gd name="connsiteX30" fmla="*/ 157726 w 279401"/>
                <a:gd name="connsiteY30" fmla="*/ 184765 h 279401"/>
                <a:gd name="connsiteX31" fmla="*/ 162233 w 279401"/>
                <a:gd name="connsiteY31" fmla="*/ 180259 h 279401"/>
                <a:gd name="connsiteX32" fmla="*/ 162233 w 279401"/>
                <a:gd name="connsiteY32" fmla="*/ 162233 h 279401"/>
                <a:gd name="connsiteX33" fmla="*/ 157726 w 279401"/>
                <a:gd name="connsiteY33" fmla="*/ 157726 h 279401"/>
                <a:gd name="connsiteX34" fmla="*/ 153220 w 279401"/>
                <a:gd name="connsiteY34" fmla="*/ 157726 h 279401"/>
                <a:gd name="connsiteX35" fmla="*/ 153220 w 279401"/>
                <a:gd name="connsiteY35" fmla="*/ 119633 h 279401"/>
                <a:gd name="connsiteX36" fmla="*/ 207298 w 279401"/>
                <a:gd name="connsiteY36" fmla="*/ 144207 h 279401"/>
                <a:gd name="connsiteX37" fmla="*/ 279401 w 279401"/>
                <a:gd name="connsiteY37" fmla="*/ 72103 h 279401"/>
                <a:gd name="connsiteX38" fmla="*/ 207298 w 279401"/>
                <a:gd name="connsiteY38" fmla="*/ 0 h 279401"/>
                <a:gd name="connsiteX39" fmla="*/ 27039 w 279401"/>
                <a:gd name="connsiteY39" fmla="*/ 54078 h 279401"/>
                <a:gd name="connsiteX40" fmla="*/ 54078 w 279401"/>
                <a:gd name="connsiteY40" fmla="*/ 54078 h 279401"/>
                <a:gd name="connsiteX41" fmla="*/ 54078 w 279401"/>
                <a:gd name="connsiteY41" fmla="*/ 63091 h 279401"/>
                <a:gd name="connsiteX42" fmla="*/ 27039 w 279401"/>
                <a:gd name="connsiteY42" fmla="*/ 63091 h 279401"/>
                <a:gd name="connsiteX43" fmla="*/ 9013 w 279401"/>
                <a:gd name="connsiteY43" fmla="*/ 72103 h 279401"/>
                <a:gd name="connsiteX44" fmla="*/ 135194 w 279401"/>
                <a:gd name="connsiteY44" fmla="*/ 72103 h 279401"/>
                <a:gd name="connsiteX45" fmla="*/ 135821 w 279401"/>
                <a:gd name="connsiteY45" fmla="*/ 81116 h 279401"/>
                <a:gd name="connsiteX46" fmla="*/ 9013 w 279401"/>
                <a:gd name="connsiteY46" fmla="*/ 81116 h 279401"/>
                <a:gd name="connsiteX47" fmla="*/ 153220 w 279401"/>
                <a:gd name="connsiteY47" fmla="*/ 270388 h 279401"/>
                <a:gd name="connsiteX48" fmla="*/ 9013 w 279401"/>
                <a:gd name="connsiteY48" fmla="*/ 270388 h 279401"/>
                <a:gd name="connsiteX49" fmla="*/ 9013 w 279401"/>
                <a:gd name="connsiteY49" fmla="*/ 261375 h 279401"/>
                <a:gd name="connsiteX50" fmla="*/ 153220 w 279401"/>
                <a:gd name="connsiteY50" fmla="*/ 261375 h 279401"/>
                <a:gd name="connsiteX51" fmla="*/ 144207 w 279401"/>
                <a:gd name="connsiteY51" fmla="*/ 252362 h 279401"/>
                <a:gd name="connsiteX52" fmla="*/ 18026 w 279401"/>
                <a:gd name="connsiteY52" fmla="*/ 252362 h 279401"/>
                <a:gd name="connsiteX53" fmla="*/ 18026 w 279401"/>
                <a:gd name="connsiteY53" fmla="*/ 184765 h 279401"/>
                <a:gd name="connsiteX54" fmla="*/ 144207 w 279401"/>
                <a:gd name="connsiteY54" fmla="*/ 184765 h 279401"/>
                <a:gd name="connsiteX55" fmla="*/ 153220 w 279401"/>
                <a:gd name="connsiteY55" fmla="*/ 175752 h 279401"/>
                <a:gd name="connsiteX56" fmla="*/ 9013 w 279401"/>
                <a:gd name="connsiteY56" fmla="*/ 175752 h 279401"/>
                <a:gd name="connsiteX57" fmla="*/ 9013 w 279401"/>
                <a:gd name="connsiteY57" fmla="*/ 166739 h 279401"/>
                <a:gd name="connsiteX58" fmla="*/ 153220 w 279401"/>
                <a:gd name="connsiteY58" fmla="*/ 166739 h 279401"/>
                <a:gd name="connsiteX59" fmla="*/ 144207 w 279401"/>
                <a:gd name="connsiteY59" fmla="*/ 157726 h 279401"/>
                <a:gd name="connsiteX60" fmla="*/ 18026 w 279401"/>
                <a:gd name="connsiteY60" fmla="*/ 157726 h 279401"/>
                <a:gd name="connsiteX61" fmla="*/ 18026 w 279401"/>
                <a:gd name="connsiteY61" fmla="*/ 90129 h 279401"/>
                <a:gd name="connsiteX62" fmla="*/ 137568 w 279401"/>
                <a:gd name="connsiteY62" fmla="*/ 90129 h 279401"/>
                <a:gd name="connsiteX63" fmla="*/ 144207 w 279401"/>
                <a:gd name="connsiteY63" fmla="*/ 106934 h 279401"/>
                <a:gd name="connsiteX64" fmla="*/ 207298 w 279401"/>
                <a:gd name="connsiteY64" fmla="*/ 135194 h 279401"/>
                <a:gd name="connsiteX65" fmla="*/ 144207 w 279401"/>
                <a:gd name="connsiteY65" fmla="*/ 72103 h 279401"/>
                <a:gd name="connsiteX66" fmla="*/ 207298 w 279401"/>
                <a:gd name="connsiteY66" fmla="*/ 9013 h 279401"/>
                <a:gd name="connsiteX67" fmla="*/ 270388 w 279401"/>
                <a:gd name="connsiteY67" fmla="*/ 72103 h 279401"/>
                <a:gd name="connsiteX68" fmla="*/ 207298 w 279401"/>
                <a:gd name="connsiteY68" fmla="*/ 135194 h 27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79401" h="279401">
                  <a:moveTo>
                    <a:pt x="207298" y="0"/>
                  </a:moveTo>
                  <a:cubicBezTo>
                    <a:pt x="170597" y="0"/>
                    <a:pt x="140277" y="27580"/>
                    <a:pt x="135821" y="63091"/>
                  </a:cubicBezTo>
                  <a:lnTo>
                    <a:pt x="63091" y="63091"/>
                  </a:lnTo>
                  <a:lnTo>
                    <a:pt x="63091" y="49571"/>
                  </a:lnTo>
                  <a:cubicBezTo>
                    <a:pt x="63091" y="47085"/>
                    <a:pt x="61077" y="45065"/>
                    <a:pt x="58584" y="45065"/>
                  </a:cubicBezTo>
                  <a:lnTo>
                    <a:pt x="22532" y="45065"/>
                  </a:lnTo>
                  <a:cubicBezTo>
                    <a:pt x="20039" y="45065"/>
                    <a:pt x="18026" y="47085"/>
                    <a:pt x="18026" y="49571"/>
                  </a:cubicBezTo>
                  <a:lnTo>
                    <a:pt x="18026" y="63091"/>
                  </a:lnTo>
                  <a:lnTo>
                    <a:pt x="4506" y="63091"/>
                  </a:lnTo>
                  <a:cubicBezTo>
                    <a:pt x="2013" y="63091"/>
                    <a:pt x="0" y="65111"/>
                    <a:pt x="0" y="67597"/>
                  </a:cubicBezTo>
                  <a:lnTo>
                    <a:pt x="0" y="85623"/>
                  </a:lnTo>
                  <a:cubicBezTo>
                    <a:pt x="0" y="88109"/>
                    <a:pt x="2013" y="90129"/>
                    <a:pt x="4506" y="90129"/>
                  </a:cubicBezTo>
                  <a:lnTo>
                    <a:pt x="9013" y="90129"/>
                  </a:lnTo>
                  <a:lnTo>
                    <a:pt x="9013" y="157726"/>
                  </a:lnTo>
                  <a:lnTo>
                    <a:pt x="4506" y="157726"/>
                  </a:lnTo>
                  <a:cubicBezTo>
                    <a:pt x="2013" y="157726"/>
                    <a:pt x="0" y="159746"/>
                    <a:pt x="0" y="162233"/>
                  </a:cubicBezTo>
                  <a:lnTo>
                    <a:pt x="0" y="180259"/>
                  </a:lnTo>
                  <a:cubicBezTo>
                    <a:pt x="0" y="182745"/>
                    <a:pt x="2013" y="184765"/>
                    <a:pt x="4506" y="184765"/>
                  </a:cubicBezTo>
                  <a:lnTo>
                    <a:pt x="9013" y="184765"/>
                  </a:lnTo>
                  <a:lnTo>
                    <a:pt x="9013" y="252362"/>
                  </a:lnTo>
                  <a:lnTo>
                    <a:pt x="4506" y="252362"/>
                  </a:lnTo>
                  <a:cubicBezTo>
                    <a:pt x="2013" y="252362"/>
                    <a:pt x="0" y="254382"/>
                    <a:pt x="0" y="256869"/>
                  </a:cubicBezTo>
                  <a:lnTo>
                    <a:pt x="0" y="274895"/>
                  </a:lnTo>
                  <a:cubicBezTo>
                    <a:pt x="0" y="277381"/>
                    <a:pt x="2013" y="279401"/>
                    <a:pt x="4506" y="279401"/>
                  </a:cubicBezTo>
                  <a:lnTo>
                    <a:pt x="157726" y="279401"/>
                  </a:lnTo>
                  <a:cubicBezTo>
                    <a:pt x="160220" y="279401"/>
                    <a:pt x="162233" y="277381"/>
                    <a:pt x="162233" y="274895"/>
                  </a:cubicBezTo>
                  <a:lnTo>
                    <a:pt x="162233" y="256869"/>
                  </a:lnTo>
                  <a:cubicBezTo>
                    <a:pt x="162233" y="254382"/>
                    <a:pt x="160220" y="252362"/>
                    <a:pt x="157726" y="252362"/>
                  </a:cubicBezTo>
                  <a:lnTo>
                    <a:pt x="153220" y="252362"/>
                  </a:lnTo>
                  <a:lnTo>
                    <a:pt x="153220" y="184765"/>
                  </a:lnTo>
                  <a:lnTo>
                    <a:pt x="157726" y="184765"/>
                  </a:lnTo>
                  <a:cubicBezTo>
                    <a:pt x="160220" y="184765"/>
                    <a:pt x="162233" y="182745"/>
                    <a:pt x="162233" y="180259"/>
                  </a:cubicBezTo>
                  <a:lnTo>
                    <a:pt x="162233" y="162233"/>
                  </a:lnTo>
                  <a:cubicBezTo>
                    <a:pt x="162233" y="159746"/>
                    <a:pt x="160220" y="157726"/>
                    <a:pt x="157726" y="157726"/>
                  </a:cubicBezTo>
                  <a:lnTo>
                    <a:pt x="153220" y="157726"/>
                  </a:lnTo>
                  <a:lnTo>
                    <a:pt x="153220" y="119633"/>
                  </a:lnTo>
                  <a:cubicBezTo>
                    <a:pt x="166442" y="134662"/>
                    <a:pt x="185758" y="144207"/>
                    <a:pt x="207298" y="144207"/>
                  </a:cubicBezTo>
                  <a:cubicBezTo>
                    <a:pt x="247052" y="144207"/>
                    <a:pt x="279401" y="111858"/>
                    <a:pt x="279401" y="72103"/>
                  </a:cubicBezTo>
                  <a:cubicBezTo>
                    <a:pt x="279401" y="32348"/>
                    <a:pt x="247052" y="0"/>
                    <a:pt x="207298" y="0"/>
                  </a:cubicBezTo>
                  <a:close/>
                  <a:moveTo>
                    <a:pt x="27039" y="54078"/>
                  </a:moveTo>
                  <a:lnTo>
                    <a:pt x="54078" y="54078"/>
                  </a:lnTo>
                  <a:lnTo>
                    <a:pt x="54078" y="63091"/>
                  </a:lnTo>
                  <a:lnTo>
                    <a:pt x="27039" y="63091"/>
                  </a:lnTo>
                  <a:close/>
                  <a:moveTo>
                    <a:pt x="9013" y="72103"/>
                  </a:moveTo>
                  <a:lnTo>
                    <a:pt x="135194" y="72103"/>
                  </a:lnTo>
                  <a:cubicBezTo>
                    <a:pt x="135194" y="75165"/>
                    <a:pt x="135447" y="78155"/>
                    <a:pt x="135821" y="81116"/>
                  </a:cubicBezTo>
                  <a:lnTo>
                    <a:pt x="9013" y="81116"/>
                  </a:lnTo>
                  <a:close/>
                  <a:moveTo>
                    <a:pt x="153220" y="270388"/>
                  </a:moveTo>
                  <a:lnTo>
                    <a:pt x="9013" y="270388"/>
                  </a:lnTo>
                  <a:lnTo>
                    <a:pt x="9013" y="261375"/>
                  </a:lnTo>
                  <a:lnTo>
                    <a:pt x="153220" y="261375"/>
                  </a:lnTo>
                  <a:close/>
                  <a:moveTo>
                    <a:pt x="144207" y="252362"/>
                  </a:moveTo>
                  <a:lnTo>
                    <a:pt x="18026" y="252362"/>
                  </a:lnTo>
                  <a:lnTo>
                    <a:pt x="18026" y="184765"/>
                  </a:lnTo>
                  <a:lnTo>
                    <a:pt x="144207" y="184765"/>
                  </a:lnTo>
                  <a:close/>
                  <a:moveTo>
                    <a:pt x="153220" y="175752"/>
                  </a:moveTo>
                  <a:lnTo>
                    <a:pt x="9013" y="175752"/>
                  </a:lnTo>
                  <a:lnTo>
                    <a:pt x="9013" y="166739"/>
                  </a:lnTo>
                  <a:lnTo>
                    <a:pt x="153220" y="166739"/>
                  </a:lnTo>
                  <a:close/>
                  <a:moveTo>
                    <a:pt x="144207" y="157726"/>
                  </a:moveTo>
                  <a:lnTo>
                    <a:pt x="18026" y="157726"/>
                  </a:lnTo>
                  <a:lnTo>
                    <a:pt x="18026" y="90129"/>
                  </a:lnTo>
                  <a:lnTo>
                    <a:pt x="137568" y="90129"/>
                  </a:lnTo>
                  <a:cubicBezTo>
                    <a:pt x="139102" y="96051"/>
                    <a:pt x="141309" y="101701"/>
                    <a:pt x="144207" y="106934"/>
                  </a:cubicBezTo>
                  <a:close/>
                  <a:moveTo>
                    <a:pt x="207298" y="135194"/>
                  </a:moveTo>
                  <a:cubicBezTo>
                    <a:pt x="172506" y="135194"/>
                    <a:pt x="144207" y="106895"/>
                    <a:pt x="144207" y="72103"/>
                  </a:cubicBezTo>
                  <a:cubicBezTo>
                    <a:pt x="144207" y="37313"/>
                    <a:pt x="172506" y="9013"/>
                    <a:pt x="207298" y="9013"/>
                  </a:cubicBezTo>
                  <a:cubicBezTo>
                    <a:pt x="242089" y="9013"/>
                    <a:pt x="270388" y="37313"/>
                    <a:pt x="270388" y="72103"/>
                  </a:cubicBezTo>
                  <a:cubicBezTo>
                    <a:pt x="270388" y="106895"/>
                    <a:pt x="242089" y="135194"/>
                    <a:pt x="207298" y="135194"/>
                  </a:cubicBezTo>
                  <a:close/>
                </a:path>
              </a:pathLst>
            </a:custGeom>
            <a:solidFill>
              <a:srgbClr val="FFFFFF"/>
            </a:solidFill>
            <a:ln w="5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  <p:sp>
          <p:nvSpPr>
            <p:cNvPr id="7" name="Полилиния: фигура 66">
              <a:extLst>
                <a:ext uri="{FF2B5EF4-FFF2-40B4-BE49-F238E27FC236}">
                  <a16:creationId xmlns:a16="http://schemas.microsoft.com/office/drawing/2014/main" id="{B5BC52B5-9282-4ACA-85EC-DF2DF6A2D44C}"/>
                </a:ext>
              </a:extLst>
            </p:cNvPr>
            <p:cNvSpPr/>
            <p:nvPr/>
          </p:nvSpPr>
          <p:spPr>
            <a:xfrm>
              <a:off x="4254732" y="3774239"/>
              <a:ext cx="63090" cy="108155"/>
            </a:xfrm>
            <a:custGeom>
              <a:avLst/>
              <a:gdLst>
                <a:gd name="connsiteX0" fmla="*/ 37449 w 63090"/>
                <a:gd name="connsiteY0" fmla="*/ 13957 h 108155"/>
                <a:gd name="connsiteX1" fmla="*/ 36008 w 63090"/>
                <a:gd name="connsiteY1" fmla="*/ 3871 h 108155"/>
                <a:gd name="connsiteX2" fmla="*/ 31545 w 63090"/>
                <a:gd name="connsiteY2" fmla="*/ 0 h 108155"/>
                <a:gd name="connsiteX3" fmla="*/ 27083 w 63090"/>
                <a:gd name="connsiteY3" fmla="*/ 3871 h 108155"/>
                <a:gd name="connsiteX4" fmla="*/ 25642 w 63090"/>
                <a:gd name="connsiteY4" fmla="*/ 13957 h 108155"/>
                <a:gd name="connsiteX5" fmla="*/ 9697 w 63090"/>
                <a:gd name="connsiteY5" fmla="*/ 49820 h 108155"/>
                <a:gd name="connsiteX6" fmla="*/ 0 w 63090"/>
                <a:gd name="connsiteY6" fmla="*/ 76610 h 108155"/>
                <a:gd name="connsiteX7" fmla="*/ 31545 w 63090"/>
                <a:gd name="connsiteY7" fmla="*/ 108155 h 108155"/>
                <a:gd name="connsiteX8" fmla="*/ 63091 w 63090"/>
                <a:gd name="connsiteY8" fmla="*/ 76610 h 108155"/>
                <a:gd name="connsiteX9" fmla="*/ 53393 w 63090"/>
                <a:gd name="connsiteY9" fmla="*/ 49820 h 108155"/>
                <a:gd name="connsiteX10" fmla="*/ 37449 w 63090"/>
                <a:gd name="connsiteY10" fmla="*/ 13957 h 108155"/>
                <a:gd name="connsiteX11" fmla="*/ 31545 w 63090"/>
                <a:gd name="connsiteY11" fmla="*/ 99142 h 108155"/>
                <a:gd name="connsiteX12" fmla="*/ 9013 w 63090"/>
                <a:gd name="connsiteY12" fmla="*/ 76610 h 108155"/>
                <a:gd name="connsiteX13" fmla="*/ 16624 w 63090"/>
                <a:gd name="connsiteY13" fmla="*/ 55587 h 108155"/>
                <a:gd name="connsiteX14" fmla="*/ 31545 w 63090"/>
                <a:gd name="connsiteY14" fmla="*/ 28399 h 108155"/>
                <a:gd name="connsiteX15" fmla="*/ 46466 w 63090"/>
                <a:gd name="connsiteY15" fmla="*/ 55587 h 108155"/>
                <a:gd name="connsiteX16" fmla="*/ 54078 w 63090"/>
                <a:gd name="connsiteY16" fmla="*/ 76610 h 108155"/>
                <a:gd name="connsiteX17" fmla="*/ 31545 w 63090"/>
                <a:gd name="connsiteY17" fmla="*/ 99142 h 10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090" h="108155">
                  <a:moveTo>
                    <a:pt x="37449" y="13957"/>
                  </a:moveTo>
                  <a:lnTo>
                    <a:pt x="36008" y="3871"/>
                  </a:lnTo>
                  <a:cubicBezTo>
                    <a:pt x="35691" y="1650"/>
                    <a:pt x="33790" y="0"/>
                    <a:pt x="31545" y="0"/>
                  </a:cubicBezTo>
                  <a:cubicBezTo>
                    <a:pt x="29301" y="0"/>
                    <a:pt x="27400" y="1650"/>
                    <a:pt x="27083" y="3871"/>
                  </a:cubicBezTo>
                  <a:lnTo>
                    <a:pt x="25642" y="13957"/>
                  </a:lnTo>
                  <a:cubicBezTo>
                    <a:pt x="23754" y="27169"/>
                    <a:pt x="18237" y="39570"/>
                    <a:pt x="9697" y="49820"/>
                  </a:cubicBezTo>
                  <a:cubicBezTo>
                    <a:pt x="3448" y="57328"/>
                    <a:pt x="0" y="66840"/>
                    <a:pt x="0" y="76610"/>
                  </a:cubicBezTo>
                  <a:cubicBezTo>
                    <a:pt x="0" y="94004"/>
                    <a:pt x="14155" y="108155"/>
                    <a:pt x="31545" y="108155"/>
                  </a:cubicBezTo>
                  <a:cubicBezTo>
                    <a:pt x="48935" y="108155"/>
                    <a:pt x="63091" y="94004"/>
                    <a:pt x="63091" y="76610"/>
                  </a:cubicBezTo>
                  <a:cubicBezTo>
                    <a:pt x="63091" y="66840"/>
                    <a:pt x="59643" y="57328"/>
                    <a:pt x="53393" y="49820"/>
                  </a:cubicBezTo>
                  <a:cubicBezTo>
                    <a:pt x="44849" y="39566"/>
                    <a:pt x="39337" y="27164"/>
                    <a:pt x="37449" y="13957"/>
                  </a:cubicBezTo>
                  <a:close/>
                  <a:moveTo>
                    <a:pt x="31545" y="99142"/>
                  </a:moveTo>
                  <a:cubicBezTo>
                    <a:pt x="19122" y="99142"/>
                    <a:pt x="9013" y="89034"/>
                    <a:pt x="9013" y="76610"/>
                  </a:cubicBezTo>
                  <a:cubicBezTo>
                    <a:pt x="9013" y="68944"/>
                    <a:pt x="11717" y="61482"/>
                    <a:pt x="16624" y="55587"/>
                  </a:cubicBezTo>
                  <a:cubicBezTo>
                    <a:pt x="23329" y="47534"/>
                    <a:pt x="28381" y="38301"/>
                    <a:pt x="31545" y="28399"/>
                  </a:cubicBezTo>
                  <a:cubicBezTo>
                    <a:pt x="34705" y="38296"/>
                    <a:pt x="39755" y="47534"/>
                    <a:pt x="46466" y="55587"/>
                  </a:cubicBezTo>
                  <a:cubicBezTo>
                    <a:pt x="51373" y="61482"/>
                    <a:pt x="54078" y="68944"/>
                    <a:pt x="54078" y="76610"/>
                  </a:cubicBezTo>
                  <a:cubicBezTo>
                    <a:pt x="54078" y="89034"/>
                    <a:pt x="43969" y="99142"/>
                    <a:pt x="31545" y="99142"/>
                  </a:cubicBezTo>
                  <a:close/>
                </a:path>
              </a:pathLst>
            </a:custGeom>
            <a:solidFill>
              <a:srgbClr val="FFFFFF"/>
            </a:solidFill>
            <a:ln w="5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  <p:sp>
          <p:nvSpPr>
            <p:cNvPr id="8" name="Полилиния: фигура 67">
              <a:extLst>
                <a:ext uri="{FF2B5EF4-FFF2-40B4-BE49-F238E27FC236}">
                  <a16:creationId xmlns:a16="http://schemas.microsoft.com/office/drawing/2014/main" id="{9EA26240-22B4-4C87-A852-75B82986E3ED}"/>
                </a:ext>
              </a:extLst>
            </p:cNvPr>
            <p:cNvSpPr/>
            <p:nvPr/>
          </p:nvSpPr>
          <p:spPr>
            <a:xfrm>
              <a:off x="4286277" y="3850849"/>
              <a:ext cx="13519" cy="13519"/>
            </a:xfrm>
            <a:custGeom>
              <a:avLst/>
              <a:gdLst>
                <a:gd name="connsiteX0" fmla="*/ 0 w 13519"/>
                <a:gd name="connsiteY0" fmla="*/ 4506 h 13519"/>
                <a:gd name="connsiteX1" fmla="*/ 0 w 13519"/>
                <a:gd name="connsiteY1" fmla="*/ 13519 h 13519"/>
                <a:gd name="connsiteX2" fmla="*/ 13519 w 13519"/>
                <a:gd name="connsiteY2" fmla="*/ 0 h 13519"/>
                <a:gd name="connsiteX3" fmla="*/ 4506 w 13519"/>
                <a:gd name="connsiteY3" fmla="*/ 0 h 13519"/>
                <a:gd name="connsiteX4" fmla="*/ 0 w 13519"/>
                <a:gd name="connsiteY4" fmla="*/ 4506 h 1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9" h="13519">
                  <a:moveTo>
                    <a:pt x="0" y="4506"/>
                  </a:moveTo>
                  <a:lnTo>
                    <a:pt x="0" y="13519"/>
                  </a:lnTo>
                  <a:cubicBezTo>
                    <a:pt x="7453" y="13519"/>
                    <a:pt x="13519" y="7453"/>
                    <a:pt x="13519" y="0"/>
                  </a:cubicBezTo>
                  <a:lnTo>
                    <a:pt x="4506" y="0"/>
                  </a:lnTo>
                  <a:cubicBezTo>
                    <a:pt x="4506" y="2482"/>
                    <a:pt x="2486" y="4506"/>
                    <a:pt x="0" y="4506"/>
                  </a:cubicBezTo>
                  <a:close/>
                </a:path>
              </a:pathLst>
            </a:custGeom>
            <a:solidFill>
              <a:srgbClr val="FFFFFF"/>
            </a:solidFill>
            <a:ln w="5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</p:grpSp>
      <p:grpSp>
        <p:nvGrpSpPr>
          <p:cNvPr id="9" name="Рисунок 49">
            <a:extLst>
              <a:ext uri="{FF2B5EF4-FFF2-40B4-BE49-F238E27FC236}">
                <a16:creationId xmlns:a16="http://schemas.microsoft.com/office/drawing/2014/main" id="{5461B821-D6CB-4249-92AF-248BAA061B41}"/>
              </a:ext>
            </a:extLst>
          </p:cNvPr>
          <p:cNvGrpSpPr/>
          <p:nvPr/>
        </p:nvGrpSpPr>
        <p:grpSpPr>
          <a:xfrm>
            <a:off x="2145030" y="2121950"/>
            <a:ext cx="279401" cy="279401"/>
            <a:chOff x="2958427" y="3776420"/>
            <a:chExt cx="279401" cy="279401"/>
          </a:xfrm>
        </p:grpSpPr>
        <p:sp>
          <p:nvSpPr>
            <p:cNvPr id="10" name="Полилиния: фигура 70">
              <a:extLst>
                <a:ext uri="{FF2B5EF4-FFF2-40B4-BE49-F238E27FC236}">
                  <a16:creationId xmlns:a16="http://schemas.microsoft.com/office/drawing/2014/main" id="{78F1F91C-63CC-4211-ADB3-E9037484485C}"/>
                </a:ext>
              </a:extLst>
            </p:cNvPr>
            <p:cNvSpPr/>
            <p:nvPr/>
          </p:nvSpPr>
          <p:spPr>
            <a:xfrm>
              <a:off x="2978728" y="3776420"/>
              <a:ext cx="123004" cy="243683"/>
            </a:xfrm>
            <a:custGeom>
              <a:avLst/>
              <a:gdLst>
                <a:gd name="connsiteX0" fmla="*/ 122716 w 123004"/>
                <a:gd name="connsiteY0" fmla="*/ 22467 h 243683"/>
                <a:gd name="connsiteX1" fmla="*/ 122716 w 123004"/>
                <a:gd name="connsiteY1" fmla="*/ 22179 h 243683"/>
                <a:gd name="connsiteX2" fmla="*/ 121852 w 123004"/>
                <a:gd name="connsiteY2" fmla="*/ 21027 h 243683"/>
                <a:gd name="connsiteX3" fmla="*/ 121564 w 123004"/>
                <a:gd name="connsiteY3" fmla="*/ 20739 h 243683"/>
                <a:gd name="connsiteX4" fmla="*/ 120988 w 123004"/>
                <a:gd name="connsiteY4" fmla="*/ 20163 h 243683"/>
                <a:gd name="connsiteX5" fmla="*/ 86423 w 123004"/>
                <a:gd name="connsiteY5" fmla="*/ 576 h 243683"/>
                <a:gd name="connsiteX6" fmla="*/ 80374 w 123004"/>
                <a:gd name="connsiteY6" fmla="*/ 2304 h 243683"/>
                <a:gd name="connsiteX7" fmla="*/ 82102 w 123004"/>
                <a:gd name="connsiteY7" fmla="*/ 8353 h 243683"/>
                <a:gd name="connsiteX8" fmla="*/ 103706 w 123004"/>
                <a:gd name="connsiteY8" fmla="*/ 20451 h 243683"/>
                <a:gd name="connsiteX9" fmla="*/ 10 w 123004"/>
                <a:gd name="connsiteY9" fmla="*/ 138548 h 243683"/>
                <a:gd name="connsiteX10" fmla="*/ 61075 w 123004"/>
                <a:gd name="connsiteY10" fmla="*/ 243108 h 243683"/>
                <a:gd name="connsiteX11" fmla="*/ 63092 w 123004"/>
                <a:gd name="connsiteY11" fmla="*/ 243684 h 243683"/>
                <a:gd name="connsiteX12" fmla="*/ 67124 w 123004"/>
                <a:gd name="connsiteY12" fmla="*/ 241379 h 243683"/>
                <a:gd name="connsiteX13" fmla="*/ 65396 w 123004"/>
                <a:gd name="connsiteY13" fmla="*/ 235331 h 243683"/>
                <a:gd name="connsiteX14" fmla="*/ 8364 w 123004"/>
                <a:gd name="connsiteY14" fmla="*/ 138836 h 243683"/>
                <a:gd name="connsiteX15" fmla="*/ 107450 w 123004"/>
                <a:gd name="connsiteY15" fmla="*/ 29380 h 243683"/>
                <a:gd name="connsiteX16" fmla="*/ 86711 w 123004"/>
                <a:gd name="connsiteY16" fmla="*/ 51560 h 243683"/>
                <a:gd name="connsiteX17" fmla="*/ 86999 w 123004"/>
                <a:gd name="connsiteY17" fmla="*/ 57896 h 243683"/>
                <a:gd name="connsiteX18" fmla="*/ 90168 w 123004"/>
                <a:gd name="connsiteY18" fmla="*/ 59049 h 243683"/>
                <a:gd name="connsiteX19" fmla="*/ 93336 w 123004"/>
                <a:gd name="connsiteY19" fmla="*/ 57608 h 243683"/>
                <a:gd name="connsiteX20" fmla="*/ 121852 w 123004"/>
                <a:gd name="connsiteY20" fmla="*/ 27364 h 243683"/>
                <a:gd name="connsiteX21" fmla="*/ 122140 w 123004"/>
                <a:gd name="connsiteY21" fmla="*/ 27076 h 243683"/>
                <a:gd name="connsiteX22" fmla="*/ 122716 w 123004"/>
                <a:gd name="connsiteY22" fmla="*/ 26212 h 243683"/>
                <a:gd name="connsiteX23" fmla="*/ 123004 w 123004"/>
                <a:gd name="connsiteY23" fmla="*/ 25636 h 243683"/>
                <a:gd name="connsiteX24" fmla="*/ 123004 w 123004"/>
                <a:gd name="connsiteY24" fmla="*/ 25348 h 243683"/>
                <a:gd name="connsiteX25" fmla="*/ 123004 w 123004"/>
                <a:gd name="connsiteY25" fmla="*/ 24484 h 243683"/>
                <a:gd name="connsiteX26" fmla="*/ 123004 w 123004"/>
                <a:gd name="connsiteY26" fmla="*/ 23908 h 243683"/>
                <a:gd name="connsiteX27" fmla="*/ 122716 w 123004"/>
                <a:gd name="connsiteY27" fmla="*/ 22467 h 24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3004" h="243683">
                  <a:moveTo>
                    <a:pt x="122716" y="22467"/>
                  </a:moveTo>
                  <a:cubicBezTo>
                    <a:pt x="122716" y="22467"/>
                    <a:pt x="122716" y="22467"/>
                    <a:pt x="122716" y="22179"/>
                  </a:cubicBezTo>
                  <a:cubicBezTo>
                    <a:pt x="122428" y="21891"/>
                    <a:pt x="122140" y="21315"/>
                    <a:pt x="121852" y="21027"/>
                  </a:cubicBezTo>
                  <a:cubicBezTo>
                    <a:pt x="121852" y="21027"/>
                    <a:pt x="121564" y="21027"/>
                    <a:pt x="121564" y="20739"/>
                  </a:cubicBezTo>
                  <a:cubicBezTo>
                    <a:pt x="121276" y="20451"/>
                    <a:pt x="121276" y="20451"/>
                    <a:pt x="120988" y="20163"/>
                  </a:cubicBezTo>
                  <a:lnTo>
                    <a:pt x="86423" y="576"/>
                  </a:lnTo>
                  <a:cubicBezTo>
                    <a:pt x="84407" y="-576"/>
                    <a:pt x="81526" y="0"/>
                    <a:pt x="80374" y="2304"/>
                  </a:cubicBezTo>
                  <a:cubicBezTo>
                    <a:pt x="79222" y="4321"/>
                    <a:pt x="79798" y="7201"/>
                    <a:pt x="82102" y="8353"/>
                  </a:cubicBezTo>
                  <a:lnTo>
                    <a:pt x="103706" y="20451"/>
                  </a:lnTo>
                  <a:cubicBezTo>
                    <a:pt x="45233" y="27940"/>
                    <a:pt x="10" y="78059"/>
                    <a:pt x="10" y="138548"/>
                  </a:cubicBezTo>
                  <a:cubicBezTo>
                    <a:pt x="-566" y="182043"/>
                    <a:pt x="23054" y="222081"/>
                    <a:pt x="61075" y="243108"/>
                  </a:cubicBezTo>
                  <a:cubicBezTo>
                    <a:pt x="61651" y="243396"/>
                    <a:pt x="62515" y="243684"/>
                    <a:pt x="63092" y="243684"/>
                  </a:cubicBezTo>
                  <a:cubicBezTo>
                    <a:pt x="64532" y="243684"/>
                    <a:pt x="66260" y="242820"/>
                    <a:pt x="67124" y="241379"/>
                  </a:cubicBezTo>
                  <a:cubicBezTo>
                    <a:pt x="68276" y="239075"/>
                    <a:pt x="67412" y="236483"/>
                    <a:pt x="65396" y="235331"/>
                  </a:cubicBezTo>
                  <a:cubicBezTo>
                    <a:pt x="30255" y="216032"/>
                    <a:pt x="8364" y="178874"/>
                    <a:pt x="8364" y="138836"/>
                  </a:cubicBezTo>
                  <a:cubicBezTo>
                    <a:pt x="8364" y="81804"/>
                    <a:pt x="51858" y="34853"/>
                    <a:pt x="107450" y="29380"/>
                  </a:cubicBezTo>
                  <a:lnTo>
                    <a:pt x="86711" y="51560"/>
                  </a:lnTo>
                  <a:cubicBezTo>
                    <a:pt x="84983" y="53288"/>
                    <a:pt x="84983" y="56168"/>
                    <a:pt x="86999" y="57896"/>
                  </a:cubicBezTo>
                  <a:cubicBezTo>
                    <a:pt x="87863" y="58761"/>
                    <a:pt x="89015" y="59049"/>
                    <a:pt x="90168" y="59049"/>
                  </a:cubicBezTo>
                  <a:cubicBezTo>
                    <a:pt x="91320" y="59049"/>
                    <a:pt x="92472" y="58473"/>
                    <a:pt x="93336" y="57608"/>
                  </a:cubicBezTo>
                  <a:lnTo>
                    <a:pt x="121852" y="27364"/>
                  </a:lnTo>
                  <a:cubicBezTo>
                    <a:pt x="121852" y="27364"/>
                    <a:pt x="121852" y="27076"/>
                    <a:pt x="122140" y="27076"/>
                  </a:cubicBezTo>
                  <a:cubicBezTo>
                    <a:pt x="122428" y="26788"/>
                    <a:pt x="122428" y="26500"/>
                    <a:pt x="122716" y="26212"/>
                  </a:cubicBezTo>
                  <a:cubicBezTo>
                    <a:pt x="122716" y="25924"/>
                    <a:pt x="123004" y="25924"/>
                    <a:pt x="123004" y="25636"/>
                  </a:cubicBezTo>
                  <a:lnTo>
                    <a:pt x="123004" y="25348"/>
                  </a:lnTo>
                  <a:cubicBezTo>
                    <a:pt x="123004" y="25060"/>
                    <a:pt x="123004" y="24772"/>
                    <a:pt x="123004" y="24484"/>
                  </a:cubicBezTo>
                  <a:cubicBezTo>
                    <a:pt x="123004" y="24196"/>
                    <a:pt x="123004" y="24196"/>
                    <a:pt x="123004" y="23908"/>
                  </a:cubicBezTo>
                  <a:cubicBezTo>
                    <a:pt x="123004" y="23331"/>
                    <a:pt x="123004" y="22755"/>
                    <a:pt x="122716" y="22467"/>
                  </a:cubicBezTo>
                  <a:close/>
                </a:path>
              </a:pathLst>
            </a:custGeom>
            <a:solidFill>
              <a:srgbClr val="FFFFFF"/>
            </a:solidFill>
            <a:ln w="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  <p:sp>
          <p:nvSpPr>
            <p:cNvPr id="11" name="Полилиния: фигура 71">
              <a:extLst>
                <a:ext uri="{FF2B5EF4-FFF2-40B4-BE49-F238E27FC236}">
                  <a16:creationId xmlns:a16="http://schemas.microsoft.com/office/drawing/2014/main" id="{12A747FF-5124-43D8-926B-2E0AB6A1D6A7}"/>
                </a:ext>
              </a:extLst>
            </p:cNvPr>
            <p:cNvSpPr/>
            <p:nvPr/>
          </p:nvSpPr>
          <p:spPr>
            <a:xfrm>
              <a:off x="3094243" y="3812773"/>
              <a:ext cx="123570" cy="243335"/>
            </a:xfrm>
            <a:custGeom>
              <a:avLst/>
              <a:gdLst>
                <a:gd name="connsiteX0" fmla="*/ 123570 w 123570"/>
                <a:gd name="connsiteY0" fmla="*/ 104787 h 243335"/>
                <a:gd name="connsiteX1" fmla="*/ 61929 w 123570"/>
                <a:gd name="connsiteY1" fmla="*/ 516 h 243335"/>
                <a:gd name="connsiteX2" fmla="*/ 55880 w 123570"/>
                <a:gd name="connsiteY2" fmla="*/ 2244 h 243335"/>
                <a:gd name="connsiteX3" fmla="*/ 57608 w 123570"/>
                <a:gd name="connsiteY3" fmla="*/ 8293 h 243335"/>
                <a:gd name="connsiteX4" fmla="*/ 114641 w 123570"/>
                <a:gd name="connsiteY4" fmla="*/ 104787 h 243335"/>
                <a:gd name="connsiteX5" fmla="*/ 15554 w 123570"/>
                <a:gd name="connsiteY5" fmla="*/ 214243 h 243335"/>
                <a:gd name="connsiteX6" fmla="*/ 36293 w 123570"/>
                <a:gd name="connsiteY6" fmla="*/ 192064 h 243335"/>
                <a:gd name="connsiteX7" fmla="*/ 36005 w 123570"/>
                <a:gd name="connsiteY7" fmla="*/ 185727 h 243335"/>
                <a:gd name="connsiteX8" fmla="*/ 29668 w 123570"/>
                <a:gd name="connsiteY8" fmla="*/ 186015 h 243335"/>
                <a:gd name="connsiteX9" fmla="*/ 1152 w 123570"/>
                <a:gd name="connsiteY9" fmla="*/ 216260 h 243335"/>
                <a:gd name="connsiteX10" fmla="*/ 864 w 123570"/>
                <a:gd name="connsiteY10" fmla="*/ 216548 h 243335"/>
                <a:gd name="connsiteX11" fmla="*/ 288 w 123570"/>
                <a:gd name="connsiteY11" fmla="*/ 217412 h 243335"/>
                <a:gd name="connsiteX12" fmla="*/ 0 w 123570"/>
                <a:gd name="connsiteY12" fmla="*/ 217988 h 243335"/>
                <a:gd name="connsiteX13" fmla="*/ 0 w 123570"/>
                <a:gd name="connsiteY13" fmla="*/ 218276 h 243335"/>
                <a:gd name="connsiteX14" fmla="*/ 0 w 123570"/>
                <a:gd name="connsiteY14" fmla="*/ 219140 h 243335"/>
                <a:gd name="connsiteX15" fmla="*/ 0 w 123570"/>
                <a:gd name="connsiteY15" fmla="*/ 219716 h 243335"/>
                <a:gd name="connsiteX16" fmla="*/ 288 w 123570"/>
                <a:gd name="connsiteY16" fmla="*/ 221156 h 243335"/>
                <a:gd name="connsiteX17" fmla="*/ 288 w 123570"/>
                <a:gd name="connsiteY17" fmla="*/ 221444 h 243335"/>
                <a:gd name="connsiteX18" fmla="*/ 1152 w 123570"/>
                <a:gd name="connsiteY18" fmla="*/ 222597 h 243335"/>
                <a:gd name="connsiteX19" fmla="*/ 1440 w 123570"/>
                <a:gd name="connsiteY19" fmla="*/ 222885 h 243335"/>
                <a:gd name="connsiteX20" fmla="*/ 2016 w 123570"/>
                <a:gd name="connsiteY20" fmla="*/ 223173 h 243335"/>
                <a:gd name="connsiteX21" fmla="*/ 36581 w 123570"/>
                <a:gd name="connsiteY21" fmla="*/ 242760 h 243335"/>
                <a:gd name="connsiteX22" fmla="*/ 38886 w 123570"/>
                <a:gd name="connsiteY22" fmla="*/ 243336 h 243335"/>
                <a:gd name="connsiteX23" fmla="*/ 42918 w 123570"/>
                <a:gd name="connsiteY23" fmla="*/ 241031 h 243335"/>
                <a:gd name="connsiteX24" fmla="*/ 41190 w 123570"/>
                <a:gd name="connsiteY24" fmla="*/ 234982 h 243335"/>
                <a:gd name="connsiteX25" fmla="*/ 19587 w 123570"/>
                <a:gd name="connsiteY25" fmla="*/ 222885 h 243335"/>
                <a:gd name="connsiteX26" fmla="*/ 123570 w 123570"/>
                <a:gd name="connsiteY26" fmla="*/ 104787 h 24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3570" h="243335">
                  <a:moveTo>
                    <a:pt x="123570" y="104787"/>
                  </a:moveTo>
                  <a:cubicBezTo>
                    <a:pt x="123570" y="61293"/>
                    <a:pt x="99951" y="21543"/>
                    <a:pt x="61929" y="516"/>
                  </a:cubicBezTo>
                  <a:cubicBezTo>
                    <a:pt x="59625" y="-636"/>
                    <a:pt x="57032" y="228"/>
                    <a:pt x="55880" y="2244"/>
                  </a:cubicBezTo>
                  <a:cubicBezTo>
                    <a:pt x="54728" y="4549"/>
                    <a:pt x="55592" y="7141"/>
                    <a:pt x="57608" y="8293"/>
                  </a:cubicBezTo>
                  <a:cubicBezTo>
                    <a:pt x="92750" y="27592"/>
                    <a:pt x="114641" y="64749"/>
                    <a:pt x="114641" y="104787"/>
                  </a:cubicBezTo>
                  <a:cubicBezTo>
                    <a:pt x="114641" y="161820"/>
                    <a:pt x="71146" y="208771"/>
                    <a:pt x="15554" y="214243"/>
                  </a:cubicBezTo>
                  <a:lnTo>
                    <a:pt x="36293" y="192064"/>
                  </a:lnTo>
                  <a:cubicBezTo>
                    <a:pt x="38022" y="190336"/>
                    <a:pt x="38022" y="187455"/>
                    <a:pt x="36005" y="185727"/>
                  </a:cubicBezTo>
                  <a:cubicBezTo>
                    <a:pt x="34277" y="183999"/>
                    <a:pt x="31397" y="183999"/>
                    <a:pt x="29668" y="186015"/>
                  </a:cubicBezTo>
                  <a:lnTo>
                    <a:pt x="1152" y="216260"/>
                  </a:lnTo>
                  <a:cubicBezTo>
                    <a:pt x="1152" y="216260"/>
                    <a:pt x="1152" y="216548"/>
                    <a:pt x="864" y="216548"/>
                  </a:cubicBezTo>
                  <a:cubicBezTo>
                    <a:pt x="576" y="216836"/>
                    <a:pt x="576" y="217124"/>
                    <a:pt x="288" y="217412"/>
                  </a:cubicBezTo>
                  <a:cubicBezTo>
                    <a:pt x="288" y="217700"/>
                    <a:pt x="0" y="217700"/>
                    <a:pt x="0" y="217988"/>
                  </a:cubicBezTo>
                  <a:lnTo>
                    <a:pt x="0" y="218276"/>
                  </a:lnTo>
                  <a:cubicBezTo>
                    <a:pt x="0" y="218564"/>
                    <a:pt x="0" y="218852"/>
                    <a:pt x="0" y="219140"/>
                  </a:cubicBezTo>
                  <a:cubicBezTo>
                    <a:pt x="0" y="219428"/>
                    <a:pt x="0" y="219428"/>
                    <a:pt x="0" y="219716"/>
                  </a:cubicBezTo>
                  <a:cubicBezTo>
                    <a:pt x="0" y="220292"/>
                    <a:pt x="0" y="220868"/>
                    <a:pt x="288" y="221156"/>
                  </a:cubicBezTo>
                  <a:cubicBezTo>
                    <a:pt x="288" y="221156"/>
                    <a:pt x="288" y="221156"/>
                    <a:pt x="288" y="221444"/>
                  </a:cubicBezTo>
                  <a:cubicBezTo>
                    <a:pt x="576" y="221733"/>
                    <a:pt x="864" y="222309"/>
                    <a:pt x="1152" y="222597"/>
                  </a:cubicBezTo>
                  <a:cubicBezTo>
                    <a:pt x="1152" y="222597"/>
                    <a:pt x="1440" y="222597"/>
                    <a:pt x="1440" y="222885"/>
                  </a:cubicBezTo>
                  <a:cubicBezTo>
                    <a:pt x="1728" y="222885"/>
                    <a:pt x="1728" y="223173"/>
                    <a:pt x="2016" y="223173"/>
                  </a:cubicBezTo>
                  <a:lnTo>
                    <a:pt x="36581" y="242760"/>
                  </a:lnTo>
                  <a:cubicBezTo>
                    <a:pt x="37157" y="243048"/>
                    <a:pt x="38022" y="243336"/>
                    <a:pt x="38886" y="243336"/>
                  </a:cubicBezTo>
                  <a:cubicBezTo>
                    <a:pt x="40326" y="243336"/>
                    <a:pt x="42054" y="242472"/>
                    <a:pt x="42918" y="241031"/>
                  </a:cubicBezTo>
                  <a:cubicBezTo>
                    <a:pt x="44070" y="239015"/>
                    <a:pt x="43494" y="236135"/>
                    <a:pt x="41190" y="234982"/>
                  </a:cubicBezTo>
                  <a:lnTo>
                    <a:pt x="19587" y="222885"/>
                  </a:lnTo>
                  <a:cubicBezTo>
                    <a:pt x="78348" y="215396"/>
                    <a:pt x="123570" y="165276"/>
                    <a:pt x="123570" y="104787"/>
                  </a:cubicBezTo>
                  <a:close/>
                </a:path>
              </a:pathLst>
            </a:custGeom>
            <a:solidFill>
              <a:srgbClr val="FFFFFF"/>
            </a:solidFill>
            <a:ln w="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  <p:sp>
          <p:nvSpPr>
            <p:cNvPr id="12" name="Полилиния: фигура 72">
              <a:extLst>
                <a:ext uri="{FF2B5EF4-FFF2-40B4-BE49-F238E27FC236}">
                  <a16:creationId xmlns:a16="http://schemas.microsoft.com/office/drawing/2014/main" id="{1D8A4DDF-4990-4C62-BCD7-464764779D78}"/>
                </a:ext>
              </a:extLst>
            </p:cNvPr>
            <p:cNvSpPr/>
            <p:nvPr/>
          </p:nvSpPr>
          <p:spPr>
            <a:xfrm>
              <a:off x="3046933" y="3816241"/>
              <a:ext cx="100094" cy="195508"/>
            </a:xfrm>
            <a:custGeom>
              <a:avLst/>
              <a:gdLst>
                <a:gd name="connsiteX0" fmla="*/ 99447 w 100094"/>
                <a:gd name="connsiteY0" fmla="*/ 80868 h 195508"/>
                <a:gd name="connsiteX1" fmla="*/ 95414 w 100094"/>
                <a:gd name="connsiteY1" fmla="*/ 78564 h 195508"/>
                <a:gd name="connsiteX2" fmla="*/ 65170 w 100094"/>
                <a:gd name="connsiteY2" fmla="*/ 78564 h 195508"/>
                <a:gd name="connsiteX3" fmla="*/ 75827 w 100094"/>
                <a:gd name="connsiteY3" fmla="*/ 5113 h 195508"/>
                <a:gd name="connsiteX4" fmla="*/ 72947 w 100094"/>
                <a:gd name="connsiteY4" fmla="*/ 216 h 195508"/>
                <a:gd name="connsiteX5" fmla="*/ 67474 w 100094"/>
                <a:gd name="connsiteY5" fmla="*/ 1944 h 195508"/>
                <a:gd name="connsiteX6" fmla="*/ 648 w 100094"/>
                <a:gd name="connsiteY6" fmla="*/ 109672 h 195508"/>
                <a:gd name="connsiteX7" fmla="*/ 648 w 100094"/>
                <a:gd name="connsiteY7" fmla="*/ 114281 h 195508"/>
                <a:gd name="connsiteX8" fmla="*/ 4681 w 100094"/>
                <a:gd name="connsiteY8" fmla="*/ 116585 h 195508"/>
                <a:gd name="connsiteX9" fmla="*/ 35501 w 100094"/>
                <a:gd name="connsiteY9" fmla="*/ 116585 h 195508"/>
                <a:gd name="connsiteX10" fmla="*/ 24844 w 100094"/>
                <a:gd name="connsiteY10" fmla="*/ 190612 h 195508"/>
                <a:gd name="connsiteX11" fmla="*/ 27436 w 100094"/>
                <a:gd name="connsiteY11" fmla="*/ 195221 h 195508"/>
                <a:gd name="connsiteX12" fmla="*/ 28876 w 100094"/>
                <a:gd name="connsiteY12" fmla="*/ 195509 h 195508"/>
                <a:gd name="connsiteX13" fmla="*/ 32621 w 100094"/>
                <a:gd name="connsiteY13" fmla="*/ 193492 h 195508"/>
                <a:gd name="connsiteX14" fmla="*/ 99447 w 100094"/>
                <a:gd name="connsiteY14" fmla="*/ 85477 h 195508"/>
                <a:gd name="connsiteX15" fmla="*/ 99447 w 100094"/>
                <a:gd name="connsiteY15" fmla="*/ 80868 h 195508"/>
                <a:gd name="connsiteX16" fmla="*/ 36365 w 100094"/>
                <a:gd name="connsiteY16" fmla="*/ 170449 h 195508"/>
                <a:gd name="connsiteX17" fmla="*/ 44719 w 100094"/>
                <a:gd name="connsiteY17" fmla="*/ 112553 h 195508"/>
                <a:gd name="connsiteX18" fmla="*/ 43566 w 100094"/>
                <a:gd name="connsiteY18" fmla="*/ 109096 h 195508"/>
                <a:gd name="connsiteX19" fmla="*/ 40110 w 100094"/>
                <a:gd name="connsiteY19" fmla="*/ 107656 h 195508"/>
                <a:gd name="connsiteX20" fmla="*/ 12458 w 100094"/>
                <a:gd name="connsiteY20" fmla="*/ 107656 h 195508"/>
                <a:gd name="connsiteX21" fmla="*/ 12458 w 100094"/>
                <a:gd name="connsiteY21" fmla="*/ 107368 h 195508"/>
                <a:gd name="connsiteX22" fmla="*/ 64017 w 100094"/>
                <a:gd name="connsiteY22" fmla="*/ 25276 h 195508"/>
                <a:gd name="connsiteX23" fmla="*/ 55664 w 100094"/>
                <a:gd name="connsiteY23" fmla="*/ 82596 h 195508"/>
                <a:gd name="connsiteX24" fmla="*/ 56816 w 100094"/>
                <a:gd name="connsiteY24" fmla="*/ 86053 h 195508"/>
                <a:gd name="connsiteX25" fmla="*/ 60273 w 100094"/>
                <a:gd name="connsiteY25" fmla="*/ 87493 h 195508"/>
                <a:gd name="connsiteX26" fmla="*/ 88213 w 100094"/>
                <a:gd name="connsiteY26" fmla="*/ 87493 h 195508"/>
                <a:gd name="connsiteX27" fmla="*/ 36365 w 100094"/>
                <a:gd name="connsiteY27" fmla="*/ 170449 h 19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0094" h="195508">
                  <a:moveTo>
                    <a:pt x="99447" y="80868"/>
                  </a:moveTo>
                  <a:cubicBezTo>
                    <a:pt x="98582" y="79428"/>
                    <a:pt x="97142" y="78564"/>
                    <a:pt x="95414" y="78564"/>
                  </a:cubicBezTo>
                  <a:lnTo>
                    <a:pt x="65170" y="78564"/>
                  </a:lnTo>
                  <a:lnTo>
                    <a:pt x="75827" y="5113"/>
                  </a:lnTo>
                  <a:cubicBezTo>
                    <a:pt x="76115" y="3096"/>
                    <a:pt x="74963" y="1080"/>
                    <a:pt x="72947" y="216"/>
                  </a:cubicBezTo>
                  <a:cubicBezTo>
                    <a:pt x="70930" y="-360"/>
                    <a:pt x="68626" y="216"/>
                    <a:pt x="67474" y="1944"/>
                  </a:cubicBezTo>
                  <a:lnTo>
                    <a:pt x="648" y="109672"/>
                  </a:lnTo>
                  <a:cubicBezTo>
                    <a:pt x="-216" y="111112"/>
                    <a:pt x="-216" y="112841"/>
                    <a:pt x="648" y="114281"/>
                  </a:cubicBezTo>
                  <a:cubicBezTo>
                    <a:pt x="1512" y="115721"/>
                    <a:pt x="2952" y="116585"/>
                    <a:pt x="4681" y="116585"/>
                  </a:cubicBezTo>
                  <a:lnTo>
                    <a:pt x="35501" y="116585"/>
                  </a:lnTo>
                  <a:lnTo>
                    <a:pt x="24844" y="190612"/>
                  </a:lnTo>
                  <a:cubicBezTo>
                    <a:pt x="24268" y="192628"/>
                    <a:pt x="25420" y="194645"/>
                    <a:pt x="27436" y="195221"/>
                  </a:cubicBezTo>
                  <a:cubicBezTo>
                    <a:pt x="28012" y="195509"/>
                    <a:pt x="28588" y="195509"/>
                    <a:pt x="28876" y="195509"/>
                  </a:cubicBezTo>
                  <a:cubicBezTo>
                    <a:pt x="30316" y="195509"/>
                    <a:pt x="31757" y="194645"/>
                    <a:pt x="32621" y="193492"/>
                  </a:cubicBezTo>
                  <a:lnTo>
                    <a:pt x="99447" y="85477"/>
                  </a:lnTo>
                  <a:cubicBezTo>
                    <a:pt x="100311" y="84036"/>
                    <a:pt x="100311" y="82308"/>
                    <a:pt x="99447" y="80868"/>
                  </a:cubicBezTo>
                  <a:close/>
                  <a:moveTo>
                    <a:pt x="36365" y="170449"/>
                  </a:moveTo>
                  <a:lnTo>
                    <a:pt x="44719" y="112553"/>
                  </a:lnTo>
                  <a:cubicBezTo>
                    <a:pt x="45007" y="111400"/>
                    <a:pt x="44431" y="109960"/>
                    <a:pt x="43566" y="109096"/>
                  </a:cubicBezTo>
                  <a:cubicBezTo>
                    <a:pt x="42702" y="108232"/>
                    <a:pt x="41550" y="107656"/>
                    <a:pt x="40110" y="107656"/>
                  </a:cubicBezTo>
                  <a:lnTo>
                    <a:pt x="12458" y="107656"/>
                  </a:lnTo>
                  <a:lnTo>
                    <a:pt x="12458" y="107368"/>
                  </a:lnTo>
                  <a:lnTo>
                    <a:pt x="64017" y="25276"/>
                  </a:lnTo>
                  <a:lnTo>
                    <a:pt x="55664" y="82596"/>
                  </a:lnTo>
                  <a:cubicBezTo>
                    <a:pt x="55376" y="83748"/>
                    <a:pt x="55952" y="85189"/>
                    <a:pt x="56816" y="86053"/>
                  </a:cubicBezTo>
                  <a:cubicBezTo>
                    <a:pt x="57680" y="86917"/>
                    <a:pt x="58833" y="87493"/>
                    <a:pt x="60273" y="87493"/>
                  </a:cubicBezTo>
                  <a:lnTo>
                    <a:pt x="88213" y="87493"/>
                  </a:lnTo>
                  <a:lnTo>
                    <a:pt x="36365" y="170449"/>
                  </a:lnTo>
                  <a:close/>
                </a:path>
              </a:pathLst>
            </a:custGeom>
            <a:solidFill>
              <a:srgbClr val="FFFFFF"/>
            </a:solidFill>
            <a:ln w="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</p:grpSp>
      <p:grpSp>
        <p:nvGrpSpPr>
          <p:cNvPr id="13" name="Рисунок 50">
            <a:extLst>
              <a:ext uri="{FF2B5EF4-FFF2-40B4-BE49-F238E27FC236}">
                <a16:creationId xmlns:a16="http://schemas.microsoft.com/office/drawing/2014/main" id="{23A536C1-5CE6-400C-9B41-687ECE979025}"/>
              </a:ext>
            </a:extLst>
          </p:cNvPr>
          <p:cNvGrpSpPr/>
          <p:nvPr/>
        </p:nvGrpSpPr>
        <p:grpSpPr>
          <a:xfrm>
            <a:off x="756879" y="2176314"/>
            <a:ext cx="188542" cy="222112"/>
            <a:chOff x="1382418" y="3807604"/>
            <a:chExt cx="188542" cy="222112"/>
          </a:xfrm>
          <a:solidFill>
            <a:srgbClr val="FFFFFF"/>
          </a:solidFill>
        </p:grpSpPr>
        <p:sp>
          <p:nvSpPr>
            <p:cNvPr id="14" name="Полилиния: фигура 74">
              <a:extLst>
                <a:ext uri="{FF2B5EF4-FFF2-40B4-BE49-F238E27FC236}">
                  <a16:creationId xmlns:a16="http://schemas.microsoft.com/office/drawing/2014/main" id="{E26424B4-CAFE-4D8B-88B1-5E71A32500EE}"/>
                </a:ext>
              </a:extLst>
            </p:cNvPr>
            <p:cNvSpPr/>
            <p:nvPr/>
          </p:nvSpPr>
          <p:spPr>
            <a:xfrm>
              <a:off x="1382418" y="3807604"/>
              <a:ext cx="188542" cy="222112"/>
            </a:xfrm>
            <a:custGeom>
              <a:avLst/>
              <a:gdLst>
                <a:gd name="connsiteX0" fmla="*/ 184306 w 188542"/>
                <a:gd name="connsiteY0" fmla="*/ 213643 h 222112"/>
                <a:gd name="connsiteX1" fmla="*/ 168064 w 188542"/>
                <a:gd name="connsiteY1" fmla="*/ 213643 h 222112"/>
                <a:gd name="connsiteX2" fmla="*/ 151317 w 188542"/>
                <a:gd name="connsiteY2" fmla="*/ 153800 h 222112"/>
                <a:gd name="connsiteX3" fmla="*/ 115644 w 188542"/>
                <a:gd name="connsiteY3" fmla="*/ 111639 h 222112"/>
                <a:gd name="connsiteX4" fmla="*/ 151317 w 188542"/>
                <a:gd name="connsiteY4" fmla="*/ 68631 h 222112"/>
                <a:gd name="connsiteX5" fmla="*/ 168106 w 188542"/>
                <a:gd name="connsiteY5" fmla="*/ 8467 h 222112"/>
                <a:gd name="connsiteX6" fmla="*/ 184309 w 188542"/>
                <a:gd name="connsiteY6" fmla="*/ 8467 h 222112"/>
                <a:gd name="connsiteX7" fmla="*/ 188542 w 188542"/>
                <a:gd name="connsiteY7" fmla="*/ 4233 h 222112"/>
                <a:gd name="connsiteX8" fmla="*/ 184309 w 188542"/>
                <a:gd name="connsiteY8" fmla="*/ 0 h 222112"/>
                <a:gd name="connsiteX9" fmla="*/ 4233 w 188542"/>
                <a:gd name="connsiteY9" fmla="*/ 0 h 222112"/>
                <a:gd name="connsiteX10" fmla="*/ 0 w 188542"/>
                <a:gd name="connsiteY10" fmla="*/ 4233 h 222112"/>
                <a:gd name="connsiteX11" fmla="*/ 4233 w 188542"/>
                <a:gd name="connsiteY11" fmla="*/ 8467 h 222112"/>
                <a:gd name="connsiteX12" fmla="*/ 20447 w 188542"/>
                <a:gd name="connsiteY12" fmla="*/ 8467 h 222112"/>
                <a:gd name="connsiteX13" fmla="*/ 37222 w 188542"/>
                <a:gd name="connsiteY13" fmla="*/ 68631 h 222112"/>
                <a:gd name="connsiteX14" fmla="*/ 71820 w 188542"/>
                <a:gd name="connsiteY14" fmla="*/ 111642 h 222112"/>
                <a:gd name="connsiteX15" fmla="*/ 37225 w 188542"/>
                <a:gd name="connsiteY15" fmla="*/ 153800 h 222112"/>
                <a:gd name="connsiteX16" fmla="*/ 20489 w 188542"/>
                <a:gd name="connsiteY16" fmla="*/ 213646 h 222112"/>
                <a:gd name="connsiteX17" fmla="*/ 4236 w 188542"/>
                <a:gd name="connsiteY17" fmla="*/ 213646 h 222112"/>
                <a:gd name="connsiteX18" fmla="*/ 3 w 188542"/>
                <a:gd name="connsiteY18" fmla="*/ 217879 h 222112"/>
                <a:gd name="connsiteX19" fmla="*/ 4236 w 188542"/>
                <a:gd name="connsiteY19" fmla="*/ 222113 h 222112"/>
                <a:gd name="connsiteX20" fmla="*/ 24263 w 188542"/>
                <a:gd name="connsiteY20" fmla="*/ 222113 h 222112"/>
                <a:gd name="connsiteX21" fmla="*/ 24268 w 188542"/>
                <a:gd name="connsiteY21" fmla="*/ 222113 h 222112"/>
                <a:gd name="connsiteX22" fmla="*/ 24271 w 188542"/>
                <a:gd name="connsiteY22" fmla="*/ 222113 h 222112"/>
                <a:gd name="connsiteX23" fmla="*/ 184309 w 188542"/>
                <a:gd name="connsiteY23" fmla="*/ 222113 h 222112"/>
                <a:gd name="connsiteX24" fmla="*/ 188542 w 188542"/>
                <a:gd name="connsiteY24" fmla="*/ 217879 h 222112"/>
                <a:gd name="connsiteX25" fmla="*/ 184306 w 188542"/>
                <a:gd name="connsiteY25" fmla="*/ 213643 h 222112"/>
                <a:gd name="connsiteX26" fmla="*/ 44526 w 188542"/>
                <a:gd name="connsiteY26" fmla="*/ 158079 h 222112"/>
                <a:gd name="connsiteX27" fmla="*/ 80784 w 188542"/>
                <a:gd name="connsiteY27" fmla="*/ 114856 h 222112"/>
                <a:gd name="connsiteX28" fmla="*/ 82192 w 188542"/>
                <a:gd name="connsiteY28" fmla="*/ 111749 h 222112"/>
                <a:gd name="connsiteX29" fmla="*/ 80851 w 188542"/>
                <a:gd name="connsiteY29" fmla="*/ 108614 h 222112"/>
                <a:gd name="connsiteX30" fmla="*/ 44526 w 188542"/>
                <a:gd name="connsiteY30" fmla="*/ 64350 h 222112"/>
                <a:gd name="connsiteX31" fmla="*/ 28993 w 188542"/>
                <a:gd name="connsiteY31" fmla="*/ 8464 h 222112"/>
                <a:gd name="connsiteX32" fmla="*/ 159561 w 188542"/>
                <a:gd name="connsiteY32" fmla="*/ 8464 h 222112"/>
                <a:gd name="connsiteX33" fmla="*/ 144010 w 188542"/>
                <a:gd name="connsiteY33" fmla="*/ 64350 h 222112"/>
                <a:gd name="connsiteX34" fmla="*/ 106528 w 188542"/>
                <a:gd name="connsiteY34" fmla="*/ 108537 h 222112"/>
                <a:gd name="connsiteX35" fmla="*/ 105108 w 188542"/>
                <a:gd name="connsiteY35" fmla="*/ 111746 h 222112"/>
                <a:gd name="connsiteX36" fmla="*/ 106599 w 188542"/>
                <a:gd name="connsiteY36" fmla="*/ 114924 h 222112"/>
                <a:gd name="connsiteX37" fmla="*/ 144013 w 188542"/>
                <a:gd name="connsiteY37" fmla="*/ 158076 h 222112"/>
                <a:gd name="connsiteX38" fmla="*/ 159515 w 188542"/>
                <a:gd name="connsiteY38" fmla="*/ 213640 h 222112"/>
                <a:gd name="connsiteX39" fmla="*/ 29032 w 188542"/>
                <a:gd name="connsiteY39" fmla="*/ 213640 h 222112"/>
                <a:gd name="connsiteX40" fmla="*/ 44526 w 188542"/>
                <a:gd name="connsiteY40" fmla="*/ 158079 h 22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8542" h="222112">
                  <a:moveTo>
                    <a:pt x="184306" y="213643"/>
                  </a:moveTo>
                  <a:lnTo>
                    <a:pt x="168064" y="213643"/>
                  </a:lnTo>
                  <a:cubicBezTo>
                    <a:pt x="166718" y="202893"/>
                    <a:pt x="162081" y="172170"/>
                    <a:pt x="151317" y="153800"/>
                  </a:cubicBezTo>
                  <a:cubicBezTo>
                    <a:pt x="140494" y="135312"/>
                    <a:pt x="123109" y="118452"/>
                    <a:pt x="115644" y="111639"/>
                  </a:cubicBezTo>
                  <a:cubicBezTo>
                    <a:pt x="123058" y="104609"/>
                    <a:pt x="140479" y="87145"/>
                    <a:pt x="151317" y="68631"/>
                  </a:cubicBezTo>
                  <a:cubicBezTo>
                    <a:pt x="162185" y="50081"/>
                    <a:pt x="166811" y="18920"/>
                    <a:pt x="168106" y="8467"/>
                  </a:cubicBezTo>
                  <a:lnTo>
                    <a:pt x="184309" y="8467"/>
                  </a:lnTo>
                  <a:cubicBezTo>
                    <a:pt x="186646" y="8467"/>
                    <a:pt x="188542" y="6570"/>
                    <a:pt x="188542" y="4233"/>
                  </a:cubicBezTo>
                  <a:cubicBezTo>
                    <a:pt x="188542" y="1894"/>
                    <a:pt x="186646" y="0"/>
                    <a:pt x="184309" y="0"/>
                  </a:cubicBezTo>
                  <a:lnTo>
                    <a:pt x="4233" y="0"/>
                  </a:lnTo>
                  <a:cubicBezTo>
                    <a:pt x="1897" y="0"/>
                    <a:pt x="0" y="1894"/>
                    <a:pt x="0" y="4233"/>
                  </a:cubicBezTo>
                  <a:cubicBezTo>
                    <a:pt x="0" y="6570"/>
                    <a:pt x="1897" y="8467"/>
                    <a:pt x="4233" y="8467"/>
                  </a:cubicBezTo>
                  <a:lnTo>
                    <a:pt x="20447" y="8467"/>
                  </a:lnTo>
                  <a:cubicBezTo>
                    <a:pt x="21742" y="18923"/>
                    <a:pt x="26357" y="50083"/>
                    <a:pt x="37222" y="68631"/>
                  </a:cubicBezTo>
                  <a:cubicBezTo>
                    <a:pt x="48080" y="87173"/>
                    <a:pt x="64801" y="104668"/>
                    <a:pt x="71820" y="111642"/>
                  </a:cubicBezTo>
                  <a:cubicBezTo>
                    <a:pt x="64753" y="118401"/>
                    <a:pt x="48065" y="135289"/>
                    <a:pt x="37225" y="153800"/>
                  </a:cubicBezTo>
                  <a:cubicBezTo>
                    <a:pt x="26461" y="172170"/>
                    <a:pt x="21836" y="202896"/>
                    <a:pt x="20489" y="213646"/>
                  </a:cubicBezTo>
                  <a:lnTo>
                    <a:pt x="4236" y="213646"/>
                  </a:lnTo>
                  <a:cubicBezTo>
                    <a:pt x="1899" y="213646"/>
                    <a:pt x="3" y="215542"/>
                    <a:pt x="3" y="217879"/>
                  </a:cubicBezTo>
                  <a:cubicBezTo>
                    <a:pt x="3" y="220219"/>
                    <a:pt x="1899" y="222113"/>
                    <a:pt x="4236" y="222113"/>
                  </a:cubicBezTo>
                  <a:lnTo>
                    <a:pt x="24263" y="222113"/>
                  </a:lnTo>
                  <a:cubicBezTo>
                    <a:pt x="24266" y="222113"/>
                    <a:pt x="24268" y="222113"/>
                    <a:pt x="24268" y="222113"/>
                  </a:cubicBezTo>
                  <a:cubicBezTo>
                    <a:pt x="24268" y="222113"/>
                    <a:pt x="24268" y="222113"/>
                    <a:pt x="24271" y="222113"/>
                  </a:cubicBezTo>
                  <a:lnTo>
                    <a:pt x="184309" y="222113"/>
                  </a:lnTo>
                  <a:cubicBezTo>
                    <a:pt x="186646" y="222113"/>
                    <a:pt x="188542" y="220219"/>
                    <a:pt x="188542" y="217879"/>
                  </a:cubicBezTo>
                  <a:cubicBezTo>
                    <a:pt x="188539" y="215540"/>
                    <a:pt x="186643" y="213643"/>
                    <a:pt x="184306" y="213643"/>
                  </a:cubicBezTo>
                  <a:close/>
                  <a:moveTo>
                    <a:pt x="44526" y="158079"/>
                  </a:moveTo>
                  <a:cubicBezTo>
                    <a:pt x="57605" y="135752"/>
                    <a:pt x="80552" y="115062"/>
                    <a:pt x="80784" y="114856"/>
                  </a:cubicBezTo>
                  <a:cubicBezTo>
                    <a:pt x="81667" y="114063"/>
                    <a:pt x="82178" y="112937"/>
                    <a:pt x="82192" y="111749"/>
                  </a:cubicBezTo>
                  <a:cubicBezTo>
                    <a:pt x="82206" y="110561"/>
                    <a:pt x="81718" y="109424"/>
                    <a:pt x="80851" y="108614"/>
                  </a:cubicBezTo>
                  <a:cubicBezTo>
                    <a:pt x="80620" y="108396"/>
                    <a:pt x="57647" y="86761"/>
                    <a:pt x="44526" y="64350"/>
                  </a:cubicBezTo>
                  <a:cubicBezTo>
                    <a:pt x="34900" y="47916"/>
                    <a:pt x="30410" y="19296"/>
                    <a:pt x="28993" y="8464"/>
                  </a:cubicBezTo>
                  <a:lnTo>
                    <a:pt x="159561" y="8464"/>
                  </a:lnTo>
                  <a:cubicBezTo>
                    <a:pt x="158144" y="19290"/>
                    <a:pt x="153651" y="47899"/>
                    <a:pt x="144010" y="64350"/>
                  </a:cubicBezTo>
                  <a:cubicBezTo>
                    <a:pt x="130940" y="86682"/>
                    <a:pt x="106771" y="108323"/>
                    <a:pt x="106528" y="108537"/>
                  </a:cubicBezTo>
                  <a:cubicBezTo>
                    <a:pt x="105614" y="109353"/>
                    <a:pt x="105094" y="110524"/>
                    <a:pt x="105108" y="111746"/>
                  </a:cubicBezTo>
                  <a:cubicBezTo>
                    <a:pt x="105123" y="112971"/>
                    <a:pt x="105664" y="114131"/>
                    <a:pt x="106599" y="114924"/>
                  </a:cubicBezTo>
                  <a:cubicBezTo>
                    <a:pt x="106838" y="115130"/>
                    <a:pt x="130966" y="135797"/>
                    <a:pt x="144013" y="158076"/>
                  </a:cubicBezTo>
                  <a:cubicBezTo>
                    <a:pt x="153546" y="174352"/>
                    <a:pt x="158051" y="202574"/>
                    <a:pt x="159515" y="213640"/>
                  </a:cubicBezTo>
                  <a:lnTo>
                    <a:pt x="29032" y="213640"/>
                  </a:lnTo>
                  <a:cubicBezTo>
                    <a:pt x="30491" y="202583"/>
                    <a:pt x="34982" y="174372"/>
                    <a:pt x="44526" y="158079"/>
                  </a:cubicBezTo>
                  <a:close/>
                </a:path>
              </a:pathLst>
            </a:custGeom>
            <a:solidFill>
              <a:srgbClr val="FFFFFF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  <p:sp>
          <p:nvSpPr>
            <p:cNvPr id="15" name="Полилиния: фигура 75">
              <a:extLst>
                <a:ext uri="{FF2B5EF4-FFF2-40B4-BE49-F238E27FC236}">
                  <a16:creationId xmlns:a16="http://schemas.microsoft.com/office/drawing/2014/main" id="{59BED4A0-9217-4836-8261-6F5626F79577}"/>
                </a:ext>
              </a:extLst>
            </p:cNvPr>
            <p:cNvSpPr/>
            <p:nvPr/>
          </p:nvSpPr>
          <p:spPr>
            <a:xfrm>
              <a:off x="1431851" y="3854337"/>
              <a:ext cx="89679" cy="153453"/>
            </a:xfrm>
            <a:custGeom>
              <a:avLst/>
              <a:gdLst>
                <a:gd name="connsiteX0" fmla="*/ 49072 w 89679"/>
                <a:gd name="connsiteY0" fmla="*/ 115497 h 153453"/>
                <a:gd name="connsiteX1" fmla="*/ 49072 w 89679"/>
                <a:gd name="connsiteY1" fmla="*/ 50495 h 153453"/>
                <a:gd name="connsiteX2" fmla="*/ 87812 w 89679"/>
                <a:gd name="connsiteY2" fmla="*/ 7053 h 153453"/>
                <a:gd name="connsiteX3" fmla="*/ 88518 w 89679"/>
                <a:gd name="connsiteY3" fmla="*/ 2503 h 153453"/>
                <a:gd name="connsiteX4" fmla="*/ 84654 w 89679"/>
                <a:gd name="connsiteY4" fmla="*/ 0 h 153453"/>
                <a:gd name="connsiteX5" fmla="*/ 5025 w 89679"/>
                <a:gd name="connsiteY5" fmla="*/ 0 h 153453"/>
                <a:gd name="connsiteX6" fmla="*/ 1161 w 89679"/>
                <a:gd name="connsiteY6" fmla="*/ 2503 h 153453"/>
                <a:gd name="connsiteX7" fmla="*/ 1867 w 89679"/>
                <a:gd name="connsiteY7" fmla="*/ 7053 h 153453"/>
                <a:gd name="connsiteX8" fmla="*/ 40608 w 89679"/>
                <a:gd name="connsiteY8" fmla="*/ 50495 h 153453"/>
                <a:gd name="connsiteX9" fmla="*/ 40608 w 89679"/>
                <a:gd name="connsiteY9" fmla="*/ 115497 h 153453"/>
                <a:gd name="connsiteX10" fmla="*/ 1633 w 89679"/>
                <a:gd name="connsiteY10" fmla="*/ 145884 h 153453"/>
                <a:gd name="connsiteX11" fmla="*/ 230 w 89679"/>
                <a:gd name="connsiteY11" fmla="*/ 150597 h 153453"/>
                <a:gd name="connsiteX12" fmla="*/ 4235 w 89679"/>
                <a:gd name="connsiteY12" fmla="*/ 153453 h 153453"/>
                <a:gd name="connsiteX13" fmla="*/ 85444 w 89679"/>
                <a:gd name="connsiteY13" fmla="*/ 153453 h 153453"/>
                <a:gd name="connsiteX14" fmla="*/ 89449 w 89679"/>
                <a:gd name="connsiteY14" fmla="*/ 150597 h 153453"/>
                <a:gd name="connsiteX15" fmla="*/ 88047 w 89679"/>
                <a:gd name="connsiteY15" fmla="*/ 145884 h 153453"/>
                <a:gd name="connsiteX16" fmla="*/ 49072 w 89679"/>
                <a:gd name="connsiteY16" fmla="*/ 115497 h 153453"/>
                <a:gd name="connsiteX17" fmla="*/ 75203 w 89679"/>
                <a:gd name="connsiteY17" fmla="*/ 8470 h 153453"/>
                <a:gd name="connsiteX18" fmla="*/ 44835 w 89679"/>
                <a:gd name="connsiteY18" fmla="*/ 42523 h 153453"/>
                <a:gd name="connsiteX19" fmla="*/ 14468 w 89679"/>
                <a:gd name="connsiteY19" fmla="*/ 8470 h 153453"/>
                <a:gd name="connsiteX20" fmla="*/ 75203 w 89679"/>
                <a:gd name="connsiteY20" fmla="*/ 8470 h 153453"/>
                <a:gd name="connsiteX21" fmla="*/ 16545 w 89679"/>
                <a:gd name="connsiteY21" fmla="*/ 144989 h 153453"/>
                <a:gd name="connsiteX22" fmla="*/ 44835 w 89679"/>
                <a:gd name="connsiteY22" fmla="*/ 122934 h 153453"/>
                <a:gd name="connsiteX23" fmla="*/ 73125 w 89679"/>
                <a:gd name="connsiteY23" fmla="*/ 144989 h 153453"/>
                <a:gd name="connsiteX24" fmla="*/ 16545 w 89679"/>
                <a:gd name="connsiteY24" fmla="*/ 144989 h 15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679" h="153453">
                  <a:moveTo>
                    <a:pt x="49072" y="115497"/>
                  </a:moveTo>
                  <a:lnTo>
                    <a:pt x="49072" y="50495"/>
                  </a:lnTo>
                  <a:lnTo>
                    <a:pt x="87812" y="7053"/>
                  </a:lnTo>
                  <a:cubicBezTo>
                    <a:pt x="88924" y="5808"/>
                    <a:pt x="89198" y="4027"/>
                    <a:pt x="88518" y="2503"/>
                  </a:cubicBezTo>
                  <a:cubicBezTo>
                    <a:pt x="87835" y="979"/>
                    <a:pt x="86322" y="0"/>
                    <a:pt x="84654" y="0"/>
                  </a:cubicBezTo>
                  <a:lnTo>
                    <a:pt x="5025" y="0"/>
                  </a:lnTo>
                  <a:cubicBezTo>
                    <a:pt x="3357" y="0"/>
                    <a:pt x="1844" y="979"/>
                    <a:pt x="1161" y="2503"/>
                  </a:cubicBezTo>
                  <a:cubicBezTo>
                    <a:pt x="481" y="4027"/>
                    <a:pt x="755" y="5805"/>
                    <a:pt x="1867" y="7053"/>
                  </a:cubicBezTo>
                  <a:lnTo>
                    <a:pt x="40608" y="50495"/>
                  </a:lnTo>
                  <a:lnTo>
                    <a:pt x="40608" y="115497"/>
                  </a:lnTo>
                  <a:lnTo>
                    <a:pt x="1633" y="145884"/>
                  </a:lnTo>
                  <a:cubicBezTo>
                    <a:pt x="205" y="146996"/>
                    <a:pt x="-357" y="148887"/>
                    <a:pt x="230" y="150597"/>
                  </a:cubicBezTo>
                  <a:cubicBezTo>
                    <a:pt x="820" y="152305"/>
                    <a:pt x="2426" y="153453"/>
                    <a:pt x="4235" y="153453"/>
                  </a:cubicBezTo>
                  <a:lnTo>
                    <a:pt x="85444" y="153453"/>
                  </a:lnTo>
                  <a:cubicBezTo>
                    <a:pt x="87253" y="153453"/>
                    <a:pt x="88859" y="152305"/>
                    <a:pt x="89449" y="150597"/>
                  </a:cubicBezTo>
                  <a:cubicBezTo>
                    <a:pt x="90036" y="148887"/>
                    <a:pt x="89475" y="146993"/>
                    <a:pt x="88047" y="145884"/>
                  </a:cubicBezTo>
                  <a:lnTo>
                    <a:pt x="49072" y="115497"/>
                  </a:lnTo>
                  <a:close/>
                  <a:moveTo>
                    <a:pt x="75203" y="8470"/>
                  </a:moveTo>
                  <a:lnTo>
                    <a:pt x="44835" y="42523"/>
                  </a:lnTo>
                  <a:lnTo>
                    <a:pt x="14468" y="8470"/>
                  </a:lnTo>
                  <a:lnTo>
                    <a:pt x="75203" y="8470"/>
                  </a:lnTo>
                  <a:close/>
                  <a:moveTo>
                    <a:pt x="16545" y="144989"/>
                  </a:moveTo>
                  <a:lnTo>
                    <a:pt x="44835" y="122934"/>
                  </a:lnTo>
                  <a:lnTo>
                    <a:pt x="73125" y="144989"/>
                  </a:lnTo>
                  <a:lnTo>
                    <a:pt x="16545" y="144989"/>
                  </a:lnTo>
                  <a:close/>
                </a:path>
              </a:pathLst>
            </a:custGeom>
            <a:solidFill>
              <a:srgbClr val="FFFFFF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414042"/>
                </a:solidFill>
              </a:endParaRPr>
            </a:p>
          </p:txBody>
        </p:sp>
      </p:grpSp>
      <p:sp>
        <p:nvSpPr>
          <p:cNvPr id="16" name="Рисунок 48">
            <a:extLst>
              <a:ext uri="{FF2B5EF4-FFF2-40B4-BE49-F238E27FC236}">
                <a16:creationId xmlns:a16="http://schemas.microsoft.com/office/drawing/2014/main" id="{A4CB3C37-7461-465C-AE80-527918559B89}"/>
              </a:ext>
            </a:extLst>
          </p:cNvPr>
          <p:cNvSpPr/>
          <p:nvPr/>
        </p:nvSpPr>
        <p:spPr>
          <a:xfrm>
            <a:off x="4956083" y="2185157"/>
            <a:ext cx="218593" cy="201307"/>
          </a:xfrm>
          <a:custGeom>
            <a:avLst/>
            <a:gdLst>
              <a:gd name="connsiteX0" fmla="*/ 214442 w 218593"/>
              <a:gd name="connsiteY0" fmla="*/ 40331 h 201307"/>
              <a:gd name="connsiteX1" fmla="*/ 169621 w 218593"/>
              <a:gd name="connsiteY1" fmla="*/ 40331 h 201307"/>
              <a:gd name="connsiteX2" fmla="*/ 169621 w 218593"/>
              <a:gd name="connsiteY2" fmla="*/ 38718 h 201307"/>
              <a:gd name="connsiteX3" fmla="*/ 130901 w 218593"/>
              <a:gd name="connsiteY3" fmla="*/ 0 h 201307"/>
              <a:gd name="connsiteX4" fmla="*/ 87690 w 218593"/>
              <a:gd name="connsiteY4" fmla="*/ 0 h 201307"/>
              <a:gd name="connsiteX5" fmla="*/ 48973 w 218593"/>
              <a:gd name="connsiteY5" fmla="*/ 38718 h 201307"/>
              <a:gd name="connsiteX6" fmla="*/ 48973 w 218593"/>
              <a:gd name="connsiteY6" fmla="*/ 40331 h 201307"/>
              <a:gd name="connsiteX7" fmla="*/ 4150 w 218593"/>
              <a:gd name="connsiteY7" fmla="*/ 40331 h 201307"/>
              <a:gd name="connsiteX8" fmla="*/ 0 w 218593"/>
              <a:gd name="connsiteY8" fmla="*/ 44480 h 201307"/>
              <a:gd name="connsiteX9" fmla="*/ 0 w 218593"/>
              <a:gd name="connsiteY9" fmla="*/ 197158 h 201307"/>
              <a:gd name="connsiteX10" fmla="*/ 4150 w 218593"/>
              <a:gd name="connsiteY10" fmla="*/ 201307 h 201307"/>
              <a:gd name="connsiteX11" fmla="*/ 214444 w 218593"/>
              <a:gd name="connsiteY11" fmla="*/ 201307 h 201307"/>
              <a:gd name="connsiteX12" fmla="*/ 218594 w 218593"/>
              <a:gd name="connsiteY12" fmla="*/ 197158 h 201307"/>
              <a:gd name="connsiteX13" fmla="*/ 218594 w 218593"/>
              <a:gd name="connsiteY13" fmla="*/ 44480 h 201307"/>
              <a:gd name="connsiteX14" fmla="*/ 214442 w 218593"/>
              <a:gd name="connsiteY14" fmla="*/ 40331 h 201307"/>
              <a:gd name="connsiteX15" fmla="*/ 57272 w 218593"/>
              <a:gd name="connsiteY15" fmla="*/ 38718 h 201307"/>
              <a:gd name="connsiteX16" fmla="*/ 87690 w 218593"/>
              <a:gd name="connsiteY16" fmla="*/ 8299 h 201307"/>
              <a:gd name="connsiteX17" fmla="*/ 130901 w 218593"/>
              <a:gd name="connsiteY17" fmla="*/ 8299 h 201307"/>
              <a:gd name="connsiteX18" fmla="*/ 161322 w 218593"/>
              <a:gd name="connsiteY18" fmla="*/ 38718 h 201307"/>
              <a:gd name="connsiteX19" fmla="*/ 161322 w 218593"/>
              <a:gd name="connsiteY19" fmla="*/ 40331 h 201307"/>
              <a:gd name="connsiteX20" fmla="*/ 57272 w 218593"/>
              <a:gd name="connsiteY20" fmla="*/ 40331 h 201307"/>
              <a:gd name="connsiteX21" fmla="*/ 57272 w 218593"/>
              <a:gd name="connsiteY21" fmla="*/ 38718 h 201307"/>
              <a:gd name="connsiteX22" fmla="*/ 210292 w 218593"/>
              <a:gd name="connsiteY22" fmla="*/ 48630 h 201307"/>
              <a:gd name="connsiteX23" fmla="*/ 210292 w 218593"/>
              <a:gd name="connsiteY23" fmla="*/ 97945 h 201307"/>
              <a:gd name="connsiteX24" fmla="*/ 128021 w 218593"/>
              <a:gd name="connsiteY24" fmla="*/ 97945 h 201307"/>
              <a:gd name="connsiteX25" fmla="*/ 123871 w 218593"/>
              <a:gd name="connsiteY25" fmla="*/ 102095 h 201307"/>
              <a:gd name="connsiteX26" fmla="*/ 123871 w 218593"/>
              <a:gd name="connsiteY26" fmla="*/ 117940 h 201307"/>
              <a:gd name="connsiteX27" fmla="*/ 107857 w 218593"/>
              <a:gd name="connsiteY27" fmla="*/ 133955 h 201307"/>
              <a:gd name="connsiteX28" fmla="*/ 91840 w 218593"/>
              <a:gd name="connsiteY28" fmla="*/ 117940 h 201307"/>
              <a:gd name="connsiteX29" fmla="*/ 91840 w 218593"/>
              <a:gd name="connsiteY29" fmla="*/ 102095 h 201307"/>
              <a:gd name="connsiteX30" fmla="*/ 87690 w 218593"/>
              <a:gd name="connsiteY30" fmla="*/ 97945 h 201307"/>
              <a:gd name="connsiteX31" fmla="*/ 8299 w 218593"/>
              <a:gd name="connsiteY31" fmla="*/ 97945 h 201307"/>
              <a:gd name="connsiteX32" fmla="*/ 8299 w 218593"/>
              <a:gd name="connsiteY32" fmla="*/ 48630 h 201307"/>
              <a:gd name="connsiteX33" fmla="*/ 210292 w 218593"/>
              <a:gd name="connsiteY33" fmla="*/ 48630 h 201307"/>
              <a:gd name="connsiteX34" fmla="*/ 8299 w 218593"/>
              <a:gd name="connsiteY34" fmla="*/ 193011 h 201307"/>
              <a:gd name="connsiteX35" fmla="*/ 8299 w 218593"/>
              <a:gd name="connsiteY35" fmla="*/ 106247 h 201307"/>
              <a:gd name="connsiteX36" fmla="*/ 83541 w 218593"/>
              <a:gd name="connsiteY36" fmla="*/ 106247 h 201307"/>
              <a:gd name="connsiteX37" fmla="*/ 83541 w 218593"/>
              <a:gd name="connsiteY37" fmla="*/ 117943 h 201307"/>
              <a:gd name="connsiteX38" fmla="*/ 107857 w 218593"/>
              <a:gd name="connsiteY38" fmla="*/ 142257 h 201307"/>
              <a:gd name="connsiteX39" fmla="*/ 132171 w 218593"/>
              <a:gd name="connsiteY39" fmla="*/ 117943 h 201307"/>
              <a:gd name="connsiteX40" fmla="*/ 132171 w 218593"/>
              <a:gd name="connsiteY40" fmla="*/ 106247 h 201307"/>
              <a:gd name="connsiteX41" fmla="*/ 210292 w 218593"/>
              <a:gd name="connsiteY41" fmla="*/ 106247 h 201307"/>
              <a:gd name="connsiteX42" fmla="*/ 210292 w 218593"/>
              <a:gd name="connsiteY42" fmla="*/ 193011 h 201307"/>
              <a:gd name="connsiteX43" fmla="*/ 8299 w 218593"/>
              <a:gd name="connsiteY43" fmla="*/ 193011 h 20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8593" h="201307">
                <a:moveTo>
                  <a:pt x="214442" y="40331"/>
                </a:moveTo>
                <a:lnTo>
                  <a:pt x="169621" y="40331"/>
                </a:lnTo>
                <a:lnTo>
                  <a:pt x="169621" y="38718"/>
                </a:lnTo>
                <a:cubicBezTo>
                  <a:pt x="169621" y="17367"/>
                  <a:pt x="152251" y="0"/>
                  <a:pt x="130901" y="0"/>
                </a:cubicBezTo>
                <a:lnTo>
                  <a:pt x="87690" y="0"/>
                </a:lnTo>
                <a:cubicBezTo>
                  <a:pt x="66340" y="0"/>
                  <a:pt x="48973" y="17367"/>
                  <a:pt x="48973" y="38718"/>
                </a:cubicBezTo>
                <a:lnTo>
                  <a:pt x="48973" y="40331"/>
                </a:lnTo>
                <a:lnTo>
                  <a:pt x="4150" y="40331"/>
                </a:lnTo>
                <a:cubicBezTo>
                  <a:pt x="1859" y="40331"/>
                  <a:pt x="0" y="42190"/>
                  <a:pt x="0" y="44480"/>
                </a:cubicBezTo>
                <a:lnTo>
                  <a:pt x="0" y="197158"/>
                </a:lnTo>
                <a:cubicBezTo>
                  <a:pt x="0" y="199448"/>
                  <a:pt x="1859" y="201307"/>
                  <a:pt x="4150" y="201307"/>
                </a:cubicBezTo>
                <a:lnTo>
                  <a:pt x="214444" y="201307"/>
                </a:lnTo>
                <a:cubicBezTo>
                  <a:pt x="216735" y="201307"/>
                  <a:pt x="218594" y="199448"/>
                  <a:pt x="218594" y="197158"/>
                </a:cubicBezTo>
                <a:lnTo>
                  <a:pt x="218594" y="44480"/>
                </a:lnTo>
                <a:cubicBezTo>
                  <a:pt x="218591" y="42190"/>
                  <a:pt x="216732" y="40331"/>
                  <a:pt x="214442" y="40331"/>
                </a:cubicBezTo>
                <a:close/>
                <a:moveTo>
                  <a:pt x="57272" y="38718"/>
                </a:moveTo>
                <a:cubicBezTo>
                  <a:pt x="57272" y="21945"/>
                  <a:pt x="70918" y="8299"/>
                  <a:pt x="87690" y="8299"/>
                </a:cubicBezTo>
                <a:lnTo>
                  <a:pt x="130901" y="8299"/>
                </a:lnTo>
                <a:cubicBezTo>
                  <a:pt x="147673" y="8299"/>
                  <a:pt x="161322" y="21945"/>
                  <a:pt x="161322" y="38718"/>
                </a:cubicBezTo>
                <a:lnTo>
                  <a:pt x="161322" y="40331"/>
                </a:lnTo>
                <a:lnTo>
                  <a:pt x="57272" y="40331"/>
                </a:lnTo>
                <a:lnTo>
                  <a:pt x="57272" y="38718"/>
                </a:lnTo>
                <a:close/>
                <a:moveTo>
                  <a:pt x="210292" y="48630"/>
                </a:moveTo>
                <a:lnTo>
                  <a:pt x="210292" y="97945"/>
                </a:lnTo>
                <a:lnTo>
                  <a:pt x="128021" y="97945"/>
                </a:lnTo>
                <a:cubicBezTo>
                  <a:pt x="125730" y="97945"/>
                  <a:pt x="123871" y="99804"/>
                  <a:pt x="123871" y="102095"/>
                </a:cubicBezTo>
                <a:lnTo>
                  <a:pt x="123871" y="117940"/>
                </a:lnTo>
                <a:cubicBezTo>
                  <a:pt x="123871" y="126771"/>
                  <a:pt x="116687" y="133955"/>
                  <a:pt x="107857" y="133955"/>
                </a:cubicBezTo>
                <a:cubicBezTo>
                  <a:pt x="99027" y="133955"/>
                  <a:pt x="91840" y="126771"/>
                  <a:pt x="91840" y="117940"/>
                </a:cubicBezTo>
                <a:lnTo>
                  <a:pt x="91840" y="102095"/>
                </a:lnTo>
                <a:cubicBezTo>
                  <a:pt x="91840" y="99804"/>
                  <a:pt x="89981" y="97945"/>
                  <a:pt x="87690" y="97945"/>
                </a:cubicBezTo>
                <a:lnTo>
                  <a:pt x="8299" y="97945"/>
                </a:lnTo>
                <a:lnTo>
                  <a:pt x="8299" y="48630"/>
                </a:lnTo>
                <a:lnTo>
                  <a:pt x="210292" y="48630"/>
                </a:lnTo>
                <a:close/>
                <a:moveTo>
                  <a:pt x="8299" y="193011"/>
                </a:moveTo>
                <a:lnTo>
                  <a:pt x="8299" y="106247"/>
                </a:lnTo>
                <a:lnTo>
                  <a:pt x="83541" y="106247"/>
                </a:lnTo>
                <a:lnTo>
                  <a:pt x="83541" y="117943"/>
                </a:lnTo>
                <a:cubicBezTo>
                  <a:pt x="83541" y="131352"/>
                  <a:pt x="94449" y="142257"/>
                  <a:pt x="107857" y="142257"/>
                </a:cubicBezTo>
                <a:cubicBezTo>
                  <a:pt x="121266" y="142257"/>
                  <a:pt x="132171" y="131352"/>
                  <a:pt x="132171" y="117943"/>
                </a:cubicBezTo>
                <a:lnTo>
                  <a:pt x="132171" y="106247"/>
                </a:lnTo>
                <a:lnTo>
                  <a:pt x="210292" y="106247"/>
                </a:lnTo>
                <a:lnTo>
                  <a:pt x="210292" y="193011"/>
                </a:lnTo>
                <a:lnTo>
                  <a:pt x="8299" y="193011"/>
                </a:lnTo>
                <a:close/>
              </a:path>
            </a:pathLst>
          </a:custGeom>
          <a:solidFill>
            <a:srgbClr val="FFFFFF"/>
          </a:solidFill>
          <a:ln w="2735" cap="flat">
            <a:noFill/>
            <a:prstDash val="solid"/>
            <a:miter/>
          </a:ln>
        </p:spPr>
        <p:txBody>
          <a:bodyPr lIns="91244" tIns="45621" rIns="91244" bIns="45621" rtlCol="0" anchor="ctr"/>
          <a:lstStyle/>
          <a:p>
            <a:endParaRPr lang="ru-RU" dirty="0">
              <a:solidFill>
                <a:srgbClr val="414042"/>
              </a:solidFill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30652" y="1676241"/>
            <a:ext cx="7674608" cy="1362075"/>
          </a:xfrm>
          <a:prstGeom prst="rect">
            <a:avLst/>
          </a:prstGeom>
        </p:spPr>
        <p:txBody>
          <a:bodyPr lIns="91234" tIns="45617" rIns="91234" bIns="45617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Позволяет создать равновесную активную зону 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защита от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реактивностной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аварии;</a:t>
            </a:r>
          </a:p>
          <a:p>
            <a:pPr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Уменьшает запасенную энергию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безопасность при тяжелых авариях;</a:t>
            </a:r>
          </a:p>
          <a:p>
            <a:pPr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Снижает рабочую температуру топлива существенно ниже температуры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его плавления 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запас по безопасности;</a:t>
            </a:r>
          </a:p>
          <a:p>
            <a:pPr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Положительный отечественный опыт по изготовлению и поведению под облучением нитридов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endParaRPr lang="ru-RU" altLang="ru-RU" sz="1200" dirty="0">
              <a:solidFill>
                <a:srgbClr val="4596D1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879" y="3768910"/>
            <a:ext cx="2227706" cy="111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FF896B-4101-2348-995A-35E15B3B8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184" y="3670653"/>
            <a:ext cx="1969117" cy="1313960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1859" y="3749213"/>
            <a:ext cx="2286000" cy="115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8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:\Доллежаль\120 летие\Карандина-ДОЛЛЕЖАЛЬ\Продольный разрез А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1575" y="3157801"/>
            <a:ext cx="1540665" cy="1920642"/>
          </a:xfrm>
          <a:prstGeom prst="rect">
            <a:avLst/>
          </a:prstGeom>
          <a:noFill/>
        </p:spPr>
      </p:pic>
      <p:sp>
        <p:nvSpPr>
          <p:cNvPr id="22530" name="Заголовок 1"/>
          <p:cNvSpPr txBox="1">
            <a:spLocks/>
          </p:cNvSpPr>
          <p:nvPr/>
        </p:nvSpPr>
        <p:spPr bwMode="auto">
          <a:xfrm>
            <a:off x="539750" y="279090"/>
            <a:ext cx="5022601" cy="33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619" tIns="34310" rIns="68619" bIns="34310"/>
          <a:lstStyle/>
          <a:p>
            <a:pPr eaLnBrk="0" hangingPunct="0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От бомбы  (1946-1949 гг.) к энергетике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531" name="Содержимое 2"/>
          <p:cNvSpPr txBox="1">
            <a:spLocks/>
          </p:cNvSpPr>
          <p:nvPr/>
        </p:nvSpPr>
        <p:spPr bwMode="auto">
          <a:xfrm>
            <a:off x="971044" y="1660283"/>
            <a:ext cx="4350964" cy="100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19" tIns="34310" rIns="68619" bIns="34310"/>
          <a:lstStyle>
            <a:lvl1pPr marL="360363" indent="-360363" eaLnBrk="0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60363" indent="-177800" eaLnBrk="0" hangingPunct="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2050" indent="-268288" eaLnBrk="0" hangingPunct="0"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5288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275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04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76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48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20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ru-RU" altLang="ru-RU" sz="1200" b="1" dirty="0">
                <a:solidFill>
                  <a:srgbClr val="02518C"/>
                </a:solidFill>
              </a:rPr>
              <a:t>Январь 1946 г. </a:t>
            </a:r>
            <a:r>
              <a:rPr lang="ru-RU" altLang="ru-RU" sz="1200" dirty="0">
                <a:solidFill>
                  <a:srgbClr val="02518C"/>
                </a:solidFill>
              </a:rPr>
              <a:t>–  И.В. Курчатов</a:t>
            </a:r>
            <a:r>
              <a:rPr lang="ru-RU" altLang="ru-RU" sz="1351" dirty="0">
                <a:solidFill>
                  <a:srgbClr val="02518C"/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ru-RU" altLang="ru-RU" sz="1351" dirty="0">
                <a:solidFill>
                  <a:srgbClr val="02518C"/>
                </a:solidFill>
              </a:rPr>
              <a:t>«…</a:t>
            </a:r>
            <a:r>
              <a:rPr lang="ru-RU" altLang="ru-RU" sz="1351" i="1" dirty="0">
                <a:solidFill>
                  <a:srgbClr val="02518C"/>
                </a:solidFill>
              </a:rPr>
              <a:t>Нам необходимо в кратчайший срок создать урановый «котел» промышленного назначения</a:t>
            </a:r>
            <a:r>
              <a:rPr lang="ru-RU" altLang="ru-RU" sz="1351" dirty="0">
                <a:solidFill>
                  <a:srgbClr val="02518C"/>
                </a:solidFill>
              </a:rPr>
              <a:t>…».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ru-RU" altLang="ru-RU" sz="1200" b="1" dirty="0">
                <a:solidFill>
                  <a:srgbClr val="02518C"/>
                </a:solidFill>
                <a:cs typeface="Times New Roman" pitchFamily="18" charset="0"/>
              </a:rPr>
              <a:t>Февраль 1946 г. </a:t>
            </a:r>
            <a:r>
              <a:rPr lang="ru-RU" altLang="ru-RU" sz="1351" dirty="0">
                <a:solidFill>
                  <a:srgbClr val="02518C"/>
                </a:solidFill>
              </a:rPr>
              <a:t>–  схема реактора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200" b="1" dirty="0">
                <a:solidFill>
                  <a:srgbClr val="02518C"/>
                </a:solidFill>
                <a:cs typeface="Times New Roman" pitchFamily="18" charset="0"/>
              </a:rPr>
              <a:t>Июль 1946 г. – </a:t>
            </a:r>
            <a:r>
              <a:rPr lang="ru-RU" sz="1200" dirty="0">
                <a:solidFill>
                  <a:srgbClr val="02518C"/>
                </a:solidFill>
                <a:cs typeface="Times New Roman" pitchFamily="18" charset="0"/>
              </a:rPr>
              <a:t>проект реактора 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200" b="1" dirty="0">
                <a:solidFill>
                  <a:srgbClr val="02518C"/>
                </a:solidFill>
                <a:cs typeface="Times New Roman" pitchFamily="18" charset="0"/>
              </a:rPr>
              <a:t>Декабрь 1946 г. </a:t>
            </a:r>
            <a:r>
              <a:rPr lang="ru-RU" sz="1200" dirty="0">
                <a:solidFill>
                  <a:srgbClr val="02518C"/>
                </a:solidFill>
                <a:cs typeface="Times New Roman" pitchFamily="18" charset="0"/>
              </a:rPr>
              <a:t>– пуск Ф-1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200" b="1" dirty="0">
                <a:solidFill>
                  <a:srgbClr val="02518C"/>
                </a:solidFill>
                <a:cs typeface="Times New Roman" pitchFamily="18" charset="0"/>
              </a:rPr>
              <a:t>Июнь 1948 г. </a:t>
            </a:r>
            <a:r>
              <a:rPr lang="ru-RU" sz="1200" dirty="0">
                <a:solidFill>
                  <a:srgbClr val="02518C"/>
                </a:solidFill>
                <a:cs typeface="Times New Roman" pitchFamily="18" charset="0"/>
              </a:rPr>
              <a:t>– пуск реактора А (Маяк)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201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20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201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20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120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20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Рисунок 5" descr="Курчатов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0938" y="702588"/>
            <a:ext cx="675336" cy="943219"/>
          </a:xfrm>
          <a:prstGeom prst="rect">
            <a:avLst/>
          </a:prstGeom>
          <a:effectLst>
            <a:outerShdw blurRad="152400" dist="101600" dir="2700000" sx="96000" sy="96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Доллежаль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366" y="702588"/>
            <a:ext cx="666324" cy="943219"/>
          </a:xfrm>
          <a:prstGeom prst="rect">
            <a:avLst/>
          </a:prstGeom>
          <a:effectLst>
            <a:outerShdw blurRad="152400" dist="101600" dir="2700000" sx="96000" sy="960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851178" y="3535503"/>
            <a:ext cx="1621680" cy="1542940"/>
            <a:chOff x="143505" y="4329098"/>
            <a:chExt cx="2160240" cy="2055350"/>
          </a:xfrm>
        </p:grpSpPr>
        <p:pic>
          <p:nvPicPr>
            <p:cNvPr id="8" name="Picture 1032" descr="zdanie-A"/>
            <p:cNvPicPr>
              <a:picLocks noChangeAspect="1" noChangeArrowheads="1"/>
            </p:cNvPicPr>
            <p:nvPr/>
          </p:nvPicPr>
          <p:blipFill>
            <a:blip r:embed="rId7" cstate="print"/>
            <a:srcRect l="2659" r="2659"/>
            <a:stretch>
              <a:fillRect/>
            </a:stretch>
          </p:blipFill>
          <p:spPr bwMode="auto">
            <a:xfrm>
              <a:off x="143505" y="4329098"/>
              <a:ext cx="2160240" cy="1677331"/>
            </a:xfrm>
            <a:prstGeom prst="rect">
              <a:avLst/>
            </a:prstGeom>
            <a:effectLst>
              <a:outerShdw blurRad="152400" dist="101600" dir="2700000" sx="96000" sy="960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11762" y="6076785"/>
              <a:ext cx="1480232" cy="307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1" dirty="0"/>
                <a:t>Здание реактора А</a:t>
              </a:r>
            </a:p>
          </p:txBody>
        </p:sp>
      </p:grp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938168" y="3157801"/>
            <a:ext cx="3216332" cy="13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19" tIns="34310" rIns="68619" bIns="34310"/>
          <a:lstStyle>
            <a:lvl1pPr marL="360363" indent="-360363" eaLnBrk="0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60363" indent="-177800" eaLnBrk="0" hangingPunct="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2050" indent="-268288" eaLnBrk="0" hangingPunct="0"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5288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275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04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76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48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20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201" b="1" dirty="0">
              <a:solidFill>
                <a:srgbClr val="02518C"/>
              </a:solidFill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ru-RU" sz="1201" b="1" dirty="0">
                <a:solidFill>
                  <a:srgbClr val="02518C"/>
                </a:solidFill>
                <a:cs typeface="Times New Roman" pitchFamily="18" charset="0"/>
              </a:rPr>
              <a:t>29 августа 1949 г. </a:t>
            </a:r>
            <a:r>
              <a:rPr lang="ru-RU" sz="1201" dirty="0">
                <a:solidFill>
                  <a:srgbClr val="02518C"/>
                </a:solidFill>
                <a:cs typeface="Times New Roman" pitchFamily="18" charset="0"/>
              </a:rPr>
              <a:t>– испытание первой советской атомной бомбы на плутонии реактора 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ru-RU" sz="1201" b="1" dirty="0">
                <a:solidFill>
                  <a:srgbClr val="00B050"/>
                </a:solidFill>
                <a:cs typeface="Times New Roman" pitchFamily="18" charset="0"/>
              </a:rPr>
              <a:t>12 ноября 1951 г. – </a:t>
            </a:r>
            <a:r>
              <a:rPr lang="ru-RU" sz="1201" dirty="0">
                <a:solidFill>
                  <a:srgbClr val="00B050"/>
                </a:solidFill>
                <a:cs typeface="Times New Roman" pitchFamily="18" charset="0"/>
              </a:rPr>
              <a:t>пуск реактора </a:t>
            </a:r>
            <a:r>
              <a:rPr lang="ru-RU" sz="1201" b="1" dirty="0">
                <a:solidFill>
                  <a:srgbClr val="00B050"/>
                </a:solidFill>
                <a:cs typeface="Times New Roman" pitchFamily="18" charset="0"/>
              </a:rPr>
              <a:t>АИ (А </a:t>
            </a:r>
            <a:r>
              <a:rPr lang="ru-RU" sz="1201" dirty="0">
                <a:solidFill>
                  <a:srgbClr val="00B050"/>
                </a:solidFill>
                <a:cs typeface="Times New Roman" pitchFamily="18" charset="0"/>
              </a:rPr>
              <a:t>изотопный) для наработки трития (Маяк)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ru-RU" sz="1201" b="1" dirty="0">
                <a:solidFill>
                  <a:srgbClr val="00B050"/>
                </a:solidFill>
                <a:cs typeface="Times New Roman" pitchFamily="18" charset="0"/>
              </a:rPr>
              <a:t>26 июня 1954 г. – </a:t>
            </a:r>
            <a:r>
              <a:rPr lang="ru-RU" sz="1201" dirty="0">
                <a:solidFill>
                  <a:srgbClr val="00B050"/>
                </a:solidFill>
                <a:cs typeface="Times New Roman" pitchFamily="18" charset="0"/>
              </a:rPr>
              <a:t>Первая атомная </a:t>
            </a:r>
            <a:r>
              <a:rPr lang="ru-RU" sz="1201" b="1" dirty="0">
                <a:solidFill>
                  <a:srgbClr val="00B050"/>
                </a:solidFill>
                <a:cs typeface="Times New Roman" pitchFamily="18" charset="0"/>
              </a:rPr>
              <a:t>АМ-1</a:t>
            </a:r>
            <a:endParaRPr lang="ru-RU" sz="1201" dirty="0">
              <a:solidFill>
                <a:srgbClr val="00B050"/>
              </a:solidFill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r>
              <a:rPr lang="ru-RU" sz="1201" b="1" dirty="0">
                <a:solidFill>
                  <a:srgbClr val="00B050"/>
                </a:solidFill>
                <a:cs typeface="Times New Roman" pitchFamily="18" charset="0"/>
              </a:rPr>
              <a:t>Реактор ЭИ-2: </a:t>
            </a:r>
            <a:r>
              <a:rPr lang="ru-RU" sz="1201" dirty="0" err="1">
                <a:solidFill>
                  <a:srgbClr val="00B050"/>
                </a:solidFill>
                <a:cs typeface="Times New Roman" pitchFamily="18" charset="0"/>
              </a:rPr>
              <a:t>физпуск</a:t>
            </a:r>
            <a:r>
              <a:rPr lang="ru-RU" sz="1201" dirty="0">
                <a:solidFill>
                  <a:srgbClr val="00B050"/>
                </a:solidFill>
                <a:cs typeface="Times New Roman" pitchFamily="18" charset="0"/>
              </a:rPr>
              <a:t> 8 февраля 1958 г.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201" dirty="0">
              <a:solidFill>
                <a:srgbClr val="02518C"/>
              </a:solidFill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05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105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05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770668"/>
            <a:ext cx="1681074" cy="237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Испытания в БН-600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86" y="845938"/>
            <a:ext cx="6973146" cy="361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920886" y="4555168"/>
            <a:ext cx="7646988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marL="285750" indent="-28575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kumimoji="1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ct val="20000"/>
              </a:spcAft>
              <a:buBlip>
                <a:blip r:embed="rId4"/>
              </a:buBlip>
              <a:defRPr kumimoji="1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kumimoji="1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ru-RU" altLang="ru-RU" sz="900" b="1" dirty="0">
                <a:solidFill>
                  <a:schemeClr val="accent1">
                    <a:lumMod val="50000"/>
                  </a:schemeClr>
                </a:solidFill>
              </a:rPr>
              <a:t>1011 твэлов со СНУП топливом были загружены в БН-600, 686 из них сегодня продолжают испытания,</a:t>
            </a:r>
            <a:br>
              <a:rPr kumimoji="0" lang="ru-RU" altLang="ru-RU" sz="9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kumimoji="0" lang="ru-RU" altLang="ru-RU" sz="900" b="1" dirty="0">
                <a:solidFill>
                  <a:schemeClr val="accent1">
                    <a:lumMod val="50000"/>
                  </a:schemeClr>
                </a:solidFill>
              </a:rPr>
              <a:t>325 закончили программу, разгерметизации отсутствуют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kumimoji="0" lang="ru-RU" altLang="ru-RU" sz="900" b="1" dirty="0">
                <a:solidFill>
                  <a:schemeClr val="accent1">
                    <a:lumMod val="50000"/>
                  </a:schemeClr>
                </a:solidFill>
              </a:rPr>
              <a:t>Закончены послереакторные исследования двух сборок, полностью загруженных СНУП топливом,</a:t>
            </a:r>
            <a:br>
              <a:rPr kumimoji="0" lang="ru-RU" altLang="ru-RU" sz="9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kumimoji="0" lang="ru-RU" altLang="ru-RU" sz="900" b="1" dirty="0">
                <a:solidFill>
                  <a:schemeClr val="accent1">
                    <a:lumMod val="50000"/>
                  </a:schemeClr>
                </a:solidFill>
              </a:rPr>
              <a:t>с прототипами твэлов БН-1200 и БРЕСТ-ОД-300 (ЭТВС-4 и ЭТВС-5)</a:t>
            </a:r>
          </a:p>
        </p:txBody>
      </p:sp>
    </p:spTree>
    <p:extLst>
      <p:ext uri="{BB962C8B-B14F-4D97-AF65-F5344CB8AC3E}">
        <p14:creationId xmlns:p14="http://schemas.microsoft.com/office/powerpoint/2010/main" val="830480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118350" cy="330200"/>
          </a:xfrm>
        </p:spPr>
        <p:txBody>
          <a:bodyPr/>
          <a:lstStyle/>
          <a:p>
            <a:pPr lvl="2"/>
            <a:r>
              <a:rPr lang="ru-RU" sz="2000" b="1" kern="1200" dirty="0" err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Металлобетонный</a:t>
            </a:r>
            <a:r>
              <a:rPr lang="ru-RU" sz="2000" b="1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 корпус РУ - новое решение для интегральной конструкции реактора</a:t>
            </a:r>
          </a:p>
        </p:txBody>
      </p:sp>
      <p:sp>
        <p:nvSpPr>
          <p:cNvPr id="3" name="Заголовок 1"/>
          <p:cNvSpPr/>
          <p:nvPr/>
        </p:nvSpPr>
        <p:spPr>
          <a:xfrm>
            <a:off x="480083" y="1723323"/>
            <a:ext cx="3062498" cy="7041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351421" indent="-28575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1600" spc="-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барьеры РУ БРЕСТ-ОД-300</a:t>
            </a:r>
            <a:br>
              <a:rPr lang="ru-RU" sz="2000" b="1" spc="-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spc="-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098" y="1366620"/>
            <a:ext cx="5101599" cy="30386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3736" y="3081783"/>
            <a:ext cx="30043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421" indent="-285750"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1600" spc="-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Требование ПН «Прорыв» - Исключение тяжелых аварий АЭС, требующих эвакуации населения. </a:t>
            </a:r>
          </a:p>
        </p:txBody>
      </p:sp>
    </p:spTree>
    <p:extLst>
      <p:ext uri="{BB962C8B-B14F-4D97-AF65-F5344CB8AC3E}">
        <p14:creationId xmlns:p14="http://schemas.microsoft.com/office/powerpoint/2010/main" val="1768654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Свинец как оптимальный теплоноситель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11">
            <a:extLst>
              <a:ext uri="{FF2B5EF4-FFF2-40B4-BE49-F238E27FC236}">
                <a16:creationId xmlns:a16="http://schemas.microsoft.com/office/drawing/2014/main" id="{0F0A4B83-3921-2E08-A943-FF3D7F5E1B9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47933" y="894272"/>
            <a:ext cx="8548776" cy="39544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 b="1">
                <a:solidFill>
                  <a:srgbClr val="0070C0"/>
                </a:solidFill>
              </a:defRPr>
            </a:pPr>
            <a:endParaRPr lang="ru-RU" sz="1100" dirty="0">
              <a:solidFill>
                <a:srgbClr val="004FB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 b="1">
                <a:solidFill>
                  <a:srgbClr val="0070C0"/>
                </a:solidFill>
              </a:defRPr>
            </a:pPr>
            <a:r>
              <a:rPr lang="ru-RU" sz="1100" dirty="0">
                <a:solidFill>
                  <a:srgbClr val="004FB1"/>
                </a:solidFill>
              </a:rPr>
              <a:t>Взаимодействие свинца с воздухом </a:t>
            </a:r>
            <a:r>
              <a:rPr lang="ru-RU" sz="1100" b="0" dirty="0">
                <a:solidFill>
                  <a:srgbClr val="212121"/>
                </a:solidFill>
              </a:rPr>
              <a:t>происходит с малой интенсивностью, с образованием  оксидной плёнки,  блокирующей дальнейшее развитие реакции. </a:t>
            </a:r>
            <a:endParaRPr lang="ru-RU" sz="1100" dirty="0">
              <a:solidFill>
                <a:srgbClr val="21212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 b="1">
                <a:solidFill>
                  <a:srgbClr val="0070C0"/>
                </a:solidFill>
              </a:defRPr>
            </a:pPr>
            <a:r>
              <a:rPr lang="ru-RU" sz="1100" dirty="0">
                <a:solidFill>
                  <a:srgbClr val="004FB1"/>
                </a:solidFill>
              </a:rPr>
              <a:t>Инертность теплоносителя к </a:t>
            </a:r>
            <a:r>
              <a:rPr lang="ru-RU" sz="1100" dirty="0">
                <a:solidFill>
                  <a:srgbClr val="212121"/>
                </a:solidFill>
              </a:rPr>
              <a:t>воде </a:t>
            </a:r>
            <a:r>
              <a:rPr lang="ru-RU" sz="1100" b="0" dirty="0">
                <a:solidFill>
                  <a:srgbClr val="212121"/>
                </a:solidFill>
              </a:rPr>
              <a:t>полностью исключает возможность образования взрывоопасных количеств водорода в реакторном контуре.  </a:t>
            </a:r>
            <a:endParaRPr lang="ru-RU" sz="1100" dirty="0">
              <a:solidFill>
                <a:srgbClr val="21212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 b="1">
                <a:solidFill>
                  <a:srgbClr val="0070C0"/>
                </a:solidFill>
              </a:defRPr>
            </a:pPr>
            <a:r>
              <a:rPr lang="ru-RU" sz="1100" dirty="0">
                <a:solidFill>
                  <a:srgbClr val="004FB1"/>
                </a:solidFill>
              </a:rPr>
              <a:t>Высокая температура кипения и большая теплоёмкость свинца</a:t>
            </a:r>
            <a:r>
              <a:rPr lang="ru-RU" sz="1100" dirty="0"/>
              <a:t> </a:t>
            </a:r>
            <a:r>
              <a:rPr lang="ru-RU" sz="1100" b="0" dirty="0">
                <a:solidFill>
                  <a:srgbClr val="212121"/>
                </a:solidFill>
              </a:rPr>
              <a:t>исключают аварии, связанные с кризисом теплообмена, а также снимают проблему положительного пустотного эффекта реактивности, связанную с  кипением теплоносителя. 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>
                <a:solidFill>
                  <a:schemeClr val="accent4"/>
                </a:solidFill>
              </a:defRPr>
            </a:pPr>
            <a:r>
              <a:rPr lang="ru-RU" sz="1100" dirty="0">
                <a:solidFill>
                  <a:srgbClr val="212121"/>
                </a:solidFill>
              </a:rPr>
              <a:t>Меньшая </a:t>
            </a:r>
            <a:r>
              <a:rPr lang="ru-RU" sz="1100" b="1" dirty="0">
                <a:solidFill>
                  <a:srgbClr val="004FB1"/>
                </a:solidFill>
              </a:rPr>
              <a:t>замедляющая способность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>
                <a:solidFill>
                  <a:srgbClr val="212121"/>
                </a:solidFill>
              </a:rPr>
              <a:t>тяжёлых ядер свинцового теплоносителя по сравнению с лёгкими ядрами натрия </a:t>
            </a:r>
          </a:p>
          <a:p>
            <a:pPr marL="646113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pPr>
            <a:r>
              <a:rPr lang="ru-RU" sz="1100" dirty="0"/>
              <a:t> </a:t>
            </a:r>
            <a:r>
              <a:rPr lang="ru-RU" sz="1100" dirty="0">
                <a:solidFill>
                  <a:srgbClr val="212121"/>
                </a:solidFill>
              </a:rPr>
              <a:t>решает проблему положительного </a:t>
            </a:r>
            <a:r>
              <a:rPr lang="ru-RU" sz="1100" b="1" dirty="0">
                <a:solidFill>
                  <a:srgbClr val="004FB1"/>
                </a:solidFill>
              </a:rPr>
              <a:t>пустотного эффекта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>
                <a:solidFill>
                  <a:srgbClr val="212121"/>
                </a:solidFill>
              </a:rPr>
              <a:t>реактивности, </a:t>
            </a:r>
          </a:p>
          <a:p>
            <a:pPr marL="646113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</a:defRPr>
            </a:pPr>
            <a:r>
              <a:rPr lang="ru-RU" sz="1100" dirty="0"/>
              <a:t> </a:t>
            </a:r>
            <a:r>
              <a:rPr lang="ru-RU" sz="1100" dirty="0">
                <a:solidFill>
                  <a:srgbClr val="212121"/>
                </a:solidFill>
              </a:rPr>
              <a:t>позволяет использовать широкую решётку твэлов в активной зоне, что</a:t>
            </a:r>
          </a:p>
          <a:p>
            <a:pPr marL="828675" lvl="2" indent="-285750">
              <a:lnSpc>
                <a:spcPct val="150000"/>
              </a:lnSpc>
              <a:spcBef>
                <a:spcPts val="300"/>
              </a:spcBef>
              <a:buFont typeface="Symbol" panose="05050102010706020507" pitchFamily="18" charset="2"/>
              <a:buChar char=""/>
              <a:defRPr>
                <a:solidFill>
                  <a:schemeClr val="accent4"/>
                </a:solidFill>
              </a:defRPr>
            </a:pPr>
            <a:r>
              <a:rPr lang="ru-RU" sz="1100" dirty="0">
                <a:solidFill>
                  <a:srgbClr val="212121"/>
                </a:solidFill>
              </a:rPr>
              <a:t>устраняет ограничения на интенсивность </a:t>
            </a:r>
            <a:r>
              <a:rPr lang="ru-RU" sz="1100" b="1" dirty="0">
                <a:solidFill>
                  <a:srgbClr val="004FB1"/>
                </a:solidFill>
              </a:rPr>
              <a:t>естественной циркуляции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>
                <a:solidFill>
                  <a:srgbClr val="212121"/>
                </a:solidFill>
              </a:rPr>
              <a:t>теплоносителя, играющей ключевую роль в исключении аварий с потерей охлаждения</a:t>
            </a:r>
          </a:p>
          <a:p>
            <a:pPr marL="828675" lvl="2" indent="-285750">
              <a:lnSpc>
                <a:spcPct val="150000"/>
              </a:lnSpc>
              <a:spcBef>
                <a:spcPts val="300"/>
              </a:spcBef>
              <a:buFont typeface="Symbol" panose="05050102010706020507" pitchFamily="18" charset="2"/>
              <a:buChar char=""/>
              <a:defRPr>
                <a:solidFill>
                  <a:schemeClr val="accent4"/>
                </a:solidFill>
              </a:defRPr>
            </a:pPr>
            <a:r>
              <a:rPr lang="ru-RU" sz="1100" dirty="0">
                <a:solidFill>
                  <a:srgbClr val="212121"/>
                </a:solidFill>
              </a:rPr>
              <a:t>позволяет существенно уменьшить расход </a:t>
            </a:r>
            <a:r>
              <a:rPr lang="ru-RU" sz="1100" b="1" dirty="0">
                <a:solidFill>
                  <a:srgbClr val="004FB1"/>
                </a:solidFill>
              </a:rPr>
              <a:t>мощности на прокачку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>
                <a:solidFill>
                  <a:srgbClr val="212121"/>
                </a:solidFill>
              </a:rPr>
              <a:t>теплоносителя. 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 b="1">
                <a:solidFill>
                  <a:srgbClr val="0070C0"/>
                </a:solidFill>
              </a:defRPr>
            </a:pPr>
            <a:r>
              <a:rPr lang="ru-RU" sz="1100" dirty="0">
                <a:solidFill>
                  <a:srgbClr val="004FB1"/>
                </a:solidFill>
              </a:rPr>
              <a:t>Удержание продуктов деления</a:t>
            </a:r>
            <a:r>
              <a:rPr lang="ru-RU" sz="1100" dirty="0"/>
              <a:t> </a:t>
            </a:r>
            <a:r>
              <a:rPr lang="ru-RU" sz="1100" b="0" dirty="0">
                <a:solidFill>
                  <a:srgbClr val="212121"/>
                </a:solidFill>
              </a:rPr>
              <a:t>(йод, цезий и др., кроме инертных газов) уменьшает возможность и тяжесть утечек радиоактивных материалов в окружающую среду.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>
                <a:solidFill>
                  <a:schemeClr val="accent4"/>
                </a:solidFill>
              </a:defRPr>
            </a:pPr>
            <a:r>
              <a:rPr lang="ru-RU" sz="1100" dirty="0">
                <a:solidFill>
                  <a:srgbClr val="212121"/>
                </a:solidFill>
              </a:rPr>
              <a:t>Отсутствие висмута (по сравнению со свинцово-висмутовым теплоносителем) </a:t>
            </a:r>
            <a:r>
              <a:rPr lang="ru-RU" sz="1100" b="1" dirty="0">
                <a:solidFill>
                  <a:srgbClr val="004FB1"/>
                </a:solidFill>
              </a:rPr>
              <a:t>исключает проблему радиоактивного полония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>
                <a:solidFill>
                  <a:srgbClr val="212121"/>
                </a:solidFill>
              </a:rPr>
              <a:t>(Po-210).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4">
                  <a:lumOff val="-4274"/>
                </a:schemeClr>
              </a:buClr>
              <a:buFont typeface="Arial"/>
              <a:buChar char="•"/>
              <a:defRPr>
                <a:solidFill>
                  <a:schemeClr val="accent4"/>
                </a:solidFill>
              </a:defRPr>
            </a:pPr>
            <a:r>
              <a:rPr lang="ru-RU" sz="1100" dirty="0">
                <a:solidFill>
                  <a:srgbClr val="212121"/>
                </a:solidFill>
              </a:rPr>
              <a:t>Большая распространённость свинца в земной коре, чем висмута</a:t>
            </a:r>
            <a:r>
              <a:rPr lang="ru-RU" sz="1100" dirty="0"/>
              <a:t>, </a:t>
            </a:r>
            <a:r>
              <a:rPr lang="ru-RU" sz="1100" b="1" dirty="0">
                <a:solidFill>
                  <a:srgbClr val="004FB1"/>
                </a:solidFill>
              </a:rPr>
              <a:t>меньшая стоимость</a:t>
            </a:r>
            <a:r>
              <a:rPr lang="ru-RU" sz="1100" dirty="0">
                <a:solidFill>
                  <a:srgbClr val="004FB1"/>
                </a:solidFill>
              </a:rPr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359979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804025" cy="330200"/>
          </a:xfrm>
        </p:spPr>
        <p:txBody>
          <a:bodyPr/>
          <a:lstStyle/>
          <a:p>
            <a:r>
              <a:rPr lang="ru-RU" sz="2000" dirty="0"/>
              <a:t>Требования к технологии переработки ОЯТ РБН</a:t>
            </a:r>
            <a:endParaRPr lang="en-US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750" y="990349"/>
            <a:ext cx="8568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требования:</a:t>
            </a:r>
          </a:p>
          <a:p>
            <a:pPr marL="380648" indent="-380648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Безопасность на всех стадиях жизненного цикла;</a:t>
            </a:r>
          </a:p>
          <a:p>
            <a:pPr marL="380648" indent="-380648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Экологическая приемлемость – утилизация трития, </a:t>
            </a:r>
            <a:r>
              <a:rPr lang="ru-R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С;</a:t>
            </a:r>
          </a:p>
          <a:p>
            <a:pPr marL="380648" indent="-380648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Экономическая эффективность.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750" y="2223606"/>
            <a:ext cx="8640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требования к технологии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замыкания топливного цикла по урану-235, плутонию и в перспективе по МА с потерями актинидов в РАО не более 0,1 %;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поддержка режима нераспространения за счет исключения выделения чистого плутония;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извлечение долгоживущих минорных актинидов для дожигания или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трансмутации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ядерных реакторах, что позволит снизить экологическую опасность радиоактивных отходов на принципах радиационно-эквивалентного захоронения;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получение продуктов необходимого качества для производства ЯТ для РУ БРЕСТ-ОД-300, БР-1200, БН-1200;</a:t>
            </a:r>
            <a:endParaRPr lang="ru-RU" sz="1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переработки ОЯТ с минимальной выдержкой ( 1 год для комбинированной и гидрометаллургической технологии).</a:t>
            </a:r>
          </a:p>
        </p:txBody>
      </p:sp>
    </p:spTree>
    <p:extLst>
      <p:ext uri="{BB962C8B-B14F-4D97-AF65-F5344CB8AC3E}">
        <p14:creationId xmlns:p14="http://schemas.microsoft.com/office/powerpoint/2010/main" val="3471018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84A886-8E9F-4F3D-B586-CD24EEBDDC2F}"/>
              </a:ext>
            </a:extLst>
          </p:cNvPr>
          <p:cNvSpPr/>
          <p:nvPr/>
        </p:nvSpPr>
        <p:spPr>
          <a:xfrm>
            <a:off x="4917179" y="3459940"/>
            <a:ext cx="4062459" cy="1404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8"/>
          </a:p>
        </p:txBody>
      </p:sp>
      <p:sp>
        <p:nvSpPr>
          <p:cNvPr id="208897" name="Shape 2453">
            <a:extLst>
              <a:ext uri="{FF2B5EF4-FFF2-40B4-BE49-F238E27FC236}">
                <a16:creationId xmlns:a16="http://schemas.microsoft.com/office/drawing/2014/main" id="{489A1759-F327-1242-970C-535258DA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69" y="248022"/>
            <a:ext cx="7170484" cy="481293"/>
          </a:xfrm>
        </p:spPr>
        <p:txBody>
          <a:bodyPr/>
          <a:lstStyle/>
          <a:p>
            <a:r>
              <a:rPr lang="ru-RU" altLang="ru-RU" sz="2000" b="1" dirty="0">
                <a:latin typeface="Arial" charset="0"/>
                <a:ea typeface="Arial" charset="0"/>
                <a:cs typeface="Arial" charset="0"/>
              </a:rPr>
              <a:t>Комбинированная (ПИРО + ГИДРО) технология переработки ОЯТ РБН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0277C6-6005-9A48-A573-0D8CFA736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9" y="1344119"/>
            <a:ext cx="184571" cy="36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61" tIns="45680" rIns="91361" bIns="4568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98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97AECFA-A470-D042-B37B-6A470282C4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7180" y="988883"/>
          <a:ext cx="4208792" cy="2329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r:id="rId3" imgW="8940800" imgH="4279900" progId="Visio.Drawing.15">
                  <p:embed/>
                </p:oleObj>
              </mc:Choice>
              <mc:Fallback>
                <p:oleObj r:id="rId3" imgW="8940800" imgH="4279900" progId="Visio.Drawing.15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97AECFA-A470-D042-B37B-6A470282C4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180" y="988883"/>
                        <a:ext cx="4208792" cy="23297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31184-6D4A-42AE-8217-C27D4DDF0102}"/>
              </a:ext>
            </a:extLst>
          </p:cNvPr>
          <p:cNvSpPr/>
          <p:nvPr/>
        </p:nvSpPr>
        <p:spPr>
          <a:xfrm>
            <a:off x="140794" y="928955"/>
            <a:ext cx="469891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highlight>
                  <a:srgbClr val="2E75B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ЭКСПЕРИМЕНТАЛЬНО ПРОДЕМОНСТРИРОВАНА ТЕХНИЧЕСКАЯ РЕАЛИЗУЕМОСТЬ: </a:t>
            </a:r>
          </a:p>
          <a:p>
            <a:pPr marL="182399" indent="-182399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окисления СНУП ОЯТ (подтверждена сухая сепарация ОЯТ и оболочек твэл, удаление из ОЯТ более 99,9% трития и более 98% </a:t>
            </a:r>
            <a:r>
              <a:rPr lang="ru-RU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С);</a:t>
            </a:r>
          </a:p>
          <a:p>
            <a:pPr marL="182399" indent="-182399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пирохимического передела в составе комбинированной технологии переработки ОЯТ (на имитаторах)</a:t>
            </a:r>
          </a:p>
          <a:p>
            <a:pPr marL="182399" indent="-182399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экстракционного и экстракционно-кристаллизационного аффинажа неразделенной смеси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U+Pu+Np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(подтвержден суммарный коэффициент очистки 5*10</a:t>
            </a:r>
            <a:r>
              <a:rPr lang="ru-RU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82399" indent="-182399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достижимость глубины извлечения актинидов (более 99,9 %) при переработке СНУП ОЯТ для радиационно-эквивалентного захоронения оставшихся в РАО продуктов деления;</a:t>
            </a:r>
          </a:p>
          <a:p>
            <a:pPr marL="182399" indent="-182399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получения методом СВЧ-денитрации смешанных оксидов 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U+Pu+Np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, U-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, U-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и чистого U (проверена на U и 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marL="182399" indent="-182399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выделения суммы РЗЭ-ТПЭ и разделения 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82399" indent="-182399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отверждения ВАО в боросиликатное стекло в дистанционно-удаляемом холодном тигле.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AA6C713-9F71-4184-B5C0-445D710DE03D}"/>
              </a:ext>
            </a:extLst>
          </p:cNvPr>
          <p:cNvCxnSpPr/>
          <p:nvPr/>
        </p:nvCxnSpPr>
        <p:spPr>
          <a:xfrm>
            <a:off x="4839707" y="609263"/>
            <a:ext cx="0" cy="44394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D74D743-B0DB-44E0-8B13-1EB2A58A6A6A}"/>
              </a:ext>
            </a:extLst>
          </p:cNvPr>
          <p:cNvSpPr/>
          <p:nvPr/>
        </p:nvSpPr>
        <p:spPr>
          <a:xfrm>
            <a:off x="4917178" y="3510787"/>
            <a:ext cx="4014810" cy="135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296" indent="-171296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altLang="ru-RU" sz="1199" b="1" dirty="0">
                <a:latin typeface="Arial" panose="020B0604020202020204" pitchFamily="34" charset="0"/>
                <a:cs typeface="Arial" panose="020B0604020202020204" pitchFamily="34" charset="0"/>
              </a:rPr>
              <a:t>9 инновационных гидрометаллургических  процессов</a:t>
            </a:r>
          </a:p>
          <a:p>
            <a:pPr marL="171296" indent="-171296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altLang="ru-RU" sz="1199" b="1" dirty="0">
                <a:latin typeface="Arial" panose="020B0604020202020204" pitchFamily="34" charset="0"/>
                <a:cs typeface="Arial" panose="020B0604020202020204" pitchFamily="34" charset="0"/>
              </a:rPr>
              <a:t>Чистая гидрометаллургия  - 3 года выдержки ОЯТ и выгорание не более 8 % </a:t>
            </a:r>
            <a:r>
              <a:rPr lang="ru-RU" altLang="ru-RU" sz="1199" b="1" dirty="0" err="1">
                <a:latin typeface="Arial" panose="020B0604020202020204" pitchFamily="34" charset="0"/>
                <a:cs typeface="Arial" panose="020B0604020202020204" pitchFamily="34" charset="0"/>
              </a:rPr>
              <a:t>т.а</a:t>
            </a:r>
            <a:r>
              <a:rPr lang="ru-RU" altLang="ru-RU" sz="1199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296" indent="-171296">
              <a:spcBef>
                <a:spcPts val="599"/>
              </a:spcBef>
              <a:buFont typeface="Wingdings" panose="05000000000000000000" pitchFamily="2" charset="2"/>
              <a:buChar char="ü"/>
            </a:pPr>
            <a:r>
              <a:rPr lang="ru-RU" altLang="ru-RU" sz="1199" b="1" dirty="0" err="1">
                <a:latin typeface="Arial" panose="020B0604020202020204" pitchFamily="34" charset="0"/>
                <a:cs typeface="Arial" panose="020B0604020202020204" pitchFamily="34" charset="0"/>
              </a:rPr>
              <a:t>Пиро</a:t>
            </a:r>
            <a:r>
              <a:rPr lang="ru-RU" altLang="ru-RU" sz="1199" b="1" dirty="0">
                <a:latin typeface="Arial" panose="020B0604020202020204" pitchFamily="34" charset="0"/>
                <a:cs typeface="Arial" panose="020B0604020202020204" pitchFamily="34" charset="0"/>
              </a:rPr>
              <a:t> + гидро  - 1,5 года выдержки ОЯТ и, формально, глубина выгорания не ограничена</a:t>
            </a:r>
          </a:p>
        </p:txBody>
      </p:sp>
    </p:spTree>
    <p:extLst>
      <p:ext uri="{BB962C8B-B14F-4D97-AF65-F5344CB8AC3E}">
        <p14:creationId xmlns:p14="http://schemas.microsoft.com/office/powerpoint/2010/main" val="183583964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14317"/>
            <a:ext cx="6561138" cy="33020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Подходы к организации ЯТЦ РБН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Объект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27" y="1210322"/>
            <a:ext cx="3899081" cy="251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169" y="895686"/>
            <a:ext cx="359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Централизованный ЯТЦ*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699" y="1593441"/>
            <a:ext cx="1865645" cy="1358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8537" y="878043"/>
            <a:ext cx="3851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b="1" dirty="0"/>
              <a:t>Пристанционный ЯТЦ</a:t>
            </a:r>
            <a:endParaRPr lang="en-US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3249" y="3889321"/>
            <a:ext cx="7981950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Переработка ОЯТ РБН может осуществляться как на централизованных мощностях, так и на пристанционных модулях, входящих в состав промышленных энергетических комплексов с реакторами на быстрых нейтронах.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Оптимальный вариант развития инфраструктуры ЗЯТЦ предстоит сформировать на следующих этапах актуализации Стратегии развития ЯЭ России. </a:t>
            </a:r>
            <a:endParaRPr lang="en-US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32949" y="3328961"/>
            <a:ext cx="22631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* расположение ПЭК и объектов ЯТЦ приведено в целях иллюстрации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307" y="1457647"/>
            <a:ext cx="1627434" cy="16302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90311" y="3328961"/>
            <a:ext cx="2713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и переработка топлива реализованы на одной площадке</a:t>
            </a:r>
          </a:p>
        </p:txBody>
      </p:sp>
    </p:spTree>
    <p:extLst>
      <p:ext uri="{BB962C8B-B14F-4D97-AF65-F5344CB8AC3E}">
        <p14:creationId xmlns:p14="http://schemas.microsoft.com/office/powerpoint/2010/main" val="226303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12914"/>
            <a:ext cx="7314562" cy="330200"/>
          </a:xfrm>
        </p:spPr>
        <p:txBody>
          <a:bodyPr/>
          <a:lstStyle/>
          <a:p>
            <a:r>
              <a:rPr lang="ru-RU" sz="2000" dirty="0"/>
              <a:t>Роботизированное производство. Преимущества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1807" y="1016394"/>
            <a:ext cx="2732642" cy="1963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F42DD-E41D-194C-B18F-9C964A2D4D35}"/>
              </a:ext>
            </a:extLst>
          </p:cNvPr>
          <p:cNvSpPr txBox="1"/>
          <p:nvPr/>
        </p:nvSpPr>
        <p:spPr>
          <a:xfrm>
            <a:off x="461328" y="906745"/>
            <a:ext cx="5985272" cy="3671259"/>
          </a:xfrm>
          <a:prstGeom prst="rect">
            <a:avLst/>
          </a:prstGeom>
          <a:noFill/>
        </p:spPr>
        <p:txBody>
          <a:bodyPr wrap="square" lIns="0" rIns="67500" rtlCol="0" anchor="ctr">
            <a:no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Максимальная </a:t>
            </a:r>
            <a:r>
              <a:rPr lang="ru-RU" sz="1500" b="1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компактность</a:t>
            </a: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 производства.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b="1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Срок эксплуатации </a:t>
            </a: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производства может доходить до 100 лет.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Возможность </a:t>
            </a:r>
            <a:r>
              <a:rPr lang="ru-RU" sz="1500" b="1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перенастройки/переконфигурирования</a:t>
            </a: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 на выпуск других, в том числе перспективных, видов ЯТ.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Работа при значительных </a:t>
            </a:r>
            <a:r>
              <a:rPr lang="ru-RU" sz="1500" b="1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радиационных нагрузках</a:t>
            </a: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.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Эксплуатация оборудования в </a:t>
            </a:r>
            <a:r>
              <a:rPr lang="ru-RU" sz="1500" b="1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широком диапазоне </a:t>
            </a: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параметров рабочих </a:t>
            </a:r>
            <a:r>
              <a:rPr lang="ru-RU" sz="1500" b="1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атмосфер</a:t>
            </a: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 (сухая, инертная, запыленная).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Максимальное </a:t>
            </a:r>
            <a:r>
              <a:rPr lang="ru-RU" sz="1500" b="1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снижение воздействия </a:t>
            </a:r>
            <a:r>
              <a:rPr lang="ru-RU" sz="1500" dirty="0">
                <a:latin typeface="Arial" panose="020B0604020202020204" pitchFamily="34" charset="0"/>
                <a:ea typeface="Rosatom" pitchFamily="34" charset="-52"/>
                <a:cs typeface="Arial" panose="020B0604020202020204" pitchFamily="34" charset="0"/>
              </a:rPr>
              <a:t>на атмосферу производственных помещений.</a:t>
            </a:r>
          </a:p>
          <a:p>
            <a:endParaRPr lang="ru-RU" sz="1500" b="1" dirty="0">
              <a:latin typeface="Rosatom" pitchFamily="34" charset="-52"/>
              <a:ea typeface="Rosatom" pitchFamily="34" charset="-52"/>
              <a:cs typeface="Arial" pitchFamily="34" charset="0"/>
            </a:endParaRPr>
          </a:p>
          <a:p>
            <a:endParaRPr lang="ru-RU" sz="1500" b="1" dirty="0">
              <a:latin typeface="Rosatom" pitchFamily="34" charset="-52"/>
              <a:ea typeface="Rosatom" pitchFamily="34" charset="-52"/>
              <a:cs typeface="Arial" pitchFamily="34" charset="0"/>
            </a:endParaRPr>
          </a:p>
          <a:p>
            <a:r>
              <a:rPr lang="ru-RU" sz="1500" b="1" dirty="0">
                <a:latin typeface="Arial" pitchFamily="34" charset="0"/>
                <a:cs typeface="Arial" pitchFamily="34" charset="0"/>
              </a:rPr>
              <a:t>Роботизированные решения позволяют создать производство, способное удовлетворить как текущим требованиям к современным производствам, так и обеспечить </a:t>
            </a:r>
            <a:r>
              <a:rPr lang="ru-RU" sz="1500" b="1" u="sng" dirty="0">
                <a:latin typeface="Arial" pitchFamily="34" charset="0"/>
                <a:cs typeface="Arial" pitchFamily="34" charset="0"/>
              </a:rPr>
              <a:t>потенциал</a:t>
            </a:r>
            <a:r>
              <a:rPr lang="ru-RU" sz="1500" b="1" dirty="0">
                <a:latin typeface="Arial" pitchFamily="34" charset="0"/>
                <a:cs typeface="Arial" pitchFamily="34" charset="0"/>
              </a:rPr>
              <a:t> его </a:t>
            </a:r>
            <a:r>
              <a:rPr lang="ru-RU" sz="1500" b="1" u="sng" dirty="0">
                <a:latin typeface="Arial" pitchFamily="34" charset="0"/>
                <a:cs typeface="Arial" pitchFamily="34" charset="0"/>
              </a:rPr>
              <a:t>развития</a:t>
            </a:r>
            <a:r>
              <a:rPr lang="ru-RU" sz="1500" b="1" dirty="0">
                <a:latin typeface="Arial" pitchFamily="34" charset="0"/>
                <a:cs typeface="Arial" pitchFamily="34" charset="0"/>
              </a:rPr>
              <a:t> в горизонте 60-100 лет эксплуатации</a:t>
            </a:r>
            <a:endParaRPr lang="ru-RU" sz="1500" b="1" dirty="0">
              <a:latin typeface="Rosatom" pitchFamily="34" charset="-52"/>
              <a:ea typeface="Rosatom" pitchFamily="34" charset="-52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414" y="3113459"/>
            <a:ext cx="1847099" cy="15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96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7976"/>
            <a:ext cx="6838271" cy="330200"/>
          </a:xfrm>
        </p:spPr>
        <p:txBody>
          <a:bodyPr/>
          <a:lstStyle/>
          <a:p>
            <a:r>
              <a:rPr lang="ru-RU" sz="2000" dirty="0"/>
              <a:t>Роботизированное производство. Концепция построения на базе технологического ядра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58660-1A9B-884F-BE69-82A1B8E5D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618">
            <a:off x="261817" y="1548892"/>
            <a:ext cx="5982267" cy="2957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E1B4EE-42E1-9C4B-B95C-D0A6E3360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4302">
            <a:off x="5862777" y="1184714"/>
            <a:ext cx="2858018" cy="2053384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4292794" y="1995021"/>
            <a:ext cx="1305289" cy="3014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419045" y="4239995"/>
            <a:ext cx="2713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Компактное здание МФР с безлюдным технологическим ядром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30243" y="3701498"/>
            <a:ext cx="30485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Технологическое ядро производства ЯТ от исходных продуктов до ТВС (минимальный размер загрязненных помещений)</a:t>
            </a:r>
          </a:p>
        </p:txBody>
      </p:sp>
    </p:spTree>
    <p:extLst>
      <p:ext uri="{BB962C8B-B14F-4D97-AF65-F5344CB8AC3E}">
        <p14:creationId xmlns:p14="http://schemas.microsoft.com/office/powerpoint/2010/main" val="270812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138418" cy="330200"/>
          </a:xfrm>
        </p:spPr>
        <p:txBody>
          <a:bodyPr/>
          <a:lstStyle/>
          <a:p>
            <a:r>
              <a:rPr lang="ru-RU" sz="2000" dirty="0"/>
              <a:t>Роботизированное производство. Роботы полностью заменяют человека</a:t>
            </a:r>
          </a:p>
        </p:txBody>
      </p:sp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9E799D78-4B96-4959-B417-DFF0FDC0F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23" y="876315"/>
            <a:ext cx="7273153" cy="40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/>
          <p:cNvSpPr>
            <a:spLocks noGrp="1"/>
          </p:cNvSpPr>
          <p:nvPr>
            <p:ph type="body" sz="quarter" idx="14"/>
          </p:nvPr>
        </p:nvSpPr>
        <p:spPr>
          <a:xfrm>
            <a:off x="539750" y="4105730"/>
            <a:ext cx="7922606" cy="840739"/>
          </a:xfrm>
        </p:spPr>
        <p:txBody>
          <a:bodyPr/>
          <a:lstStyle/>
          <a:p>
            <a:r>
              <a:rPr lang="ru-RU" dirty="0"/>
              <a:t>1 строительные объёмы взяты из сравнительной таблицы АО «Прорыв»</a:t>
            </a:r>
            <a:br>
              <a:rPr lang="ru-RU" dirty="0"/>
            </a:br>
            <a:r>
              <a:rPr lang="ru-RU" dirty="0"/>
              <a:t>2 строительный объём бассейна выдержки учтён в строительном объёме здания реактора</a:t>
            </a:r>
            <a:br>
              <a:rPr lang="ru-RU" dirty="0"/>
            </a:br>
            <a:r>
              <a:rPr lang="ru-RU" dirty="0"/>
              <a:t>3 строительные объёмы роботизированных вариантов получены путём сложения объёмов помещений и строительных конструкций; фундаментная плита в строительном объёме не учтена</a:t>
            </a:r>
            <a:br>
              <a:rPr lang="ru-RU" dirty="0"/>
            </a:br>
            <a:r>
              <a:rPr lang="ru-RU" dirty="0"/>
              <a:t>4 строительные объёмы 182 и 162 тыс. м</a:t>
            </a:r>
            <a:r>
              <a:rPr lang="ru-RU" baseline="30000" dirty="0"/>
              <a:t>3</a:t>
            </a:r>
            <a:r>
              <a:rPr lang="ru-RU" dirty="0"/>
              <a:t> роботизированного варианта БР-1200 оценочные — получены путём пересчёта предварительного расчётного значения строительного объёма</a:t>
            </a:r>
            <a:br>
              <a:rPr lang="ru-RU" dirty="0"/>
            </a:br>
            <a:r>
              <a:rPr lang="ru-RU" dirty="0"/>
              <a:t>168 тыс. м</a:t>
            </a:r>
            <a:r>
              <a:rPr lang="ru-RU" baseline="30000" dirty="0"/>
              <a:t>3</a:t>
            </a:r>
            <a:r>
              <a:rPr lang="ru-RU" dirty="0"/>
              <a:t> (толщина стены 1000 мм) с учётом изменения толщины внешних стен до 1500 и 600 мм соответственно</a:t>
            </a:r>
          </a:p>
          <a:p>
            <a:pPr>
              <a:spcBef>
                <a:spcPts val="0"/>
              </a:spcBef>
            </a:pPr>
            <a:r>
              <a:rPr lang="ru-RU" dirty="0"/>
              <a:t>5 учтён строительный объём частей хранилища СЯТ БН-1200М и хранилища ЯТ БР-1200 предназначенных для хранения ЯТ</a:t>
            </a: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Сравнение строительных объёмов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39750" y="1195292"/>
          <a:ext cx="7739423" cy="2777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423">
                  <a:extLst>
                    <a:ext uri="{9D8B030D-6E8A-4147-A177-3AD203B41FA5}">
                      <a16:colId xmlns:a16="http://schemas.microsoft.com/office/drawing/2014/main" val="2142446864"/>
                    </a:ext>
                  </a:extLst>
                </a:gridCol>
                <a:gridCol w="1667976">
                  <a:extLst>
                    <a:ext uri="{9D8B030D-6E8A-4147-A177-3AD203B41FA5}">
                      <a16:colId xmlns:a16="http://schemas.microsoft.com/office/drawing/2014/main" val="112516714"/>
                    </a:ext>
                  </a:extLst>
                </a:gridCol>
                <a:gridCol w="924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4233412224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7743713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426706284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БН-1200М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Строительный объём, тыс. м</a:t>
                      </a:r>
                      <a:r>
                        <a:rPr lang="ru-RU" sz="12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b"/>
                </a:tc>
                <a:extLst>
                  <a:ext uri="{0D108BD9-81ED-4DB2-BD59-A6C34878D82A}">
                    <a16:rowId xmlns:a16="http://schemas.microsoft.com/office/drawing/2014/main" val="1670569539"/>
                  </a:ext>
                </a:extLst>
              </a:tr>
              <a:tr h="154647">
                <a:tc v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здание</a:t>
                      </a:r>
                      <a:r>
                        <a:rPr lang="ru-RU" sz="1200" b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реактора</a:t>
                      </a:r>
                      <a:endParaRPr lang="ru-RU" sz="1200" b="1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РПУ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+БПУ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ДГУ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хранилище</a:t>
                      </a:r>
                      <a:r>
                        <a:rPr lang="ru-RU" sz="1200" b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</a:t>
                      </a:r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∑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127006"/>
                  </a:ext>
                </a:extLst>
              </a:tr>
              <a:tr h="2505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Базовый, </a:t>
                      </a:r>
                      <a:r>
                        <a:rPr lang="ru-RU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2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Учтено</a:t>
                      </a:r>
                      <a:r>
                        <a:rPr lang="ru-RU" sz="80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объёме здания реактора</a:t>
                      </a:r>
                      <a:endParaRPr lang="ru-RU" sz="80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15,7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474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947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Роботизированный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RU" sz="12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266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712368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245439"/>
                  </a:ext>
                </a:extLst>
              </a:tr>
              <a:tr h="25088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БР-1200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Строительный объём, тыс. м</a:t>
                      </a:r>
                      <a:r>
                        <a:rPr lang="ru-RU" sz="12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b"/>
                </a:tc>
                <a:extLst>
                  <a:ext uri="{0D108BD9-81ED-4DB2-BD59-A6C34878D82A}">
                    <a16:rowId xmlns:a16="http://schemas.microsoft.com/office/drawing/2014/main" val="34246730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здание</a:t>
                      </a:r>
                      <a:r>
                        <a:rPr lang="ru-RU" sz="1200" b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реактора</a:t>
                      </a:r>
                      <a:endParaRPr lang="ru-RU" sz="1200" b="1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РПУ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+БПУ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ДГУ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хранилище</a:t>
                      </a:r>
                      <a:r>
                        <a:rPr lang="ru-RU" sz="1200" b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∑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755826"/>
                  </a:ext>
                </a:extLst>
              </a:tr>
              <a:tr h="24395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Роботизированный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220468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 fontAlgn="t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630732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Базовый, дек </a:t>
                      </a:r>
                      <a:r>
                        <a:rPr lang="ru-RU" sz="120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376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Роботизированный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22202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 fontAlgn="t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019444"/>
                  </a:ext>
                </a:extLst>
              </a:tr>
              <a:tr h="23981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Базовый, </a:t>
                      </a:r>
                      <a:r>
                        <a:rPr lang="ru-RU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576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Роботизированный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2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 marL="8598" marR="8598" marT="85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61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06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 txBox="1">
            <a:spLocks/>
          </p:cNvSpPr>
          <p:nvPr/>
        </p:nvSpPr>
        <p:spPr bwMode="auto">
          <a:xfrm>
            <a:off x="539750" y="245099"/>
            <a:ext cx="7092000" cy="51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619" tIns="34310" rIns="68619" bIns="34310"/>
          <a:lstStyle/>
          <a:p>
            <a:pPr eaLnBrk="0" hangingPunct="0"/>
            <a:r>
              <a:rPr lang="ru-RU" altLang="ru-RU" sz="1802" b="1" dirty="0">
                <a:latin typeface="Arial" panose="020B0604020202020204" pitchFamily="34" charset="0"/>
                <a:cs typeface="Arial" panose="020B0604020202020204" pitchFamily="34" charset="0"/>
              </a:rPr>
              <a:t>От реактора Первой АПЛ к энергетике корпусных реакторов </a:t>
            </a:r>
            <a:endParaRPr lang="ru-RU" altLang="ru-RU" sz="150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155916" y="761190"/>
            <a:ext cx="1772992" cy="1261857"/>
            <a:chOff x="49957" y="1071563"/>
            <a:chExt cx="2361803" cy="1680920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9957" y="2528900"/>
              <a:ext cx="1245679" cy="2235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5000"/>
                </a:lnSpc>
                <a:buClr>
                  <a:schemeClr val="hlink"/>
                </a:buClr>
                <a:buSzPct val="70000"/>
                <a:buFont typeface="Wingdings" pitchFamily="2" charset="2"/>
                <a:buNone/>
              </a:pPr>
              <a:r>
                <a:rPr lang="ru-RU" sz="751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А.П.Александров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223628" y="2528900"/>
              <a:ext cx="1188132" cy="2235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5000"/>
                </a:lnSpc>
                <a:buClr>
                  <a:schemeClr val="hlink"/>
                </a:buClr>
                <a:buSzPct val="70000"/>
                <a:buFont typeface="Wingdings" pitchFamily="2" charset="2"/>
                <a:buNone/>
              </a:pPr>
              <a:r>
                <a:rPr lang="ru-RU" sz="751" b="1" i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Н.А.Доллежаль</a:t>
              </a:r>
              <a:endParaRPr lang="ru-RU" sz="751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" name="Picture 4" descr="alex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024" y="1071564"/>
              <a:ext cx="945492" cy="141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14300" dist="152400" dir="2700000" sx="92000" sy="92000" algn="ctr" rotWithShape="0">
                <a:srgbClr val="000000">
                  <a:alpha val="71000"/>
                </a:srgbClr>
              </a:outerShdw>
            </a:effectLst>
          </p:spPr>
        </p:pic>
        <p:pic>
          <p:nvPicPr>
            <p:cNvPr id="15" name="Picture 5" descr="dol_2zv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9143" y="1071563"/>
              <a:ext cx="949568" cy="1421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14300" dist="152400" dir="2700000" sx="92000" sy="92000" algn="ctr" rotWithShape="0">
                <a:srgbClr val="000000">
                  <a:alpha val="71000"/>
                </a:srgbClr>
              </a:outerShdw>
            </a:effectLst>
          </p:spPr>
        </p:pic>
      </p:grpSp>
      <p:grpSp>
        <p:nvGrpSpPr>
          <p:cNvPr id="31" name="Группа 30"/>
          <p:cNvGrpSpPr/>
          <p:nvPr/>
        </p:nvGrpSpPr>
        <p:grpSpPr>
          <a:xfrm>
            <a:off x="482685" y="2477051"/>
            <a:ext cx="1339026" cy="2328460"/>
            <a:chOff x="4391980" y="3032956"/>
            <a:chExt cx="1783717" cy="3323803"/>
          </a:xfrm>
        </p:grpSpPr>
        <p:sp>
          <p:nvSpPr>
            <p:cNvPr id="22" name="Содержимое 2"/>
            <p:cNvSpPr txBox="1">
              <a:spLocks/>
            </p:cNvSpPr>
            <p:nvPr/>
          </p:nvSpPr>
          <p:spPr bwMode="auto">
            <a:xfrm>
              <a:off x="4391980" y="5949278"/>
              <a:ext cx="1783717" cy="40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60363" indent="-360363" eaLnBrk="0" hangingPunct="0">
                <a:lnSpc>
                  <a:spcPct val="110000"/>
                </a:lnSpc>
                <a:spcBef>
                  <a:spcPct val="40000"/>
                </a:spcBef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60363" indent="-177800" eaLnBrk="0" hangingPunct="0">
                <a:lnSpc>
                  <a:spcPct val="110000"/>
                </a:lnSpc>
                <a:spcAft>
                  <a:spcPct val="20000"/>
                </a:spcAft>
                <a:buBlip>
                  <a:blip r:embed="rId5"/>
                </a:buBlip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62050" indent="-268288" eaLnBrk="0" hangingPunct="0">
                <a:spcAft>
                  <a:spcPct val="30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65288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73275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304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876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448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9020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Реактор ВМ-А для первой АПЛ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endParaRPr lang="ru-RU" sz="901" dirty="0">
                <a:latin typeface="+mn-lt"/>
                <a:cs typeface="Times New Roman" pitchFamily="18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endParaRPr lang="ru-RU" sz="901" dirty="0">
                <a:latin typeface="+mn-lt"/>
                <a:cs typeface="Times New Roman" pitchFamily="18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endParaRPr lang="ru-RU" sz="901" b="1" dirty="0">
                <a:latin typeface="+mn-lt"/>
                <a:cs typeface="Times New Roman" pitchFamily="18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endParaRPr lang="ru-RU" sz="901" dirty="0">
                <a:latin typeface="+mn-lt"/>
                <a:cs typeface="Times New Roman" pitchFamily="18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ru-RU" altLang="ru-RU" sz="901" dirty="0">
                <a:latin typeface="+mn-lt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ru-RU" sz="901" dirty="0">
                <a:latin typeface="+mn-lt"/>
                <a:cs typeface="Times New Roman" pitchFamily="18" charset="0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99992" y="3032956"/>
              <a:ext cx="1366168" cy="2844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28"/>
          <p:cNvGrpSpPr/>
          <p:nvPr/>
        </p:nvGrpSpPr>
        <p:grpSpPr>
          <a:xfrm>
            <a:off x="5692628" y="761190"/>
            <a:ext cx="2952933" cy="1841443"/>
            <a:chOff x="6012160" y="2996952"/>
            <a:chExt cx="3131840" cy="187220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20172" y="2996952"/>
              <a:ext cx="2818255" cy="1425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Содержимое 2"/>
            <p:cNvSpPr txBox="1">
              <a:spLocks/>
            </p:cNvSpPr>
            <p:nvPr/>
          </p:nvSpPr>
          <p:spPr bwMode="auto">
            <a:xfrm>
              <a:off x="6012160" y="4437112"/>
              <a:ext cx="313184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60363" indent="-360363" eaLnBrk="0" hangingPunct="0">
                <a:lnSpc>
                  <a:spcPct val="110000"/>
                </a:lnSpc>
                <a:spcBef>
                  <a:spcPct val="40000"/>
                </a:spcBef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60363" indent="-177800" eaLnBrk="0" hangingPunct="0">
                <a:lnSpc>
                  <a:spcPct val="110000"/>
                </a:lnSpc>
                <a:spcAft>
                  <a:spcPct val="20000"/>
                </a:spcAft>
                <a:buBlip>
                  <a:blip r:embed="rId5"/>
                </a:buBlip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62050" indent="-268288" eaLnBrk="0" hangingPunct="0">
                <a:spcAft>
                  <a:spcPct val="30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65288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73275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304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876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448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9020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r>
                <a:rPr lang="ru-RU" sz="901" dirty="0">
                  <a:latin typeface="Arial" panose="020B0604020202020204" pitchFamily="34" charset="0"/>
                  <a:cs typeface="Arial" panose="020B0604020202020204" pitchFamily="34" charset="0"/>
                </a:rPr>
                <a:t>Первая АПЛ проекта 627 К3 – Ленинский комсомол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endParaRPr lang="ru-RU" sz="901" dirty="0">
                <a:latin typeface="+mn-lt"/>
                <a:cs typeface="Times New Roman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endParaRPr lang="ru-RU" sz="901" b="1" dirty="0">
                <a:latin typeface="+mn-lt"/>
                <a:cs typeface="Times New Roman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None/>
                <a:defRPr/>
              </a:pPr>
              <a:endParaRPr lang="ru-RU" sz="901" dirty="0">
                <a:latin typeface="+mn-lt"/>
                <a:cs typeface="Times New Roman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ru-RU" altLang="ru-RU" sz="901" dirty="0">
                <a:latin typeface="+mn-lt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ru-RU" sz="901" dirty="0"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68B945-CC2B-40C2-8388-2047AD6CB6E2}"/>
              </a:ext>
            </a:extLst>
          </p:cNvPr>
          <p:cNvGrpSpPr/>
          <p:nvPr/>
        </p:nvGrpSpPr>
        <p:grpSpPr>
          <a:xfrm>
            <a:off x="1893055" y="2338579"/>
            <a:ext cx="1550233" cy="2500439"/>
            <a:chOff x="3527884" y="1196753"/>
            <a:chExt cx="1368152" cy="3312367"/>
          </a:xfrm>
        </p:grpSpPr>
        <p:sp>
          <p:nvSpPr>
            <p:cNvPr id="25" name="Содержимое 2">
              <a:extLst>
                <a:ext uri="{FF2B5EF4-FFF2-40B4-BE49-F238E27FC236}">
                  <a16:creationId xmlns:a16="http://schemas.microsoft.com/office/drawing/2014/main" id="{84445B5E-789D-48DE-AE5E-8460FBA399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27884" y="4077072"/>
              <a:ext cx="1368152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60363" indent="-360363" eaLnBrk="0" hangingPunct="0">
                <a:lnSpc>
                  <a:spcPct val="110000"/>
                </a:lnSpc>
                <a:spcBef>
                  <a:spcPct val="40000"/>
                </a:spcBef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60363" indent="-177800" eaLnBrk="0" hangingPunct="0">
                <a:lnSpc>
                  <a:spcPct val="110000"/>
                </a:lnSpc>
                <a:spcAft>
                  <a:spcPct val="20000"/>
                </a:spcAft>
                <a:buBlip>
                  <a:blip r:embed="rId5"/>
                </a:buBlip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62050" indent="-268288" eaLnBrk="0" hangingPunct="0">
                <a:spcAft>
                  <a:spcPct val="30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65288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73275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304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876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448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902075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1200" dirty="0"/>
                <a:t>МБУ-40 (интегральный)</a:t>
              </a:r>
              <a:endParaRPr lang="ru-RU" sz="1200" dirty="0">
                <a:latin typeface="+mn-lt"/>
                <a:cs typeface="Times New Roman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endParaRPr lang="ru-RU" sz="1200" dirty="0">
                <a:latin typeface="+mn-lt"/>
                <a:cs typeface="Times New Roman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endParaRPr lang="ru-RU" sz="1200" b="1" dirty="0">
                <a:latin typeface="+mn-lt"/>
                <a:cs typeface="Times New Roman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endParaRPr lang="ru-RU" sz="1200" dirty="0">
                <a:latin typeface="+mn-lt"/>
                <a:cs typeface="Times New Roman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ru-RU" altLang="ru-RU" sz="1200" dirty="0">
                <a:latin typeface="+mn-lt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ru-RU" sz="1200" dirty="0">
                <a:latin typeface="+mn-lt"/>
                <a:cs typeface="Times New Roman" pitchFamily="18" charset="0"/>
              </a:endParaRPr>
            </a:p>
          </p:txBody>
        </p:sp>
        <p:pic>
          <p:nvPicPr>
            <p:cNvPr id="32" name="Picture 3" descr="D:\Доллежаль\120 летие\Карандина-ДОЛЛЕЖАЛЬ\АПЛ\Продольный разрез пароген. агр. МБУ-40.TIF">
              <a:extLst>
                <a:ext uri="{FF2B5EF4-FFF2-40B4-BE49-F238E27FC236}">
                  <a16:creationId xmlns:a16="http://schemas.microsoft.com/office/drawing/2014/main" id="{1AFEA3FB-A2FA-47E1-BE69-2E6368D86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63888" y="1196753"/>
              <a:ext cx="1256277" cy="2808312"/>
            </a:xfrm>
            <a:prstGeom prst="rect">
              <a:avLst/>
            </a:prstGeom>
            <a:noFill/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1C839A9-488B-4196-9B78-F94B77A754E2}"/>
              </a:ext>
            </a:extLst>
          </p:cNvPr>
          <p:cNvGrpSpPr/>
          <p:nvPr/>
        </p:nvGrpSpPr>
        <p:grpSpPr>
          <a:xfrm>
            <a:off x="5769072" y="3748488"/>
            <a:ext cx="2811160" cy="1258826"/>
            <a:chOff x="5903242" y="1052736"/>
            <a:chExt cx="3240758" cy="2557136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4F0EB30A-0E2E-4147-85B8-C56CC3C12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03242" y="1052736"/>
              <a:ext cx="3133254" cy="2088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96F028-EFFF-4B11-9BFA-4F7285446ACB}"/>
                </a:ext>
              </a:extLst>
            </p:cNvPr>
            <p:cNvSpPr/>
            <p:nvPr/>
          </p:nvSpPr>
          <p:spPr>
            <a:xfrm>
              <a:off x="5921895" y="3140968"/>
              <a:ext cx="3222105" cy="4689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АПЛ проекта 661 «Анчар» (44,7 узла) 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0D44D4-B3FE-40B8-813B-71641BFE580E}"/>
              </a:ext>
            </a:extLst>
          </p:cNvPr>
          <p:cNvSpPr txBox="1"/>
          <p:nvPr/>
        </p:nvSpPr>
        <p:spPr>
          <a:xfrm>
            <a:off x="3876085" y="4492706"/>
            <a:ext cx="151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charset="0"/>
                <a:cs typeface="Arial" charset="0"/>
              </a:rPr>
              <a:t>БН-800</a:t>
            </a:r>
          </a:p>
          <a:p>
            <a:r>
              <a:rPr lang="ru-RU" sz="1200" dirty="0">
                <a:latin typeface="Arial" charset="0"/>
                <a:cs typeface="Arial" charset="0"/>
              </a:rPr>
              <a:t>(петлевой)</a:t>
            </a:r>
          </a:p>
        </p:txBody>
      </p:sp>
      <p:sp>
        <p:nvSpPr>
          <p:cNvPr id="22531" name="Содержимое 2"/>
          <p:cNvSpPr txBox="1">
            <a:spLocks/>
          </p:cNvSpPr>
          <p:nvPr/>
        </p:nvSpPr>
        <p:spPr bwMode="auto">
          <a:xfrm>
            <a:off x="2761112" y="665887"/>
            <a:ext cx="2990305" cy="154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19" tIns="34310" rIns="68619" bIns="34310"/>
          <a:lstStyle>
            <a:lvl1pPr marL="360363" indent="-360363" eaLnBrk="0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60363" indent="-177800" eaLnBrk="0" hangingPunct="0">
              <a:lnSpc>
                <a:spcPct val="110000"/>
              </a:lnSpc>
              <a:spcAft>
                <a:spcPct val="2000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2050" indent="-268288" eaLnBrk="0" hangingPunct="0">
              <a:spcAft>
                <a:spcPct val="30000"/>
              </a:spcAft>
              <a:buBlip>
                <a:blip r:embed="rId5"/>
              </a:buBlip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5288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275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04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76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48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2075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/>
            </a:pPr>
            <a:r>
              <a:rPr lang="ru-RU" altLang="ru-RU" sz="1100" b="1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сентября 1952 г. </a:t>
            </a:r>
            <a:r>
              <a:rPr lang="ru-RU" altLang="ru-RU" sz="1100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Постановление СМ СССР о проектировании и строительстве объекта 627 (первой АПЛ)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/>
            </a:pPr>
            <a:r>
              <a:rPr lang="ru-RU" altLang="ru-RU" sz="1100" b="1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А.П. Александров </a:t>
            </a:r>
            <a:r>
              <a:rPr lang="ru-RU" altLang="ru-RU" sz="1100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НР объекта 627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/>
            </a:pPr>
            <a:r>
              <a:rPr lang="ru-RU" altLang="ru-RU" sz="1100" b="1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 Доллежаль </a:t>
            </a:r>
            <a:r>
              <a:rPr lang="ru-RU" altLang="ru-RU" sz="1100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ГК энергоустановки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/>
            </a:pPr>
            <a:r>
              <a:rPr lang="ru-RU" altLang="ru-RU" sz="1100" b="1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 г.</a:t>
            </a:r>
            <a:r>
              <a:rPr lang="ru-RU" altLang="ru-RU" sz="1100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первая АПЛ вошла в строй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/>
            </a:pPr>
            <a:r>
              <a:rPr lang="ru-RU" altLang="ru-RU" sz="1100" b="1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1969 г. </a:t>
            </a:r>
            <a:r>
              <a:rPr lang="ru-RU" altLang="ru-RU" sz="1100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АПЛ «Анчар»</a:t>
            </a:r>
            <a:endParaRPr lang="ru-RU" altLang="ru-RU" sz="1100" b="1" dirty="0">
              <a:solidFill>
                <a:srgbClr val="025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defRPr/>
            </a:pPr>
            <a:r>
              <a:rPr lang="ru-RU" altLang="ru-RU" sz="1100" b="1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г. – </a:t>
            </a:r>
            <a:r>
              <a:rPr lang="ru-RU" altLang="ru-RU" sz="1100" dirty="0">
                <a:solidFill>
                  <a:srgbClr val="025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АПЛ проекта 705 (РУ ОК-550)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1200" dirty="0">
              <a:solidFill>
                <a:srgbClr val="02518C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90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90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901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ru-RU" sz="90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90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901" dirty="0">
              <a:solidFill>
                <a:srgbClr val="024AAA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CE3C75-A806-F8E5-8F77-06B2FFDA5D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72" y="2412322"/>
            <a:ext cx="2687760" cy="1101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75DBD-5226-59DE-2743-917983523B93}"/>
              </a:ext>
            </a:extLst>
          </p:cNvPr>
          <p:cNvSpPr txBox="1"/>
          <p:nvPr/>
        </p:nvSpPr>
        <p:spPr>
          <a:xfrm>
            <a:off x="5794470" y="3513851"/>
            <a:ext cx="2687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АПЛ проекта 705 (41 узел)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851B90-9B55-029D-6428-2DA30A3F7E4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86" y="761190"/>
            <a:ext cx="743935" cy="1066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0949C-C8E2-43F9-1435-65C29689E3EB}"/>
              </a:ext>
            </a:extLst>
          </p:cNvPr>
          <p:cNvSpPr txBox="1"/>
          <p:nvPr/>
        </p:nvSpPr>
        <p:spPr>
          <a:xfrm>
            <a:off x="1856639" y="1831404"/>
            <a:ext cx="9351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А.И.Лейпунский</a:t>
            </a:r>
            <a:endParaRPr lang="ru-RU" sz="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D:\Шевченко\работа ЧУ ИТЦП ПРОРЫВ\БР-1200\2019\Апрель 2019\Презентация Лемехова\РУ БН 600.png">
            <a:extLst>
              <a:ext uri="{FF2B5EF4-FFF2-40B4-BE49-F238E27FC236}">
                <a16:creationId xmlns:a16="http://schemas.microsoft.com/office/drawing/2014/main" id="{688A7997-A4E9-B86F-490A-34B5E546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929" y="2477051"/>
            <a:ext cx="2199155" cy="19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164388" cy="615950"/>
          </a:xfrm>
        </p:spPr>
        <p:txBody>
          <a:bodyPr/>
          <a:lstStyle/>
          <a:p>
            <a:r>
              <a:rPr lang="ru-RU" sz="2000" dirty="0"/>
              <a:t>Разработка и создание объектов с использованием ЦД</a:t>
            </a:r>
          </a:p>
        </p:txBody>
      </p:sp>
      <p:pic>
        <p:nvPicPr>
          <p:cNvPr id="10" name="Picture 2" descr="https://downloader.disk.yandex.ru/preview/b702f7cef3cd6d9edf3e8a3cf3d2964e08aad06f5ad187d0ef241b111aae503a/60786cae/gA-GFA7spgdM3akWWuhD1cGiyhWF45sDcJxla2s3h1xDO8uNo5yP9oJUWzamhsTIyrv0nDMhPb8uE-PEpCMJ5Q%3D%3D?uid=0&amp;filename=SHK06193.JPG&amp;disposition=inline&amp;hash=&amp;limit=0&amp;content_type=image%2Fjpeg&amp;owner_uid=0&amp;tknv=v2&amp;size=1920x92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262" y="3118770"/>
            <a:ext cx="3144839" cy="1665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497" y="3118769"/>
            <a:ext cx="3411538" cy="1671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497" y="1055370"/>
            <a:ext cx="3411538" cy="1820863"/>
          </a:xfrm>
          <a:prstGeom prst="rect">
            <a:avLst/>
          </a:prstGeom>
          <a:ln>
            <a:solidFill>
              <a:srgbClr val="34537F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62" y="1055370"/>
            <a:ext cx="3125788" cy="1820862"/>
          </a:xfrm>
          <a:prstGeom prst="rect">
            <a:avLst/>
          </a:prstGeom>
          <a:ln>
            <a:solidFill>
              <a:srgbClr val="34537F"/>
            </a:solidFill>
          </a:ln>
        </p:spPr>
      </p:pic>
      <p:sp>
        <p:nvSpPr>
          <p:cNvPr id="9" name="Стрелка вправо 1">
            <a:extLst>
              <a:ext uri="{FF2B5EF4-FFF2-40B4-BE49-F238E27FC236}">
                <a16:creationId xmlns:a16="http://schemas.microsoft.com/office/drawing/2014/main" id="{6A8E7079-4EB2-4224-B877-51D149D35DFA}"/>
              </a:ext>
            </a:extLst>
          </p:cNvPr>
          <p:cNvSpPr/>
          <p:nvPr/>
        </p:nvSpPr>
        <p:spPr>
          <a:xfrm rot="5400000">
            <a:off x="1697004" y="2875764"/>
            <a:ext cx="458936" cy="243475"/>
          </a:xfrm>
          <a:prstGeom prst="rightArrow">
            <a:avLst>
              <a:gd name="adj1" fmla="val 45828"/>
              <a:gd name="adj2" fmla="val 76078"/>
            </a:avLst>
          </a:prstGeom>
          <a:solidFill>
            <a:srgbClr val="3E84B7"/>
          </a:solidFill>
          <a:ln>
            <a:solidFill>
              <a:srgbClr val="3E8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">
            <a:extLst>
              <a:ext uri="{FF2B5EF4-FFF2-40B4-BE49-F238E27FC236}">
                <a16:creationId xmlns:a16="http://schemas.microsoft.com/office/drawing/2014/main" id="{CA83E608-E7D7-4D01-BCA5-57955B9B8918}"/>
              </a:ext>
            </a:extLst>
          </p:cNvPr>
          <p:cNvSpPr/>
          <p:nvPr/>
        </p:nvSpPr>
        <p:spPr>
          <a:xfrm rot="5400000">
            <a:off x="6511798" y="2875765"/>
            <a:ext cx="458936" cy="243475"/>
          </a:xfrm>
          <a:prstGeom prst="rightArrow">
            <a:avLst>
              <a:gd name="adj1" fmla="val 45828"/>
              <a:gd name="adj2" fmla="val 76078"/>
            </a:avLst>
          </a:prstGeom>
          <a:solidFill>
            <a:srgbClr val="3E84B7"/>
          </a:solidFill>
          <a:ln>
            <a:solidFill>
              <a:srgbClr val="3E8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86A144E-4FF1-459A-ABF6-C12988F7682E}"/>
              </a:ext>
            </a:extLst>
          </p:cNvPr>
          <p:cNvSpPr/>
          <p:nvPr/>
        </p:nvSpPr>
        <p:spPr>
          <a:xfrm>
            <a:off x="3755408" y="1729976"/>
            <a:ext cx="1077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Модель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74BB665-902E-46E1-BD8B-BF5DD2453E86}"/>
              </a:ext>
            </a:extLst>
          </p:cNvPr>
          <p:cNvSpPr/>
          <p:nvPr/>
        </p:nvSpPr>
        <p:spPr>
          <a:xfrm>
            <a:off x="3779454" y="3766923"/>
            <a:ext cx="102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Объект</a:t>
            </a:r>
          </a:p>
        </p:txBody>
      </p:sp>
    </p:spTree>
    <p:extLst>
      <p:ext uri="{BB962C8B-B14F-4D97-AF65-F5344CB8AC3E}">
        <p14:creationId xmlns:p14="http://schemas.microsoft.com/office/powerpoint/2010/main" val="1490656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6FD414C-B8A6-4A78-92BD-324958F0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6388"/>
            <a:ext cx="6348822" cy="33020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/>
                <a:cs typeface="Calibri" pitchFamily="34" charset="0"/>
              </a:rPr>
              <a:t>Определение</a:t>
            </a:r>
            <a:r>
              <a:rPr lang="ru-RU" sz="1800" dirty="0">
                <a:solidFill>
                  <a:schemeClr val="tx1"/>
                </a:solidFill>
                <a:latin typeface="Arial"/>
                <a:cs typeface="Calibri" pitchFamily="34" charset="0"/>
              </a:rPr>
              <a:t> ЦД в ПН «Прорыв»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984D8-D31E-469E-B548-C519B42CA43C}"/>
              </a:ext>
            </a:extLst>
          </p:cNvPr>
          <p:cNvSpPr txBox="1"/>
          <p:nvPr/>
        </p:nvSpPr>
        <p:spPr>
          <a:xfrm>
            <a:off x="5675927" y="1067598"/>
            <a:ext cx="329955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Цифровой двойник –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построенный в виртуальном пространстве объект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с набором БД, моделей, инструментов визуализации в 3D, программных продуктов, получаемых в он-лайн режиме данных, позволяющих моделировать работу и обслуживание объекта как в нормальных условиях эксплуатации, так и при отклонении от них, включая проектные и запроектные аварии. ЦД служит для оптимизации проектных, конструкторских, технологических решений, создания тренажёров, сопровождения эксплуатации и вывода из эксплуатации.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09788A0-3B55-407B-A387-72CE8797058E}"/>
              </a:ext>
            </a:extLst>
          </p:cNvPr>
          <p:cNvSpPr/>
          <p:nvPr/>
        </p:nvSpPr>
        <p:spPr>
          <a:xfrm>
            <a:off x="509713" y="1067598"/>
            <a:ext cx="1924205" cy="519155"/>
          </a:xfrm>
          <a:prstGeom prst="roundRect">
            <a:avLst>
              <a:gd name="adj" fmla="val 4609"/>
            </a:avLst>
          </a:prstGeom>
          <a:solidFill>
            <a:schemeClr val="bg2">
              <a:lumMod val="95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 №87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3EF0B01-DCC2-424F-A20C-780015CDB07B}"/>
              </a:ext>
            </a:extLst>
          </p:cNvPr>
          <p:cNvSpPr/>
          <p:nvPr/>
        </p:nvSpPr>
        <p:spPr>
          <a:xfrm>
            <a:off x="3092824" y="1067598"/>
            <a:ext cx="1924205" cy="519155"/>
          </a:xfrm>
          <a:prstGeom prst="roundRect">
            <a:avLst>
              <a:gd name="adj" fmla="val 4609"/>
            </a:avLst>
          </a:prstGeom>
          <a:solidFill>
            <a:schemeClr val="tx2">
              <a:lumMod val="95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Интегрирующий проект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0052782-226F-4C08-B06C-EC4B56A4C9B3}"/>
              </a:ext>
            </a:extLst>
          </p:cNvPr>
          <p:cNvSpPr/>
          <p:nvPr/>
        </p:nvSpPr>
        <p:spPr>
          <a:xfrm>
            <a:off x="509711" y="1994578"/>
            <a:ext cx="1924205" cy="519155"/>
          </a:xfrm>
          <a:prstGeom prst="roundRect">
            <a:avLst>
              <a:gd name="adj" fmla="val 46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документация</a:t>
            </a:r>
          </a:p>
        </p:txBody>
      </p:sp>
      <p:sp>
        <p:nvSpPr>
          <p:cNvPr id="14" name="Стрелка вправо 1">
            <a:extLst>
              <a:ext uri="{FF2B5EF4-FFF2-40B4-BE49-F238E27FC236}">
                <a16:creationId xmlns:a16="http://schemas.microsoft.com/office/drawing/2014/main" id="{CC10527C-97BE-42B9-9E15-72C7509208F2}"/>
              </a:ext>
            </a:extLst>
          </p:cNvPr>
          <p:cNvSpPr/>
          <p:nvPr/>
        </p:nvSpPr>
        <p:spPr>
          <a:xfrm rot="5400000">
            <a:off x="1242344" y="1694485"/>
            <a:ext cx="458936" cy="243475"/>
          </a:xfrm>
          <a:prstGeom prst="rightArrow">
            <a:avLst>
              <a:gd name="adj1" fmla="val 45828"/>
              <a:gd name="adj2" fmla="val 76078"/>
            </a:avLst>
          </a:prstGeom>
          <a:solidFill>
            <a:srgbClr val="3E84B7"/>
          </a:solidFill>
          <a:ln>
            <a:solidFill>
              <a:srgbClr val="3E8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88D719D-94BB-48FC-AD3C-3D99D2C8468B}"/>
              </a:ext>
            </a:extLst>
          </p:cNvPr>
          <p:cNvSpPr/>
          <p:nvPr/>
        </p:nvSpPr>
        <p:spPr>
          <a:xfrm>
            <a:off x="3092824" y="1994578"/>
            <a:ext cx="1924205" cy="519155"/>
          </a:xfrm>
          <a:prstGeom prst="roundRect">
            <a:avLst>
              <a:gd name="adj" fmla="val 46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модель (включая ПД, РД, отчеты о НИР и т.д.)</a:t>
            </a:r>
          </a:p>
        </p:txBody>
      </p:sp>
      <p:sp>
        <p:nvSpPr>
          <p:cNvPr id="19" name="Стрелка вправо 1">
            <a:extLst>
              <a:ext uri="{FF2B5EF4-FFF2-40B4-BE49-F238E27FC236}">
                <a16:creationId xmlns:a16="http://schemas.microsoft.com/office/drawing/2014/main" id="{BC18A724-D582-40A2-98E3-C685C6572F43}"/>
              </a:ext>
            </a:extLst>
          </p:cNvPr>
          <p:cNvSpPr/>
          <p:nvPr/>
        </p:nvSpPr>
        <p:spPr>
          <a:xfrm rot="5400000">
            <a:off x="3820249" y="1700898"/>
            <a:ext cx="469346" cy="243475"/>
          </a:xfrm>
          <a:prstGeom prst="rightArrow">
            <a:avLst>
              <a:gd name="adj1" fmla="val 45828"/>
              <a:gd name="adj2" fmla="val 76078"/>
            </a:avLst>
          </a:prstGeom>
          <a:solidFill>
            <a:srgbClr val="3E84B7"/>
          </a:solidFill>
          <a:ln>
            <a:solidFill>
              <a:srgbClr val="3E8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40C8970-B43C-491E-9B9F-1A4D619FA415}"/>
              </a:ext>
            </a:extLst>
          </p:cNvPr>
          <p:cNvSpPr/>
          <p:nvPr/>
        </p:nvSpPr>
        <p:spPr>
          <a:xfrm>
            <a:off x="3092822" y="2719331"/>
            <a:ext cx="1924205" cy="416356"/>
          </a:xfrm>
          <a:prstGeom prst="roundRect">
            <a:avLst>
              <a:gd name="adj" fmla="val 46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D7C6DD9-7DC3-4792-8030-4DFA0CCD2066}"/>
              </a:ext>
            </a:extLst>
          </p:cNvPr>
          <p:cNvSpPr/>
          <p:nvPr/>
        </p:nvSpPr>
        <p:spPr>
          <a:xfrm>
            <a:off x="3092822" y="3341285"/>
            <a:ext cx="1924205" cy="416356"/>
          </a:xfrm>
          <a:prstGeom prst="roundRect">
            <a:avLst>
              <a:gd name="adj" fmla="val 46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8AB0B20-3D0F-4D18-B1EA-C0C3C66F5114}"/>
              </a:ext>
            </a:extLst>
          </p:cNvPr>
          <p:cNvSpPr/>
          <p:nvPr/>
        </p:nvSpPr>
        <p:spPr>
          <a:xfrm>
            <a:off x="3092821" y="3963239"/>
            <a:ext cx="1924205" cy="416356"/>
          </a:xfrm>
          <a:prstGeom prst="roundRect">
            <a:avLst>
              <a:gd name="adj" fmla="val 46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Расчетные модели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B893916-CECD-4396-B222-CD7027C755C3}"/>
              </a:ext>
            </a:extLst>
          </p:cNvPr>
          <p:cNvSpPr/>
          <p:nvPr/>
        </p:nvSpPr>
        <p:spPr>
          <a:xfrm>
            <a:off x="3096181" y="4587311"/>
            <a:ext cx="1924205" cy="416356"/>
          </a:xfrm>
          <a:prstGeom prst="roundRect">
            <a:avLst>
              <a:gd name="adj" fmla="val 46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75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</a:t>
            </a:r>
          </a:p>
        </p:txBody>
      </p:sp>
      <p:sp>
        <p:nvSpPr>
          <p:cNvPr id="2" name="Крест 1">
            <a:extLst>
              <a:ext uri="{FF2B5EF4-FFF2-40B4-BE49-F238E27FC236}">
                <a16:creationId xmlns:a16="http://schemas.microsoft.com/office/drawing/2014/main" id="{A8BA16D1-99DB-4174-81FE-BDABA63FB993}"/>
              </a:ext>
            </a:extLst>
          </p:cNvPr>
          <p:cNvSpPr/>
          <p:nvPr/>
        </p:nvSpPr>
        <p:spPr>
          <a:xfrm>
            <a:off x="3974201" y="2540851"/>
            <a:ext cx="161442" cy="153562"/>
          </a:xfrm>
          <a:prstGeom prst="plus">
            <a:avLst>
              <a:gd name="adj" fmla="val 35293"/>
            </a:avLst>
          </a:prstGeom>
          <a:solidFill>
            <a:srgbClr val="0070C0"/>
          </a:solidFill>
          <a:ln>
            <a:solidFill>
              <a:srgbClr val="345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Крест 23">
            <a:extLst>
              <a:ext uri="{FF2B5EF4-FFF2-40B4-BE49-F238E27FC236}">
                <a16:creationId xmlns:a16="http://schemas.microsoft.com/office/drawing/2014/main" id="{90F77C1A-78CC-42C0-89BC-6C5A27D81234}"/>
              </a:ext>
            </a:extLst>
          </p:cNvPr>
          <p:cNvSpPr/>
          <p:nvPr/>
        </p:nvSpPr>
        <p:spPr>
          <a:xfrm>
            <a:off x="3974201" y="3160829"/>
            <a:ext cx="161442" cy="153562"/>
          </a:xfrm>
          <a:prstGeom prst="plus">
            <a:avLst>
              <a:gd name="adj" fmla="val 35293"/>
            </a:avLst>
          </a:prstGeom>
          <a:solidFill>
            <a:srgbClr val="0070C0"/>
          </a:solidFill>
          <a:ln>
            <a:solidFill>
              <a:srgbClr val="345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рест 24">
            <a:extLst>
              <a:ext uri="{FF2B5EF4-FFF2-40B4-BE49-F238E27FC236}">
                <a16:creationId xmlns:a16="http://schemas.microsoft.com/office/drawing/2014/main" id="{E7FFBA30-14F4-408E-94BE-E30005A2935B}"/>
              </a:ext>
            </a:extLst>
          </p:cNvPr>
          <p:cNvSpPr/>
          <p:nvPr/>
        </p:nvSpPr>
        <p:spPr>
          <a:xfrm>
            <a:off x="3974201" y="3784535"/>
            <a:ext cx="161442" cy="153562"/>
          </a:xfrm>
          <a:prstGeom prst="plus">
            <a:avLst>
              <a:gd name="adj" fmla="val 35293"/>
            </a:avLst>
          </a:prstGeom>
          <a:solidFill>
            <a:srgbClr val="0070C0"/>
          </a:solidFill>
          <a:ln>
            <a:solidFill>
              <a:srgbClr val="345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рест 25">
            <a:extLst>
              <a:ext uri="{FF2B5EF4-FFF2-40B4-BE49-F238E27FC236}">
                <a16:creationId xmlns:a16="http://schemas.microsoft.com/office/drawing/2014/main" id="{C9895132-7664-4E14-AC03-A42D46407D7A}"/>
              </a:ext>
            </a:extLst>
          </p:cNvPr>
          <p:cNvSpPr/>
          <p:nvPr/>
        </p:nvSpPr>
        <p:spPr>
          <a:xfrm>
            <a:off x="3974201" y="4404737"/>
            <a:ext cx="161442" cy="153562"/>
          </a:xfrm>
          <a:prstGeom prst="plus">
            <a:avLst>
              <a:gd name="adj" fmla="val 35293"/>
            </a:avLst>
          </a:prstGeom>
          <a:solidFill>
            <a:srgbClr val="0070C0"/>
          </a:solidFill>
          <a:ln>
            <a:solidFill>
              <a:srgbClr val="345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авая фигурная скобка 26">
            <a:extLst>
              <a:ext uri="{FF2B5EF4-FFF2-40B4-BE49-F238E27FC236}">
                <a16:creationId xmlns:a16="http://schemas.microsoft.com/office/drawing/2014/main" id="{4E1EFF48-5D3A-4F85-9D67-008C39980AE1}"/>
              </a:ext>
            </a:extLst>
          </p:cNvPr>
          <p:cNvSpPr/>
          <p:nvPr/>
        </p:nvSpPr>
        <p:spPr>
          <a:xfrm>
            <a:off x="5284514" y="1240312"/>
            <a:ext cx="305393" cy="3656030"/>
          </a:xfrm>
          <a:prstGeom prst="rightBrace">
            <a:avLst>
              <a:gd name="adj1" fmla="val 46824"/>
              <a:gd name="adj2" fmla="val 50017"/>
            </a:avLst>
          </a:prstGeom>
          <a:solidFill>
            <a:schemeClr val="accent2">
              <a:lumMod val="20000"/>
              <a:lumOff val="80000"/>
              <a:alpha val="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35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52">
            <a:extLst>
              <a:ext uri="{FF2B5EF4-FFF2-40B4-BE49-F238E27FC236}">
                <a16:creationId xmlns:a16="http://schemas.microsoft.com/office/drawing/2014/main" id="{E7BF598A-25BD-4AD9-8C7F-2BC2F0883531}"/>
              </a:ext>
            </a:extLst>
          </p:cNvPr>
          <p:cNvSpPr/>
          <p:nvPr/>
        </p:nvSpPr>
        <p:spPr>
          <a:xfrm>
            <a:off x="539750" y="4052284"/>
            <a:ext cx="7681959" cy="927002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1500"/>
              </a:lnSpc>
            </a:pP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8851D3D6-94E9-4D56-9B55-B36CAFAC15E5}"/>
              </a:ext>
            </a:extLst>
          </p:cNvPr>
          <p:cNvGraphicFramePr/>
          <p:nvPr/>
        </p:nvGraphicFramePr>
        <p:xfrm>
          <a:off x="4543670" y="1495252"/>
          <a:ext cx="2145489" cy="244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379D0DD-C338-4A9B-BEC3-F0CB06E5C177}"/>
              </a:ext>
            </a:extLst>
          </p:cNvPr>
          <p:cNvGraphicFramePr/>
          <p:nvPr/>
        </p:nvGraphicFramePr>
        <p:xfrm>
          <a:off x="461123" y="1556837"/>
          <a:ext cx="2022651" cy="2396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14562"/>
            <a:ext cx="7354006" cy="615950"/>
          </a:xfrm>
        </p:spPr>
        <p:txBody>
          <a:bodyPr/>
          <a:lstStyle/>
          <a:p>
            <a:r>
              <a:rPr lang="ru-RU" sz="2000" dirty="0"/>
              <a:t>Достигнутые эффекты от разработки ЦД в ПН «Прорыв»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750" y="4118506"/>
            <a:ext cx="7685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Снижение строительных объемов</a:t>
            </a:r>
            <a:r>
              <a:rPr lang="ru-RU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проектируемых и сооружаемых объектов ОДЭК.</a:t>
            </a:r>
          </a:p>
          <a:p>
            <a:pPr algn="just">
              <a:lnSpc>
                <a:spcPts val="1500"/>
              </a:lnSpc>
            </a:pPr>
            <a:r>
              <a:rPr lang="ru-RU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Проекты прошли </a:t>
            </a:r>
            <a:r>
              <a:rPr lang="ru-RU" sz="14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государтсвенную</a:t>
            </a:r>
            <a:r>
              <a:rPr lang="ru-RU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экспертизу в ФАУ «</a:t>
            </a:r>
            <a:r>
              <a:rPr lang="ru-RU" sz="14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Главгосэкспертиза</a:t>
            </a:r>
            <a:r>
              <a:rPr lang="ru-RU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России», строительство МФР в стадии завершения. Получена лицензия </a:t>
            </a:r>
            <a:r>
              <a:rPr lang="ru-RU" sz="14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Ростехнадзора</a:t>
            </a:r>
            <a:r>
              <a:rPr lang="ru-RU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и начато строительство энергоблока.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FC7916-9638-4F85-BBD2-D940E80AA5D4}"/>
              </a:ext>
            </a:extLst>
          </p:cNvPr>
          <p:cNvSpPr txBox="1"/>
          <p:nvPr/>
        </p:nvSpPr>
        <p:spPr>
          <a:xfrm>
            <a:off x="461122" y="966324"/>
            <a:ext cx="37477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строительного объема здания МФР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8DEDE-7ECB-4C20-B0A7-33AFEEB53DC7}"/>
              </a:ext>
            </a:extLst>
          </p:cNvPr>
          <p:cNvSpPr txBox="1"/>
          <p:nvPr/>
        </p:nvSpPr>
        <p:spPr>
          <a:xfrm>
            <a:off x="909683" y="1495252"/>
            <a:ext cx="877883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230</a:t>
            </a:r>
          </a:p>
          <a:p>
            <a:pPr algn="ctr">
              <a:lnSpc>
                <a:spcPts val="11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тыс. м</a:t>
            </a:r>
            <a:r>
              <a:rPr lang="ru-R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43AAE-426E-4726-AE25-299BCC678654}"/>
              </a:ext>
            </a:extLst>
          </p:cNvPr>
          <p:cNvSpPr txBox="1"/>
          <p:nvPr/>
        </p:nvSpPr>
        <p:spPr>
          <a:xfrm>
            <a:off x="1445064" y="2342577"/>
            <a:ext cx="705879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</a:p>
          <a:p>
            <a:pPr algn="ctr">
              <a:lnSpc>
                <a:spcPts val="11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тыс. м</a:t>
            </a:r>
            <a:r>
              <a:rPr lang="ru-R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1B0528-B110-4591-ABF8-6A62734AD9D3}"/>
              </a:ext>
            </a:extLst>
          </p:cNvPr>
          <p:cNvSpPr txBox="1"/>
          <p:nvPr/>
        </p:nvSpPr>
        <p:spPr>
          <a:xfrm>
            <a:off x="4572000" y="965196"/>
            <a:ext cx="3517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строительного объема здания реактора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F30E87-52BD-4018-9B42-DB0207C9E5A5}"/>
              </a:ext>
            </a:extLst>
          </p:cNvPr>
          <p:cNvSpPr txBox="1"/>
          <p:nvPr/>
        </p:nvSpPr>
        <p:spPr>
          <a:xfrm>
            <a:off x="5113869" y="1556836"/>
            <a:ext cx="821238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430</a:t>
            </a:r>
          </a:p>
          <a:p>
            <a:pPr algn="ctr">
              <a:lnSpc>
                <a:spcPts val="11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тыс. м</a:t>
            </a:r>
            <a:r>
              <a:rPr lang="ru-R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6B768B-01D5-4533-AEB7-1654AA36B6A0}"/>
              </a:ext>
            </a:extLst>
          </p:cNvPr>
          <p:cNvSpPr txBox="1"/>
          <p:nvPr/>
        </p:nvSpPr>
        <p:spPr>
          <a:xfrm>
            <a:off x="5596254" y="1898791"/>
            <a:ext cx="821238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353</a:t>
            </a:r>
          </a:p>
          <a:p>
            <a:pPr algn="ctr">
              <a:lnSpc>
                <a:spcPts val="11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тыс. м</a:t>
            </a:r>
            <a:r>
              <a:rPr lang="ru-R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188" y="1487039"/>
            <a:ext cx="2156680" cy="8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F6686B-51F7-4EDB-ABB0-BEE14BE961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885" y="2572925"/>
            <a:ext cx="1653213" cy="670869"/>
          </a:xfrm>
          <a:prstGeom prst="rect">
            <a:avLst/>
          </a:prstGeom>
        </p:spPr>
      </p:pic>
      <p:sp>
        <p:nvSpPr>
          <p:cNvPr id="28" name="Стрелка: вниз 1">
            <a:extLst>
              <a:ext uri="{FF2B5EF4-FFF2-40B4-BE49-F238E27FC236}">
                <a16:creationId xmlns:a16="http://schemas.microsoft.com/office/drawing/2014/main" id="{CF32095F-50A2-45B7-BFC3-C5F0D63A89CC}"/>
              </a:ext>
            </a:extLst>
          </p:cNvPr>
          <p:cNvSpPr/>
          <p:nvPr/>
        </p:nvSpPr>
        <p:spPr>
          <a:xfrm>
            <a:off x="3187337" y="2250056"/>
            <a:ext cx="263880" cy="364834"/>
          </a:xfrm>
          <a:prstGeom prst="downArrow">
            <a:avLst/>
          </a:prstGeom>
          <a:solidFill>
            <a:srgbClr val="97B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444" y="1495252"/>
            <a:ext cx="1407892" cy="8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5409" y="2672250"/>
            <a:ext cx="1149380" cy="11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трелка: вниз 16">
            <a:extLst>
              <a:ext uri="{FF2B5EF4-FFF2-40B4-BE49-F238E27FC236}">
                <a16:creationId xmlns:a16="http://schemas.microsoft.com/office/drawing/2014/main" id="{BCB2AE11-0411-49C1-9F1A-7776874FB80F}"/>
              </a:ext>
            </a:extLst>
          </p:cNvPr>
          <p:cNvSpPr/>
          <p:nvPr/>
        </p:nvSpPr>
        <p:spPr>
          <a:xfrm>
            <a:off x="7253017" y="2300818"/>
            <a:ext cx="264746" cy="371432"/>
          </a:xfrm>
          <a:prstGeom prst="downArrow">
            <a:avLst/>
          </a:prstGeom>
          <a:solidFill>
            <a:srgbClr val="97B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79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E4698C-7102-415A-87BA-EB105A7FBC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00" y="895332"/>
            <a:ext cx="8142193" cy="369043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6FD414C-B8A6-4A78-92BD-324958F0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69" y="303990"/>
            <a:ext cx="6348822" cy="33020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ЖЦ объекта – ЖЦ цифрового двойника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D5FF4E-06A4-48C5-9F2B-367D3FDDB660}"/>
              </a:ext>
            </a:extLst>
          </p:cNvPr>
          <p:cNvSpPr/>
          <p:nvPr/>
        </p:nvSpPr>
        <p:spPr>
          <a:xfrm>
            <a:off x="7136779" y="817752"/>
            <a:ext cx="1679113" cy="3768007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589AFF9-8D79-4CA6-AC79-5E02110D5AFF}"/>
              </a:ext>
            </a:extLst>
          </p:cNvPr>
          <p:cNvSpPr/>
          <p:nvPr/>
        </p:nvSpPr>
        <p:spPr>
          <a:xfrm>
            <a:off x="5545872" y="817755"/>
            <a:ext cx="1590907" cy="3768007"/>
          </a:xfrm>
          <a:prstGeom prst="rect">
            <a:avLst/>
          </a:prstGeom>
          <a:solidFill>
            <a:schemeClr val="tx2">
              <a:lumMod val="20000"/>
              <a:lumOff val="80000"/>
              <a:alpha val="1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6BA156-AA44-42CF-8745-A9927DB464B3}"/>
              </a:ext>
            </a:extLst>
          </p:cNvPr>
          <p:cNvSpPr/>
          <p:nvPr/>
        </p:nvSpPr>
        <p:spPr>
          <a:xfrm>
            <a:off x="3866756" y="817754"/>
            <a:ext cx="1679114" cy="3768007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38821FA-4A3C-4BA9-BE63-2C4C74A0D78A}"/>
              </a:ext>
            </a:extLst>
          </p:cNvPr>
          <p:cNvSpPr/>
          <p:nvPr/>
        </p:nvSpPr>
        <p:spPr>
          <a:xfrm>
            <a:off x="2275846" y="817753"/>
            <a:ext cx="1590908" cy="3768007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76E202-9A6D-4A71-A290-B51D67F23CA8}"/>
              </a:ext>
            </a:extLst>
          </p:cNvPr>
          <p:cNvSpPr/>
          <p:nvPr/>
        </p:nvSpPr>
        <p:spPr>
          <a:xfrm>
            <a:off x="684937" y="817753"/>
            <a:ext cx="1590908" cy="3768007"/>
          </a:xfrm>
          <a:prstGeom prst="rect">
            <a:avLst/>
          </a:prstGeom>
          <a:solidFill>
            <a:schemeClr val="bg2">
              <a:alpha val="66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85E6B-05B3-45FC-8DDD-F7E27E04C51C}"/>
              </a:ext>
            </a:extLst>
          </p:cNvPr>
          <p:cNvSpPr txBox="1"/>
          <p:nvPr/>
        </p:nvSpPr>
        <p:spPr>
          <a:xfrm>
            <a:off x="829903" y="910198"/>
            <a:ext cx="130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НИР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C2A33-75E7-4371-94A0-13C4DF675A8E}"/>
              </a:ext>
            </a:extLst>
          </p:cNvPr>
          <p:cNvSpPr txBox="1"/>
          <p:nvPr/>
        </p:nvSpPr>
        <p:spPr>
          <a:xfrm>
            <a:off x="2292702" y="910198"/>
            <a:ext cx="157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проект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A250F-F4F3-4DA7-AA75-23F780B7B6CF}"/>
              </a:ext>
            </a:extLst>
          </p:cNvPr>
          <p:cNvSpPr txBox="1"/>
          <p:nvPr/>
        </p:nvSpPr>
        <p:spPr>
          <a:xfrm>
            <a:off x="3883606" y="910198"/>
            <a:ext cx="166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строительство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8F77F-B704-4D0E-9250-78941524C16B}"/>
              </a:ext>
            </a:extLst>
          </p:cNvPr>
          <p:cNvSpPr txBox="1"/>
          <p:nvPr/>
        </p:nvSpPr>
        <p:spPr>
          <a:xfrm>
            <a:off x="5554296" y="910198"/>
            <a:ext cx="157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эксплуатация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663A8C-F0D6-424C-8EDB-D0B9BABBADF1}"/>
              </a:ext>
            </a:extLst>
          </p:cNvPr>
          <p:cNvSpPr txBox="1"/>
          <p:nvPr/>
        </p:nvSpPr>
        <p:spPr>
          <a:xfrm>
            <a:off x="7163651" y="771698"/>
            <a:ext cx="157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вывод из эксплуатации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480726-072A-4EB4-99C2-B359C5B3043E}"/>
              </a:ext>
            </a:extLst>
          </p:cNvPr>
          <p:cNvSpPr txBox="1"/>
          <p:nvPr/>
        </p:nvSpPr>
        <p:spPr>
          <a:xfrm rot="16200000">
            <a:off x="-449987" y="2596847"/>
            <a:ext cx="1694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Цифровой двойник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7F4D62F-8E11-4CAF-970B-1C46F5BAC58F}"/>
              </a:ext>
            </a:extLst>
          </p:cNvPr>
          <p:cNvSpPr/>
          <p:nvPr/>
        </p:nvSpPr>
        <p:spPr>
          <a:xfrm>
            <a:off x="875427" y="1788282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Расчетные модели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78312B8-82F5-47FB-9F4C-B58846F3C4A9}"/>
              </a:ext>
            </a:extLst>
          </p:cNvPr>
          <p:cNvSpPr/>
          <p:nvPr/>
        </p:nvSpPr>
        <p:spPr>
          <a:xfrm>
            <a:off x="875427" y="2201443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ysClr val="windowText" lastClr="000000"/>
                </a:solidFill>
              </a:rPr>
              <a:t>БД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DCB1A36-B85F-4BE3-B2AB-F30B3FD8B7B5}"/>
              </a:ext>
            </a:extLst>
          </p:cNvPr>
          <p:cNvSpPr/>
          <p:nvPr/>
        </p:nvSpPr>
        <p:spPr>
          <a:xfrm>
            <a:off x="875106" y="3103253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3</a:t>
            </a:r>
            <a:r>
              <a:rPr lang="en-US" sz="900" dirty="0">
                <a:solidFill>
                  <a:sysClr val="windowText" lastClr="000000"/>
                </a:solidFill>
              </a:rPr>
              <a:t>D</a:t>
            </a:r>
            <a:r>
              <a:rPr lang="ru-RU" sz="900" dirty="0">
                <a:solidFill>
                  <a:sysClr val="windowText" lastClr="000000"/>
                </a:solidFill>
              </a:rPr>
              <a:t> на уровне эскизного проекта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0F8B171-E6D8-4143-9CCC-1DE4ECEF4B16}"/>
              </a:ext>
            </a:extLst>
          </p:cNvPr>
          <p:cNvSpPr/>
          <p:nvPr/>
        </p:nvSpPr>
        <p:spPr>
          <a:xfrm>
            <a:off x="2460718" y="1701882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Разработка и тестирования АСУ ТП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F8783AB-7EB7-430E-8F0C-CE917870D593}"/>
              </a:ext>
            </a:extLst>
          </p:cNvPr>
          <p:cNvSpPr/>
          <p:nvPr/>
        </p:nvSpPr>
        <p:spPr>
          <a:xfrm>
            <a:off x="2460593" y="3096805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ysClr val="windowText" lastClr="000000"/>
                </a:solidFill>
              </a:rPr>
              <a:t>ПД из 3</a:t>
            </a:r>
            <a:r>
              <a:rPr lang="en-US" sz="1000" dirty="0">
                <a:solidFill>
                  <a:sysClr val="windowText" lastClr="000000"/>
                </a:solidFill>
              </a:rPr>
              <a:t>D</a:t>
            </a:r>
            <a:r>
              <a:rPr lang="ru-RU" sz="1000" dirty="0">
                <a:solidFill>
                  <a:sysClr val="windowText" lastClr="000000"/>
                </a:solidFill>
              </a:rPr>
              <a:t> (ГГЭ)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2807941-EBE1-4C51-8F37-A2C2591E079A}"/>
              </a:ext>
            </a:extLst>
          </p:cNvPr>
          <p:cNvSpPr/>
          <p:nvPr/>
        </p:nvSpPr>
        <p:spPr>
          <a:xfrm>
            <a:off x="2469147" y="3509966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ysClr val="windowText" lastClr="000000"/>
                </a:solidFill>
              </a:rPr>
              <a:t>4D</a:t>
            </a:r>
            <a:endParaRPr lang="ru-RU" sz="1000" dirty="0">
              <a:solidFill>
                <a:sysClr val="windowText" lastClr="000000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012EEED-59CD-40AD-81C7-722C2DD3E332}"/>
              </a:ext>
            </a:extLst>
          </p:cNvPr>
          <p:cNvSpPr/>
          <p:nvPr/>
        </p:nvSpPr>
        <p:spPr>
          <a:xfrm>
            <a:off x="2460593" y="2106138"/>
            <a:ext cx="1209928" cy="418157"/>
          </a:xfrm>
          <a:prstGeom prst="roundRect">
            <a:avLst>
              <a:gd name="adj" fmla="val 5129"/>
            </a:avLst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Обоснование безопасности (экспертиза РТН)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F5946ED5-33D7-4884-A6B2-8C4D862D0D86}"/>
              </a:ext>
            </a:extLst>
          </p:cNvPr>
          <p:cNvSpPr/>
          <p:nvPr/>
        </p:nvSpPr>
        <p:spPr>
          <a:xfrm>
            <a:off x="2119071" y="1788282"/>
            <a:ext cx="152383" cy="658045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8" name="Правая фигурная скобка 27">
            <a:extLst>
              <a:ext uri="{FF2B5EF4-FFF2-40B4-BE49-F238E27FC236}">
                <a16:creationId xmlns:a16="http://schemas.microsoft.com/office/drawing/2014/main" id="{48E4C618-B044-4CE5-9569-8EEECF20FF7C}"/>
              </a:ext>
            </a:extLst>
          </p:cNvPr>
          <p:cNvSpPr/>
          <p:nvPr/>
        </p:nvSpPr>
        <p:spPr>
          <a:xfrm rot="10800000">
            <a:off x="2293042" y="1788281"/>
            <a:ext cx="152383" cy="658045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2B872F1-8852-4C39-B4F5-EF3716BCF57B}"/>
              </a:ext>
            </a:extLst>
          </p:cNvPr>
          <p:cNvCxnSpPr>
            <a:endCxn id="23" idx="1"/>
          </p:cNvCxnSpPr>
          <p:nvPr/>
        </p:nvCxnSpPr>
        <p:spPr>
          <a:xfrm>
            <a:off x="2085034" y="3223699"/>
            <a:ext cx="375559" cy="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15662703-B54D-4247-8AC8-6A56B97E255E}"/>
              </a:ext>
            </a:extLst>
          </p:cNvPr>
          <p:cNvCxnSpPr>
            <a:stCxn id="21" idx="3"/>
            <a:endCxn id="24" idx="1"/>
          </p:cNvCxnSpPr>
          <p:nvPr/>
        </p:nvCxnSpPr>
        <p:spPr>
          <a:xfrm>
            <a:off x="2085034" y="3230147"/>
            <a:ext cx="384113" cy="406713"/>
          </a:xfrm>
          <a:prstGeom prst="bentConnector3">
            <a:avLst>
              <a:gd name="adj1" fmla="val 63121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FC820A78-60DA-4E61-B0FC-AABD7751BDDE}"/>
              </a:ext>
            </a:extLst>
          </p:cNvPr>
          <p:cNvSpPr/>
          <p:nvPr/>
        </p:nvSpPr>
        <p:spPr>
          <a:xfrm>
            <a:off x="5715450" y="1377882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Разработка тренажеров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71A217A0-BD29-4B1A-8069-79D7971684F7}"/>
              </a:ext>
            </a:extLst>
          </p:cNvPr>
          <p:cNvSpPr/>
          <p:nvPr/>
        </p:nvSpPr>
        <p:spPr>
          <a:xfrm>
            <a:off x="5715450" y="2191224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Расчет ТЭП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832E8D81-E368-44FC-9DCD-B4B0718B7B0D}"/>
              </a:ext>
            </a:extLst>
          </p:cNvPr>
          <p:cNvSpPr/>
          <p:nvPr/>
        </p:nvSpPr>
        <p:spPr>
          <a:xfrm>
            <a:off x="5715450" y="1782139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>
                <a:solidFill>
                  <a:sysClr val="windowText" lastClr="000000"/>
                </a:solidFill>
              </a:rPr>
              <a:t>Предиктив</a:t>
            </a:r>
            <a:endParaRPr lang="ru-RU" sz="800" dirty="0">
              <a:solidFill>
                <a:sysClr val="windowText" lastClr="000000"/>
              </a:solidFill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F3A0966-9E50-4DA4-A213-8DDD206FBC29}"/>
              </a:ext>
            </a:extLst>
          </p:cNvPr>
          <p:cNvSpPr/>
          <p:nvPr/>
        </p:nvSpPr>
        <p:spPr>
          <a:xfrm>
            <a:off x="5715450" y="2610696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err="1">
                <a:solidFill>
                  <a:sysClr val="windowText" lastClr="000000"/>
                </a:solidFill>
              </a:rPr>
              <a:t>ТОиР</a:t>
            </a:r>
            <a:endParaRPr lang="ru-RU" sz="800" dirty="0">
              <a:solidFill>
                <a:sysClr val="windowText" lastClr="000000"/>
              </a:solidFill>
            </a:endParaRPr>
          </a:p>
        </p:txBody>
      </p:sp>
      <p:sp>
        <p:nvSpPr>
          <p:cNvPr id="38" name="Правая фигурная скобка 37">
            <a:extLst>
              <a:ext uri="{FF2B5EF4-FFF2-40B4-BE49-F238E27FC236}">
                <a16:creationId xmlns:a16="http://schemas.microsoft.com/office/drawing/2014/main" id="{52A49ED5-94F7-4E25-8379-85B4057C480D}"/>
              </a:ext>
            </a:extLst>
          </p:cNvPr>
          <p:cNvSpPr/>
          <p:nvPr/>
        </p:nvSpPr>
        <p:spPr>
          <a:xfrm>
            <a:off x="3717180" y="1788282"/>
            <a:ext cx="145181" cy="666950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39" name="Правая фигурная скобка 38">
            <a:extLst>
              <a:ext uri="{FF2B5EF4-FFF2-40B4-BE49-F238E27FC236}">
                <a16:creationId xmlns:a16="http://schemas.microsoft.com/office/drawing/2014/main" id="{44A66D77-4960-413E-9E30-880EE02F08EE}"/>
              </a:ext>
            </a:extLst>
          </p:cNvPr>
          <p:cNvSpPr/>
          <p:nvPr/>
        </p:nvSpPr>
        <p:spPr>
          <a:xfrm rot="10800000">
            <a:off x="5555157" y="1377880"/>
            <a:ext cx="128645" cy="1485873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26DA6164-1A9D-4FA1-BCE0-DA246EE7445E}"/>
              </a:ext>
            </a:extLst>
          </p:cNvPr>
          <p:cNvCxnSpPr>
            <a:cxnSpLocks/>
            <a:stCxn id="38" idx="1"/>
            <a:endCxn id="39" idx="1"/>
          </p:cNvCxnSpPr>
          <p:nvPr/>
        </p:nvCxnSpPr>
        <p:spPr>
          <a:xfrm flipV="1">
            <a:off x="3862361" y="2120816"/>
            <a:ext cx="1692796" cy="941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авая фигурная скобка 42">
            <a:extLst>
              <a:ext uri="{FF2B5EF4-FFF2-40B4-BE49-F238E27FC236}">
                <a16:creationId xmlns:a16="http://schemas.microsoft.com/office/drawing/2014/main" id="{AA2A72A1-6610-486A-9E85-F4C14A265198}"/>
              </a:ext>
            </a:extLst>
          </p:cNvPr>
          <p:cNvSpPr/>
          <p:nvPr/>
        </p:nvSpPr>
        <p:spPr>
          <a:xfrm>
            <a:off x="6951623" y="2191224"/>
            <a:ext cx="152383" cy="658045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66985277-A5DB-469F-A9BB-CA9A01A3ACC8}"/>
              </a:ext>
            </a:extLst>
          </p:cNvPr>
          <p:cNvSpPr/>
          <p:nvPr/>
        </p:nvSpPr>
        <p:spPr>
          <a:xfrm>
            <a:off x="7332765" y="2393352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Планирования и поддержка </a:t>
            </a:r>
            <a:r>
              <a:rPr lang="ru-RU" sz="800" dirty="0" err="1">
                <a:solidFill>
                  <a:sysClr val="windowText" lastClr="000000"/>
                </a:solidFill>
              </a:rPr>
              <a:t>ВиЭ</a:t>
            </a:r>
            <a:endParaRPr lang="ru-RU" sz="800" dirty="0">
              <a:solidFill>
                <a:sysClr val="windowText" lastClr="000000"/>
              </a:solidFill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62CF68EF-8657-4D05-859C-48924299090E}"/>
              </a:ext>
            </a:extLst>
          </p:cNvPr>
          <p:cNvSpPr/>
          <p:nvPr/>
        </p:nvSpPr>
        <p:spPr>
          <a:xfrm>
            <a:off x="4078155" y="3495481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Мониторинг стройки</a:t>
            </a:r>
          </a:p>
        </p:txBody>
      </p:sp>
      <p:sp>
        <p:nvSpPr>
          <p:cNvPr id="47" name="Правая фигурная скобка 46">
            <a:extLst>
              <a:ext uri="{FF2B5EF4-FFF2-40B4-BE49-F238E27FC236}">
                <a16:creationId xmlns:a16="http://schemas.microsoft.com/office/drawing/2014/main" id="{91B32A1E-6392-4166-9F17-5C31A324AE66}"/>
              </a:ext>
            </a:extLst>
          </p:cNvPr>
          <p:cNvSpPr/>
          <p:nvPr/>
        </p:nvSpPr>
        <p:spPr>
          <a:xfrm>
            <a:off x="3717180" y="3091224"/>
            <a:ext cx="152383" cy="658045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70443414-A53D-420C-97CA-827911871445}"/>
              </a:ext>
            </a:extLst>
          </p:cNvPr>
          <p:cNvSpPr/>
          <p:nvPr/>
        </p:nvSpPr>
        <p:spPr>
          <a:xfrm>
            <a:off x="4074684" y="3100503"/>
            <a:ext cx="1209928" cy="253788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ysClr val="windowText" lastClr="000000"/>
                </a:solidFill>
              </a:rPr>
              <a:t>Выпуск РД</a:t>
            </a:r>
          </a:p>
        </p:txBody>
      </p:sp>
      <p:sp>
        <p:nvSpPr>
          <p:cNvPr id="53" name="Правая фигурная скобка 52">
            <a:extLst>
              <a:ext uri="{FF2B5EF4-FFF2-40B4-BE49-F238E27FC236}">
                <a16:creationId xmlns:a16="http://schemas.microsoft.com/office/drawing/2014/main" id="{7A6165D1-FCC2-46B3-B892-8DD394CD5238}"/>
              </a:ext>
            </a:extLst>
          </p:cNvPr>
          <p:cNvSpPr/>
          <p:nvPr/>
        </p:nvSpPr>
        <p:spPr>
          <a:xfrm rot="10800000">
            <a:off x="3898900" y="3090315"/>
            <a:ext cx="152383" cy="658045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54" name="Правая фигурная скобка 53">
            <a:extLst>
              <a:ext uri="{FF2B5EF4-FFF2-40B4-BE49-F238E27FC236}">
                <a16:creationId xmlns:a16="http://schemas.microsoft.com/office/drawing/2014/main" id="{EBDFB881-6D94-43C7-B44B-15EE5408D056}"/>
              </a:ext>
            </a:extLst>
          </p:cNvPr>
          <p:cNvSpPr/>
          <p:nvPr/>
        </p:nvSpPr>
        <p:spPr>
          <a:xfrm>
            <a:off x="5333195" y="3105709"/>
            <a:ext cx="152383" cy="658045"/>
          </a:xfrm>
          <a:prstGeom prst="rightBrace">
            <a:avLst>
              <a:gd name="adj1" fmla="val 20137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552A031C-3A4E-4A4D-A667-B5E21BB4AFC3}"/>
              </a:ext>
            </a:extLst>
          </p:cNvPr>
          <p:cNvSpPr/>
          <p:nvPr/>
        </p:nvSpPr>
        <p:spPr>
          <a:xfrm>
            <a:off x="5708922" y="3205051"/>
            <a:ext cx="1209928" cy="457145"/>
          </a:xfrm>
          <a:prstGeom prst="roundRect">
            <a:avLst>
              <a:gd name="adj" fmla="val 5129"/>
            </a:avLst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Актуализируемая модель </a:t>
            </a:r>
            <a:r>
              <a:rPr lang="en-US" sz="800" dirty="0">
                <a:solidFill>
                  <a:sysClr val="windowText" lastClr="000000"/>
                </a:solidFill>
              </a:rPr>
              <a:t>as-built </a:t>
            </a:r>
            <a:r>
              <a:rPr lang="ru-RU" sz="800" dirty="0">
                <a:solidFill>
                  <a:sysClr val="windowText" lastClr="000000"/>
                </a:solidFill>
              </a:rPr>
              <a:t>и архив документации</a:t>
            </a: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68AFFBEB-49A0-4F52-B7F5-D3551E8C8284}"/>
              </a:ext>
            </a:extLst>
          </p:cNvPr>
          <p:cNvCxnSpPr>
            <a:cxnSpLocks/>
            <a:stCxn id="54" idx="1"/>
            <a:endCxn id="55" idx="1"/>
          </p:cNvCxnSpPr>
          <p:nvPr/>
        </p:nvCxnSpPr>
        <p:spPr>
          <a:xfrm flipV="1">
            <a:off x="5485578" y="3433624"/>
            <a:ext cx="223344" cy="110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F8AF812C-EA01-4AA9-BC72-FF45A8BDAAAA}"/>
              </a:ext>
            </a:extLst>
          </p:cNvPr>
          <p:cNvCxnSpPr>
            <a:cxnSpLocks/>
            <a:stCxn id="55" idx="3"/>
            <a:endCxn id="44" idx="1"/>
          </p:cNvCxnSpPr>
          <p:nvPr/>
        </p:nvCxnSpPr>
        <p:spPr>
          <a:xfrm flipV="1">
            <a:off x="6918850" y="2520246"/>
            <a:ext cx="413915" cy="913378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FF6DA6A8-3921-4D02-AFA7-A2E2908BB5D0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7073247" y="2520246"/>
            <a:ext cx="259518" cy="554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1235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C82B5AF-2591-4175-A512-45FFC78B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6388"/>
            <a:ext cx="7164388" cy="330200"/>
          </a:xfrm>
        </p:spPr>
        <p:txBody>
          <a:bodyPr/>
          <a:lstStyle/>
          <a:p>
            <a:r>
              <a:rPr lang="ru-RU" sz="2000" dirty="0"/>
              <a:t>Система кодов нового поколения (КНП) в ПН «Прорыв»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824CB-E3A0-4DEB-B0AB-2F3A42FAA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22" y="1030993"/>
            <a:ext cx="8248135" cy="36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42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15111"/>
            <a:ext cx="7287605" cy="330200"/>
          </a:xfrm>
        </p:spPr>
        <p:txBody>
          <a:bodyPr/>
          <a:lstStyle/>
          <a:p>
            <a:r>
              <a:rPr lang="ru-RU" sz="2000" dirty="0"/>
              <a:t>КНП – лидирующее положение в ПО для обоснования безопасности АЭС с РУ БР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0" y="840658"/>
            <a:ext cx="2746220" cy="4307605"/>
          </a:xfrm>
          <a:prstGeom prst="round1Rect">
            <a:avLst>
              <a:gd name="adj" fmla="val 8611"/>
            </a:avLst>
          </a:prstGeom>
          <a:solidFill>
            <a:srgbClr val="98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103682" y="2807900"/>
            <a:ext cx="2558401" cy="2340363"/>
          </a:xfrm>
          <a:prstGeom prst="round2SameRect">
            <a:avLst>
              <a:gd name="adj1" fmla="val 607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 rot="5400000">
            <a:off x="417475" y="530445"/>
            <a:ext cx="1827134" cy="2662084"/>
          </a:xfrm>
          <a:prstGeom prst="round2SameRect">
            <a:avLst>
              <a:gd name="adj1" fmla="val 130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7">
            <a:extLst>
              <a:ext uri="{FF2B5EF4-FFF2-40B4-BE49-F238E27FC236}">
                <a16:creationId xmlns:a16="http://schemas.microsoft.com/office/drawing/2014/main" id="{B2644199-A3C6-4BAB-B1B7-AC769621694C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20" y="2977073"/>
            <a:ext cx="2381350" cy="1571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52988" y="4781203"/>
            <a:ext cx="3373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Интегральный код ЕВКЛИД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/V2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5"/>
          <p:cNvGraphicFramePr>
            <a:graphicFrameLocks noGrp="1"/>
          </p:cNvGraphicFramePr>
          <p:nvPr>
            <p:ph idx="18"/>
            <p:extLst>
              <p:ext uri="{D42A27DB-BD31-4B8C-83A1-F6EECF244321}">
                <p14:modId xmlns:p14="http://schemas.microsoft.com/office/powerpoint/2010/main" val="4180983204"/>
              </p:ext>
            </p:extLst>
          </p:nvPr>
        </p:nvGraphicFramePr>
        <p:xfrm>
          <a:off x="5903955" y="941219"/>
          <a:ext cx="2685599" cy="412434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36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95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95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3750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Основные характеристики:</a:t>
                      </a:r>
                    </a:p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«+» – моделируются/есть возможность</a:t>
                      </a:r>
                    </a:p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«–» – не моделируются/нет возможности</a:t>
                      </a:r>
                    </a:p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«0» – ограниченно моделируются/ограниченные возможности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ЕВКЛИД/</a:t>
                      </a:r>
                    </a:p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V2</a:t>
                      </a:r>
                    </a:p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/>
                          <a:ea typeface="Times New Roman"/>
                        </a:rPr>
                        <a:t>(РФ)</a:t>
                      </a: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SIMMER-III/IV</a:t>
                      </a:r>
                      <a:r>
                        <a:rPr lang="en-US" sz="400" dirty="0">
                          <a:effectLst/>
                        </a:rPr>
                        <a:t>/V</a:t>
                      </a:r>
                      <a:endParaRPr lang="ru-RU" sz="400" dirty="0">
                        <a:effectLst/>
                      </a:endParaRPr>
                    </a:p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/>
                          <a:ea typeface="Times New Roman"/>
                        </a:rPr>
                        <a:t>(США)</a:t>
                      </a: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CORE-MELT</a:t>
                      </a:r>
                    </a:p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/>
                          <a:ea typeface="Times New Roman"/>
                        </a:rPr>
                        <a:t>(РФ)</a:t>
                      </a: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SAS4A/</a:t>
                      </a:r>
                    </a:p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SASSYS-1</a:t>
                      </a:r>
                    </a:p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/>
                          <a:ea typeface="Times New Roman"/>
                        </a:rPr>
                        <a:t>(США)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СОКРАТ-БН</a:t>
                      </a:r>
                    </a:p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/>
                          <a:ea typeface="Times New Roman"/>
                        </a:rPr>
                        <a:t>(РФ)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446">
                <a:tc gridSpan="7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Моделируемые объекты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Тип а.з., гетерогенные/</a:t>
                      </a:r>
                    </a:p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гомогенные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26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Типы топлива (UO</a:t>
                      </a:r>
                      <a:r>
                        <a:rPr lang="ru-RU" sz="500" baseline="-25000" dirty="0">
                          <a:effectLst/>
                        </a:rPr>
                        <a:t>2</a:t>
                      </a:r>
                      <a:r>
                        <a:rPr lang="ru-RU" sz="500" dirty="0">
                          <a:effectLst/>
                        </a:rPr>
                        <a:t>, МОКС, UN, СНУП)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+/+/–/–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+/+/–/–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+/+/–/–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+/+/–/–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26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Типы теплоносителя (</a:t>
                      </a:r>
                      <a:r>
                        <a:rPr lang="ru-RU" sz="500" dirty="0" err="1">
                          <a:effectLst/>
                        </a:rPr>
                        <a:t>Na</a:t>
                      </a:r>
                      <a:r>
                        <a:rPr lang="ru-RU" sz="500" dirty="0">
                          <a:effectLst/>
                        </a:rPr>
                        <a:t>, Pb, водяной контур, воздушный контур)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+/‑/+/+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+/‑/+/+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+/‑/+/+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+/‑/+/+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446">
                <a:tc gridSpan="7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Функциональные возможности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Моделирование разрушения а.з. с МОКС / СНУП топливом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+/–</a:t>
                      </a:r>
                      <a:endParaRPr lang="ru-RU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Моделирование разрушения </a:t>
                      </a:r>
                      <a:r>
                        <a:rPr lang="ru-RU" sz="500" dirty="0" err="1">
                          <a:effectLst/>
                        </a:rPr>
                        <a:t>а.з</a:t>
                      </a:r>
                      <a:r>
                        <a:rPr lang="ru-RU" sz="500" dirty="0">
                          <a:effectLst/>
                        </a:rPr>
                        <a:t> с учетом пространственных эффектов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 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250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Расчет формирования бассейна расплава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3750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Моделирование нейтронно-физических процессов во время разрушения а.з. с использованием пространственного диффузионного приближения/</a:t>
                      </a:r>
                    </a:p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кинетического/</a:t>
                      </a:r>
                    </a:p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методов Монте-Карло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+/+/–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–/–/–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r>
                        <a:rPr lang="en-US" sz="500" dirty="0">
                          <a:effectLst/>
                        </a:rPr>
                        <a:t>/–/–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Расчет возможности возникновения вторичной критичности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Расчет удержания и расхолаживания расплава в корпусе реактора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0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1446">
                <a:tc gridSpan="7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Пользовательские качества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8196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Наличие системы пре- и постпроцессинга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CB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Наличие документации (инструкция пользователя, руководство по моделям)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2022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Возможность выполнения расчетов на кластерных вычислительных системах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250">
                <a:tc>
                  <a:txBody>
                    <a:bodyPr/>
                    <a:lstStyle/>
                    <a:p>
                      <a:pPr algn="just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Доступность в РФ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804" marR="25804" marT="12902" marB="12902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–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+</a:t>
                      </a:r>
                      <a:endParaRPr lang="ru-RU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966449" y="1022190"/>
            <a:ext cx="26723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Независимость расчетного обоснования безопасности от импортного ПО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Опережение отечественных и зарубежных аналогов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Оптимизация проектных решений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основа для цифровых двойников и тренажеров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964270"/>
            <a:ext cx="23382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Ввод полного запаса положительной реактивности, РУ БРЕСТ-ОД-300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Максимальная температура топлива в центре таблетки не превышает температуру начала диссоциации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Запас до </a:t>
            </a: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     плавления свыше</a:t>
            </a: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     150 °С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0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260357" y="4523442"/>
            <a:ext cx="1999592" cy="230832"/>
            <a:chOff x="206477" y="2771581"/>
            <a:chExt cx="1999592" cy="23083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06477" y="2853813"/>
              <a:ext cx="88491" cy="66368"/>
            </a:xfrm>
            <a:prstGeom prst="rect">
              <a:avLst/>
            </a:prstGeom>
            <a:solidFill>
              <a:srgbClr val="98CB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94968" y="2771581"/>
              <a:ext cx="191110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900" dirty="0"/>
                <a:t>– аттестованы автономные модули</a:t>
              </a:r>
            </a:p>
          </p:txBody>
        </p:sp>
      </p:grpSp>
      <p:sp>
        <p:nvSpPr>
          <p:cNvPr id="15" name="Прямоугольник с одним скругленным углом 14"/>
          <p:cNvSpPr/>
          <p:nvPr/>
        </p:nvSpPr>
        <p:spPr>
          <a:xfrm flipH="1">
            <a:off x="5877231" y="840657"/>
            <a:ext cx="2743201" cy="4254911"/>
          </a:xfrm>
          <a:prstGeom prst="round1Rect">
            <a:avLst>
              <a:gd name="adj" fmla="val 8611"/>
            </a:avLst>
          </a:prstGeom>
          <a:noFill/>
          <a:ln w="76200">
            <a:solidFill>
              <a:srgbClr val="98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3518" y="2124891"/>
            <a:ext cx="1226491" cy="650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64648"/>
              </p:ext>
            </p:extLst>
          </p:nvPr>
        </p:nvGraphicFramePr>
        <p:xfrm>
          <a:off x="2908662" y="3321628"/>
          <a:ext cx="2812869" cy="169386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404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Зарубежные коды,</a:t>
                      </a:r>
                      <a:r>
                        <a:rPr lang="ru-RU" sz="1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использовавшиеся ранее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Используемые в настоящее время коды нового поколения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RELAP5-3D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HYDRA-IBRAE/LM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MODFLOW, TOUGH2, FEFLOW</a:t>
                      </a:r>
                      <a:endParaRPr lang="ru-RU" sz="10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GeRa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/V1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MCNP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MCU-FR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153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164388" cy="33020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 ВИЗАРТ и КОД ТП в составе ЦД производства топлива, переработки ОЯТ и обращения с РАО</a:t>
            </a:r>
            <a:endParaRPr lang="ru-RU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840" y="1272416"/>
            <a:ext cx="7028097" cy="387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426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18865"/>
            <a:ext cx="6928971" cy="330200"/>
          </a:xfrm>
        </p:spPr>
        <p:txBody>
          <a:bodyPr/>
          <a:lstStyle/>
          <a:p>
            <a:r>
              <a:rPr lang="ru-RU" sz="2000" dirty="0"/>
              <a:t>Стратегия развития ЯЭ и её последовательная реализация</a:t>
            </a:r>
            <a:endParaRPr lang="en-US" sz="20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79" y="1010195"/>
            <a:ext cx="2239563" cy="2707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770" y="1010195"/>
            <a:ext cx="1994907" cy="2707170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2902685" y="1873741"/>
            <a:ext cx="479933" cy="980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право 12"/>
          <p:cNvSpPr/>
          <p:nvPr/>
        </p:nvSpPr>
        <p:spPr>
          <a:xfrm>
            <a:off x="5608022" y="1873741"/>
            <a:ext cx="479933" cy="980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046" y="1110900"/>
            <a:ext cx="1778280" cy="250575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3985955"/>
            <a:ext cx="33325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«При обеспечении баланса между радиационной и биологической опасностью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захораниваемых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радиоактивных отходов и уранового сырья, извлекаемого из недр, можно избежать существенных нарушений природного уровня радиационной и биологической опасности и сделать убедительными доказательства безопасности обращения с РАО»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91648" y="3985955"/>
            <a:ext cx="2616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«Будущее ядерной отрасли России, ее устойчивое развитие связано с формированием двухкомпонентной ядерной энергетики и переходом к замкнутому топливному циклу»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50698" y="3985955"/>
            <a:ext cx="29409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«Стратегическими целями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Госкорпорации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» в части обращения с ОЯТ является сокращение объемов ОЯТ за счет экономически и экологически оправданной переработки и реализация возможности возвращения продуктов переработки в ядерный топливный цикл.»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02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6561138" cy="330200"/>
          </a:xfrm>
        </p:spPr>
        <p:txBody>
          <a:bodyPr/>
          <a:lstStyle/>
          <a:p>
            <a:r>
              <a:rPr lang="ru-RU" sz="2000" dirty="0"/>
              <a:t>Сценарии развития ЯЭ РФ</a:t>
            </a:r>
            <a:endParaRPr lang="en-US" sz="20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72" y="1488783"/>
            <a:ext cx="4005646" cy="254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4396264"/>
            <a:ext cx="4353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Стратегия-2018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55936" y="43962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Стратегия-2021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5166359" y="1488782"/>
            <a:ext cx="4906694" cy="5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538" y="1488781"/>
            <a:ext cx="4310062" cy="25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263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49" y="316289"/>
            <a:ext cx="6561138" cy="330200"/>
          </a:xfrm>
        </p:spPr>
        <p:txBody>
          <a:bodyPr/>
          <a:lstStyle/>
          <a:p>
            <a:r>
              <a:rPr lang="ru-RU" sz="2000" dirty="0"/>
              <a:t> </a:t>
            </a:r>
            <a:r>
              <a:rPr lang="ru-RU" sz="1800" dirty="0"/>
              <a:t>Технологии РТН и РБН для двухкомпонентной ЯЭ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58ADE-05B5-0647-A434-2777A484602C}"/>
              </a:ext>
            </a:extLst>
          </p:cNvPr>
          <p:cNvSpPr txBox="1"/>
          <p:nvPr/>
        </p:nvSpPr>
        <p:spPr>
          <a:xfrm>
            <a:off x="539749" y="892568"/>
            <a:ext cx="817245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двухкомпонентной системы ЯЭ с ЗЯТЦ в обеспечение устойчивого развития ЯЭ в РФ в первой половине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века</a:t>
            </a:r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58D86763-DE06-5940-83FB-DC93EF92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085" y="1516685"/>
            <a:ext cx="2763737" cy="1849862"/>
          </a:xfrm>
          <a:prstGeom prst="rect">
            <a:avLst/>
          </a:prstGeom>
        </p:spPr>
      </p:pic>
      <p:sp>
        <p:nvSpPr>
          <p:cNvPr id="35" name="Прямоугольник 40">
            <a:extLst>
              <a:ext uri="{FF2B5EF4-FFF2-40B4-BE49-F238E27FC236}">
                <a16:creationId xmlns:a16="http://schemas.microsoft.com/office/drawing/2014/main" id="{89F6FD66-9EEF-BE43-8386-AFD853A61307}"/>
              </a:ext>
            </a:extLst>
          </p:cNvPr>
          <p:cNvSpPr/>
          <p:nvPr/>
        </p:nvSpPr>
        <p:spPr>
          <a:xfrm>
            <a:off x="450668" y="1739902"/>
            <a:ext cx="140455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Перспективы развития технологии РТН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41">
            <a:extLst>
              <a:ext uri="{FF2B5EF4-FFF2-40B4-BE49-F238E27FC236}">
                <a16:creationId xmlns:a16="http://schemas.microsoft.com/office/drawing/2014/main" id="{EA8A3B96-1369-5D41-AF3D-488F0A2F8A83}"/>
              </a:ext>
            </a:extLst>
          </p:cNvPr>
          <p:cNvSpPr/>
          <p:nvPr/>
        </p:nvSpPr>
        <p:spPr>
          <a:xfrm>
            <a:off x="472738" y="2535550"/>
            <a:ext cx="140739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Перспективы развития технологии РБН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(проект Прорыв)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A3777D-9661-654D-84C6-89208F748A19}"/>
              </a:ext>
            </a:extLst>
          </p:cNvPr>
          <p:cNvGrpSpPr/>
          <p:nvPr/>
        </p:nvGrpSpPr>
        <p:grpSpPr>
          <a:xfrm>
            <a:off x="1841503" y="1516685"/>
            <a:ext cx="4125468" cy="1852238"/>
            <a:chOff x="1841503" y="2275198"/>
            <a:chExt cx="4125468" cy="18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E4F0DD-C0EE-9845-BE7B-774FF20216CD}"/>
                </a:ext>
              </a:extLst>
            </p:cNvPr>
            <p:cNvGrpSpPr/>
            <p:nvPr/>
          </p:nvGrpSpPr>
          <p:grpSpPr>
            <a:xfrm>
              <a:off x="1841503" y="2275198"/>
              <a:ext cx="4125468" cy="1852238"/>
              <a:chOff x="1841503" y="1926446"/>
              <a:chExt cx="4908648" cy="2203868"/>
            </a:xfrm>
          </p:grpSpPr>
          <p:pic>
            <p:nvPicPr>
              <p:cNvPr id="14" name="Рисунок 42">
                <a:extLst>
                  <a:ext uri="{FF2B5EF4-FFF2-40B4-BE49-F238E27FC236}">
                    <a16:creationId xmlns:a16="http://schemas.microsoft.com/office/drawing/2014/main" id="{20039436-6E8E-2D47-A4B7-2B7917CD6D12}"/>
                  </a:ext>
                </a:extLst>
              </p:cNvPr>
              <p:cNvPicPr/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50786" y="1926446"/>
                <a:ext cx="3999365" cy="215700"/>
              </a:xfrm>
              <a:prstGeom prst="rect">
                <a:avLst/>
              </a:prstGeom>
              <a:noFill/>
            </p:spPr>
          </p:pic>
          <p:sp>
            <p:nvSpPr>
              <p:cNvPr id="15" name="TextBox 60">
                <a:extLst>
                  <a:ext uri="{FF2B5EF4-FFF2-40B4-BE49-F238E27FC236}">
                    <a16:creationId xmlns:a16="http://schemas.microsoft.com/office/drawing/2014/main" id="{EA9857D4-2818-8141-BE8F-C1B05F486A59}"/>
                  </a:ext>
                </a:extLst>
              </p:cNvPr>
              <p:cNvSpPr txBox="1"/>
              <p:nvPr/>
            </p:nvSpPr>
            <p:spPr>
              <a:xfrm>
                <a:off x="1858420" y="2210108"/>
                <a:ext cx="1076109" cy="305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ВВЭР-ТОИ</a:t>
                </a:r>
              </a:p>
            </p:txBody>
          </p:sp>
          <p:sp>
            <p:nvSpPr>
              <p:cNvPr id="16" name="TextBox 61">
                <a:extLst>
                  <a:ext uri="{FF2B5EF4-FFF2-40B4-BE49-F238E27FC236}">
                    <a16:creationId xmlns:a16="http://schemas.microsoft.com/office/drawing/2014/main" id="{3ED50ABE-5A19-4044-B474-464BDDA4DBA0}"/>
                  </a:ext>
                </a:extLst>
              </p:cNvPr>
              <p:cNvSpPr txBox="1"/>
              <p:nvPr/>
            </p:nvSpPr>
            <p:spPr>
              <a:xfrm>
                <a:off x="2025266" y="2564715"/>
                <a:ext cx="852952" cy="305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ВВЭР-С</a:t>
                </a:r>
              </a:p>
            </p:txBody>
          </p:sp>
          <p:sp>
            <p:nvSpPr>
              <p:cNvPr id="17" name="Стрелка вправо 46">
                <a:extLst>
                  <a:ext uri="{FF2B5EF4-FFF2-40B4-BE49-F238E27FC236}">
                    <a16:creationId xmlns:a16="http://schemas.microsoft.com/office/drawing/2014/main" id="{B7A3ED5E-4A5D-BE4C-92A8-8FDE00841FDD}"/>
                  </a:ext>
                </a:extLst>
              </p:cNvPr>
              <p:cNvSpPr/>
              <p:nvPr/>
            </p:nvSpPr>
            <p:spPr>
              <a:xfrm>
                <a:off x="2979853" y="2202271"/>
                <a:ext cx="608105" cy="310195"/>
              </a:xfrm>
              <a:prstGeom prst="rightArrow">
                <a:avLst/>
              </a:prstGeom>
              <a:solidFill>
                <a:srgbClr val="6BB1E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18" name="Стрелка вправо 47">
                <a:extLst>
                  <a:ext uri="{FF2B5EF4-FFF2-40B4-BE49-F238E27FC236}">
                    <a16:creationId xmlns:a16="http://schemas.microsoft.com/office/drawing/2014/main" id="{8DBA0E01-2DCE-8347-A903-0A4821E8C3E7}"/>
                  </a:ext>
                </a:extLst>
              </p:cNvPr>
              <p:cNvSpPr/>
              <p:nvPr/>
            </p:nvSpPr>
            <p:spPr>
              <a:xfrm>
                <a:off x="2979852" y="2545918"/>
                <a:ext cx="961841" cy="310195"/>
              </a:xfrm>
              <a:prstGeom prst="rightArrow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19" name="Стрелка вправо 48">
                <a:extLst>
                  <a:ext uri="{FF2B5EF4-FFF2-40B4-BE49-F238E27FC236}">
                    <a16:creationId xmlns:a16="http://schemas.microsoft.com/office/drawing/2014/main" id="{CFE72996-288F-2E43-8AC4-D3DED4C6E1CA}"/>
                  </a:ext>
                </a:extLst>
              </p:cNvPr>
              <p:cNvSpPr/>
              <p:nvPr/>
            </p:nvSpPr>
            <p:spPr>
              <a:xfrm>
                <a:off x="3972260" y="2545918"/>
                <a:ext cx="660551" cy="310195"/>
              </a:xfrm>
              <a:prstGeom prst="rightArrow">
                <a:avLst/>
              </a:prstGeom>
              <a:solidFill>
                <a:srgbClr val="6BB1E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20" name="Стрелка вправо 51">
                <a:extLst>
                  <a:ext uri="{FF2B5EF4-FFF2-40B4-BE49-F238E27FC236}">
                    <a16:creationId xmlns:a16="http://schemas.microsoft.com/office/drawing/2014/main" id="{438CDCBA-65F7-524E-A3F8-D4B677FA6C9B}"/>
                  </a:ext>
                </a:extLst>
              </p:cNvPr>
              <p:cNvSpPr/>
              <p:nvPr/>
            </p:nvSpPr>
            <p:spPr>
              <a:xfrm>
                <a:off x="4654652" y="2545918"/>
                <a:ext cx="1673967" cy="310195"/>
              </a:xfrm>
              <a:prstGeom prst="rightArrow">
                <a:avLst/>
              </a:prstGeom>
              <a:solidFill>
                <a:srgbClr val="10549B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cxnSp>
            <p:nvCxnSpPr>
              <p:cNvPr id="21" name="Прямая соединительная линия 52">
                <a:extLst>
                  <a:ext uri="{FF2B5EF4-FFF2-40B4-BE49-F238E27FC236}">
                    <a16:creationId xmlns:a16="http://schemas.microsoft.com/office/drawing/2014/main" id="{6C2E06BC-0477-3A43-A73A-A81A85F43643}"/>
                  </a:ext>
                </a:extLst>
              </p:cNvPr>
              <p:cNvCxnSpPr/>
              <p:nvPr/>
            </p:nvCxnSpPr>
            <p:spPr>
              <a:xfrm>
                <a:off x="2921823" y="2192037"/>
                <a:ext cx="0" cy="6577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68">
                <a:extLst>
                  <a:ext uri="{FF2B5EF4-FFF2-40B4-BE49-F238E27FC236}">
                    <a16:creationId xmlns:a16="http://schemas.microsoft.com/office/drawing/2014/main" id="{32F8E365-C4BE-6B48-9C11-2382D97DA720}"/>
                  </a:ext>
                </a:extLst>
              </p:cNvPr>
              <p:cNvSpPr txBox="1"/>
              <p:nvPr/>
            </p:nvSpPr>
            <p:spPr>
              <a:xfrm>
                <a:off x="2022684" y="3116081"/>
                <a:ext cx="929245" cy="305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БН-1200*</a:t>
                </a:r>
              </a:p>
            </p:txBody>
          </p:sp>
          <p:sp>
            <p:nvSpPr>
              <p:cNvPr id="23" name="TextBox 69">
                <a:extLst>
                  <a:ext uri="{FF2B5EF4-FFF2-40B4-BE49-F238E27FC236}">
                    <a16:creationId xmlns:a16="http://schemas.microsoft.com/office/drawing/2014/main" id="{A2361D77-EFB8-9F4D-8F54-9EA0E26BABC3}"/>
                  </a:ext>
                </a:extLst>
              </p:cNvPr>
              <p:cNvSpPr txBox="1"/>
              <p:nvPr/>
            </p:nvSpPr>
            <p:spPr>
              <a:xfrm>
                <a:off x="1841503" y="3470688"/>
                <a:ext cx="1093274" cy="305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БРЕСТ-300</a:t>
                </a:r>
              </a:p>
            </p:txBody>
          </p:sp>
          <p:sp>
            <p:nvSpPr>
              <p:cNvPr id="24" name="Стрелка вправо 90">
                <a:extLst>
                  <a:ext uri="{FF2B5EF4-FFF2-40B4-BE49-F238E27FC236}">
                    <a16:creationId xmlns:a16="http://schemas.microsoft.com/office/drawing/2014/main" id="{18CEACD3-1365-494E-8304-A81F90522B73}"/>
                  </a:ext>
                </a:extLst>
              </p:cNvPr>
              <p:cNvSpPr/>
              <p:nvPr/>
            </p:nvSpPr>
            <p:spPr>
              <a:xfrm>
                <a:off x="3446940" y="3108244"/>
                <a:ext cx="1017558" cy="310195"/>
              </a:xfrm>
              <a:prstGeom prst="rightArrow">
                <a:avLst/>
              </a:prstGeom>
              <a:solidFill>
                <a:srgbClr val="6BB1E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25" name="Стрелка вправо 91">
                <a:extLst>
                  <a:ext uri="{FF2B5EF4-FFF2-40B4-BE49-F238E27FC236}">
                    <a16:creationId xmlns:a16="http://schemas.microsoft.com/office/drawing/2014/main" id="{7EB8E903-8B91-2B49-8D71-49DB8E06D166}"/>
                  </a:ext>
                </a:extLst>
              </p:cNvPr>
              <p:cNvSpPr/>
              <p:nvPr/>
            </p:nvSpPr>
            <p:spPr>
              <a:xfrm>
                <a:off x="2981701" y="3109296"/>
                <a:ext cx="366474" cy="310195"/>
              </a:xfrm>
              <a:prstGeom prst="rightArrow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26" name="Стрелка вправо 92">
                <a:extLst>
                  <a:ext uri="{FF2B5EF4-FFF2-40B4-BE49-F238E27FC236}">
                    <a16:creationId xmlns:a16="http://schemas.microsoft.com/office/drawing/2014/main" id="{393797BA-A233-D54E-8C14-668668494565}"/>
                  </a:ext>
                </a:extLst>
              </p:cNvPr>
              <p:cNvSpPr/>
              <p:nvPr/>
            </p:nvSpPr>
            <p:spPr>
              <a:xfrm>
                <a:off x="2978062" y="3451891"/>
                <a:ext cx="740228" cy="310195"/>
              </a:xfrm>
              <a:prstGeom prst="rightArrow">
                <a:avLst/>
              </a:prstGeom>
              <a:solidFill>
                <a:srgbClr val="6BB1E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27" name="Стрелка вправо 93">
                <a:extLst>
                  <a:ext uri="{FF2B5EF4-FFF2-40B4-BE49-F238E27FC236}">
                    <a16:creationId xmlns:a16="http://schemas.microsoft.com/office/drawing/2014/main" id="{6BA54998-A62D-E24A-8B57-72B6D94C2FFB}"/>
                  </a:ext>
                </a:extLst>
              </p:cNvPr>
              <p:cNvSpPr/>
              <p:nvPr/>
            </p:nvSpPr>
            <p:spPr>
              <a:xfrm>
                <a:off x="4552286" y="3108244"/>
                <a:ext cx="924116" cy="310195"/>
              </a:xfrm>
              <a:prstGeom prst="rightArrow">
                <a:avLst/>
              </a:prstGeom>
              <a:solidFill>
                <a:srgbClr val="10549B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cxnSp>
            <p:nvCxnSpPr>
              <p:cNvPr id="28" name="Прямая соединительная линия 94">
                <a:extLst>
                  <a:ext uri="{FF2B5EF4-FFF2-40B4-BE49-F238E27FC236}">
                    <a16:creationId xmlns:a16="http://schemas.microsoft.com/office/drawing/2014/main" id="{8F475D34-8300-BC4C-9544-E2DBE0DD2EA2}"/>
                  </a:ext>
                </a:extLst>
              </p:cNvPr>
              <p:cNvCxnSpPr/>
              <p:nvPr/>
            </p:nvCxnSpPr>
            <p:spPr>
              <a:xfrm>
                <a:off x="2923673" y="3098009"/>
                <a:ext cx="0" cy="101428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75">
                <a:extLst>
                  <a:ext uri="{FF2B5EF4-FFF2-40B4-BE49-F238E27FC236}">
                    <a16:creationId xmlns:a16="http://schemas.microsoft.com/office/drawing/2014/main" id="{E33E1AC7-A6DC-F546-955B-025143EAA32D}"/>
                  </a:ext>
                </a:extLst>
              </p:cNvPr>
              <p:cNvSpPr txBox="1"/>
              <p:nvPr/>
            </p:nvSpPr>
            <p:spPr>
              <a:xfrm>
                <a:off x="2038724" y="3825296"/>
                <a:ext cx="856767" cy="305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БР-1200</a:t>
                </a:r>
              </a:p>
            </p:txBody>
          </p:sp>
          <p:sp>
            <p:nvSpPr>
              <p:cNvPr id="30" name="Стрелка вправо 96">
                <a:extLst>
                  <a:ext uri="{FF2B5EF4-FFF2-40B4-BE49-F238E27FC236}">
                    <a16:creationId xmlns:a16="http://schemas.microsoft.com/office/drawing/2014/main" id="{063BBD91-88EC-764E-9574-E618405DDB44}"/>
                  </a:ext>
                </a:extLst>
              </p:cNvPr>
              <p:cNvSpPr/>
              <p:nvPr/>
            </p:nvSpPr>
            <p:spPr>
              <a:xfrm>
                <a:off x="2978063" y="3794486"/>
                <a:ext cx="937753" cy="310195"/>
              </a:xfrm>
              <a:prstGeom prst="rightArrow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31" name="Стрелка вправо 97">
                <a:extLst>
                  <a:ext uri="{FF2B5EF4-FFF2-40B4-BE49-F238E27FC236}">
                    <a16:creationId xmlns:a16="http://schemas.microsoft.com/office/drawing/2014/main" id="{F72DC752-5EF1-3842-8965-9F61EC35A596}"/>
                  </a:ext>
                </a:extLst>
              </p:cNvPr>
              <p:cNvSpPr/>
              <p:nvPr/>
            </p:nvSpPr>
            <p:spPr>
              <a:xfrm>
                <a:off x="3970684" y="3787684"/>
                <a:ext cx="751989" cy="310195"/>
              </a:xfrm>
              <a:prstGeom prst="rightArrow">
                <a:avLst/>
              </a:prstGeom>
              <a:solidFill>
                <a:srgbClr val="6BB1E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32" name="Стрелка вправо 98">
                <a:extLst>
                  <a:ext uri="{FF2B5EF4-FFF2-40B4-BE49-F238E27FC236}">
                    <a16:creationId xmlns:a16="http://schemas.microsoft.com/office/drawing/2014/main" id="{C6C9FC9D-382D-764B-BA91-CF55C661AA3E}"/>
                  </a:ext>
                </a:extLst>
              </p:cNvPr>
              <p:cNvSpPr/>
              <p:nvPr/>
            </p:nvSpPr>
            <p:spPr>
              <a:xfrm>
                <a:off x="4807968" y="3787684"/>
                <a:ext cx="1479597" cy="310195"/>
              </a:xfrm>
              <a:prstGeom prst="rightArrow">
                <a:avLst/>
              </a:prstGeom>
              <a:solidFill>
                <a:srgbClr val="10549B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398"/>
              </a:p>
            </p:txBody>
          </p:sp>
          <p:sp>
            <p:nvSpPr>
              <p:cNvPr id="33" name="TextBox 88">
                <a:extLst>
                  <a:ext uri="{FF2B5EF4-FFF2-40B4-BE49-F238E27FC236}">
                    <a16:creationId xmlns:a16="http://schemas.microsoft.com/office/drawing/2014/main" id="{150FD2A0-78D3-9C4B-B7F8-627E639E3036}"/>
                  </a:ext>
                </a:extLst>
              </p:cNvPr>
              <p:cNvSpPr txBox="1"/>
              <p:nvPr/>
            </p:nvSpPr>
            <p:spPr>
              <a:xfrm>
                <a:off x="4882318" y="2174961"/>
                <a:ext cx="1427055" cy="500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Серийное </a:t>
                </a:r>
              </a:p>
              <a:p>
                <a:pPr algn="ctr"/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строительство</a:t>
                </a:r>
              </a:p>
            </p:txBody>
          </p:sp>
          <p:sp>
            <p:nvSpPr>
              <p:cNvPr id="34" name="TextBox 89">
                <a:extLst>
                  <a:ext uri="{FF2B5EF4-FFF2-40B4-BE49-F238E27FC236}">
                    <a16:creationId xmlns:a16="http://schemas.microsoft.com/office/drawing/2014/main" id="{F0D6C4F3-25F7-8B44-AF00-CD4242228FA5}"/>
                  </a:ext>
                </a:extLst>
              </p:cNvPr>
              <p:cNvSpPr txBox="1"/>
              <p:nvPr/>
            </p:nvSpPr>
            <p:spPr>
              <a:xfrm>
                <a:off x="4959510" y="3408016"/>
                <a:ext cx="1427055" cy="500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Серийное </a:t>
                </a:r>
              </a:p>
              <a:p>
                <a:pPr algn="ctr"/>
                <a:r>
                  <a:rPr lang="ru-RU" sz="10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строительство</a:t>
                </a:r>
              </a:p>
            </p:txBody>
          </p:sp>
        </p:grpSp>
        <p:sp>
          <p:nvSpPr>
            <p:cNvPr id="37" name="Стрелка вправо 51">
              <a:extLst>
                <a:ext uri="{FF2B5EF4-FFF2-40B4-BE49-F238E27FC236}">
                  <a16:creationId xmlns:a16="http://schemas.microsoft.com/office/drawing/2014/main" id="{629F8042-03B9-1D44-9AF7-724912E77195}"/>
                </a:ext>
              </a:extLst>
            </p:cNvPr>
            <p:cNvSpPr/>
            <p:nvPr/>
          </p:nvSpPr>
          <p:spPr>
            <a:xfrm>
              <a:off x="3340295" y="2513604"/>
              <a:ext cx="1056858" cy="270374"/>
            </a:xfrm>
            <a:prstGeom prst="rightArrow">
              <a:avLst/>
            </a:prstGeom>
            <a:solidFill>
              <a:srgbClr val="10549B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2398"/>
            </a:p>
          </p:txBody>
        </p:sp>
      </p:grpSp>
      <p:sp>
        <p:nvSpPr>
          <p:cNvPr id="38" name="Стрелка вправо 99">
            <a:extLst>
              <a:ext uri="{FF2B5EF4-FFF2-40B4-BE49-F238E27FC236}">
                <a16:creationId xmlns:a16="http://schemas.microsoft.com/office/drawing/2014/main" id="{09E42029-6D48-A048-BD95-F6E51913BA64}"/>
              </a:ext>
            </a:extLst>
          </p:cNvPr>
          <p:cNvSpPr/>
          <p:nvPr/>
        </p:nvSpPr>
        <p:spPr>
          <a:xfrm>
            <a:off x="2535936" y="3550302"/>
            <a:ext cx="355355" cy="310195"/>
          </a:xfrm>
          <a:prstGeom prst="rightArrow">
            <a:avLst/>
          </a:prstGeom>
          <a:solidFill>
            <a:srgbClr val="6BB1E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398"/>
          </a:p>
        </p:txBody>
      </p:sp>
      <p:sp>
        <p:nvSpPr>
          <p:cNvPr id="39" name="Стрелка вправо 100">
            <a:extLst>
              <a:ext uri="{FF2B5EF4-FFF2-40B4-BE49-F238E27FC236}">
                <a16:creationId xmlns:a16="http://schemas.microsoft.com/office/drawing/2014/main" id="{3E559115-9C75-FE4E-9804-4674F7CA8B39}"/>
              </a:ext>
            </a:extLst>
          </p:cNvPr>
          <p:cNvSpPr/>
          <p:nvPr/>
        </p:nvSpPr>
        <p:spPr>
          <a:xfrm>
            <a:off x="598784" y="3534375"/>
            <a:ext cx="355355" cy="310195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398"/>
          </a:p>
        </p:txBody>
      </p:sp>
      <p:sp>
        <p:nvSpPr>
          <p:cNvPr id="40" name="Стрелка вправо 101">
            <a:extLst>
              <a:ext uri="{FF2B5EF4-FFF2-40B4-BE49-F238E27FC236}">
                <a16:creationId xmlns:a16="http://schemas.microsoft.com/office/drawing/2014/main" id="{39B340AB-3D3A-5E4F-9397-73275E65C49D}"/>
              </a:ext>
            </a:extLst>
          </p:cNvPr>
          <p:cNvSpPr/>
          <p:nvPr/>
        </p:nvSpPr>
        <p:spPr>
          <a:xfrm>
            <a:off x="4131280" y="3573654"/>
            <a:ext cx="355355" cy="310195"/>
          </a:xfrm>
          <a:prstGeom prst="rightArrow">
            <a:avLst/>
          </a:prstGeom>
          <a:solidFill>
            <a:srgbClr val="10549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398"/>
          </a:p>
        </p:txBody>
      </p:sp>
      <p:sp>
        <p:nvSpPr>
          <p:cNvPr id="41" name="TextBox 82">
            <a:extLst>
              <a:ext uri="{FF2B5EF4-FFF2-40B4-BE49-F238E27FC236}">
                <a16:creationId xmlns:a16="http://schemas.microsoft.com/office/drawing/2014/main" id="{78E085DB-D9C7-B64A-B251-4641FD652670}"/>
              </a:ext>
            </a:extLst>
          </p:cNvPr>
          <p:cNvSpPr txBox="1"/>
          <p:nvPr/>
        </p:nvSpPr>
        <p:spPr>
          <a:xfrm>
            <a:off x="954139" y="3550302"/>
            <a:ext cx="1295547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66" i="1" dirty="0">
                <a:latin typeface="Arial" panose="020B0604020202020204" pitchFamily="34" charset="0"/>
                <a:cs typeface="Arial" panose="020B0604020202020204" pitchFamily="34" charset="0"/>
              </a:rPr>
              <a:t>НИОКР + проект</a:t>
            </a:r>
          </a:p>
        </p:txBody>
      </p:sp>
      <p:sp>
        <p:nvSpPr>
          <p:cNvPr id="42" name="TextBox 83">
            <a:extLst>
              <a:ext uri="{FF2B5EF4-FFF2-40B4-BE49-F238E27FC236}">
                <a16:creationId xmlns:a16="http://schemas.microsoft.com/office/drawing/2014/main" id="{1D4776D5-AB0B-114B-A9B6-6BD644FF2107}"/>
              </a:ext>
            </a:extLst>
          </p:cNvPr>
          <p:cNvSpPr txBox="1"/>
          <p:nvPr/>
        </p:nvSpPr>
        <p:spPr>
          <a:xfrm>
            <a:off x="2853623" y="3566562"/>
            <a:ext cx="973343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66" i="1" dirty="0">
                <a:latin typeface="Arial" panose="020B0604020202020204" pitchFamily="34" charset="0"/>
                <a:cs typeface="Arial" panose="020B0604020202020204" pitchFamily="34" charset="0"/>
              </a:rPr>
              <a:t>Сооружение</a:t>
            </a:r>
          </a:p>
        </p:txBody>
      </p:sp>
      <p:sp>
        <p:nvSpPr>
          <p:cNvPr id="43" name="TextBox 84">
            <a:extLst>
              <a:ext uri="{FF2B5EF4-FFF2-40B4-BE49-F238E27FC236}">
                <a16:creationId xmlns:a16="http://schemas.microsoft.com/office/drawing/2014/main" id="{B2DE97A0-F1EA-7D48-A13A-3D3A9BA8C0BD}"/>
              </a:ext>
            </a:extLst>
          </p:cNvPr>
          <p:cNvSpPr txBox="1"/>
          <p:nvPr/>
        </p:nvSpPr>
        <p:spPr>
          <a:xfrm>
            <a:off x="4439353" y="3600575"/>
            <a:ext cx="1625766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66" i="1" dirty="0">
                <a:latin typeface="Arial" panose="020B0604020202020204" pitchFamily="34" charset="0"/>
                <a:cs typeface="Arial" panose="020B0604020202020204" pitchFamily="34" charset="0"/>
              </a:rPr>
              <a:t>Освоение технологии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BBC2A54F-9B6A-6147-8377-A082E86487DA}"/>
              </a:ext>
            </a:extLst>
          </p:cNvPr>
          <p:cNvSpPr txBox="1">
            <a:spLocks/>
          </p:cNvSpPr>
          <p:nvPr/>
        </p:nvSpPr>
        <p:spPr>
          <a:xfrm>
            <a:off x="539749" y="4685483"/>
            <a:ext cx="7834705" cy="18973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* При подтверждении экономической эффективности ввод возможен до 2030 г.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2A0734-FBDD-884C-A39E-0F52CD31FAED}"/>
              </a:ext>
            </a:extLst>
          </p:cNvPr>
          <p:cNvSpPr txBox="1"/>
          <p:nvPr/>
        </p:nvSpPr>
        <p:spPr>
          <a:xfrm>
            <a:off x="598784" y="3984872"/>
            <a:ext cx="820896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участие институтов РАН; ИБРАЭ, ОИВТ, ИФХЭ, ГЕОХИ, ИВТЭ УрО, ИТ СО, ИПМ, ИНЭИ</a:t>
            </a:r>
          </a:p>
        </p:txBody>
      </p:sp>
    </p:spTree>
    <p:extLst>
      <p:ext uri="{BB962C8B-B14F-4D97-AF65-F5344CB8AC3E}">
        <p14:creationId xmlns:p14="http://schemas.microsoft.com/office/powerpoint/2010/main" val="132136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214899" cy="330200"/>
          </a:xfrm>
        </p:spPr>
        <p:txBody>
          <a:bodyPr/>
          <a:lstStyle/>
          <a:p>
            <a:r>
              <a:rPr lang="ru-RU" sz="2000" dirty="0"/>
              <a:t>Конструкции РУ: петлевые, блочные, интегральные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957" y="1361761"/>
            <a:ext cx="19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Блочная компоновочная схема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350" y="1361761"/>
            <a:ext cx="19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Петлевая компоновочная схема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0726" y="1361761"/>
            <a:ext cx="19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Интегральная компоновочная схема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85" y="2456452"/>
            <a:ext cx="2705596" cy="202282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28" y="2382315"/>
            <a:ext cx="2688745" cy="2096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726" y="2382315"/>
            <a:ext cx="2439507" cy="21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2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7248" y="306388"/>
            <a:ext cx="7164388" cy="33020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Сенат США в июле 2021 г. принял Закон о лидерстве в ядерной энергетике (</a:t>
            </a:r>
            <a:r>
              <a:rPr lang="en-US" sz="2000" dirty="0">
                <a:solidFill>
                  <a:schemeClr val="tx1"/>
                </a:solidFill>
              </a:rPr>
              <a:t>Nuclear Energy Leadership Act, NELA)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2EC99-2B20-A644-BF2B-303E0D791A90}"/>
              </a:ext>
            </a:extLst>
          </p:cNvPr>
          <p:cNvSpPr txBox="1"/>
          <p:nvPr/>
        </p:nvSpPr>
        <p:spPr>
          <a:xfrm>
            <a:off x="1437757" y="1718165"/>
            <a:ext cx="3031189" cy="23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2" dirty="0">
                <a:solidFill>
                  <a:srgbClr val="10549B"/>
                </a:solidFill>
              </a:rPr>
              <a:t>Department of Energy</a:t>
            </a:r>
          </a:p>
          <a:p>
            <a:pPr>
              <a:spcBef>
                <a:spcPts val="450"/>
              </a:spcBef>
            </a:pPr>
            <a:r>
              <a:rPr lang="en-US" sz="1802" b="1" dirty="0">
                <a:solidFill>
                  <a:srgbClr val="10549B"/>
                </a:solidFill>
              </a:rPr>
              <a:t>Secretary </a:t>
            </a:r>
            <a:r>
              <a:rPr lang="en-US" sz="1802" b="1" dirty="0" err="1">
                <a:solidFill>
                  <a:srgbClr val="10549B"/>
                </a:solidFill>
              </a:rPr>
              <a:t>Brouillette</a:t>
            </a:r>
            <a:r>
              <a:rPr lang="en-US" sz="1802" b="1" dirty="0">
                <a:solidFill>
                  <a:srgbClr val="10549B"/>
                </a:solidFill>
              </a:rPr>
              <a:t> Announces The Nuclear Fuel Working Group's Strategy To Restore American Nuclear Energy Leadership</a:t>
            </a:r>
          </a:p>
          <a:p>
            <a:pPr>
              <a:spcBef>
                <a:spcPts val="450"/>
              </a:spcBef>
            </a:pPr>
            <a:r>
              <a:rPr lang="en-US" sz="1802" dirty="0">
                <a:solidFill>
                  <a:srgbClr val="10549B"/>
                </a:solidFill>
              </a:rPr>
              <a:t>APRIL 23, 2020</a:t>
            </a:r>
          </a:p>
          <a:p>
            <a:endParaRPr lang="ru-RU" sz="135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13" y="1501577"/>
            <a:ext cx="3008891" cy="27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73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A6AC1B-1C1A-8547-BF22-64FE6882EBA1}"/>
              </a:ext>
            </a:extLst>
          </p:cNvPr>
          <p:cNvSpPr txBox="1"/>
          <p:nvPr/>
        </p:nvSpPr>
        <p:spPr>
          <a:xfrm>
            <a:off x="692150" y="4450354"/>
            <a:ext cx="2648744" cy="2661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264" tIns="40264" rIns="40264" bIns="40264" numCol="1" spcCol="44698" rtlCol="0" anchor="t">
            <a:spAutoFit/>
          </a:bodyPr>
          <a:lstStyle/>
          <a:p>
            <a:pPr algn="ctr" defTabSz="805314"/>
            <a:r>
              <a:rPr lang="en-US" sz="1201" b="1" dirty="0">
                <a:latin typeface="Arial" panose="020B0604020202020204" pitchFamily="34" charset="0"/>
                <a:cs typeface="Arial" panose="020B0604020202020204" pitchFamily="34" charset="0"/>
              </a:rPr>
              <a:t>Westinghouse PLFR-300</a:t>
            </a:r>
            <a:endParaRPr lang="ru-RU" sz="120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24" y="1057801"/>
            <a:ext cx="3053206" cy="3266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834" y="1515877"/>
            <a:ext cx="4066771" cy="2924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EFC93-E656-EAAE-71DA-70223C790534}"/>
              </a:ext>
            </a:extLst>
          </p:cNvPr>
          <p:cNvSpPr txBox="1"/>
          <p:nvPr/>
        </p:nvSpPr>
        <p:spPr>
          <a:xfrm>
            <a:off x="4893767" y="1029652"/>
            <a:ext cx="2495477" cy="27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1" b="1" dirty="0">
                <a:latin typeface="Arial" panose="020B0604020202020204" pitchFamily="34" charset="0"/>
                <a:cs typeface="Arial" panose="020B0604020202020204" pitchFamily="34" charset="0"/>
              </a:rPr>
              <a:t>НИКИЭТ БРЕСТ-ОД-300</a:t>
            </a:r>
            <a:endParaRPr lang="ru-RU" sz="135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51551E80-F77B-AB92-7D67-B731B002E276}"/>
              </a:ext>
            </a:extLst>
          </p:cNvPr>
          <p:cNvSpPr txBox="1">
            <a:spLocks/>
          </p:cNvSpPr>
          <p:nvPr/>
        </p:nvSpPr>
        <p:spPr>
          <a:xfrm>
            <a:off x="455988" y="553248"/>
            <a:ext cx="6561138" cy="4398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FC5EFE26-D2B9-E3E0-0A09-839967347482}"/>
              </a:ext>
            </a:extLst>
          </p:cNvPr>
          <p:cNvSpPr txBox="1">
            <a:spLocks/>
          </p:cNvSpPr>
          <p:nvPr/>
        </p:nvSpPr>
        <p:spPr>
          <a:xfrm>
            <a:off x="539750" y="306977"/>
            <a:ext cx="7164388" cy="4398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</a:rPr>
              <a:t>Смена мирового лидера: </a:t>
            </a:r>
            <a:r>
              <a:rPr lang="en-US" sz="2000" dirty="0">
                <a:solidFill>
                  <a:schemeClr val="tx1"/>
                </a:solidFill>
              </a:rPr>
              <a:t>WESTINGHOUSE </a:t>
            </a:r>
            <a:r>
              <a:rPr lang="ru-RU" sz="2000" dirty="0">
                <a:solidFill>
                  <a:schemeClr val="tx1"/>
                </a:solidFill>
              </a:rPr>
              <a:t>на НИКИЭТ имени Н.А. </a:t>
            </a:r>
            <a:r>
              <a:rPr lang="ru-RU" sz="2000" dirty="0" err="1">
                <a:solidFill>
                  <a:schemeClr val="tx1"/>
                </a:solidFill>
              </a:rPr>
              <a:t>Доллежаля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86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48" y="938127"/>
            <a:ext cx="7378879" cy="387270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49" y="306388"/>
            <a:ext cx="6804025" cy="33020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Перспектива КНР по переходу к ЗЯТЦ на базе РБН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51DD51-FBD7-41C2-79FE-BF8B2A02D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20" t="45610" r="14827" b="24287"/>
          <a:stretch/>
        </p:blipFill>
        <p:spPr bwMode="auto">
          <a:xfrm>
            <a:off x="3810246" y="1320928"/>
            <a:ext cx="3272942" cy="1846980"/>
          </a:xfrm>
          <a:prstGeom prst="rect">
            <a:avLst/>
          </a:prstGeom>
          <a:ln>
            <a:noFill/>
          </a:ln>
          <a:scene3d>
            <a:camera prst="orthographicFront">
              <a:rot lat="0" lon="210000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4570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302044" cy="330200"/>
          </a:xfrm>
        </p:spPr>
        <p:txBody>
          <a:bodyPr/>
          <a:lstStyle/>
          <a:p>
            <a:r>
              <a:rPr lang="ru-RU" sz="2000" dirty="0"/>
              <a:t>Новая технологическая платформа</a:t>
            </a:r>
            <a:endParaRPr lang="en-US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3323" y="2466465"/>
            <a:ext cx="2946597" cy="3007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Низкие показатели ресурсоемкости (площадь застройки, материалоемкость, потребление редкоземельных металлов и критических материалов) в сравнении с другими типами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низкоуглеродной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генерации;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Длительный срок эксплуатации (срок службы не менее 60 лет);</a:t>
            </a: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Низкая зависимость себестоимости производства электроэнергии от топливных затрат.</a:t>
            </a: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563" y="1064472"/>
            <a:ext cx="3276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Текущие проекты АЭС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4397" y="850393"/>
            <a:ext cx="557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новой технологической платформы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ОДЭК                                               ПЭК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88532" y="4571004"/>
            <a:ext cx="264468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3507" y="2462192"/>
            <a:ext cx="4800414" cy="26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 безопасности - исключение тяжелых аварий на АЭС, требующих эвакуации населения;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Неисчерпаемая ресурсная база - технологический потенциал и запасы сырья при замкнутом ЯТЦ обеспечивают любые масштабы развития ЯЭ на длительную перспективу;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Минимизация отходов АЭПК – АЭС нового поколения и технологии замкнутого ЯТЦ позволят использовать </a:t>
            </a:r>
            <a:r>
              <a:rPr lang="ru-RU" sz="11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уже накопленный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ОЯТ и утилизировать минорные актиниды;</a:t>
            </a: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Уровень капитальных затрат, позволяющий добиться конкурентоспособности с современными ПГУ.</a:t>
            </a:r>
          </a:p>
          <a:p>
            <a:pPr marL="17145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06" y="1527818"/>
            <a:ext cx="1137116" cy="809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20" y="1520460"/>
            <a:ext cx="1419193" cy="8090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157" y="1513102"/>
            <a:ext cx="1129126" cy="816431"/>
          </a:xfrm>
          <a:prstGeom prst="rect">
            <a:avLst/>
          </a:prstGeom>
        </p:spPr>
      </p:pic>
      <p:sp>
        <p:nvSpPr>
          <p:cNvPr id="24" name="Плюс 23"/>
          <p:cNvSpPr/>
          <p:nvPr/>
        </p:nvSpPr>
        <p:spPr>
          <a:xfrm>
            <a:off x="3204397" y="3269424"/>
            <a:ext cx="499110" cy="508000"/>
          </a:xfrm>
          <a:prstGeom prst="mathPlus">
            <a:avLst/>
          </a:prstGeom>
          <a:solidFill>
            <a:srgbClr val="00206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9F80D-B5A4-EBAE-FA60-CAC8D93707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262" y="1538048"/>
            <a:ext cx="1519225" cy="813565"/>
          </a:xfrm>
          <a:prstGeom prst="rect">
            <a:avLst/>
          </a:prstGeom>
        </p:spPr>
      </p:pic>
      <p:pic>
        <p:nvPicPr>
          <p:cNvPr id="14" name="Рисунок 11">
            <a:extLst>
              <a:ext uri="{FF2B5EF4-FFF2-40B4-BE49-F238E27FC236}">
                <a16:creationId xmlns:a16="http://schemas.microsoft.com/office/drawing/2014/main" id="{D14FCBF2-9775-B29B-8B31-0123641C4D81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487" y="1552014"/>
            <a:ext cx="1937838" cy="87847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8516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Человеческий капитал</a:t>
            </a:r>
          </a:p>
        </p:txBody>
      </p:sp>
    </p:spTree>
    <p:extLst>
      <p:ext uri="{BB962C8B-B14F-4D97-AF65-F5344CB8AC3E}">
        <p14:creationId xmlns:p14="http://schemas.microsoft.com/office/powerpoint/2010/main" val="1732026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164388" cy="330200"/>
          </a:xfrm>
        </p:spPr>
        <p:txBody>
          <a:bodyPr/>
          <a:lstStyle/>
          <a:p>
            <a:r>
              <a:rPr lang="ru-RU" sz="2000" dirty="0">
                <a:solidFill>
                  <a:prstClr val="black"/>
                </a:solidFill>
              </a:rPr>
              <a:t>Возрастают потребности Ядерного энергетического комплекса (ЯЭК) </a:t>
            </a:r>
            <a:r>
              <a:rPr lang="ru-RU" sz="2000" dirty="0" err="1">
                <a:solidFill>
                  <a:prstClr val="black"/>
                </a:solidFill>
              </a:rPr>
              <a:t>Росатома</a:t>
            </a:r>
            <a:r>
              <a:rPr lang="ru-RU" sz="2000" dirty="0">
                <a:solidFill>
                  <a:prstClr val="black"/>
                </a:solidFill>
              </a:rPr>
              <a:t> в наборе выпускников вузов</a:t>
            </a:r>
            <a:br>
              <a:rPr lang="ru-RU" sz="2400" dirty="0">
                <a:solidFill>
                  <a:prstClr val="black"/>
                </a:solidFill>
              </a:rPr>
            </a:br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1A1C7F5B-B06E-2340-608D-511FB1B824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435486"/>
              </p:ext>
            </p:extLst>
          </p:nvPr>
        </p:nvGraphicFramePr>
        <p:xfrm>
          <a:off x="1044103" y="1060562"/>
          <a:ext cx="6636118" cy="363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5804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306388"/>
            <a:ext cx="7164388" cy="330200"/>
          </a:xfrm>
        </p:spPr>
        <p:txBody>
          <a:bodyPr/>
          <a:lstStyle/>
          <a:p>
            <a:r>
              <a:rPr lang="ru-RU" sz="2000" dirty="0">
                <a:solidFill>
                  <a:prstClr val="black"/>
                </a:solidFill>
              </a:rPr>
              <a:t>Структура потребностей ЯЭК </a:t>
            </a:r>
            <a:r>
              <a:rPr lang="ru-RU" sz="2000" dirty="0" err="1">
                <a:solidFill>
                  <a:prstClr val="black"/>
                </a:solidFill>
              </a:rPr>
              <a:t>Росатома</a:t>
            </a:r>
            <a:r>
              <a:rPr lang="ru-RU" sz="2000" dirty="0">
                <a:solidFill>
                  <a:prstClr val="black"/>
                </a:solidFill>
              </a:rPr>
              <a:t> в наборе выпускников вузов в 2023-2030 гг.</a:t>
            </a:r>
            <a:endParaRPr lang="ru-RU" sz="2000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104D7F8-F43D-1EFB-E355-96AE5C346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484285"/>
              </p:ext>
            </p:extLst>
          </p:nvPr>
        </p:nvGraphicFramePr>
        <p:xfrm>
          <a:off x="1322704" y="950366"/>
          <a:ext cx="2675772" cy="167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75C3D17-9897-6B23-BC59-DE35836BC3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9286295"/>
              </p:ext>
            </p:extLst>
          </p:nvPr>
        </p:nvGraphicFramePr>
        <p:xfrm>
          <a:off x="1322704" y="2622955"/>
          <a:ext cx="2675772" cy="1567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5249982-DEF8-2FDA-2F8F-2569430871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323425"/>
              </p:ext>
            </p:extLst>
          </p:nvPr>
        </p:nvGraphicFramePr>
        <p:xfrm>
          <a:off x="4128791" y="935026"/>
          <a:ext cx="3679691" cy="325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91A7C9-3912-BDD0-28E3-BEE7A3F1EC26}"/>
              </a:ext>
            </a:extLst>
          </p:cNvPr>
          <p:cNvSpPr txBox="1"/>
          <p:nvPr/>
        </p:nvSpPr>
        <p:spPr>
          <a:xfrm>
            <a:off x="1321560" y="4554596"/>
            <a:ext cx="2419701" cy="31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26" b="1" dirty="0">
                <a:latin typeface="Arial" panose="020B0604020202020204" pitchFamily="34" charset="0"/>
                <a:cs typeface="Arial" panose="020B0604020202020204" pitchFamily="34" charset="0"/>
              </a:rPr>
              <a:t>в т.ч. ИАТЭ НИЯУ МИФИ:</a:t>
            </a:r>
          </a:p>
        </p:txBody>
      </p:sp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id="{7E58F1B6-6246-7494-BBF0-90ED39CD7C74}"/>
              </a:ext>
            </a:extLst>
          </p:cNvPr>
          <p:cNvSpPr/>
          <p:nvPr/>
        </p:nvSpPr>
        <p:spPr>
          <a:xfrm>
            <a:off x="3815297" y="4385611"/>
            <a:ext cx="189196" cy="243252"/>
          </a:xfrm>
          <a:prstGeom prst="chevr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42A09-A0F8-9742-D159-C440E2F6AD81}"/>
              </a:ext>
            </a:extLst>
          </p:cNvPr>
          <p:cNvSpPr txBox="1"/>
          <p:nvPr/>
        </p:nvSpPr>
        <p:spPr>
          <a:xfrm>
            <a:off x="4011303" y="4333953"/>
            <a:ext cx="3297416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1" dirty="0">
                <a:latin typeface="Arial" panose="020B0604020202020204" pitchFamily="34" charset="0"/>
                <a:cs typeface="Arial" panose="020B0604020202020204" pitchFamily="34" charset="0"/>
              </a:rPr>
              <a:t>1-е место среди всех филиалов МИФИ по потребностям ЯЭК Росатома в наборе выпускников вузов</a:t>
            </a:r>
          </a:p>
        </p:txBody>
      </p:sp>
      <p:sp>
        <p:nvSpPr>
          <p:cNvPr id="12" name="Стрелка: шеврон 14">
            <a:extLst>
              <a:ext uri="{FF2B5EF4-FFF2-40B4-BE49-F238E27FC236}">
                <a16:creationId xmlns:a16="http://schemas.microsoft.com/office/drawing/2014/main" id="{B1901A78-C4CC-02C1-54C1-5F0F1A5DF559}"/>
              </a:ext>
            </a:extLst>
          </p:cNvPr>
          <p:cNvSpPr/>
          <p:nvPr/>
        </p:nvSpPr>
        <p:spPr>
          <a:xfrm>
            <a:off x="3822106" y="4750660"/>
            <a:ext cx="189196" cy="243252"/>
          </a:xfrm>
          <a:prstGeom prst="chevr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DF099-D083-FC75-862F-86EC4CD2090E}"/>
              </a:ext>
            </a:extLst>
          </p:cNvPr>
          <p:cNvSpPr txBox="1"/>
          <p:nvPr/>
        </p:nvSpPr>
        <p:spPr>
          <a:xfrm>
            <a:off x="4027257" y="4699000"/>
            <a:ext cx="3922943" cy="369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1" dirty="0">
                <a:latin typeface="Arial" panose="020B0604020202020204" pitchFamily="34" charset="0"/>
                <a:cs typeface="Arial" panose="020B0604020202020204" pitchFamily="34" charset="0"/>
              </a:rPr>
              <a:t>ЯЭК планирует трудоустраивать около 100 выпускников</a:t>
            </a:r>
          </a:p>
          <a:p>
            <a:r>
              <a:rPr lang="ru-RU" sz="901" dirty="0">
                <a:latin typeface="Arial" panose="020B0604020202020204" pitchFamily="34" charset="0"/>
                <a:cs typeface="Arial" panose="020B0604020202020204" pitchFamily="34" charset="0"/>
              </a:rPr>
              <a:t>ИАТЭ НИЯУ МИФИ ежегодно</a:t>
            </a:r>
          </a:p>
        </p:txBody>
      </p:sp>
    </p:spTree>
    <p:extLst>
      <p:ext uri="{BB962C8B-B14F-4D97-AF65-F5344CB8AC3E}">
        <p14:creationId xmlns:p14="http://schemas.microsoft.com/office/powerpoint/2010/main" val="3228090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10661"/>
            <a:ext cx="7139189" cy="330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Новое поколение атомной энергетики: </a:t>
            </a:r>
            <a:b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человеческий капитал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7029" y="3002548"/>
            <a:ext cx="46130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sz="1000" b="1" dirty="0">
                <a:solidFill>
                  <a:srgbClr val="002060"/>
                </a:solidFill>
                <a:latin typeface="Arial"/>
              </a:rPr>
              <a:t>Популяризация и профориентация</a:t>
            </a:r>
            <a:r>
              <a:rPr lang="ru-RU" sz="1000" dirty="0">
                <a:solidFill>
                  <a:srgbClr val="002060"/>
                </a:solidFill>
                <a:latin typeface="Arial"/>
              </a:rPr>
              <a:t>: престиж и перспектива НАЭ  для школьников и студентов, молодых специалистов</a:t>
            </a:r>
          </a:p>
          <a:p>
            <a:pPr defTabSz="685800">
              <a:defRPr/>
            </a:pPr>
            <a:endParaRPr lang="ru-RU" sz="1000" dirty="0">
              <a:solidFill>
                <a:srgbClr val="002060"/>
              </a:solidFill>
              <a:latin typeface="Arial"/>
            </a:endParaRPr>
          </a:p>
          <a:p>
            <a:pPr defTabSz="685800">
              <a:defRPr/>
            </a:pPr>
            <a:r>
              <a:rPr lang="ru-RU" sz="1000" b="1" dirty="0">
                <a:solidFill>
                  <a:srgbClr val="002060"/>
                </a:solidFill>
                <a:latin typeface="Arial"/>
              </a:rPr>
              <a:t>Расширение и подготовка инженерного актива  </a:t>
            </a:r>
            <a:r>
              <a:rPr lang="ru-RU" sz="1000" dirty="0">
                <a:solidFill>
                  <a:srgbClr val="002060"/>
                </a:solidFill>
                <a:latin typeface="Arial"/>
              </a:rPr>
              <a:t>для новых объектов НАЭ к 2030 году с учетом новых требований «цифровые технологии, роботизация» </a:t>
            </a:r>
          </a:p>
          <a:p>
            <a:pPr defTabSz="685800">
              <a:defRPr/>
            </a:pPr>
            <a:endParaRPr lang="ru-RU" sz="1000" dirty="0">
              <a:solidFill>
                <a:srgbClr val="002060"/>
              </a:solidFill>
              <a:latin typeface="Arial"/>
            </a:endParaRPr>
          </a:p>
          <a:p>
            <a:pPr defTabSz="685800">
              <a:defRPr/>
            </a:pPr>
            <a:r>
              <a:rPr lang="ru-RU" sz="1000" dirty="0">
                <a:solidFill>
                  <a:srgbClr val="002060"/>
                </a:solidFill>
                <a:latin typeface="Arial"/>
              </a:rPr>
              <a:t>Новая технологическая парадигма внедрена в </a:t>
            </a:r>
            <a:r>
              <a:rPr lang="ru-RU" sz="1000" b="1" dirty="0">
                <a:solidFill>
                  <a:srgbClr val="002060"/>
                </a:solidFill>
                <a:latin typeface="Arial"/>
              </a:rPr>
              <a:t>программы  ВО и ДПО </a:t>
            </a:r>
          </a:p>
          <a:p>
            <a:pPr defTabSz="685800">
              <a:defRPr/>
            </a:pPr>
            <a:endParaRPr lang="ru-RU" sz="1000" b="1" dirty="0">
              <a:solidFill>
                <a:srgbClr val="002060"/>
              </a:solidFill>
              <a:latin typeface="Arial"/>
            </a:endParaRPr>
          </a:p>
          <a:p>
            <a:pPr defTabSz="685800">
              <a:defRPr/>
            </a:pPr>
            <a:r>
              <a:rPr lang="ru-RU" sz="1000" b="1" dirty="0">
                <a:solidFill>
                  <a:srgbClr val="002060"/>
                </a:solidFill>
                <a:latin typeface="Arial"/>
              </a:rPr>
              <a:t>Формирование системы сохранения и преемственности знаний и компетенций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26087" y="1585756"/>
            <a:ext cx="16276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050" b="1" dirty="0">
                <a:solidFill>
                  <a:srgbClr val="002960"/>
                </a:solidFill>
                <a:latin typeface="Arial"/>
              </a:rPr>
              <a:t>  </a:t>
            </a:r>
          </a:p>
          <a:p>
            <a:pPr defTabSz="685800">
              <a:defRPr/>
            </a:pPr>
            <a:r>
              <a:rPr lang="ru-RU" sz="1050" b="1" dirty="0">
                <a:solidFill>
                  <a:srgbClr val="002960"/>
                </a:solidFill>
                <a:latin typeface="Arial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85398" y="910435"/>
            <a:ext cx="489084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latin typeface="Arial" panose="020B0604020202020204" pitchFamily="34" charset="0"/>
                <a:ea typeface="Rosatom Light" pitchFamily="34" charset="-52"/>
                <a:cs typeface="Arial" panose="020B0604020202020204" pitchFamily="34" charset="0"/>
              </a:rPr>
              <a:t>Новое поколение атомной энергетики: исследователи, инженеры, конструкторы,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работающие с технологиями будущего,  которые сейчас становятся реальностью и будут масштабированы в  горизонте 5-10 л.</a:t>
            </a:r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Переход к новой технологической платформе атомной энергетики требует 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ОПЕРЕЖАЮЩЕГО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развития кадрового потенциала. В 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подготовки как непосредственных участников проектов, так и  специалистов смежных отраслей и инфраструктуры </a:t>
            </a:r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Новые знания и компетенции сосредоточены в центрах разработок и находятся в процессе формализации:  стандарты, программы, учебные материалы     </a:t>
            </a:r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ü"/>
              <a:defRPr/>
            </a:pPr>
            <a:endParaRPr lang="ru-RU" sz="105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2797" y="2963649"/>
            <a:ext cx="3421570" cy="18266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платформа </a:t>
            </a:r>
          </a:p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Высшая школа  Новой Атомной Энергетики</a:t>
            </a:r>
          </a:p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 проекта – Ильина Н.А. Департамент научно-технических программ ГК «</a:t>
            </a:r>
            <a:r>
              <a:rPr lang="ru-RU" sz="13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25291" y="976408"/>
            <a:ext cx="3309075" cy="11249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поколение технологий  </a:t>
            </a:r>
          </a:p>
          <a:p>
            <a:pPr algn="ctr"/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и кадровый капитал 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1648220" y="2264802"/>
            <a:ext cx="463216" cy="53540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 err="1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291" y="4860197"/>
            <a:ext cx="42805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©</a:t>
            </a:r>
            <a:r>
              <a:rPr lang="ru-RU" sz="1350" dirty="0"/>
              <a:t> </a:t>
            </a:r>
            <a:r>
              <a:rPr lang="ru-RU" sz="750" dirty="0"/>
              <a:t>Департамент научно-технических программ, </a:t>
            </a:r>
            <a:r>
              <a:rPr lang="ru-RU" sz="750" dirty="0" err="1"/>
              <a:t>Госкорпорация</a:t>
            </a:r>
            <a:r>
              <a:rPr lang="ru-RU" sz="750" dirty="0"/>
              <a:t> «</a:t>
            </a:r>
            <a:r>
              <a:rPr lang="ru-RU" sz="750" dirty="0" err="1"/>
              <a:t>Росатом</a:t>
            </a:r>
            <a:r>
              <a:rPr lang="ru-RU" sz="750" dirty="0"/>
              <a:t>», 2022-2023</a:t>
            </a:r>
          </a:p>
        </p:txBody>
      </p:sp>
    </p:spTree>
    <p:extLst>
      <p:ext uri="{BB962C8B-B14F-4D97-AF65-F5344CB8AC3E}">
        <p14:creationId xmlns:p14="http://schemas.microsoft.com/office/powerpoint/2010/main" val="38801792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DCEE00AC-18F9-4EA9-8216-AC2AF3F267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1559" y="3021273"/>
            <a:ext cx="2081725" cy="514757"/>
          </a:xfrm>
        </p:spPr>
        <p:txBody>
          <a:bodyPr wrap="none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ru-RU" sz="1050" dirty="0"/>
              <a:t>СХК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75D0C0-AF99-4CDD-AC65-E3E7025CD2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3065" y="1779316"/>
            <a:ext cx="1358855" cy="878495"/>
          </a:xfrm>
        </p:spPr>
        <p:txBody>
          <a:bodyPr rtlCol="0">
            <a:noAutofit/>
          </a:bodyPr>
          <a:lstStyle/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инженер-конструктор,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инженер-расчетчик,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инженер-экспериментатор,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инженер-физик,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инженер-химик,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программист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E77AC98-6D4A-47AF-84B8-BFA85936A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36720" y="2166937"/>
            <a:ext cx="1962701" cy="766364"/>
          </a:xfrm>
        </p:spPr>
        <p:txBody>
          <a:bodyPr wrap="none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ru-RU" sz="1050" dirty="0"/>
              <a:t>АТОМЭНЕРГОПРОЕКТ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B7B4B66-460F-4DC7-9E57-0F97E65C28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43350" y="3155859"/>
            <a:ext cx="1593370" cy="286232"/>
          </a:xfrm>
        </p:spPr>
        <p:txBody>
          <a:bodyPr wrap="square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ru-RU" sz="1050" dirty="0">
                <a:cs typeface="Arial" panose="020B0604020202020204" pitchFamily="34" charset="0"/>
              </a:rPr>
              <a:t>ОКБМ им. Африкантова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02D76DD-71B3-445D-9A0A-821689D84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68260" y="2321631"/>
            <a:ext cx="1774524" cy="542358"/>
          </a:xfrm>
        </p:spPr>
        <p:txBody>
          <a:bodyPr wrap="none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ru-RU" sz="1050" dirty="0"/>
              <a:t>НИКИЭТ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DBC38F-075F-40D6-81E4-1C1977030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704" y="3028172"/>
            <a:ext cx="1907398" cy="514757"/>
          </a:xfrm>
        </p:spPr>
        <p:txBody>
          <a:bodyPr wrap="none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ru-RU" sz="1050" dirty="0"/>
              <a:t>ВНИИНМ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19300" y="4295837"/>
            <a:ext cx="670322" cy="698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788" b="1" dirty="0">
                <a:solidFill>
                  <a:srgbClr val="009D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запуск РУ БРЕСТ-ОД-300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85817" y="928563"/>
            <a:ext cx="72640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675" b="1" dirty="0">
                <a:solidFill>
                  <a:srgbClr val="10CF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 техническое сопровождение проекта БН-1200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397433" y="4249671"/>
            <a:ext cx="707231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750" b="1" dirty="0">
                <a:solidFill>
                  <a:srgbClr val="7CC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объектов ОДЭК и ПЭК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51095" y="25283"/>
            <a:ext cx="339290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ru-RU" sz="900" b="1" dirty="0">
                <a:solidFill>
                  <a:prstClr val="black"/>
                </a:solidFill>
                <a:latin typeface="Calibri" panose="020F0502020204030204"/>
              </a:rPr>
              <a:t>КЛЮЧЕВЫЕ НАПРАВЛЕНИЯ ПРОФЕССИОНАЛЬНОЙ ПОДГОТОВКИ КАДРОВ</a:t>
            </a:r>
          </a:p>
          <a:p>
            <a:pPr algn="ctr" defTabSz="685800"/>
            <a:r>
              <a:rPr lang="ru-RU" sz="900" b="1" dirty="0">
                <a:solidFill>
                  <a:prstClr val="black"/>
                </a:solidFill>
                <a:latin typeface="Calibri" panose="020F0502020204030204"/>
              </a:rPr>
              <a:t>Программирование + математическое моделирование + физика + химия + аналитика + промышленная роботизация</a:t>
            </a:r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>
            <a:off x="107147" y="117861"/>
            <a:ext cx="8365409" cy="3298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ru-RU" sz="1500" b="1" spc="-1" dirty="0">
                <a:solidFill>
                  <a:srgbClr val="002060"/>
                </a:solidFill>
                <a:latin typeface="Calibri"/>
              </a:rPr>
              <a:t>Ключевые компетенции и направления подготовки кадров </a:t>
            </a:r>
          </a:p>
        </p:txBody>
      </p:sp>
      <p:sp>
        <p:nvSpPr>
          <p:cNvPr id="25" name="Текст 9">
            <a:extLst>
              <a:ext uri="{FF2B5EF4-FFF2-40B4-BE49-F238E27FC236}">
                <a16:creationId xmlns:a16="http://schemas.microsoft.com/office/drawing/2014/main" id="{5BDA77B9-A8AA-4E63-9391-C6F01B6A2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582" y="1727597"/>
            <a:ext cx="1293793" cy="962804"/>
          </a:xfrm>
          <a:ln>
            <a:noFill/>
          </a:ln>
        </p:spPr>
        <p:txBody>
          <a:bodyPr rtlCol="0">
            <a:noAutofit/>
          </a:bodyPr>
          <a:lstStyle/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инженер-конструктор,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инженер-технолог,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инженер-химик,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 –физик,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программист,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математик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endParaRPr lang="ru-RU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8169" y="923051"/>
            <a:ext cx="7483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825" b="1" dirty="0" err="1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Твэл</a:t>
            </a:r>
            <a:r>
              <a:rPr lang="ru-RU" sz="825" b="1" dirty="0">
                <a:solidFill>
                  <a:srgbClr val="0F6F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ПЭЛ и ТВС для быстрых реакторов</a:t>
            </a:r>
            <a:endParaRPr lang="ru-RU" sz="825" b="1" dirty="0">
              <a:solidFill>
                <a:srgbClr val="0F6FC6"/>
              </a:solidFill>
              <a:latin typeface="Calibri" panose="020F0502020204030204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26919" y="916816"/>
            <a:ext cx="803671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750" b="1" dirty="0">
                <a:solidFill>
                  <a:srgbClr val="0BD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Сооружение и эксплуатация объектов ОДЭК</a:t>
            </a:r>
          </a:p>
        </p:txBody>
      </p:sp>
      <p:sp>
        <p:nvSpPr>
          <p:cNvPr id="31" name="Текст 12">
            <a:extLst>
              <a:ext uri="{FF2B5EF4-FFF2-40B4-BE49-F238E27FC236}">
                <a16:creationId xmlns:a16="http://schemas.microsoft.com/office/drawing/2014/main" id="{1275D0C0-AF99-4CDD-AC65-E3E7025CD2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96236" y="1766264"/>
            <a:ext cx="1358855" cy="878495"/>
          </a:xfrm>
        </p:spPr>
        <p:txBody>
          <a:bodyPr rtlCol="0">
            <a:noAutofit/>
          </a:bodyPr>
          <a:lstStyle/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инженер-физик,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инженер-химик,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инженер-экспериментатор,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 по эксплуатации сложных </a:t>
            </a:r>
            <a:r>
              <a:rPr lang="ru-RU" sz="750" dirty="0" err="1">
                <a:latin typeface="Arial" panose="020B0604020202020204" pitchFamily="34" charset="0"/>
                <a:cs typeface="Arial" panose="020B0604020202020204" pitchFamily="34" charset="0"/>
              </a:rPr>
              <a:t>ядерно</a:t>
            </a: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 опасных объектов </a:t>
            </a:r>
            <a:endParaRPr lang="ru-RU" sz="750" dirty="0"/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1275D0C0-AF99-4CDD-AC65-E3E7025CD2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91547" y="3117202"/>
            <a:ext cx="1395078" cy="878495"/>
          </a:xfrm>
        </p:spPr>
        <p:txBody>
          <a:bodyPr rtlCol="0">
            <a:noAutofit/>
          </a:bodyPr>
          <a:lstStyle/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инженер-проектировщик,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инженер-строитель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endParaRPr lang="ru-RU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Текст 12">
            <a:extLst>
              <a:ext uri="{FF2B5EF4-FFF2-40B4-BE49-F238E27FC236}">
                <a16:creationId xmlns:a16="http://schemas.microsoft.com/office/drawing/2014/main" id="{1275D0C0-AF99-4CDD-AC65-E3E7025CD2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6414" y="3213582"/>
            <a:ext cx="1358855" cy="878495"/>
          </a:xfrm>
        </p:spPr>
        <p:txBody>
          <a:bodyPr rtlCol="0">
            <a:noAutofit/>
          </a:bodyPr>
          <a:lstStyle/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инженер-конструктор,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инженер-расчетчик,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инженер-экспериментатор,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инженер-физик,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инженер-химик, </a:t>
            </a:r>
          </a:p>
          <a:p>
            <a:pPr marL="128588" indent="-128588">
              <a:spcBef>
                <a:spcPts val="0"/>
              </a:spcBef>
              <a:buClr>
                <a:srgbClr val="10CF9B"/>
              </a:buClr>
              <a:buFont typeface="Arial" panose="020B0604020202020204" pitchFamily="34" charset="0"/>
              <a:buChar char="•"/>
            </a:pPr>
            <a:r>
              <a:rPr lang="ru-RU" sz="750" dirty="0">
                <a:latin typeface="Arial" panose="020B0604020202020204" pitchFamily="34" charset="0"/>
                <a:cs typeface="Arial" panose="020B0604020202020204" pitchFamily="34" charset="0"/>
              </a:rPr>
              <a:t>IT-специалист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55521" y="4240476"/>
            <a:ext cx="1894673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defTabSz="685800">
              <a:buClr>
                <a:srgbClr val="009DD9"/>
              </a:buClr>
              <a:buFontTx/>
              <a:buChar char="•"/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функциональных элементов РУ</a:t>
            </a:r>
          </a:p>
          <a:p>
            <a:pPr marL="128588" indent="-128588" defTabSz="685800">
              <a:buClr>
                <a:srgbClr val="009DD9"/>
              </a:buClr>
              <a:buFont typeface="Arial" panose="020B0604020202020204" pitchFamily="34" charset="0"/>
              <a:buChar char="•"/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Теплофизика, химия, электротехника, электроника и программирование, анализ данных, газовые технологии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150" y="4174650"/>
            <a:ext cx="1606808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defTabSz="6858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Конструирование и разработка </a:t>
            </a:r>
            <a:r>
              <a:rPr lang="ru-RU" sz="67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твэлов</a:t>
            </a: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67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ПЭЛов</a:t>
            </a: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Процессы и условия работы оборудования в технологии таблеточного уран-плутониевого топлива</a:t>
            </a:r>
          </a:p>
          <a:p>
            <a:pPr marL="128588" indent="-128588" defTabSz="6858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образцов оборудования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21006" y="4212846"/>
            <a:ext cx="182370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10CF9B"/>
              </a:buClr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на базе знаний: </a:t>
            </a:r>
          </a:p>
          <a:p>
            <a:pPr marL="128588" indent="-128588" defTabSz="685800">
              <a:buClr>
                <a:srgbClr val="10CF9B"/>
              </a:buClr>
              <a:buFontTx/>
              <a:buChar char="•"/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энергоблока, реактора, конструкционных материалов, схем и </a:t>
            </a:r>
          </a:p>
          <a:p>
            <a:pPr marL="128588" indent="-128588" defTabSz="685800">
              <a:buClr>
                <a:srgbClr val="10CF9B"/>
              </a:buClr>
              <a:buFontTx/>
              <a:buChar char="•"/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прочности, сейсмостойкости, инженерной механики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159793" y="4217694"/>
            <a:ext cx="8761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10CF9B"/>
              </a:buClr>
            </a:pPr>
            <a:r>
              <a:rPr lang="ru-RU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сложных инженерных объектов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2834" y="4883697"/>
            <a:ext cx="42805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900" dirty="0">
                <a:solidFill>
                  <a:prstClr val="black"/>
                </a:solidFill>
                <a:latin typeface="Calibri" panose="020F0502020204030204"/>
              </a:rPr>
              <a:t>©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750" dirty="0">
                <a:solidFill>
                  <a:prstClr val="black"/>
                </a:solidFill>
                <a:latin typeface="Calibri" panose="020F0502020204030204"/>
              </a:rPr>
              <a:t>Департамент научно-технических программ, </a:t>
            </a:r>
            <a:r>
              <a:rPr lang="ru-RU" sz="750" dirty="0" err="1">
                <a:solidFill>
                  <a:prstClr val="black"/>
                </a:solidFill>
                <a:latin typeface="Calibri" panose="020F0502020204030204"/>
              </a:rPr>
              <a:t>Госкорпорация</a:t>
            </a:r>
            <a:r>
              <a:rPr lang="ru-RU" sz="750" dirty="0">
                <a:solidFill>
                  <a:prstClr val="black"/>
                </a:solidFill>
                <a:latin typeface="Calibri" panose="020F0502020204030204"/>
              </a:rPr>
              <a:t> «</a:t>
            </a:r>
            <a:r>
              <a:rPr lang="ru-RU" sz="750" dirty="0" err="1">
                <a:solidFill>
                  <a:prstClr val="black"/>
                </a:solidFill>
                <a:latin typeface="Calibri" panose="020F0502020204030204"/>
              </a:rPr>
              <a:t>Росатом</a:t>
            </a:r>
            <a:r>
              <a:rPr lang="ru-RU" sz="750" dirty="0">
                <a:solidFill>
                  <a:prstClr val="black"/>
                </a:solidFill>
                <a:latin typeface="Calibri" panose="020F0502020204030204"/>
              </a:rPr>
              <a:t>», 2022-2023</a:t>
            </a:r>
          </a:p>
        </p:txBody>
      </p:sp>
    </p:spTree>
    <p:extLst>
      <p:ext uri="{BB962C8B-B14F-4D97-AF65-F5344CB8AC3E}">
        <p14:creationId xmlns:p14="http://schemas.microsoft.com/office/powerpoint/2010/main" val="9271467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368085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9086" y="316860"/>
            <a:ext cx="7144311" cy="330200"/>
          </a:xfrm>
        </p:spPr>
        <p:txBody>
          <a:bodyPr/>
          <a:lstStyle/>
          <a:p>
            <a:r>
              <a:rPr lang="ru-RU" sz="2000" dirty="0"/>
              <a:t>Современные ядерные реакторы на тепловых нейтронах</a:t>
            </a:r>
            <a:endParaRPr lang="en-US" sz="2000" dirty="0"/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2A98501-5EED-49B5-8E9E-D4C002015F5C}"/>
              </a:ext>
            </a:extLst>
          </p:cNvPr>
          <p:cNvSpPr/>
          <p:nvPr/>
        </p:nvSpPr>
        <p:spPr>
          <a:xfrm>
            <a:off x="539750" y="904652"/>
            <a:ext cx="2311400" cy="275593"/>
          </a:xfrm>
          <a:prstGeom prst="roundRect">
            <a:avLst/>
          </a:prstGeom>
          <a:solidFill>
            <a:srgbClr val="003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Канальные (уран-графитовые)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 12 (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вода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) + 14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(газ)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92A98501-5EED-49B5-8E9E-D4C002015F5C}"/>
              </a:ext>
            </a:extLst>
          </p:cNvPr>
          <p:cNvSpPr/>
          <p:nvPr/>
        </p:nvSpPr>
        <p:spPr>
          <a:xfrm>
            <a:off x="5300938" y="942842"/>
            <a:ext cx="2060784" cy="27559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Водо-водяные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 (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под давлением)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 302</a:t>
            </a:r>
          </a:p>
        </p:txBody>
      </p:sp>
      <p:pic>
        <p:nvPicPr>
          <p:cNvPr id="8" name="Picture 2" descr="https://s00.yaplakal.com/pics/pics_original/5/8/8/51728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42" y="1218846"/>
            <a:ext cx="2837099" cy="18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252919" y="1427840"/>
            <a:ext cx="2040009" cy="1633103"/>
            <a:chOff x="5187862" y="1388641"/>
            <a:chExt cx="3336866" cy="302558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408" y="1388641"/>
              <a:ext cx="3258320" cy="302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Прямая соединительная линия 16"/>
            <p:cNvCxnSpPr/>
            <p:nvPr/>
          </p:nvCxnSpPr>
          <p:spPr bwMode="auto">
            <a:xfrm>
              <a:off x="5353480" y="1676319"/>
              <a:ext cx="715917" cy="449063"/>
            </a:xfrm>
            <a:prstGeom prst="line">
              <a:avLst/>
            </a:prstGeom>
            <a:noFill/>
            <a:ln w="9525" cap="flat" cmpd="sng" algn="ctr">
              <a:solidFill>
                <a:srgbClr val="3C6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Прямая соединительная линия 17"/>
            <p:cNvCxnSpPr/>
            <p:nvPr/>
          </p:nvCxnSpPr>
          <p:spPr bwMode="auto">
            <a:xfrm>
              <a:off x="5187862" y="2125382"/>
              <a:ext cx="635025" cy="501908"/>
            </a:xfrm>
            <a:prstGeom prst="line">
              <a:avLst/>
            </a:prstGeom>
            <a:noFill/>
            <a:ln w="9525" cap="flat" cmpd="sng" algn="ctr">
              <a:solidFill>
                <a:srgbClr val="3C6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Прямая соединительная линия 18"/>
            <p:cNvCxnSpPr/>
            <p:nvPr/>
          </p:nvCxnSpPr>
          <p:spPr bwMode="auto">
            <a:xfrm flipV="1">
              <a:off x="5368691" y="3481082"/>
              <a:ext cx="454196" cy="137640"/>
            </a:xfrm>
            <a:prstGeom prst="line">
              <a:avLst/>
            </a:prstGeom>
            <a:noFill/>
            <a:ln w="9525" cap="flat" cmpd="sng" algn="ctr">
              <a:solidFill>
                <a:srgbClr val="3C6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Прямая соединительная линия 19"/>
            <p:cNvCxnSpPr/>
            <p:nvPr/>
          </p:nvCxnSpPr>
          <p:spPr bwMode="auto">
            <a:xfrm flipH="1">
              <a:off x="7777765" y="2523709"/>
              <a:ext cx="746963" cy="582142"/>
            </a:xfrm>
            <a:prstGeom prst="line">
              <a:avLst/>
            </a:prstGeom>
            <a:noFill/>
            <a:ln w="9525" cap="flat" cmpd="sng" algn="ctr">
              <a:solidFill>
                <a:srgbClr val="3C6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Прямая соединительная линия 20"/>
            <p:cNvCxnSpPr/>
            <p:nvPr/>
          </p:nvCxnSpPr>
          <p:spPr bwMode="auto">
            <a:xfrm flipH="1" flipV="1">
              <a:off x="7869691" y="3583082"/>
              <a:ext cx="401918" cy="242469"/>
            </a:xfrm>
            <a:prstGeom prst="line">
              <a:avLst/>
            </a:prstGeom>
            <a:noFill/>
            <a:ln w="9525" cap="flat" cmpd="sng" algn="ctr">
              <a:solidFill>
                <a:srgbClr val="3C6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Прямая соединительная линия 21"/>
            <p:cNvCxnSpPr/>
            <p:nvPr/>
          </p:nvCxnSpPr>
          <p:spPr bwMode="auto">
            <a:xfrm flipH="1">
              <a:off x="7844508" y="1653975"/>
              <a:ext cx="427101" cy="895219"/>
            </a:xfrm>
            <a:prstGeom prst="line">
              <a:avLst/>
            </a:prstGeom>
            <a:noFill/>
            <a:ln w="9525" cap="flat" cmpd="sng" algn="ctr">
              <a:solidFill>
                <a:srgbClr val="3C6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287D73-E254-E93C-E554-335124640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14" y="3268130"/>
            <a:ext cx="3223794" cy="19396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9ED8A0-ADC0-E416-749F-42B662E23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961"/>
            <a:ext cx="3701142" cy="1711302"/>
          </a:xfrm>
          <a:prstGeom prst="rect">
            <a:avLst/>
          </a:prstGeom>
        </p:spPr>
      </p:pic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0700DEE2-E384-787E-537D-AEA7CE9B54DC}"/>
              </a:ext>
            </a:extLst>
          </p:cNvPr>
          <p:cNvSpPr/>
          <p:nvPr/>
        </p:nvSpPr>
        <p:spPr>
          <a:xfrm>
            <a:off x="5300938" y="2925970"/>
            <a:ext cx="2060784" cy="275593"/>
          </a:xfrm>
          <a:prstGeom prst="roundRect">
            <a:avLst/>
          </a:prstGeom>
          <a:solidFill>
            <a:srgbClr val="003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Водо-водяные (кипящие)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F43568CD-7472-22D4-E460-6FF84BCBC2F4}"/>
              </a:ext>
            </a:extLst>
          </p:cNvPr>
          <p:cNvSpPr/>
          <p:nvPr/>
        </p:nvSpPr>
        <p:spPr>
          <a:xfrm>
            <a:off x="539750" y="3111155"/>
            <a:ext cx="2311400" cy="275593"/>
          </a:xfrm>
          <a:prstGeom prst="roundRect">
            <a:avLst/>
          </a:prstGeom>
          <a:solidFill>
            <a:srgbClr val="003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Канальные (</a:t>
            </a:r>
            <a:r>
              <a:rPr lang="ru-RU" sz="900" b="1" dirty="0" err="1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тяжёловодные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)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44+4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49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type="body" sz="quarter" idx="10"/>
          </p:nvPr>
        </p:nvSpPr>
        <p:spPr>
          <a:xfrm>
            <a:off x="539750" y="787648"/>
            <a:ext cx="8143806" cy="4134548"/>
          </a:xfrm>
        </p:spPr>
        <p:txBody>
          <a:bodyPr/>
          <a:lstStyle/>
          <a:p>
            <a:r>
              <a:rPr lang="ru-RU" sz="12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ЯДЕРНАЯ ЭНЕРГЕТИКА (ЯЭ):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наибольший энергетический потенциал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независимость от добычи сырьевых ресурсов и волатильности цен на органику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низкая доля стоимости топлива в цене энергии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развитие ЯЭ – мультипликативный эффект (подъём ряда отраслей)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экспортный портфель Госкорпорации «Росатом» на 10 лет – более </a:t>
            </a:r>
            <a:r>
              <a:rPr lang="en-US" sz="1201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130 млрд.</a:t>
            </a:r>
            <a:endParaRPr lang="en-US" sz="120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«ПРОРЫВ» РЕШАЕТ НАКОПЛЕННЫЕ ПРОБЛЕМЫ ЯЭ: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исключение тяжёлых аварий и эвакуации населения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конкурентоспособность с другими масштабными генерациями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полного потенциала уранового сырья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окончательное решение проблемы радиоактивных отходов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технологическое усиление режима нераспространения</a:t>
            </a:r>
          </a:p>
          <a:p>
            <a:r>
              <a:rPr lang="ru-RU" sz="12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КОНКУРЕНТЫ В СОЗДАНИИ НОВОЙ ТЕХНОЛОГИЧЕСКОЙ ПЛАТФОРМЫ: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Китай, Индия, Япония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201" dirty="0">
                <a:latin typeface="Arial" panose="020B0604020202020204" pitchFamily="34" charset="0"/>
                <a:cs typeface="Arial" panose="020B0604020202020204" pitchFamily="34" charset="0"/>
              </a:rPr>
              <a:t>США – Б. Гейтс (бегущая волна)</a:t>
            </a:r>
          </a:p>
          <a:p>
            <a:r>
              <a:rPr lang="ru-RU" sz="12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– </a:t>
            </a:r>
            <a:r>
              <a:rPr lang="ru-RU" sz="10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</a:t>
            </a:r>
            <a:r>
              <a:rPr lang="ru-RU" sz="12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  ЛИДЕР С ОПЕРЕЖЕНИЕМ  5-10 ЛЕТ</a:t>
            </a:r>
          </a:p>
          <a:p>
            <a:r>
              <a:rPr lang="ru-RU" sz="12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ЛИДИРУЮЩИХ ПОЗИЦИЙ –  ПРОЕКТ «ПРОРЫВ»</a:t>
            </a:r>
          </a:p>
          <a:p>
            <a:pPr lvl="1"/>
            <a:endParaRPr lang="ru-RU" sz="1201" b="1" dirty="0">
              <a:solidFill>
                <a:srgbClr val="025EA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45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520699" y="1711325"/>
            <a:ext cx="5740401" cy="1274082"/>
          </a:xfrm>
        </p:spPr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  <a:p>
            <a:endParaRPr lang="ru-RU" dirty="0"/>
          </a:p>
          <a:p>
            <a:r>
              <a:rPr lang="en-US" sz="1600" dirty="0"/>
              <a:t>www.proryv2020.ru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1441E29-589B-48B3-AFB8-BBA3C6D84587}"/>
              </a:ext>
            </a:extLst>
          </p:cNvPr>
          <p:cNvGrpSpPr/>
          <p:nvPr/>
        </p:nvGrpSpPr>
        <p:grpSpPr>
          <a:xfrm>
            <a:off x="440092" y="3849696"/>
            <a:ext cx="8459296" cy="692397"/>
            <a:chOff x="442914" y="2087215"/>
            <a:chExt cx="5290029" cy="933398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3097A545-C38F-47A5-9538-5A18EF7AD9CA}"/>
                </a:ext>
              </a:extLst>
            </p:cNvPr>
            <p:cNvSpPr/>
            <p:nvPr/>
          </p:nvSpPr>
          <p:spPr>
            <a:xfrm>
              <a:off x="442914" y="2087215"/>
              <a:ext cx="5290029" cy="93339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4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  <a:effectLst>
              <a:outerShdw blurRad="1016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98F84285-90EB-4E9B-ACBE-D0624A918C0E}"/>
                </a:ext>
              </a:extLst>
            </p:cNvPr>
            <p:cNvSpPr/>
            <p:nvPr/>
          </p:nvSpPr>
          <p:spPr>
            <a:xfrm>
              <a:off x="442914" y="2087215"/>
              <a:ext cx="5290029" cy="931452"/>
            </a:xfrm>
            <a:prstGeom prst="rect">
              <a:avLst/>
            </a:prstGeom>
            <a:solidFill>
              <a:schemeClr val="bg1"/>
            </a:solidFill>
            <a:ln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98000">
                    <a:schemeClr val="bg2">
                      <a:lumMod val="9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750" y="309857"/>
            <a:ext cx="7065259" cy="330200"/>
          </a:xfrm>
        </p:spPr>
        <p:txBody>
          <a:bodyPr/>
          <a:lstStyle/>
          <a:p>
            <a:r>
              <a:rPr lang="ru-RU" sz="2000" dirty="0"/>
              <a:t>Реакторы на тепловых нейтронах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681553" y="606170"/>
            <a:ext cx="4170533" cy="294562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Конструкция, топливо и физика ТР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замедлителя (вода, графит)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Теплоноситель: вода по высоким давлением (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t⁓320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C, P160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атм.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конструкционный материал: цирконий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Топливо: обогащенный уран </a:t>
            </a:r>
            <a:r>
              <a:rPr lang="ru-RU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Топливный цикл: открытый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реактивностью реактора при эксплуатации: борная кислота в теплоносителе (запас реактивности до 20-30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ru-RU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эфф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98" y="1216917"/>
            <a:ext cx="1211126" cy="26038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0092" y="3910915"/>
            <a:ext cx="8515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Реакторы на тепловых нейтронах (ВВЭР, РБМК в РФ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,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PWR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, 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BWR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,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 CANDU 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за рубежом) – основа первых этапов развития ядерной энергетики (Поколение 1-3, 3+)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477124" y="1429657"/>
            <a:ext cx="1376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Ростовская АЭС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619984" y="1236436"/>
            <a:ext cx="4209143" cy="0"/>
          </a:xfrm>
          <a:prstGeom prst="line">
            <a:avLst/>
          </a:prstGeom>
          <a:ln w="22225" cmpd="dbl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E8CBBF-621B-14EA-B0D6-9A5B29AF3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315" y="1447382"/>
            <a:ext cx="2571115" cy="16268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D17AE4-C5BB-E1DE-B0B5-AFAC356254C6}"/>
              </a:ext>
            </a:extLst>
          </p:cNvPr>
          <p:cNvSpPr txBox="1"/>
          <p:nvPr/>
        </p:nvSpPr>
        <p:spPr>
          <a:xfrm>
            <a:off x="6121021" y="3240305"/>
            <a:ext cx="2204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АЭС им.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В.И. Ленина</a:t>
            </a:r>
          </a:p>
        </p:txBody>
      </p:sp>
    </p:spTree>
    <p:extLst>
      <p:ext uri="{BB962C8B-B14F-4D97-AF65-F5344CB8AC3E}">
        <p14:creationId xmlns:p14="http://schemas.microsoft.com/office/powerpoint/2010/main" val="143499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1441E29-589B-48B3-AFB8-BBA3C6D84587}"/>
              </a:ext>
            </a:extLst>
          </p:cNvPr>
          <p:cNvGrpSpPr/>
          <p:nvPr/>
        </p:nvGrpSpPr>
        <p:grpSpPr>
          <a:xfrm>
            <a:off x="411864" y="4237318"/>
            <a:ext cx="8459296" cy="687110"/>
            <a:chOff x="442914" y="2087215"/>
            <a:chExt cx="5290029" cy="933398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3097A545-C38F-47A5-9538-5A18EF7AD9CA}"/>
                </a:ext>
              </a:extLst>
            </p:cNvPr>
            <p:cNvSpPr/>
            <p:nvPr/>
          </p:nvSpPr>
          <p:spPr>
            <a:xfrm>
              <a:off x="442914" y="2087215"/>
              <a:ext cx="5290029" cy="93339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4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  <a:effectLst>
              <a:outerShdw blurRad="101600" dist="635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28">
              <a:extLst>
                <a:ext uri="{FF2B5EF4-FFF2-40B4-BE49-F238E27FC236}">
                  <a16:creationId xmlns:a16="http://schemas.microsoft.com/office/drawing/2014/main" id="{98F84285-90EB-4E9B-ACBE-D0624A918C0E}"/>
                </a:ext>
              </a:extLst>
            </p:cNvPr>
            <p:cNvSpPr/>
            <p:nvPr/>
          </p:nvSpPr>
          <p:spPr>
            <a:xfrm>
              <a:off x="442914" y="2087215"/>
              <a:ext cx="5290029" cy="931452"/>
            </a:xfrm>
            <a:prstGeom prst="rect">
              <a:avLst/>
            </a:prstGeom>
            <a:solidFill>
              <a:schemeClr val="bg1"/>
            </a:solidFill>
            <a:ln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98000">
                    <a:schemeClr val="bg2">
                      <a:lumMod val="9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49309" y="306388"/>
            <a:ext cx="7065259" cy="330200"/>
          </a:xfrm>
        </p:spPr>
        <p:txBody>
          <a:bodyPr/>
          <a:lstStyle/>
          <a:p>
            <a:r>
              <a:rPr lang="ru-RU" sz="2000" dirty="0"/>
              <a:t>Реакторы на быстрых нейтронах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881467" y="605905"/>
            <a:ext cx="4170533" cy="294562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Конструкция, топливо и физика БР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Запрет использования замедлителя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Теплоноситель: жидкие металлы (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Na-K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Na, Pb, Pb-Bi)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конструкционный материал: нерж. сталь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Топливо: смешанное уран-плутониевое </a:t>
            </a:r>
            <a:r>
              <a:rPr lang="ru-RU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Воспроизводство топлива с КВ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 1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Топливный цикл: замкнутый с отсутствием накопления ОЯТ и сжиганием долгоживущих РАО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реактивностью реактора при эксплуатации: саморегулирование в равновесном режиме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1864" y="4203291"/>
            <a:ext cx="8515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Ключевые особенности: высокий избыточный нейтронный потенциал, полное воспроизводство и «всеядность» по топливу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087" y="1026404"/>
            <a:ext cx="2788073" cy="27495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4" y="2401171"/>
            <a:ext cx="1085249" cy="1432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90" y="883924"/>
            <a:ext cx="1351575" cy="1207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93429" y="1278914"/>
            <a:ext cx="1432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Белоярская АЭС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785257" y="1219200"/>
            <a:ext cx="4209143" cy="0"/>
          </a:xfrm>
          <a:prstGeom prst="line">
            <a:avLst/>
          </a:prstGeom>
          <a:ln w="22225" cmpd="dbl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29E06F3-ED43-DEC9-DD53-1DEBDEFB774A}"/>
              </a:ext>
            </a:extLst>
          </p:cNvPr>
          <p:cNvSpPr txBox="1"/>
          <p:nvPr/>
        </p:nvSpPr>
        <p:spPr>
          <a:xfrm>
            <a:off x="192826" y="2122970"/>
            <a:ext cx="1603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БРЕСТ-300 интегральный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060810-B004-68E0-F2BA-01643789ACE8}"/>
              </a:ext>
            </a:extLst>
          </p:cNvPr>
          <p:cNvSpPr txBox="1"/>
          <p:nvPr/>
        </p:nvSpPr>
        <p:spPr>
          <a:xfrm>
            <a:off x="139488" y="3816106"/>
            <a:ext cx="1710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БН-1200М интегральный</a:t>
            </a:r>
          </a:p>
        </p:txBody>
      </p:sp>
    </p:spTree>
    <p:extLst>
      <p:ext uri="{BB962C8B-B14F-4D97-AF65-F5344CB8AC3E}">
        <p14:creationId xmlns:p14="http://schemas.microsoft.com/office/powerpoint/2010/main" val="2534556947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3779</TotalTime>
  <Words>5174</Words>
  <Application>Microsoft Office PowerPoint</Application>
  <PresentationFormat>Произвольный</PresentationFormat>
  <Paragraphs>855</Paragraphs>
  <Slides>71</Slides>
  <Notes>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91" baseType="lpstr">
      <vt:lpstr>Arial</vt:lpstr>
      <vt:lpstr>Arial Cyr</vt:lpstr>
      <vt:lpstr>Calibri</vt:lpstr>
      <vt:lpstr>Calibri Light</vt:lpstr>
      <vt:lpstr>Montserrat</vt:lpstr>
      <vt:lpstr>Roboto Light</vt:lpstr>
      <vt:lpstr>Rosatom</vt:lpstr>
      <vt:lpstr>Symbol</vt:lpstr>
      <vt:lpstr>Times New Roman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Тема Office</vt:lpstr>
      <vt:lpstr>Шаблон МИФИ</vt:lpstr>
      <vt:lpstr>Microsoft Visio Drawing</vt:lpstr>
      <vt:lpstr>Презентация PowerPoint</vt:lpstr>
      <vt:lpstr>Ядерная энергетика вчера, сегодня и в перспективе</vt:lpstr>
      <vt:lpstr>Начальный этап создания и развития ЯЭ</vt:lpstr>
      <vt:lpstr>Презентация PowerPoint</vt:lpstr>
      <vt:lpstr>Презентация PowerPoint</vt:lpstr>
      <vt:lpstr>Конструкции РУ: петлевые, блочные, интегральные</vt:lpstr>
      <vt:lpstr>Современные ядерные реакторы на тепловых нейтронах</vt:lpstr>
      <vt:lpstr>Реакторы на тепловых нейтронах</vt:lpstr>
      <vt:lpstr>Реакторы на быстрых нейтронах</vt:lpstr>
      <vt:lpstr>Проблемы первоначального этапа: безопасность</vt:lpstr>
      <vt:lpstr>Проблемы первоначального этапа: отходы, нераспространение, конкурентоспособность</vt:lpstr>
      <vt:lpstr>Современное состояние ЯЭ</vt:lpstr>
      <vt:lpstr>Масштаб задачи энергообеспечения</vt:lpstr>
      <vt:lpstr>Проблемы энергетики: сырьё</vt:lpstr>
      <vt:lpstr>Роль ЯЭ в электрообеспечении</vt:lpstr>
      <vt:lpstr>Мировая ЯЭ в 2022 г.</vt:lpstr>
      <vt:lpstr>Углеродоёмкость энергетики в мире</vt:lpstr>
      <vt:lpstr>Роль ЯЭ в рамках экологической повестки</vt:lpstr>
      <vt:lpstr>ЯЭ в контексте климатической повестки</vt:lpstr>
      <vt:lpstr>ЯЭ России сегодня</vt:lpstr>
      <vt:lpstr>Презентация PowerPoint</vt:lpstr>
      <vt:lpstr>Проект «Прорыв»</vt:lpstr>
      <vt:lpstr>Замкнутый ЯТЦ - отсутствие ограничений ЯЭ по сырьевой базе</vt:lpstr>
      <vt:lpstr>Потенциал развития ядерной энергетики </vt:lpstr>
      <vt:lpstr>Задачи проектного направления «Прорыв»</vt:lpstr>
      <vt:lpstr>Безопасность АЭС в категориях риска </vt:lpstr>
      <vt:lpstr>Презентация PowerPoint</vt:lpstr>
      <vt:lpstr>Презентация PowerPoint</vt:lpstr>
      <vt:lpstr>«Всеядность» по Pu – условие его утилизации </vt:lpstr>
      <vt:lpstr>Презентация PowerPoint</vt:lpstr>
      <vt:lpstr>Радиологическая эквивалентность и ПБО РАО</vt:lpstr>
      <vt:lpstr>Время достижения радиологической эквивалентности по величине канцерогенного риска (LAR) и потенциальной биологической опасности  (ПБО)</vt:lpstr>
      <vt:lpstr>Конкурентоспособность АЭС с РБН и ЗЯТЦ</vt:lpstr>
      <vt:lpstr>Создание конкурентоспособного ЭБ с РУ БН-1200М</vt:lpstr>
      <vt:lpstr>Опытно-демонстрационный энергетический комплекс (ОДЭК)</vt:lpstr>
      <vt:lpstr>Фотофиксация выполнения работ по проекту МФР. Монтаж оборудования линии УТС  </vt:lpstr>
      <vt:lpstr>Презентация PowerPoint</vt:lpstr>
      <vt:lpstr>История создания нитридного топлива в России</vt:lpstr>
      <vt:lpstr>Новое оптимальное топливо для РБН и результаты его разработки и обоснования </vt:lpstr>
      <vt:lpstr>Испытания в БН-600 </vt:lpstr>
      <vt:lpstr>Металлобетонный корпус РУ - новое решение для интегральной конструкции реактора</vt:lpstr>
      <vt:lpstr>Свинец как оптимальный теплоноситель </vt:lpstr>
      <vt:lpstr>Требования к технологии переработки ОЯТ РБН</vt:lpstr>
      <vt:lpstr>Комбинированная (ПИРО + ГИДРО) технология переработки ОЯТ РБН</vt:lpstr>
      <vt:lpstr>Подходы к организации ЯТЦ РБН </vt:lpstr>
      <vt:lpstr>Роботизированное производство. Преимущества </vt:lpstr>
      <vt:lpstr>Роботизированное производство. Концепция построения на базе технологического ядра </vt:lpstr>
      <vt:lpstr>Роботизированное производство. Роботы полностью заменяют человека</vt:lpstr>
      <vt:lpstr>Сравнение строительных объёмов</vt:lpstr>
      <vt:lpstr>Разработка и создание объектов с использованием ЦД</vt:lpstr>
      <vt:lpstr>Определение ЦД в ПН «Прорыв»</vt:lpstr>
      <vt:lpstr>Достигнутые эффекты от разработки ЦД в ПН «Прорыв»</vt:lpstr>
      <vt:lpstr>ЖЦ объекта – ЖЦ цифрового двойника</vt:lpstr>
      <vt:lpstr>Система кодов нового поколения (КНП) в ПН «Прорыв» </vt:lpstr>
      <vt:lpstr>КНП – лидирующее положение в ПО для обоснования безопасности АЭС с РУ БР </vt:lpstr>
      <vt:lpstr>ПК ВИЗАРТ и КОД ТП в составе ЦД производства топлива, переработки ОЯТ и обращения с РАО</vt:lpstr>
      <vt:lpstr>Стратегия развития ЯЭ и её последовательная реализация</vt:lpstr>
      <vt:lpstr>Сценарии развития ЯЭ РФ</vt:lpstr>
      <vt:lpstr> Технологии РТН и РБН для двухкомпонентной ЯЭ </vt:lpstr>
      <vt:lpstr>Сенат США в июле 2021 г. принял Закон о лидерстве в ядерной энергетике (Nuclear Energy Leadership Act, NELA)</vt:lpstr>
      <vt:lpstr>Презентация PowerPoint</vt:lpstr>
      <vt:lpstr>Перспектива КНР по переходу к ЗЯТЦ на базе РБН</vt:lpstr>
      <vt:lpstr>Новая технологическая платформа</vt:lpstr>
      <vt:lpstr>Человеческий капитал</vt:lpstr>
      <vt:lpstr>Возрастают потребности Ядерного энергетического комплекса (ЯЭК) Росатома в наборе выпускников вузов </vt:lpstr>
      <vt:lpstr>Структура потребностей ЯЭК Росатома в наборе выпускников вузов в 2023-2030 гг.</vt:lpstr>
      <vt:lpstr> Новое поколение атомной энергетики:  человеческий капитал</vt:lpstr>
      <vt:lpstr>Презентация PowerPoint</vt:lpstr>
      <vt:lpstr>Выводы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Сергей Дмитриев</cp:lastModifiedBy>
  <cp:revision>221</cp:revision>
  <cp:lastPrinted>2022-11-16T04:56:13Z</cp:lastPrinted>
  <dcterms:created xsi:type="dcterms:W3CDTF">2019-09-24T12:37:05Z</dcterms:created>
  <dcterms:modified xsi:type="dcterms:W3CDTF">2023-01-18T17:16:29Z</dcterms:modified>
</cp:coreProperties>
</file>