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olors1.xml" ContentType="application/vnd.ms-office.chartcolorstyle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66" r:id="rId2"/>
    <p:sldId id="366" r:id="rId3"/>
    <p:sldId id="363" r:id="rId4"/>
    <p:sldId id="360" r:id="rId5"/>
    <p:sldId id="365" r:id="rId6"/>
    <p:sldId id="367" r:id="rId7"/>
    <p:sldId id="364" r:id="rId8"/>
    <p:sldId id="370" r:id="rId9"/>
    <p:sldId id="391" r:id="rId10"/>
    <p:sldId id="373" r:id="rId11"/>
    <p:sldId id="375" r:id="rId12"/>
    <p:sldId id="376" r:id="rId13"/>
    <p:sldId id="377" r:id="rId14"/>
    <p:sldId id="378" r:id="rId15"/>
    <p:sldId id="380" r:id="rId16"/>
    <p:sldId id="379" r:id="rId17"/>
    <p:sldId id="382" r:id="rId18"/>
    <p:sldId id="381" r:id="rId19"/>
    <p:sldId id="387" r:id="rId20"/>
    <p:sldId id="386" r:id="rId21"/>
    <p:sldId id="357" r:id="rId22"/>
    <p:sldId id="383" r:id="rId23"/>
    <p:sldId id="389" r:id="rId24"/>
    <p:sldId id="361" r:id="rId25"/>
    <p:sldId id="358" r:id="rId26"/>
  </p:sldIdLst>
  <p:sldSz cx="9144000" cy="6858000" type="screen4x3"/>
  <p:notesSz cx="6797675" cy="9926638"/>
  <p:defaultTextStyle>
    <a:defPPr>
      <a:defRPr lang="ru-RU"/>
    </a:defPPr>
    <a:lvl1pPr marL="0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7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1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4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7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61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4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8" algn="l" defTabSz="91428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92D0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 autoAdjust="0"/>
    <p:restoredTop sz="85489" autoAdjust="0"/>
  </p:normalViewPr>
  <p:slideViewPr>
    <p:cSldViewPr>
      <p:cViewPr>
        <p:scale>
          <a:sx n="80" d="100"/>
          <a:sy n="80" d="100"/>
        </p:scale>
        <p:origin x="-95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1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6843923617166808E-2"/>
          <c:y val="0.22231579979913249"/>
          <c:w val="0.89253843618962159"/>
          <c:h val="0.68130193179328935"/>
        </c:manualLayout>
      </c:layout>
      <c:barChart>
        <c:barDir val="bar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Лист1!$D$2</c:f>
              <c:numCache>
                <c:formatCode>General</c:formatCode>
                <c:ptCount val="1"/>
                <c:pt idx="0">
                  <c:v>0.72000000000000064</c:v>
                </c:pt>
              </c:numCache>
            </c:numRef>
          </c:val>
        </c:ser>
        <c:ser>
          <c:idx val="1"/>
          <c:order val="1"/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Лист1!$E$2</c:f>
              <c:numCache>
                <c:formatCode>General</c:formatCode>
                <c:ptCount val="1"/>
                <c:pt idx="0">
                  <c:v>2.0000000000000049E-2</c:v>
                </c:pt>
              </c:numCache>
            </c:numRef>
          </c:val>
        </c:ser>
        <c:ser>
          <c:idx val="2"/>
          <c:order val="2"/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Лист1!$F$2</c:f>
              <c:numCache>
                <c:formatCode>General</c:formatCode>
                <c:ptCount val="1"/>
                <c:pt idx="0">
                  <c:v>1.7000000000000071E-2</c:v>
                </c:pt>
              </c:numCache>
            </c:numRef>
          </c:val>
        </c:ser>
        <c:ser>
          <c:idx val="3"/>
          <c:order val="3"/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Лист1!$G$2</c:f>
              <c:numCache>
                <c:formatCode>General</c:formatCode>
                <c:ptCount val="1"/>
                <c:pt idx="0">
                  <c:v>3.3000000000000078E-3</c:v>
                </c:pt>
              </c:numCache>
            </c:numRef>
          </c:val>
        </c:ser>
        <c:gapWidth val="115"/>
        <c:overlap val="-20"/>
        <c:axId val="72520064"/>
        <c:axId val="72521600"/>
      </c:barChart>
      <c:catAx>
        <c:axId val="7252006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521600"/>
        <c:crosses val="autoZero"/>
        <c:auto val="1"/>
        <c:lblAlgn val="ctr"/>
        <c:lblOffset val="100"/>
      </c:catAx>
      <c:valAx>
        <c:axId val="72521600"/>
        <c:scaling>
          <c:orientation val="minMax"/>
          <c:max val="0.8"/>
          <c:min val="0.5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52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200" b="1" i="0" u="none" strike="noStrike" baseline="0" dirty="0">
                <a:solidFill>
                  <a:schemeClr val="tx1"/>
                </a:solidFill>
                <a:effectLst/>
                <a:latin typeface="+mj-lt"/>
                <a:cs typeface="Arial" panose="020B0604020202020204" pitchFamily="34" charset="0"/>
              </a:rPr>
              <a:t>Утонение стенки, мм/год</a:t>
            </a:r>
            <a:r>
              <a:rPr lang="en-US" sz="1200" b="1" i="0" u="none" strike="noStrike" baseline="0" dirty="0">
                <a:solidFill>
                  <a:schemeClr val="tx1"/>
                </a:solidFill>
                <a:effectLst/>
                <a:latin typeface="+mj-lt"/>
                <a:cs typeface="Arial" panose="020B0604020202020204" pitchFamily="34" charset="0"/>
              </a:rPr>
              <a:t> (pH=7, [O2]˂5</a:t>
            </a:r>
            <a:r>
              <a:rPr lang="ru-RU" sz="1200" b="1" i="0" u="none" strike="noStrike" baseline="0" dirty="0">
                <a:solidFill>
                  <a:schemeClr val="tx1"/>
                </a:solidFill>
                <a:effectLst/>
                <a:latin typeface="+mj-lt"/>
                <a:cs typeface="Arial" panose="020B0604020202020204" pitchFamily="34" charset="0"/>
              </a:rPr>
              <a:t>мг/кг) </a:t>
            </a:r>
            <a:endParaRPr lang="ru-RU" sz="12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9.5632505722748007E-2"/>
          <c:y val="4.8872910832955863E-2"/>
        </c:manualLayout>
      </c:layout>
      <c:spPr>
        <a:noFill/>
        <a:ln>
          <a:noFill/>
        </a:ln>
        <a:effectLst/>
      </c:spPr>
    </c:title>
    <c:plotArea>
      <c:layout/>
      <c:barChart>
        <c:barDir val="bar"/>
        <c:grouping val="clustered"/>
        <c:ser>
          <c:idx val="0"/>
          <c:order val="0"/>
          <c:tx>
            <c:v>ст.20</c:v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Лист1!$D$2</c:f>
              <c:numCache>
                <c:formatCode>General</c:formatCode>
                <c:ptCount val="1"/>
                <c:pt idx="0">
                  <c:v>0.72000000000000064</c:v>
                </c:pt>
              </c:numCache>
            </c:numRef>
          </c:val>
        </c:ser>
        <c:ser>
          <c:idx val="1"/>
          <c:order val="1"/>
          <c:tx>
            <c:v>15ХМ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Лист1!$E$2</c:f>
              <c:numCache>
                <c:formatCode>General</c:formatCode>
                <c:ptCount val="1"/>
                <c:pt idx="0">
                  <c:v>2.0000000000000011E-2</c:v>
                </c:pt>
              </c:numCache>
            </c:numRef>
          </c:val>
        </c:ser>
        <c:ser>
          <c:idx val="2"/>
          <c:order val="2"/>
          <c:tx>
            <c:v>15Х1М1Ф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Лист1!$F$2</c:f>
              <c:numCache>
                <c:formatCode>General</c:formatCode>
                <c:ptCount val="1"/>
                <c:pt idx="0">
                  <c:v>1.7000000000000001E-2</c:v>
                </c:pt>
              </c:numCache>
            </c:numRef>
          </c:val>
        </c:ser>
        <c:ser>
          <c:idx val="3"/>
          <c:order val="3"/>
          <c:tx>
            <c:v>10Х9МФБ</c:v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val>
            <c:numRef>
              <c:f>Лист1!$G$2</c:f>
              <c:numCache>
                <c:formatCode>General</c:formatCode>
                <c:ptCount val="1"/>
                <c:pt idx="0">
                  <c:v>3.3000000000000052E-3</c:v>
                </c:pt>
              </c:numCache>
            </c:numRef>
          </c:val>
        </c:ser>
        <c:gapWidth val="115"/>
        <c:overlap val="-20"/>
        <c:axId val="72424448"/>
        <c:axId val="72442624"/>
      </c:barChart>
      <c:catAx>
        <c:axId val="7242444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72442624"/>
        <c:crosses val="autoZero"/>
        <c:auto val="1"/>
        <c:lblAlgn val="ctr"/>
        <c:lblOffset val="100"/>
      </c:catAx>
      <c:valAx>
        <c:axId val="72442624"/>
        <c:scaling>
          <c:orientation val="minMax"/>
          <c:max val="0.1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424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8FAA4-7CA8-45AB-ADDF-0892659FF1B2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DA906-B7B8-406E-922B-19BBA8CF5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29909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E2EDA-862D-4E56-A672-FA72A75C1033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1C32-01B9-406D-AA63-AAF584AA68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3507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7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1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4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7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1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4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8" algn="l" defTabSz="9142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F1C32-01B9-406D-AA63-AAF584AA687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7581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F1C32-01B9-406D-AA63-AAF584AA687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>
                <a:ea typeface="ＭＳ Ｐゴシック" panose="020B0600070205080204" pitchFamily="34" charset="-128"/>
              </a:rPr>
              <a:t>Стоит заметить,</a:t>
            </a:r>
            <a:r>
              <a:rPr lang="ru-RU" altLang="ru-RU" baseline="0" dirty="0" smtClean="0">
                <a:ea typeface="ＭＳ Ｐゴシック" panose="020B0600070205080204" pitchFamily="34" charset="-128"/>
              </a:rPr>
              <a:t> что применение новых материалов (и соответственно, внесение этих материалов в НТД) позволит решить вопросы ЭКИ и снижения материалоемкости трубопроводов.</a:t>
            </a:r>
            <a:endParaRPr lang="ru-RU" altLang="ru-RU" dirty="0" smtClean="0">
              <a:ea typeface="ＭＳ Ｐゴシック" panose="020B0600070205080204" pitchFamily="34" charset="-128"/>
            </a:endParaRP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CDFC1F9-0F1B-48AD-9182-76FA74BF02AB}" type="slidenum">
              <a:rPr lang="en-US" altLang="ru-RU">
                <a:ea typeface="ＭＳ Ｐゴシック" panose="020B0600070205080204" pitchFamily="34" charset="-128"/>
              </a:rPr>
              <a:pPr/>
              <a:t>21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8228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NIITMASH_Present_Cover-0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74" y="-7197"/>
            <a:ext cx="9177674" cy="68773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5164" y="997914"/>
            <a:ext cx="4239843" cy="1470025"/>
          </a:xfrm>
          <a:prstGeom prst="rect">
            <a:avLst/>
          </a:prstGeom>
        </p:spPr>
        <p:txBody>
          <a:bodyPr lIns="31561" tIns="31561" rIns="31561" bIns="31561" anchor="t" anchorCtr="0">
            <a:normAutofit/>
          </a:bodyPr>
          <a:lstStyle>
            <a:lvl1pPr algn="l">
              <a:defRPr sz="1700" b="1" cap="all" baseline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Место для заголовка презентации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9379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td23_01\Desktop\Рисунок1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5164" y="997914"/>
            <a:ext cx="4239843" cy="1470025"/>
          </a:xfrm>
          <a:prstGeom prst="rect">
            <a:avLst/>
          </a:prstGeom>
        </p:spPr>
        <p:txBody>
          <a:bodyPr lIns="31561" tIns="31561" rIns="31561" bIns="31561" anchor="t" anchorCtr="0">
            <a:normAutofit/>
          </a:bodyPr>
          <a:lstStyle>
            <a:lvl1pPr algn="l">
              <a:defRPr sz="1700" b="1" cap="small" baseline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Место для заголовка презентации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17184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NIITMASH_Present_st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0" y="0"/>
            <a:ext cx="8771721" cy="84576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559795" y="5090237"/>
            <a:ext cx="3501361" cy="62238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cap="all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363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727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090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4542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817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181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5448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908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Место для </a:t>
            </a:r>
            <a:br>
              <a:rPr lang="ru-RU" dirty="0" smtClean="0"/>
            </a:br>
            <a:r>
              <a:rPr lang="ru-RU" dirty="0" smtClean="0"/>
              <a:t>подзаголовка раздела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lIns="0" tIns="0" rIns="0" bIns="0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9795" y="5712625"/>
            <a:ext cx="3607079" cy="5758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770049" y="171101"/>
            <a:ext cx="5291107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1500" b="1" cap="all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5540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NIITMASH_Present_st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0" y="0"/>
            <a:ext cx="8771721" cy="84576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770049" y="171101"/>
            <a:ext cx="5291107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algn="l">
              <a:defRPr sz="1500" b="1" cap="small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3596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52234-C709-0C47-B25C-2E8445F92EBC}" type="datetime1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4270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833438" y="750888"/>
            <a:ext cx="7778750" cy="5334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7D88B-33A2-4E90-A309-F2F0F4470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9103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9FF5E-DC8C-4C32-A9BE-0211F1ADEA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7507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6356351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1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1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105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2" r:id="rId3"/>
    <p:sldLayoutId id="2147483663" r:id="rId4"/>
    <p:sldLayoutId id="2147483667" r:id="rId5"/>
    <p:sldLayoutId id="2147483669" r:id="rId6"/>
    <p:sldLayoutId id="2147483670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36356" rtl="0" eaLnBrk="1" latinLnBrk="0" hangingPunct="1">
        <a:spcBef>
          <a:spcPct val="0"/>
        </a:spcBef>
        <a:buNone/>
        <a:defRPr sz="13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27267" indent="-327267" algn="l" defTabSz="436356" rtl="0" eaLnBrk="1" latinLnBrk="0" hangingPunct="1">
        <a:spcBef>
          <a:spcPct val="20000"/>
        </a:spcBef>
        <a:buFont typeface="Arial"/>
        <a:buChar char="•"/>
        <a:defRPr sz="3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09078" indent="-272722" algn="l" defTabSz="436356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090888" indent="-218178" algn="l" defTabSz="436356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527245" indent="-218178" algn="l" defTabSz="436356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963599" indent="-218178" algn="l" defTabSz="436356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399955" indent="-218178" algn="l" defTabSz="436356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36310" indent="-218178" algn="l" defTabSz="436356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72665" indent="-218178" algn="l" defTabSz="436356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09021" indent="-218178" algn="l" defTabSz="436356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6356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72710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067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422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81777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18132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4488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0843" algn="l" defTabSz="4363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7" Type="http://schemas.openxmlformats.org/officeDocument/2006/relationships/image" Target="../media/image4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2060848"/>
            <a:ext cx="5688632" cy="1656184"/>
          </a:xfrm>
        </p:spPr>
        <p:txBody>
          <a:bodyPr>
            <a:noAutofit/>
          </a:bodyPr>
          <a:lstStyle/>
          <a:p>
            <a:r>
              <a:rPr lang="ru-RU" sz="2600" dirty="0" smtClean="0">
                <a:solidFill>
                  <a:srgbClr val="1595D4"/>
                </a:solidFill>
                <a:latin typeface="+mj-lt"/>
                <a:ea typeface="+mn-ea"/>
                <a:cs typeface="Arial" charset="0"/>
              </a:rPr>
              <a:t>Атомное энергомашиностроение – </a:t>
            </a:r>
            <a:br>
              <a:rPr lang="ru-RU" sz="2600" dirty="0" smtClean="0">
                <a:solidFill>
                  <a:srgbClr val="1595D4"/>
                </a:solidFill>
                <a:latin typeface="+mj-lt"/>
                <a:ea typeface="+mn-ea"/>
                <a:cs typeface="Arial" charset="0"/>
              </a:rPr>
            </a:br>
            <a:r>
              <a:rPr lang="ru-RU" sz="2600" dirty="0" smtClean="0">
                <a:solidFill>
                  <a:srgbClr val="1595D4"/>
                </a:solidFill>
                <a:latin typeface="+mj-lt"/>
                <a:ea typeface="+mn-ea"/>
                <a:cs typeface="Arial" charset="0"/>
              </a:rPr>
              <a:t>для атомной энергетики</a:t>
            </a:r>
            <a:endParaRPr lang="ru-RU" sz="2600" dirty="0">
              <a:solidFill>
                <a:srgbClr val="1595D4"/>
              </a:solidFill>
              <a:latin typeface="+mj-lt"/>
              <a:ea typeface="+mn-ea"/>
              <a:cs typeface="Arial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5076056" y="3573016"/>
            <a:ext cx="2819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0700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520700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520700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520700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520700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5207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dirty="0" smtClean="0">
                <a:solidFill>
                  <a:srgbClr val="1595D4"/>
                </a:solidFill>
                <a:latin typeface="+mn-lt"/>
                <a:cs typeface="Arial" charset="0"/>
              </a:rPr>
              <a:t>Генеральный директор  </a:t>
            </a:r>
          </a:p>
          <a:p>
            <a:pPr eaLnBrk="1" hangingPunct="1"/>
            <a:r>
              <a:rPr lang="ru-RU" sz="1600" dirty="0" smtClean="0">
                <a:solidFill>
                  <a:srgbClr val="1595D4"/>
                </a:solidFill>
                <a:latin typeface="+mn-lt"/>
                <a:cs typeface="Arial" charset="0"/>
              </a:rPr>
              <a:t>Дуб Алексей Владимирович</a:t>
            </a:r>
            <a:endParaRPr lang="ru-RU" sz="1600" dirty="0">
              <a:solidFill>
                <a:srgbClr val="1595D4"/>
              </a:solidFill>
              <a:latin typeface="+mn-lt"/>
              <a:cs typeface="Arial" charset="0"/>
            </a:endParaRPr>
          </a:p>
          <a:p>
            <a:pPr eaLnBrk="1" hangingPunct="1"/>
            <a:r>
              <a:rPr lang="ru-RU" sz="1600" dirty="0" smtClean="0">
                <a:solidFill>
                  <a:srgbClr val="1595D4"/>
                </a:solidFill>
                <a:latin typeface="+mn-lt"/>
                <a:cs typeface="Arial" charset="0"/>
              </a:rPr>
              <a:t>Профессор, д.т.н. </a:t>
            </a:r>
            <a:endParaRPr lang="en-US" sz="1600" dirty="0">
              <a:solidFill>
                <a:srgbClr val="1595D4"/>
              </a:solidFill>
              <a:latin typeface="+mn-lt"/>
              <a:cs typeface="Arial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03848" y="188640"/>
            <a:ext cx="5253608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700" b="1" dirty="0" smtClean="0">
              <a:solidFill>
                <a:srgbClr val="1595D4"/>
              </a:solidFill>
              <a:latin typeface="+mj-lt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dirty="0" smtClean="0">
                <a:solidFill>
                  <a:srgbClr val="1595D4"/>
                </a:solidFill>
                <a:latin typeface="+mj-lt"/>
                <a:cs typeface="Arial" charset="0"/>
              </a:rPr>
              <a:t>ОАО «Атомэнергомаш»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  <a:t/>
            </a:r>
            <a:b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imes New Roman" pitchFamily="18" charset="0"/>
              </a:rPr>
            </a:b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95D4"/>
                </a:solidFill>
                <a:effectLst/>
                <a:uLnTx/>
                <a:uFillTx/>
                <a:latin typeface="+mj-lt"/>
                <a:ea typeface="+mn-ea"/>
                <a:cs typeface="Arial" charset="0"/>
              </a:rPr>
              <a:t>Государственный научный  центр </a:t>
            </a:r>
            <a:b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95D4"/>
                </a:solidFill>
                <a:effectLst/>
                <a:uLnTx/>
                <a:uFillTx/>
                <a:latin typeface="+mj-lt"/>
                <a:ea typeface="+mn-ea"/>
                <a:cs typeface="Arial" charset="0"/>
              </a:rPr>
            </a:b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95D4"/>
                </a:solidFill>
                <a:effectLst/>
                <a:uLnTx/>
                <a:uFillTx/>
                <a:latin typeface="+mj-lt"/>
                <a:ea typeface="+mn-ea"/>
                <a:cs typeface="Arial" charset="0"/>
              </a:rPr>
              <a:t>Российской Федерации</a:t>
            </a:r>
            <a:b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95D4"/>
                </a:solidFill>
                <a:effectLst/>
                <a:uLnTx/>
                <a:uFillTx/>
                <a:latin typeface="+mj-lt"/>
                <a:ea typeface="+mn-ea"/>
                <a:cs typeface="Arial" charset="0"/>
              </a:rPr>
            </a:b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95D4"/>
                </a:solidFill>
                <a:effectLst/>
                <a:uLnTx/>
                <a:uFillTx/>
                <a:latin typeface="+mj-lt"/>
                <a:ea typeface="+mn-ea"/>
                <a:cs typeface="Arial" charset="0"/>
              </a:rPr>
              <a:t>ОАО НПО «ЦНИИТМАШ»</a:t>
            </a:r>
            <a:endParaRPr kumimoji="0" lang="ru-RU" sz="1700" b="1" i="0" u="none" strike="noStrike" kern="1200" cap="none" spc="0" normalizeH="0" baseline="0" noProof="0" dirty="0">
              <a:ln>
                <a:noFill/>
              </a:ln>
              <a:solidFill>
                <a:srgbClr val="1595D4"/>
              </a:solidFill>
              <a:effectLst/>
              <a:uLnTx/>
              <a:uFillTx/>
              <a:latin typeface="+mj-lt"/>
              <a:ea typeface="+mn-ea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4581128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1595D4"/>
                </a:solidFill>
                <a:cs typeface="Arial" charset="0"/>
              </a:rPr>
              <a:t>Москва, июнь 2014 </a:t>
            </a:r>
            <a:r>
              <a:rPr lang="ru-RU" sz="1600" dirty="0">
                <a:solidFill>
                  <a:srgbClr val="1595D4"/>
                </a:solidFill>
                <a:cs typeface="Arial" charset="0"/>
              </a:rPr>
              <a:t>г.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88640"/>
            <a:ext cx="3528392" cy="73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6743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260551"/>
            <a:ext cx="5291107" cy="64816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defTabSz="436356">
              <a:spcBef>
                <a:spcPct val="0"/>
              </a:spcBef>
            </a:pPr>
            <a:r>
              <a:rPr lang="ru-RU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Выдающиеся результаты при изготовлении атомного энергетического оборудования: </a:t>
            </a:r>
          </a:p>
          <a:p>
            <a:pPr defTabSz="436356">
              <a:spcBef>
                <a:spcPct val="0"/>
              </a:spcBef>
            </a:pPr>
            <a:r>
              <a:rPr lang="ru-RU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технологии и сварочные материалы</a:t>
            </a:r>
          </a:p>
          <a:p>
            <a:pPr marL="0" marR="0" lvl="0" indent="0" defTabSz="4363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sm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323080" y="4277791"/>
            <a:ext cx="5113015" cy="183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147" tIns="40074" rIns="80147" bIns="40074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cs typeface="Times New Roman" pitchFamily="18" charset="0"/>
              </a:rPr>
              <a:t>1970-е годы </a:t>
            </a:r>
            <a:r>
              <a:rPr lang="ru-RU" sz="1400" dirty="0" smtClean="0">
                <a:cs typeface="Times New Roman" pitchFamily="18" charset="0"/>
              </a:rPr>
              <a:t>Разработка </a:t>
            </a:r>
            <a:r>
              <a:rPr lang="ru-RU" sz="1400" dirty="0">
                <a:cs typeface="Times New Roman" pitchFamily="18" charset="0"/>
              </a:rPr>
              <a:t>материалов и технологий изготовления первого отечественного реактора ВВЭР-1000 и паровых турбин для энергоблоков: 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cs typeface="Times New Roman" pitchFamily="18" charset="0"/>
              </a:rPr>
              <a:t> новые </a:t>
            </a:r>
            <a:r>
              <a:rPr lang="ru-RU" sz="1400" dirty="0">
                <a:cs typeface="Times New Roman" pitchFamily="18" charset="0"/>
              </a:rPr>
              <a:t>теплоустойчивые высокопрочные стали 15Х2НМФА и 10ГН2МФА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cs typeface="Times New Roman" pitchFamily="18" charset="0"/>
              </a:rPr>
              <a:t> сварочные </a:t>
            </a:r>
            <a:r>
              <a:rPr lang="ru-RU" sz="1400" dirty="0">
                <a:cs typeface="Times New Roman" pitchFamily="18" charset="0"/>
              </a:rPr>
              <a:t>материалы для сварки этих сталей: сварочная проволока Св-10ХГНМА, Св-10ГНМА и электроды РТ-45 и ПТ-30, флюсы ФЦ-16, ФЦ-17 и ФЦ-18.</a:t>
            </a: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2971529" y="1861725"/>
            <a:ext cx="5786946" cy="254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pPr algn="just"/>
            <a:r>
              <a:rPr lang="ru-RU" sz="1600" b="1" dirty="0">
                <a:solidFill>
                  <a:srgbClr val="0070C0"/>
                </a:solidFill>
                <a:cs typeface="Times New Roman" pitchFamily="18" charset="0"/>
              </a:rPr>
              <a:t>194</a:t>
            </a:r>
            <a:r>
              <a:rPr lang="en-US" sz="1600" b="1" dirty="0">
                <a:solidFill>
                  <a:srgbClr val="0070C0"/>
                </a:solidFill>
                <a:cs typeface="Times New Roman" pitchFamily="18" charset="0"/>
              </a:rPr>
              <a:t>5</a:t>
            </a:r>
            <a:r>
              <a:rPr lang="ru-RU" sz="1600" b="1" dirty="0">
                <a:solidFill>
                  <a:srgbClr val="0070C0"/>
                </a:solidFill>
                <a:cs typeface="Times New Roman" pitchFamily="18" charset="0"/>
              </a:rPr>
              <a:t>г.</a:t>
            </a:r>
            <a:r>
              <a:rPr lang="ru-RU" sz="1600" b="1" dirty="0">
                <a:cs typeface="Times New Roman" pitchFamily="18" charset="0"/>
              </a:rPr>
              <a:t> </a:t>
            </a:r>
            <a:r>
              <a:rPr lang="ru-RU" sz="1400" dirty="0">
                <a:cs typeface="Times New Roman" pitchFamily="18" charset="0"/>
              </a:rPr>
              <a:t>Под руководством К.В.Любавского разработан отмеченный Государственной премией флюс ОСЦ-45. </a:t>
            </a:r>
          </a:p>
          <a:p>
            <a:pPr algn="just"/>
            <a:endParaRPr lang="ru-RU" sz="1400" dirty="0"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rgbClr val="0070C0"/>
                </a:solidFill>
                <a:cs typeface="Times New Roman" pitchFamily="18" charset="0"/>
              </a:rPr>
              <a:t>1951г.</a:t>
            </a:r>
            <a:r>
              <a:rPr lang="ru-RU" sz="1600" b="1" dirty="0">
                <a:cs typeface="Times New Roman" pitchFamily="18" charset="0"/>
              </a:rPr>
              <a:t> </a:t>
            </a:r>
            <a:r>
              <a:rPr lang="ru-RU" sz="1400" dirty="0">
                <a:cs typeface="Times New Roman" pitchFamily="18" charset="0"/>
              </a:rPr>
              <a:t>За создание и усовершенствование аппаратуры для автоматической сварки присуждена Государственная премия</a:t>
            </a:r>
          </a:p>
          <a:p>
            <a:pPr algn="just"/>
            <a:endParaRPr lang="ru-RU" sz="1400" dirty="0"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rgbClr val="0070C0"/>
                </a:solidFill>
                <a:cs typeface="Times New Roman" pitchFamily="18" charset="0"/>
              </a:rPr>
              <a:t>1952г.</a:t>
            </a:r>
            <a:r>
              <a:rPr lang="ru-RU" sz="1600" b="1" dirty="0">
                <a:cs typeface="Times New Roman" pitchFamily="18" charset="0"/>
              </a:rPr>
              <a:t> </a:t>
            </a:r>
            <a:r>
              <a:rPr lang="ru-RU" sz="1400" dirty="0">
                <a:cs typeface="Times New Roman" pitchFamily="18" charset="0"/>
              </a:rPr>
              <a:t>К.В.Любавским и Н.М. Новожиловым разработан новый способ сварки – дуговая сварка в углекислом газе, занимающий и в настоящее время лидирующее место во всех странах. Получена Ленинская премия.</a:t>
            </a:r>
          </a:p>
          <a:p>
            <a:pPr algn="just"/>
            <a:endParaRPr lang="ru-RU" sz="1400" dirty="0">
              <a:cs typeface="Times New Roman" pitchFamily="18" charset="0"/>
            </a:endParaRPr>
          </a:p>
          <a:p>
            <a:pPr algn="just"/>
            <a:endParaRPr lang="ru-RU" sz="1400" dirty="0">
              <a:cs typeface="Times New Roman" pitchFamily="18" charset="0"/>
            </a:endParaRPr>
          </a:p>
        </p:txBody>
      </p:sp>
      <p:pic>
        <p:nvPicPr>
          <p:cNvPr id="8" name="Picture 2" descr="http://www.remontiotdelkakvartir.ru/images/poleznoe-o-remote/Uslugi-svarshika-8%28925%29422-60-90.jp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84932" y="2057477"/>
            <a:ext cx="2421773" cy="19246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4" descr="http://krasnoyarsk.real-com.net/goodspic/0/30/42300/thumbs_700/g_image_4e37633595d72.jpg"/>
          <p:cNvPicPr>
            <a:picLocks noChangeAspect="1" noChangeArrowheads="1"/>
          </p:cNvPicPr>
          <p:nvPr/>
        </p:nvPicPr>
        <p:blipFill>
          <a:blip r:embed="rId4" cstate="print"/>
          <a:srcRect l="15120" t="16380" r="18102" b="15581"/>
          <a:stretch>
            <a:fillRect/>
          </a:stretch>
        </p:blipFill>
        <p:spPr bwMode="auto">
          <a:xfrm>
            <a:off x="5868144" y="4005064"/>
            <a:ext cx="2448272" cy="2645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507698" y="1078447"/>
            <a:ext cx="8313221" cy="81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ru-RU" sz="1600" b="1" dirty="0">
                <a:latin typeface="+mj-lt"/>
                <a:cs typeface="Times New Roman" pitchFamily="18" charset="0"/>
              </a:rPr>
              <a:t>Основой отдела сварки ЦНИИТМАШ стал созданный в 1928 году Сварочный комбинат треста «</a:t>
            </a:r>
            <a:r>
              <a:rPr lang="ru-RU" sz="1600" b="1" dirty="0" err="1">
                <a:latin typeface="+mj-lt"/>
                <a:cs typeface="Times New Roman" pitchFamily="18" charset="0"/>
              </a:rPr>
              <a:t>Оргаметалл</a:t>
            </a:r>
            <a:r>
              <a:rPr lang="ru-RU" sz="1600" b="1" dirty="0">
                <a:latin typeface="+mj-lt"/>
                <a:cs typeface="Times New Roman" pitchFamily="18" charset="0"/>
              </a:rPr>
              <a:t>» с технологическим и экспериментальным отделами, опытным цехом и первым в СССР электродным заводом. </a:t>
            </a: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1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291107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marL="0" marR="0" lvl="0" indent="0" algn="l" defTabSz="4363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Выдающиеся результаты при  изготовлении атомного энергетического оборудования</a:t>
            </a:r>
            <a:endParaRPr lang="ru-RU" b="1" dirty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4067944" y="1144636"/>
            <a:ext cx="48960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0" hangingPunct="0"/>
            <a:r>
              <a:rPr lang="ru-RU" sz="1400" b="1" dirty="0">
                <a:ea typeface="Calibri" pitchFamily="34" charset="0"/>
                <a:cs typeface="Times New Roman" pitchFamily="18" charset="0"/>
              </a:rPr>
              <a:t>ФЦ-16 - </a:t>
            </a:r>
            <a:r>
              <a:rPr lang="ru-RU" sz="1400" dirty="0" err="1">
                <a:ea typeface="Calibri" pitchFamily="34" charset="0"/>
                <a:cs typeface="Times New Roman" pitchFamily="18" charset="0"/>
              </a:rPr>
              <a:t>плавленный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 флюс для  сварки корпуса реактора из стали 15Х2НМФА, корпуса парогенератора и компенсатора давления из стали 10ГН2МФА, </a:t>
            </a:r>
            <a:r>
              <a:rPr lang="ru-RU" sz="1400" dirty="0" err="1">
                <a:ea typeface="Calibri" pitchFamily="34" charset="0"/>
                <a:cs typeface="Times New Roman" pitchFamily="18" charset="0"/>
              </a:rPr>
              <a:t>гидроемкость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 САОЗ из </a:t>
            </a:r>
          </a:p>
          <a:p>
            <a:pPr algn="just" eaLnBrk="0" hangingPunct="0"/>
            <a:r>
              <a:rPr lang="ru-RU" sz="1400" dirty="0">
                <a:ea typeface="Calibri" pitchFamily="34" charset="0"/>
                <a:cs typeface="Times New Roman" pitchFamily="18" charset="0"/>
              </a:rPr>
              <a:t>стали 22К.</a:t>
            </a: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94159" y="3377107"/>
            <a:ext cx="4826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400" b="1" dirty="0">
                <a:ea typeface="Calibri" pitchFamily="34" charset="0"/>
                <a:cs typeface="Times New Roman" pitchFamily="18" charset="0"/>
              </a:rPr>
              <a:t>ФЦ-17 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-  высокотехнологичный флюс для сварки оборудования АЭС из нержавеющих сталей.</a:t>
            </a:r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94159" y="3956545"/>
            <a:ext cx="489743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1400" b="1" dirty="0">
                <a:ea typeface="Calibri" pitchFamily="34" charset="0"/>
                <a:cs typeface="Times New Roman" pitchFamily="18" charset="0"/>
              </a:rPr>
              <a:t>ФЦ-18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 - </a:t>
            </a:r>
            <a:r>
              <a:rPr lang="ru-RU" sz="1400" dirty="0" err="1">
                <a:ea typeface="Calibri" pitchFamily="34" charset="0"/>
                <a:cs typeface="Times New Roman" pitchFamily="18" charset="0"/>
              </a:rPr>
              <a:t>плавленный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 флюс для антикоррозионной наплавки основного корпусного оборудования АЭС, обеспечивающий высоко </a:t>
            </a:r>
          </a:p>
          <a:p>
            <a:pPr algn="just" eaLnBrk="0" hangingPunct="0"/>
            <a:r>
              <a:rPr lang="ru-RU" sz="1400" dirty="0">
                <a:ea typeface="Calibri" pitchFamily="34" charset="0"/>
                <a:cs typeface="Times New Roman" pitchFamily="18" charset="0"/>
              </a:rPr>
              <a:t>качественный, бездефектный наплавленный металл.</a:t>
            </a:r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3275856" y="5897164"/>
            <a:ext cx="556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1400" b="1" dirty="0">
                <a:ea typeface="Calibri" pitchFamily="34" charset="0"/>
                <a:cs typeface="Times New Roman" pitchFamily="18" charset="0"/>
              </a:rPr>
              <a:t>ФЦ-19</a:t>
            </a:r>
            <a:r>
              <a:rPr lang="ru-RU" sz="1400" dirty="0">
                <a:ea typeface="Calibri" pitchFamily="34" charset="0"/>
                <a:cs typeface="Times New Roman" pitchFamily="18" charset="0"/>
              </a:rPr>
              <a:t> - высокотехнологичный плавленый флюс для сварки ГЦН из стали 06Х12Н3Д.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961060"/>
            <a:ext cx="2592288" cy="1741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44636"/>
            <a:ext cx="2736304" cy="162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008732"/>
            <a:ext cx="2732119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право 12"/>
          <p:cNvSpPr/>
          <p:nvPr/>
        </p:nvSpPr>
        <p:spPr>
          <a:xfrm flipH="1">
            <a:off x="3420170" y="1432420"/>
            <a:ext cx="588962" cy="23812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sz="1400"/>
          </a:p>
        </p:txBody>
      </p:sp>
      <p:sp>
        <p:nvSpPr>
          <p:cNvPr id="14" name="Стрелка вправо 13"/>
          <p:cNvSpPr/>
          <p:nvPr/>
        </p:nvSpPr>
        <p:spPr>
          <a:xfrm rot="5400000" flipH="1">
            <a:off x="2215927" y="2976760"/>
            <a:ext cx="534987" cy="28733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sz="1400"/>
          </a:p>
        </p:txBody>
      </p:sp>
      <p:sp>
        <p:nvSpPr>
          <p:cNvPr id="15" name="Стрелка вправо 14"/>
          <p:cNvSpPr/>
          <p:nvPr/>
        </p:nvSpPr>
        <p:spPr>
          <a:xfrm rot="10800000" flipH="1">
            <a:off x="4427984" y="3501007"/>
            <a:ext cx="588962" cy="25868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sz="1400"/>
          </a:p>
        </p:txBody>
      </p:sp>
      <p:sp>
        <p:nvSpPr>
          <p:cNvPr id="16" name="Стрелка вправо 15"/>
          <p:cNvSpPr/>
          <p:nvPr/>
        </p:nvSpPr>
        <p:spPr>
          <a:xfrm flipH="1">
            <a:off x="3851920" y="5301208"/>
            <a:ext cx="588963" cy="2873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sz="1400"/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32240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291107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marL="0" marR="0" lvl="0" indent="0" algn="l" defTabSz="4363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Выдающиеся результаты при  изготовлении атомного энергетического оборудования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11560" y="853263"/>
            <a:ext cx="83529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ЦНИИТМАШ является одним из пионеров  использования в атомной энергетике методов и средств неразрушающего контроля. </a:t>
            </a: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556792"/>
            <a:ext cx="47160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600" dirty="0" smtClean="0"/>
              <a:t>  Разработаны основные ПНАЭ по ультразвуковому контролю. 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/>
              <a:t>  Аттестовано свыше 6 тысяч </a:t>
            </a:r>
            <a:r>
              <a:rPr lang="ru-RU" sz="1600" dirty="0" err="1" smtClean="0"/>
              <a:t>дефектоскопистов</a:t>
            </a:r>
            <a:r>
              <a:rPr lang="ru-RU" sz="1600" dirty="0" smtClean="0"/>
              <a:t>,  работающих в атомном машиностроении и на АЭС.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97152"/>
            <a:ext cx="220824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196752"/>
            <a:ext cx="2418309" cy="1608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797152"/>
            <a:ext cx="219347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2780928"/>
            <a:ext cx="8532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В настоящее время ведется работа по автоматизации ультразвукового и </a:t>
            </a:r>
            <a:r>
              <a:rPr lang="ru-RU" sz="1400" dirty="0" err="1" smtClean="0"/>
              <a:t>вихретокового</a:t>
            </a:r>
            <a:r>
              <a:rPr lang="ru-RU" sz="1400" dirty="0" smtClean="0"/>
              <a:t> контроля с использованием фазированных решеток. Выполняются работы по продлению ресурса оборудования АЭС, создаются технологии радиационного контроля с регистрацией результатов на плоскостных цифровых детекторах. 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797152"/>
            <a:ext cx="225944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31032" y="3717032"/>
            <a:ext cx="8533456" cy="954107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 smtClean="0"/>
              <a:t>Применение новых и усовершенствование традиционных методов и методик неразрушающего контроля дает возможность с высокой достоверностью оценивать качество металла, формировать 2-х и 3-х мерное изображение реальных дефектов. Решается задача разработки методов и приборов контроля для композитных материалов, которые будут применяться в будущих конструкциях ответственных узлов для АЭС. 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436096" cy="648169"/>
          </a:xfrm>
          <a:prstGeom prst="rect">
            <a:avLst/>
          </a:prstGeom>
        </p:spPr>
        <p:txBody>
          <a:bodyPr lIns="0" tIns="0" rIns="0" bIns="0" anchor="ctr">
            <a:normAutofit fontScale="92500" lnSpcReduction="20000"/>
          </a:bodyPr>
          <a:lstStyle/>
          <a:p>
            <a:pPr lvl="0" defTabSz="436356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Создание совместно с ОАО ОКБ «Гидропресс» нового дизайна корпуса  реактора ВВЭР-ТОИ на основе укрупненных деталей</a:t>
            </a:r>
            <a:endParaRPr kumimoji="0" lang="ru-RU" sz="1800" b="1" i="0" u="none" strike="noStrike" kern="1200" cap="sm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Picture 3" descr="F:\RASLOVO\REACTORS\КАРТИНКИ\Рисунки\4 шва\4-х шовный реактор copy.png"/>
          <p:cNvPicPr>
            <a:picLocks noChangeAspect="1" noChangeArrowheads="1"/>
          </p:cNvPicPr>
          <p:nvPr/>
        </p:nvPicPr>
        <p:blipFill>
          <a:blip r:embed="rId3" cstate="print"/>
          <a:srcRect t="16216"/>
          <a:stretch>
            <a:fillRect/>
          </a:stretch>
        </p:blipFill>
        <p:spPr bwMode="auto">
          <a:xfrm>
            <a:off x="1543621" y="2193925"/>
            <a:ext cx="1354343" cy="306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RASLOVO\REACTORS\КАРТИНКИ\Рисунки\3 шва\3 шовный реактор 2 copy.png"/>
          <p:cNvPicPr>
            <a:picLocks noChangeAspect="1" noChangeArrowheads="1"/>
          </p:cNvPicPr>
          <p:nvPr/>
        </p:nvPicPr>
        <p:blipFill>
          <a:blip r:embed="rId4" cstate="print"/>
          <a:srcRect t="16841"/>
          <a:stretch>
            <a:fillRect/>
          </a:stretch>
        </p:blipFill>
        <p:spPr bwMode="auto">
          <a:xfrm>
            <a:off x="3032696" y="2193925"/>
            <a:ext cx="1406969" cy="30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644008" y="1916832"/>
            <a:ext cx="4320480" cy="4401205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altLang="ru-RU" b="1" dirty="0" smtClean="0">
              <a:cs typeface="Arial" pitchFamily="34" charset="0"/>
            </a:endParaRPr>
          </a:p>
          <a:p>
            <a:r>
              <a:rPr lang="ru-RU" altLang="ru-RU" b="1" dirty="0" err="1" smtClean="0">
                <a:cs typeface="Arial" pitchFamily="34" charset="0"/>
              </a:rPr>
              <a:t>Трехшовная</a:t>
            </a:r>
            <a:r>
              <a:rPr lang="ru-RU" altLang="ru-RU" b="1" dirty="0" smtClean="0">
                <a:cs typeface="Arial" pitchFamily="34" charset="0"/>
              </a:rPr>
              <a:t> </a:t>
            </a:r>
            <a:r>
              <a:rPr lang="ru-RU" altLang="ru-RU" b="1" dirty="0">
                <a:cs typeface="Arial" pitchFamily="34" charset="0"/>
              </a:rPr>
              <a:t>конструкция корпуса из стали 15Х2НМФА обеспечивает</a:t>
            </a:r>
            <a:r>
              <a:rPr lang="ru-RU" altLang="ru-RU" b="1" dirty="0" smtClean="0">
                <a:cs typeface="Arial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endParaRPr lang="ru-RU" altLang="ru-RU" sz="800" b="1" dirty="0">
              <a:cs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altLang="ru-RU" dirty="0">
                <a:cs typeface="Arial" pitchFamily="34" charset="0"/>
              </a:rPr>
              <a:t> срок службы более 120 лет; 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altLang="ru-RU" dirty="0">
                <a:cs typeface="Arial" pitchFamily="34" charset="0"/>
              </a:rPr>
              <a:t> повышение </a:t>
            </a:r>
            <a:r>
              <a:rPr lang="ru-RU" altLang="ru-RU" dirty="0" err="1">
                <a:cs typeface="Arial" pitchFamily="34" charset="0"/>
              </a:rPr>
              <a:t>конкурентоспоспобности</a:t>
            </a:r>
            <a:r>
              <a:rPr lang="ru-RU" altLang="ru-RU" dirty="0">
                <a:cs typeface="Arial" pitchFamily="34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altLang="ru-RU" dirty="0">
                <a:cs typeface="Arial" pitchFamily="34" charset="0"/>
              </a:rPr>
              <a:t> снижение цикла изготовления на </a:t>
            </a:r>
            <a:r>
              <a:rPr lang="ru-RU" altLang="ru-RU" b="1" dirty="0">
                <a:cs typeface="Arial" pitchFamily="34" charset="0"/>
              </a:rPr>
              <a:t>3 </a:t>
            </a:r>
            <a:r>
              <a:rPr lang="ru-RU" altLang="ru-RU" dirty="0">
                <a:cs typeface="Arial" pitchFamily="34" charset="0"/>
              </a:rPr>
              <a:t>месяца;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altLang="ru-RU" dirty="0">
                <a:cs typeface="Arial" pitchFamily="34" charset="0"/>
              </a:rPr>
              <a:t> снижение металлоемкости на </a:t>
            </a:r>
            <a:r>
              <a:rPr lang="ru-RU" altLang="ru-RU" b="1" dirty="0">
                <a:cs typeface="Arial" pitchFamily="34" charset="0"/>
              </a:rPr>
              <a:t>15 %</a:t>
            </a:r>
            <a:r>
              <a:rPr lang="ru-RU" altLang="ru-RU" dirty="0">
                <a:cs typeface="Arial" pitchFamily="34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altLang="ru-RU" dirty="0">
                <a:cs typeface="Arial" pitchFamily="34" charset="0"/>
              </a:rPr>
              <a:t> снижение трудоемкости изготовления на </a:t>
            </a:r>
            <a:r>
              <a:rPr lang="ru-RU" altLang="ru-RU" b="1" dirty="0">
                <a:cs typeface="Arial" pitchFamily="34" charset="0"/>
              </a:rPr>
              <a:t>20 %</a:t>
            </a:r>
            <a:r>
              <a:rPr lang="ru-RU" altLang="ru-RU" dirty="0">
                <a:cs typeface="Arial" pitchFamily="34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altLang="ru-RU" dirty="0">
                <a:cs typeface="Arial" pitchFamily="34" charset="0"/>
              </a:rPr>
              <a:t> снижение расхода сварочных  материалов </a:t>
            </a:r>
            <a:r>
              <a:rPr lang="ru-RU" altLang="ru-RU" b="1" dirty="0">
                <a:cs typeface="Arial" pitchFamily="34" charset="0"/>
              </a:rPr>
              <a:t>на 40%;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altLang="ru-RU" dirty="0">
                <a:cs typeface="Arial" pitchFamily="34" charset="0"/>
              </a:rPr>
              <a:t> снижение затрат на </a:t>
            </a:r>
            <a:r>
              <a:rPr lang="ru-RU" altLang="ru-RU" dirty="0" smtClean="0">
                <a:cs typeface="Arial" pitchFamily="34" charset="0"/>
              </a:rPr>
              <a:t>эксплуатацию.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r>
              <a:rPr lang="ru-RU" dirty="0" smtClean="0"/>
              <a:t> Тк</a:t>
            </a:r>
            <a:r>
              <a:rPr lang="ru-RU" b="1" baseline="-25000" dirty="0" smtClean="0"/>
              <a:t>0</a:t>
            </a:r>
            <a:r>
              <a:rPr lang="ru-RU" dirty="0" smtClean="0"/>
              <a:t> </a:t>
            </a:r>
            <a:r>
              <a:rPr lang="ru-RU" baseline="30000" dirty="0" smtClean="0"/>
              <a:t>СВ</a:t>
            </a:r>
            <a:r>
              <a:rPr lang="ru-RU" dirty="0" smtClean="0"/>
              <a:t> до -20</a:t>
            </a:r>
            <a:r>
              <a:rPr lang="ru-RU" baseline="30000" dirty="0" smtClean="0"/>
              <a:t>0</a:t>
            </a:r>
            <a:r>
              <a:rPr lang="ru-RU" dirty="0" smtClean="0"/>
              <a:t> С 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endParaRPr lang="ru-RU" altLang="ru-RU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endParaRPr lang="ru-RU" altLang="ru-RU" dirty="0">
              <a:cs typeface="Arial" pitchFamily="34" charset="0"/>
            </a:endParaRPr>
          </a:p>
        </p:txBody>
      </p:sp>
      <p:pic>
        <p:nvPicPr>
          <p:cNvPr id="9" name="Picture 40" descr="F:\RASLOVO\REACTORS\КАРТИНКИ\image003 copy.png"/>
          <p:cNvPicPr>
            <a:picLocks noChangeAspect="1" noChangeArrowheads="1"/>
          </p:cNvPicPr>
          <p:nvPr/>
        </p:nvPicPr>
        <p:blipFill>
          <a:blip r:embed="rId5" cstate="print"/>
          <a:srcRect t="18282"/>
          <a:stretch>
            <a:fillRect/>
          </a:stretch>
        </p:blipFill>
        <p:spPr bwMode="auto">
          <a:xfrm>
            <a:off x="35496" y="2193925"/>
            <a:ext cx="1448759" cy="306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04916" y="5291138"/>
            <a:ext cx="1087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1600" b="1" dirty="0">
                <a:solidFill>
                  <a:schemeClr val="tx2">
                    <a:lumMod val="75000"/>
                  </a:schemeClr>
                </a:solidFill>
              </a:rPr>
              <a:t>6 сварных</a:t>
            </a:r>
          </a:p>
          <a:p>
            <a:pPr algn="ctr"/>
            <a:r>
              <a:rPr lang="ru-RU" altLang="ru-RU" sz="1600" b="1" dirty="0">
                <a:solidFill>
                  <a:schemeClr val="tx2">
                    <a:lumMod val="75000"/>
                  </a:schemeClr>
                </a:solidFill>
              </a:rPr>
              <a:t> швов</a:t>
            </a:r>
          </a:p>
        </p:txBody>
      </p:sp>
      <p:sp>
        <p:nvSpPr>
          <p:cNvPr id="11" name="Прямоугольник 12"/>
          <p:cNvSpPr>
            <a:spLocks noChangeArrowheads="1"/>
          </p:cNvSpPr>
          <p:nvPr/>
        </p:nvSpPr>
        <p:spPr bwMode="auto">
          <a:xfrm>
            <a:off x="1670984" y="5307013"/>
            <a:ext cx="10871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1600" b="1">
                <a:solidFill>
                  <a:schemeClr val="tx2">
                    <a:lumMod val="75000"/>
                  </a:schemeClr>
                </a:solidFill>
              </a:rPr>
              <a:t>4 сварных</a:t>
            </a:r>
          </a:p>
          <a:p>
            <a:pPr algn="ctr"/>
            <a:r>
              <a:rPr lang="ru-RU" altLang="ru-RU" sz="1600" b="1">
                <a:solidFill>
                  <a:schemeClr val="tx2">
                    <a:lumMod val="75000"/>
                  </a:schemeClr>
                </a:solidFill>
              </a:rPr>
              <a:t> шва</a:t>
            </a: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3169584" y="5330825"/>
            <a:ext cx="10871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1600" b="1">
                <a:solidFill>
                  <a:schemeClr val="tx2">
                    <a:lumMod val="75000"/>
                  </a:schemeClr>
                </a:solidFill>
              </a:rPr>
              <a:t>3 сварных</a:t>
            </a:r>
          </a:p>
          <a:p>
            <a:pPr algn="ctr"/>
            <a:r>
              <a:rPr lang="ru-RU" altLang="ru-RU" sz="1600" b="1">
                <a:solidFill>
                  <a:schemeClr val="tx2">
                    <a:lumMod val="75000"/>
                  </a:schemeClr>
                </a:solidFill>
              </a:rPr>
              <a:t> шва</a:t>
            </a:r>
          </a:p>
        </p:txBody>
      </p:sp>
      <p:sp>
        <p:nvSpPr>
          <p:cNvPr id="13" name="Прямоугольник 22"/>
          <p:cNvSpPr>
            <a:spLocks noChangeArrowheads="1"/>
          </p:cNvSpPr>
          <p:nvPr/>
        </p:nvSpPr>
        <p:spPr bwMode="auto">
          <a:xfrm>
            <a:off x="179512" y="1588730"/>
            <a:ext cx="13635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b="1" dirty="0" smtClean="0"/>
              <a:t>АЭС  2006</a:t>
            </a:r>
            <a:endParaRPr lang="ru-RU" altLang="ru-RU" sz="2000" b="1" dirty="0"/>
          </a:p>
        </p:txBody>
      </p:sp>
      <p:sp>
        <p:nvSpPr>
          <p:cNvPr id="14" name="Прямоугольник 23"/>
          <p:cNvSpPr>
            <a:spLocks noChangeArrowheads="1"/>
          </p:cNvSpPr>
          <p:nvPr/>
        </p:nvSpPr>
        <p:spPr bwMode="auto">
          <a:xfrm>
            <a:off x="1619672" y="1588730"/>
            <a:ext cx="14956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b="1" dirty="0" smtClean="0"/>
              <a:t>ВВЭР- ТОИ4</a:t>
            </a:r>
            <a:endParaRPr lang="ru-RU" altLang="ru-RU" sz="2000" b="1" dirty="0"/>
          </a:p>
        </p:txBody>
      </p:sp>
      <p:sp>
        <p:nvSpPr>
          <p:cNvPr id="15" name="Прямоугольник 24"/>
          <p:cNvSpPr>
            <a:spLocks noChangeArrowheads="1"/>
          </p:cNvSpPr>
          <p:nvPr/>
        </p:nvSpPr>
        <p:spPr bwMode="auto">
          <a:xfrm>
            <a:off x="3131840" y="1588730"/>
            <a:ext cx="14785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b="1" dirty="0"/>
              <a:t>ВВЭР-ТОИ3</a:t>
            </a:r>
          </a:p>
        </p:txBody>
      </p:sp>
      <p:sp>
        <p:nvSpPr>
          <p:cNvPr id="16" name="Прямоугольник 1"/>
          <p:cNvSpPr>
            <a:spLocks noChangeArrowheads="1"/>
          </p:cNvSpPr>
          <p:nvPr/>
        </p:nvSpPr>
        <p:spPr bwMode="auto">
          <a:xfrm>
            <a:off x="467544" y="980728"/>
            <a:ext cx="8424936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Разработана </a:t>
            </a:r>
            <a:r>
              <a:rPr lang="ru-RU" altLang="ru-RU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новая </a:t>
            </a:r>
            <a:r>
              <a:rPr lang="ru-RU" altLang="ru-RU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трехшовная</a:t>
            </a:r>
            <a:r>
              <a:rPr lang="ru-RU" altLang="ru-RU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 конструкция корпуса ВВЭР-100(1200) </a:t>
            </a:r>
            <a:r>
              <a:rPr lang="ru-RU" alt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и </a:t>
            </a:r>
            <a:r>
              <a:rPr lang="ru-RU" altLang="ru-RU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rPr>
              <a:t>технология производства заготовок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020886"/>
            <a:ext cx="3402395" cy="269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Номер слайда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/>
          <a:p>
            <a:pPr marL="0" marR="0" lvl="0" indent="0" algn="r" defTabSz="9142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79D46F-B305-47FA-9D93-51FEB298AE0E}" type="slidenum">
              <a:rPr kumimoji="0" lang="ru-RU" sz="11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2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149080"/>
            <a:ext cx="2943770" cy="254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4"/>
          <p:cNvSpPr txBox="1">
            <a:spLocks/>
          </p:cNvSpPr>
          <p:nvPr/>
        </p:nvSpPr>
        <p:spPr bwMode="auto">
          <a:xfrm>
            <a:off x="395536" y="4581128"/>
            <a:ext cx="5040560" cy="129614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endParaRPr lang="ru-RU" sz="1600" dirty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Радиационный ресурс корпуса </a:t>
            </a:r>
            <a:r>
              <a:rPr lang="ru-RU" sz="1600" b="1" dirty="0">
                <a:latin typeface="Calibri" pitchFamily="34" charset="0"/>
              </a:rPr>
              <a:t>реактора ВВЭР-ТОИ, изготовленного </a:t>
            </a:r>
            <a:r>
              <a:rPr lang="ru-RU" sz="1600" b="1" dirty="0" smtClean="0">
                <a:latin typeface="Calibri" pitchFamily="34" charset="0"/>
              </a:rPr>
              <a:t>в </a:t>
            </a:r>
            <a:r>
              <a:rPr lang="ru-RU" sz="1600" b="1" dirty="0">
                <a:latin typeface="Calibri" pitchFamily="34" charset="0"/>
              </a:rPr>
              <a:t>соответствии с разработанными требованиями,  </a:t>
            </a:r>
            <a:r>
              <a:rPr lang="ru-RU" sz="1600" b="1" dirty="0" smtClean="0">
                <a:latin typeface="Calibri" pitchFamily="34" charset="0"/>
              </a:rPr>
              <a:t>неограничен.</a:t>
            </a:r>
            <a:endParaRPr lang="ru-RU" sz="1600" b="1" dirty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3779912" y="260648"/>
            <a:ext cx="5184576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Новое в технологии </a:t>
            </a:r>
            <a:r>
              <a:rPr lang="ru-RU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реакторостроения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1124744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Проведено обоснование и разработка новых технологий для обеспечения нового уровня свойств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и комплекса требований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к материалам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420888"/>
            <a:ext cx="51125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Calibri" pitchFamily="34" charset="0"/>
              </a:rPr>
              <a:t>Применение новых технологий и разработанных требований к чистоте корпусной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стали по комплексу примесей </a:t>
            </a:r>
            <a:r>
              <a:rPr lang="en-US" dirty="0" smtClean="0"/>
              <a:t>X_ = 10</a:t>
            </a:r>
            <a:r>
              <a:rPr lang="ru-RU" dirty="0" smtClean="0"/>
              <a:t>∙ </a:t>
            </a:r>
            <a:r>
              <a:rPr lang="en-US" dirty="0" smtClean="0"/>
              <a:t>[P] + 5</a:t>
            </a:r>
            <a:r>
              <a:rPr lang="ru-RU" dirty="0" smtClean="0"/>
              <a:t>∙ </a:t>
            </a:r>
            <a:r>
              <a:rPr lang="en-US" dirty="0" smtClean="0"/>
              <a:t>[</a:t>
            </a:r>
            <a:r>
              <a:rPr lang="en-US" dirty="0" err="1" smtClean="0"/>
              <a:t>Sb</a:t>
            </a:r>
            <a:r>
              <a:rPr lang="en-US" dirty="0" smtClean="0"/>
              <a:t>]+4</a:t>
            </a:r>
            <a:r>
              <a:rPr lang="ru-RU" dirty="0" smtClean="0"/>
              <a:t>∙ </a:t>
            </a:r>
            <a:r>
              <a:rPr lang="en-US" dirty="0" smtClean="0"/>
              <a:t>[</a:t>
            </a:r>
            <a:r>
              <a:rPr lang="en-US" dirty="0" err="1" smtClean="0"/>
              <a:t>Sn</a:t>
            </a:r>
            <a:r>
              <a:rPr lang="en-US" dirty="0" smtClean="0"/>
              <a:t>]+[As</a:t>
            </a:r>
            <a:r>
              <a:rPr lang="en-US" dirty="0" smtClean="0"/>
              <a:t>]</a:t>
            </a:r>
            <a:r>
              <a:rPr lang="ru-RU" dirty="0" smtClean="0"/>
              <a:t> не более о,05 и </a:t>
            </a:r>
            <a:r>
              <a:rPr lang="en-US" dirty="0" smtClean="0"/>
              <a:t>J_ = ([Si ]+ [</a:t>
            </a:r>
            <a:r>
              <a:rPr lang="en-US" dirty="0" err="1" smtClean="0"/>
              <a:t>Mn</a:t>
            </a:r>
            <a:r>
              <a:rPr lang="en-US" dirty="0" smtClean="0"/>
              <a:t>])</a:t>
            </a:r>
            <a:r>
              <a:rPr lang="ru-RU" dirty="0" smtClean="0"/>
              <a:t>∙</a:t>
            </a:r>
            <a:r>
              <a:rPr lang="en-US" dirty="0" smtClean="0"/>
              <a:t>([P] + [</a:t>
            </a:r>
            <a:r>
              <a:rPr lang="en-US" dirty="0" err="1" smtClean="0"/>
              <a:t>Sn</a:t>
            </a:r>
            <a:r>
              <a:rPr lang="en-US" dirty="0" smtClean="0"/>
              <a:t>])  </a:t>
            </a:r>
            <a:r>
              <a:rPr lang="ru-RU" dirty="0" smtClean="0"/>
              <a:t>не более 0,002 позволяет гарантированно обеспечить ресурс корпуса реактора свыше 100 лет.</a:t>
            </a:r>
            <a:endParaRPr lang="ru-RU" dirty="0" smtClean="0"/>
          </a:p>
          <a:p>
            <a:pPr algn="just"/>
            <a:endParaRPr lang="en-US" dirty="0" smtClean="0"/>
          </a:p>
          <a:p>
            <a:pPr algn="just"/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436096" cy="64816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lvl="0" defTabSz="436356">
              <a:spcBef>
                <a:spcPct val="0"/>
              </a:spcBef>
            </a:pPr>
            <a:r>
              <a:rPr lang="ru-RU" sz="1600" b="1" dirty="0" smtClean="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Применение технологии электрошлакового переплава (ЭШП) для производства труб ГЦТ и других изделий</a:t>
            </a:r>
            <a:endParaRPr kumimoji="0" lang="ru-RU" sz="1600" b="1" i="0" u="none" strike="noStrike" kern="1200" cap="sm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54" name="Прямоугольник 6"/>
          <p:cNvSpPr>
            <a:spLocks noChangeArrowheads="1"/>
          </p:cNvSpPr>
          <p:nvPr/>
        </p:nvSpPr>
        <p:spPr bwMode="auto">
          <a:xfrm>
            <a:off x="539552" y="980728"/>
            <a:ext cx="8154863" cy="93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pPr algn="ctr" eaLnBrk="0" hangingPunct="0">
              <a:tabLst>
                <a:tab pos="6673850" algn="l"/>
              </a:tabLst>
            </a:pP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Технология ЭШП при производстве труб ГЦГ из стали 10ГН2МФА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обеспечивает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возможность применения заготовок для изделий 2-го контура в литом состоянии за счет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: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5" name="Цилиндр 54"/>
          <p:cNvSpPr/>
          <p:nvPr/>
        </p:nvSpPr>
        <p:spPr>
          <a:xfrm>
            <a:off x="3990946" y="4638626"/>
            <a:ext cx="734017" cy="429518"/>
          </a:xfrm>
          <a:prstGeom prst="can">
            <a:avLst>
              <a:gd name="adj" fmla="val 27307"/>
            </a:avLst>
          </a:prstGeom>
          <a:gradFill>
            <a:gsLst>
              <a:gs pos="0">
                <a:srgbClr val="FF3F3F"/>
              </a:gs>
              <a:gs pos="50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189505" y="6269880"/>
            <a:ext cx="1517105" cy="4714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100" dirty="0" err="1">
                <a:solidFill>
                  <a:schemeClr val="tx1"/>
                </a:solidFill>
                <a:cs typeface="Times New Roman" pitchFamily="18" charset="0"/>
              </a:rPr>
              <a:t>Термо-механическая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 обработка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740352" y="4653136"/>
            <a:ext cx="1352731" cy="4714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000" dirty="0" err="1">
                <a:solidFill>
                  <a:schemeClr val="tx1"/>
                </a:solidFill>
                <a:cs typeface="Times New Roman" pitchFamily="18" charset="0"/>
              </a:rPr>
              <a:t>Термо-механическая</a:t>
            </a:r>
            <a:r>
              <a:rPr lang="ru-RU" sz="1000" dirty="0">
                <a:solidFill>
                  <a:schemeClr val="tx1"/>
                </a:solidFill>
                <a:cs typeface="Times New Roman" pitchFamily="18" charset="0"/>
              </a:rPr>
              <a:t> обработка</a:t>
            </a: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2987824" y="5229200"/>
            <a:ext cx="57612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1400" b="1" dirty="0">
                <a:cs typeface="Times New Roman" pitchFamily="18" charset="0"/>
              </a:rPr>
              <a:t>Традиционная технология</a:t>
            </a: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 cstate="print"/>
          <a:srcRect l="23438" t="7506"/>
          <a:stretch>
            <a:fillRect/>
          </a:stretch>
        </p:blipFill>
        <p:spPr bwMode="auto">
          <a:xfrm>
            <a:off x="2771800" y="4999880"/>
            <a:ext cx="1594587" cy="686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</p:pic>
      <p:sp>
        <p:nvSpPr>
          <p:cNvPr id="60" name="Цилиндр 59"/>
          <p:cNvSpPr/>
          <p:nvPr/>
        </p:nvSpPr>
        <p:spPr>
          <a:xfrm>
            <a:off x="7155324" y="4710633"/>
            <a:ext cx="508570" cy="471810"/>
          </a:xfrm>
          <a:prstGeom prst="can">
            <a:avLst>
              <a:gd name="adj" fmla="val 25913"/>
            </a:avLst>
          </a:prstGeom>
          <a:gradFill>
            <a:gsLst>
              <a:gs pos="0">
                <a:srgbClr val="FF3F3F"/>
              </a:gs>
              <a:gs pos="50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61" name="Цилиндр 60"/>
          <p:cNvSpPr/>
          <p:nvPr/>
        </p:nvSpPr>
        <p:spPr>
          <a:xfrm>
            <a:off x="4779060" y="4782641"/>
            <a:ext cx="724322" cy="318839"/>
          </a:xfrm>
          <a:prstGeom prst="can">
            <a:avLst>
              <a:gd name="adj" fmla="val 39961"/>
            </a:avLst>
          </a:prstGeom>
          <a:gradFill>
            <a:gsLst>
              <a:gs pos="0">
                <a:srgbClr val="FF3F3F"/>
              </a:gs>
              <a:gs pos="50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62" name="Цилиндр 61"/>
          <p:cNvSpPr/>
          <p:nvPr/>
        </p:nvSpPr>
        <p:spPr>
          <a:xfrm>
            <a:off x="5643156" y="4782641"/>
            <a:ext cx="652736" cy="298202"/>
          </a:xfrm>
          <a:prstGeom prst="can">
            <a:avLst>
              <a:gd name="adj" fmla="val 39961"/>
            </a:avLst>
          </a:prstGeom>
          <a:gradFill>
            <a:gsLst>
              <a:gs pos="0">
                <a:srgbClr val="FF3F3F"/>
              </a:gs>
              <a:gs pos="50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63" name="Цилиндр 62"/>
          <p:cNvSpPr>
            <a:spLocks noChangeArrowheads="1"/>
          </p:cNvSpPr>
          <p:nvPr/>
        </p:nvSpPr>
        <p:spPr bwMode="auto">
          <a:xfrm rot="5400000">
            <a:off x="3363635" y="5776026"/>
            <a:ext cx="445518" cy="1341155"/>
          </a:xfrm>
          <a:prstGeom prst="can">
            <a:avLst>
              <a:gd name="adj" fmla="val 58035"/>
            </a:avLst>
          </a:prstGeom>
          <a:gradFill rotWithShape="0">
            <a:gsLst>
              <a:gs pos="0">
                <a:srgbClr val="FF3F3F"/>
              </a:gs>
              <a:gs pos="50000">
                <a:srgbClr val="FF0000"/>
              </a:gs>
              <a:gs pos="100000">
                <a:srgbClr val="EFFAFB"/>
              </a:gs>
            </a:gsLst>
            <a:lin ang="5400000"/>
          </a:gra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/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3999072" y="6295280"/>
            <a:ext cx="205513" cy="311150"/>
          </a:xfrm>
          <a:prstGeom prst="ellipse">
            <a:avLst/>
          </a:prstGeom>
          <a:gradFill>
            <a:gsLst>
              <a:gs pos="15000">
                <a:schemeClr val="bg1">
                  <a:lumMod val="50000"/>
                </a:schemeClr>
              </a:gs>
              <a:gs pos="5400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65" name="Овал 64"/>
          <p:cNvSpPr>
            <a:spLocks noChangeArrowheads="1"/>
          </p:cNvSpPr>
          <p:nvPr/>
        </p:nvSpPr>
        <p:spPr bwMode="auto">
          <a:xfrm rot="5400000">
            <a:off x="7391094" y="4412713"/>
            <a:ext cx="45719" cy="499334"/>
          </a:xfrm>
          <a:prstGeom prst="ellipse">
            <a:avLst/>
          </a:prstGeom>
          <a:gradFill rotWithShape="0">
            <a:gsLst>
              <a:gs pos="0">
                <a:srgbClr val="7F7F7F"/>
              </a:gs>
              <a:gs pos="14999">
                <a:srgbClr val="7F7F7F"/>
              </a:gs>
              <a:gs pos="53999">
                <a:srgbClr val="F2F2F2"/>
              </a:gs>
              <a:gs pos="100000">
                <a:srgbClr val="7F7F7F"/>
              </a:gs>
            </a:gsLst>
            <a:lin ang="5400000"/>
          </a:gra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66" name="Овал 65"/>
          <p:cNvSpPr>
            <a:spLocks noChangeArrowheads="1"/>
          </p:cNvSpPr>
          <p:nvPr/>
        </p:nvSpPr>
        <p:spPr bwMode="auto">
          <a:xfrm rot="5400000">
            <a:off x="5908808" y="4630927"/>
            <a:ext cx="36512" cy="339444"/>
          </a:xfrm>
          <a:prstGeom prst="ellipse">
            <a:avLst/>
          </a:prstGeom>
          <a:gradFill rotWithShape="0">
            <a:gsLst>
              <a:gs pos="0">
                <a:srgbClr val="7F7F7F"/>
              </a:gs>
              <a:gs pos="14999">
                <a:srgbClr val="7F7F7F"/>
              </a:gs>
              <a:gs pos="53999">
                <a:srgbClr val="F2F2F2"/>
              </a:gs>
              <a:gs pos="100000">
                <a:srgbClr val="7F7F7F"/>
              </a:gs>
            </a:gsLst>
            <a:lin ang="5400000"/>
          </a:gra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67" name="Стрелка вправо с вырезом 66"/>
          <p:cNvSpPr/>
          <p:nvPr/>
        </p:nvSpPr>
        <p:spPr>
          <a:xfrm>
            <a:off x="4355976" y="6381328"/>
            <a:ext cx="2808312" cy="144016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7384037" y="5577730"/>
            <a:ext cx="1355463" cy="325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Готовая деталь</a:t>
            </a:r>
          </a:p>
        </p:txBody>
      </p:sp>
      <p:cxnSp>
        <p:nvCxnSpPr>
          <p:cNvPr id="69" name="Прямая соединительная линия 68"/>
          <p:cNvCxnSpPr>
            <a:cxnSpLocks noChangeShapeType="1"/>
          </p:cNvCxnSpPr>
          <p:nvPr/>
        </p:nvCxnSpPr>
        <p:spPr bwMode="auto">
          <a:xfrm>
            <a:off x="5148064" y="4710955"/>
            <a:ext cx="0" cy="579438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70" name="Прямая соединительная линия 69"/>
          <p:cNvCxnSpPr>
            <a:cxnSpLocks noChangeShapeType="1"/>
          </p:cNvCxnSpPr>
          <p:nvPr/>
        </p:nvCxnSpPr>
        <p:spPr bwMode="auto">
          <a:xfrm>
            <a:off x="4427984" y="4566493"/>
            <a:ext cx="0" cy="527050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71" name="Прямая соединительная линия 70"/>
          <p:cNvCxnSpPr>
            <a:cxnSpLocks noChangeShapeType="1"/>
          </p:cNvCxnSpPr>
          <p:nvPr/>
        </p:nvCxnSpPr>
        <p:spPr bwMode="auto">
          <a:xfrm>
            <a:off x="5940152" y="4639518"/>
            <a:ext cx="0" cy="579437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lgDashDot"/>
            <a:round/>
            <a:headEnd/>
            <a:tailEnd/>
          </a:ln>
        </p:spPr>
      </p:cxnSp>
      <p:sp>
        <p:nvSpPr>
          <p:cNvPr id="72" name="Freeform 9"/>
          <p:cNvSpPr>
            <a:spLocks/>
          </p:cNvSpPr>
          <p:nvPr/>
        </p:nvSpPr>
        <p:spPr bwMode="gray">
          <a:xfrm rot="20553539" flipH="1">
            <a:off x="4544454" y="4671900"/>
            <a:ext cx="420263" cy="14605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100">
              <a:latin typeface="+mn-lt"/>
            </a:endParaRPr>
          </a:p>
        </p:txBody>
      </p:sp>
      <p:sp>
        <p:nvSpPr>
          <p:cNvPr id="73" name="Freeform 9"/>
          <p:cNvSpPr>
            <a:spLocks/>
          </p:cNvSpPr>
          <p:nvPr/>
        </p:nvSpPr>
        <p:spPr bwMode="gray">
          <a:xfrm rot="19094955" flipH="1">
            <a:off x="3856058" y="4833781"/>
            <a:ext cx="437522" cy="152136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100">
              <a:latin typeface="+mn-lt"/>
            </a:endParaRPr>
          </a:p>
        </p:txBody>
      </p:sp>
      <p:sp>
        <p:nvSpPr>
          <p:cNvPr id="74" name="Freeform 9"/>
          <p:cNvSpPr>
            <a:spLocks/>
          </p:cNvSpPr>
          <p:nvPr/>
        </p:nvSpPr>
        <p:spPr bwMode="gray">
          <a:xfrm rot="20553539" flipH="1">
            <a:off x="5431163" y="4681533"/>
            <a:ext cx="422571" cy="144462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100">
              <a:latin typeface="+mn-lt"/>
            </a:endParaRPr>
          </a:p>
        </p:txBody>
      </p:sp>
      <p:sp>
        <p:nvSpPr>
          <p:cNvPr id="75" name="Freeform 9"/>
          <p:cNvSpPr>
            <a:spLocks/>
          </p:cNvSpPr>
          <p:nvPr/>
        </p:nvSpPr>
        <p:spPr bwMode="gray">
          <a:xfrm rot="1812823" flipH="1" flipV="1">
            <a:off x="7606021" y="4645610"/>
            <a:ext cx="287619" cy="116129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100">
              <a:latin typeface="+mn-lt"/>
            </a:endParaRPr>
          </a:p>
        </p:txBody>
      </p:sp>
      <p:sp>
        <p:nvSpPr>
          <p:cNvPr id="76" name="Freeform 9"/>
          <p:cNvSpPr>
            <a:spLocks/>
          </p:cNvSpPr>
          <p:nvPr/>
        </p:nvSpPr>
        <p:spPr bwMode="gray">
          <a:xfrm rot="16575991">
            <a:off x="8075351" y="5143804"/>
            <a:ext cx="525462" cy="37408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rgbClr val="FF0000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100">
              <a:latin typeface="+mn-lt"/>
            </a:endParaRPr>
          </a:p>
        </p:txBody>
      </p:sp>
      <p:cxnSp>
        <p:nvCxnSpPr>
          <p:cNvPr id="77" name="Прямая со стрелкой 76"/>
          <p:cNvCxnSpPr/>
          <p:nvPr/>
        </p:nvCxnSpPr>
        <p:spPr>
          <a:xfrm flipV="1">
            <a:off x="3851920" y="4350593"/>
            <a:ext cx="4276841" cy="1451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cxnSpLocks noChangeShapeType="1"/>
          </p:cNvCxnSpPr>
          <p:nvPr/>
        </p:nvCxnSpPr>
        <p:spPr bwMode="auto">
          <a:xfrm>
            <a:off x="4076890" y="4278584"/>
            <a:ext cx="0" cy="171913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79" name="Rectangle 24"/>
          <p:cNvSpPr>
            <a:spLocks noChangeArrowheads="1"/>
          </p:cNvSpPr>
          <p:nvPr/>
        </p:nvSpPr>
        <p:spPr bwMode="auto">
          <a:xfrm>
            <a:off x="2771800" y="5877272"/>
            <a:ext cx="59252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1400" b="1" dirty="0">
                <a:cs typeface="Times New Roman" pitchFamily="18" charset="0"/>
              </a:rPr>
              <a:t>Новая технология</a:t>
            </a:r>
          </a:p>
        </p:txBody>
      </p:sp>
      <p:cxnSp>
        <p:nvCxnSpPr>
          <p:cNvPr id="80" name="Прямая со стрелкой 79"/>
          <p:cNvCxnSpPr/>
          <p:nvPr/>
        </p:nvCxnSpPr>
        <p:spPr>
          <a:xfrm flipV="1">
            <a:off x="4355976" y="6309320"/>
            <a:ext cx="2736304" cy="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>
            <a:cxnSpLocks noChangeShapeType="1"/>
          </p:cNvCxnSpPr>
          <p:nvPr/>
        </p:nvCxnSpPr>
        <p:spPr bwMode="auto">
          <a:xfrm>
            <a:off x="4399847" y="6296868"/>
            <a:ext cx="0" cy="109537"/>
          </a:xfrm>
          <a:prstGeom prst="line">
            <a:avLst/>
          </a:prstGeom>
          <a:noFill/>
          <a:ln w="222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" name="Прямоугольник 44"/>
          <p:cNvSpPr>
            <a:spLocks noChangeArrowheads="1"/>
          </p:cNvSpPr>
          <p:nvPr/>
        </p:nvSpPr>
        <p:spPr bwMode="auto">
          <a:xfrm>
            <a:off x="2780421" y="5719018"/>
            <a:ext cx="1570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cs typeface="Times New Roman" pitchFamily="18" charset="0"/>
              </a:rPr>
              <a:t>Полая заготовка ЭШП</a:t>
            </a:r>
          </a:p>
        </p:txBody>
      </p:sp>
      <p:sp>
        <p:nvSpPr>
          <p:cNvPr id="83" name="Прямоугольник 45"/>
          <p:cNvSpPr>
            <a:spLocks noChangeArrowheads="1"/>
          </p:cNvSpPr>
          <p:nvPr/>
        </p:nvSpPr>
        <p:spPr bwMode="auto">
          <a:xfrm>
            <a:off x="4640800" y="4494609"/>
            <a:ext cx="91682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dirty="0">
                <a:cs typeface="Times New Roman" pitchFamily="18" charset="0"/>
              </a:rPr>
              <a:t>Осадка</a:t>
            </a:r>
          </a:p>
        </p:txBody>
      </p:sp>
      <p:sp>
        <p:nvSpPr>
          <p:cNvPr id="84" name="Прямоугольник 46"/>
          <p:cNvSpPr>
            <a:spLocks noChangeArrowheads="1"/>
          </p:cNvSpPr>
          <p:nvPr/>
        </p:nvSpPr>
        <p:spPr bwMode="auto">
          <a:xfrm>
            <a:off x="3738435" y="4350593"/>
            <a:ext cx="162565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dirty="0">
                <a:cs typeface="Times New Roman" pitchFamily="18" charset="0"/>
              </a:rPr>
              <a:t>Вырубка блока</a:t>
            </a:r>
          </a:p>
        </p:txBody>
      </p:sp>
      <p:sp>
        <p:nvSpPr>
          <p:cNvPr id="85" name="Прямоугольник 47"/>
          <p:cNvSpPr>
            <a:spLocks noChangeArrowheads="1"/>
          </p:cNvSpPr>
          <p:nvPr/>
        </p:nvSpPr>
        <p:spPr bwMode="auto">
          <a:xfrm>
            <a:off x="2834844" y="4464893"/>
            <a:ext cx="13960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cs typeface="Times New Roman" pitchFamily="18" charset="0"/>
              </a:rPr>
              <a:t>Кузнечный </a:t>
            </a:r>
          </a:p>
          <a:p>
            <a:pPr algn="ctr"/>
            <a:r>
              <a:rPr lang="ru-RU" sz="1400" b="1" dirty="0">
                <a:cs typeface="Times New Roman" pitchFamily="18" charset="0"/>
              </a:rPr>
              <a:t>слиток</a:t>
            </a:r>
          </a:p>
        </p:txBody>
      </p:sp>
      <p:sp>
        <p:nvSpPr>
          <p:cNvPr id="86" name="Прямоугольник 48"/>
          <p:cNvSpPr>
            <a:spLocks noChangeArrowheads="1"/>
          </p:cNvSpPr>
          <p:nvPr/>
        </p:nvSpPr>
        <p:spPr bwMode="auto">
          <a:xfrm>
            <a:off x="5202887" y="4494609"/>
            <a:ext cx="11919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dirty="0">
                <a:cs typeface="Times New Roman" pitchFamily="18" charset="0"/>
              </a:rPr>
              <a:t>Прошивка</a:t>
            </a:r>
          </a:p>
        </p:txBody>
      </p:sp>
      <p:sp>
        <p:nvSpPr>
          <p:cNvPr id="87" name="Прямоугольник 49"/>
          <p:cNvSpPr>
            <a:spLocks noChangeArrowheads="1"/>
          </p:cNvSpPr>
          <p:nvPr/>
        </p:nvSpPr>
        <p:spPr bwMode="auto">
          <a:xfrm>
            <a:off x="6759504" y="4422601"/>
            <a:ext cx="10497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dirty="0">
                <a:cs typeface="Times New Roman" pitchFamily="18" charset="0"/>
              </a:rPr>
              <a:t>Раскатка</a:t>
            </a:r>
          </a:p>
        </p:txBody>
      </p:sp>
      <p:sp>
        <p:nvSpPr>
          <p:cNvPr id="88" name="Прямоугольник 50"/>
          <p:cNvSpPr>
            <a:spLocks noChangeArrowheads="1"/>
          </p:cNvSpPr>
          <p:nvPr/>
        </p:nvSpPr>
        <p:spPr bwMode="auto">
          <a:xfrm>
            <a:off x="4529734" y="5799980"/>
            <a:ext cx="98600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100" b="1">
              <a:cs typeface="Times New Roman" pitchFamily="18" charset="0"/>
            </a:endParaRPr>
          </a:p>
        </p:txBody>
      </p:sp>
      <p:sp>
        <p:nvSpPr>
          <p:cNvPr id="89" name="Цилиндр 88"/>
          <p:cNvSpPr/>
          <p:nvPr/>
        </p:nvSpPr>
        <p:spPr>
          <a:xfrm>
            <a:off x="6507252" y="4710633"/>
            <a:ext cx="436638" cy="411485"/>
          </a:xfrm>
          <a:prstGeom prst="can">
            <a:avLst>
              <a:gd name="adj" fmla="val 25713"/>
            </a:avLst>
          </a:prstGeom>
          <a:gradFill>
            <a:gsLst>
              <a:gs pos="0">
                <a:srgbClr val="FF3F3F"/>
              </a:gs>
              <a:gs pos="50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90" name="Freeform 9"/>
          <p:cNvSpPr>
            <a:spLocks/>
          </p:cNvSpPr>
          <p:nvPr/>
        </p:nvSpPr>
        <p:spPr bwMode="gray">
          <a:xfrm rot="21397002" flipH="1">
            <a:off x="6198879" y="4748861"/>
            <a:ext cx="323279" cy="153988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100">
              <a:latin typeface="+mn-lt"/>
            </a:endParaRPr>
          </a:p>
        </p:txBody>
      </p:sp>
      <p:sp>
        <p:nvSpPr>
          <p:cNvPr id="91" name="Прямоугольник 53"/>
          <p:cNvSpPr>
            <a:spLocks noChangeArrowheads="1"/>
          </p:cNvSpPr>
          <p:nvPr/>
        </p:nvSpPr>
        <p:spPr bwMode="auto">
          <a:xfrm>
            <a:off x="6007362" y="4422601"/>
            <a:ext cx="115232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b="1" dirty="0">
                <a:cs typeface="Times New Roman" pitchFamily="18" charset="0"/>
              </a:rPr>
              <a:t>Протяжка</a:t>
            </a:r>
          </a:p>
        </p:txBody>
      </p:sp>
      <p:sp>
        <p:nvSpPr>
          <p:cNvPr id="92" name="Freeform 9"/>
          <p:cNvSpPr>
            <a:spLocks/>
          </p:cNvSpPr>
          <p:nvPr/>
        </p:nvSpPr>
        <p:spPr bwMode="gray">
          <a:xfrm rot="2597699" flipH="1" flipV="1">
            <a:off x="6903337" y="4704930"/>
            <a:ext cx="293259" cy="19367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100">
              <a:latin typeface="+mn-lt"/>
            </a:endParaRPr>
          </a:p>
        </p:txBody>
      </p:sp>
      <p:sp>
        <p:nvSpPr>
          <p:cNvPr id="93" name="Овал 92"/>
          <p:cNvSpPr>
            <a:spLocks noChangeArrowheads="1"/>
          </p:cNvSpPr>
          <p:nvPr/>
        </p:nvSpPr>
        <p:spPr bwMode="auto">
          <a:xfrm rot="5400000">
            <a:off x="6642668" y="4524060"/>
            <a:ext cx="34925" cy="408717"/>
          </a:xfrm>
          <a:prstGeom prst="ellipse">
            <a:avLst/>
          </a:prstGeom>
          <a:gradFill rotWithShape="0">
            <a:gsLst>
              <a:gs pos="0">
                <a:srgbClr val="7F7F7F"/>
              </a:gs>
              <a:gs pos="14999">
                <a:srgbClr val="7F7F7F"/>
              </a:gs>
              <a:gs pos="53999">
                <a:srgbClr val="F2F2F2"/>
              </a:gs>
              <a:gs pos="100000">
                <a:srgbClr val="7F7F7F"/>
              </a:gs>
            </a:gsLst>
            <a:lin ang="5400000"/>
          </a:gra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algn="ctr"/>
            <a:endParaRPr lang="ru-RU" sz="1100">
              <a:solidFill>
                <a:srgbClr val="FFFFFF"/>
              </a:solidFill>
            </a:endParaRPr>
          </a:p>
        </p:txBody>
      </p:sp>
      <p:cxnSp>
        <p:nvCxnSpPr>
          <p:cNvPr id="94" name="Прямая соединительная линия 93"/>
          <p:cNvCxnSpPr>
            <a:cxnSpLocks noChangeShapeType="1"/>
          </p:cNvCxnSpPr>
          <p:nvPr/>
        </p:nvCxnSpPr>
        <p:spPr bwMode="auto">
          <a:xfrm>
            <a:off x="6727518" y="4639518"/>
            <a:ext cx="12700" cy="555625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95" name="Прямая соединительная линия 94"/>
          <p:cNvCxnSpPr>
            <a:cxnSpLocks noChangeShapeType="1"/>
          </p:cNvCxnSpPr>
          <p:nvPr/>
        </p:nvCxnSpPr>
        <p:spPr bwMode="auto">
          <a:xfrm>
            <a:off x="7447598" y="4450605"/>
            <a:ext cx="0" cy="723900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96" name="Прямая соединительная линия 95"/>
          <p:cNvCxnSpPr>
            <a:cxnSpLocks noChangeShapeType="1"/>
          </p:cNvCxnSpPr>
          <p:nvPr/>
        </p:nvCxnSpPr>
        <p:spPr bwMode="auto">
          <a:xfrm>
            <a:off x="3070612" y="6439743"/>
            <a:ext cx="200522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lgDashDot"/>
            <a:round/>
            <a:headEnd/>
            <a:tailEnd/>
          </a:ln>
        </p:spPr>
      </p:cxnSp>
      <p:sp>
        <p:nvSpPr>
          <p:cNvPr id="97" name="Freeform 9"/>
          <p:cNvSpPr>
            <a:spLocks/>
          </p:cNvSpPr>
          <p:nvPr/>
        </p:nvSpPr>
        <p:spPr bwMode="gray">
          <a:xfrm rot="16517893" flipH="1">
            <a:off x="8264257" y="5929762"/>
            <a:ext cx="393700" cy="337134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70000">
                <a:srgbClr val="FF0000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1000" dirty="0">
              <a:latin typeface="+mn-lt"/>
            </a:endParaRPr>
          </a:p>
        </p:txBody>
      </p:sp>
      <p:sp>
        <p:nvSpPr>
          <p:cNvPr id="98" name="Rectangle 112"/>
          <p:cNvSpPr>
            <a:spLocks noChangeArrowheads="1"/>
          </p:cNvSpPr>
          <p:nvPr/>
        </p:nvSpPr>
        <p:spPr bwMode="auto">
          <a:xfrm>
            <a:off x="467544" y="1916832"/>
            <a:ext cx="6372199" cy="33855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042988" eaLnBrk="0" hangingPunct="0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ru-RU" sz="1400" b="1" dirty="0" smtClean="0"/>
              <a:t> -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обеспечения температуры вязко-хрупкого перехода </a:t>
            </a:r>
            <a:r>
              <a:rPr lang="ru-RU" sz="1400" b="1" dirty="0" smtClean="0"/>
              <a:t>(Тк</a:t>
            </a:r>
            <a:r>
              <a:rPr lang="ru-RU" sz="1400" b="1" baseline="-25000" dirty="0" smtClean="0"/>
              <a:t>0</a:t>
            </a:r>
            <a:r>
              <a:rPr lang="ru-RU" sz="1400" b="1" dirty="0" smtClean="0"/>
              <a:t>) от -20  до -40</a:t>
            </a:r>
            <a:r>
              <a:rPr lang="ru-RU" sz="1400" b="1" baseline="30000" dirty="0" smtClean="0"/>
              <a:t>0</a:t>
            </a:r>
            <a:r>
              <a:rPr lang="ru-RU" sz="1400" b="1" dirty="0" smtClean="0"/>
              <a:t>С </a:t>
            </a:r>
            <a:endParaRPr lang="ru-RU" sz="1400" b="1" dirty="0"/>
          </a:p>
        </p:txBody>
      </p:sp>
      <p:sp>
        <p:nvSpPr>
          <p:cNvPr id="99" name="Rectangle 113"/>
          <p:cNvSpPr>
            <a:spLocks noChangeArrowheads="1"/>
          </p:cNvSpPr>
          <p:nvPr/>
        </p:nvSpPr>
        <p:spPr bwMode="auto">
          <a:xfrm>
            <a:off x="4283968" y="3068960"/>
            <a:ext cx="45539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042988" eaLnBrk="0" hangingPunct="0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1400" b="1" dirty="0" smtClean="0"/>
              <a:t> </a:t>
            </a:r>
            <a:r>
              <a:rPr lang="en-US" sz="1400" b="1" dirty="0" smtClean="0"/>
              <a:t>-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сокращения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длительности производства,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снижения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себестоимости,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повышения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</a:rPr>
              <a:t>выхода годного не менее, чем на 25 %</a:t>
            </a:r>
          </a:p>
        </p:txBody>
      </p:sp>
      <p:graphicFrame>
        <p:nvGraphicFramePr>
          <p:cNvPr id="103" name="Таблица 102"/>
          <p:cNvGraphicFramePr>
            <a:graphicFrameLocks noGrp="1"/>
          </p:cNvGraphicFramePr>
          <p:nvPr/>
        </p:nvGraphicFramePr>
        <p:xfrm>
          <a:off x="107504" y="2492896"/>
          <a:ext cx="3488037" cy="1822704"/>
        </p:xfrm>
        <a:graphic>
          <a:graphicData uri="http://schemas.openxmlformats.org/drawingml/2006/table">
            <a:tbl>
              <a:tblPr/>
              <a:tblGrid>
                <a:gridCol w="362634"/>
                <a:gridCol w="3125403"/>
              </a:tblGrid>
              <a:tr h="202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-40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/>
                        <a:t>Тк</a:t>
                      </a:r>
                      <a:r>
                        <a:rPr lang="ru-RU" sz="1100" b="1" baseline="-25000" dirty="0" smtClean="0"/>
                        <a:t>0</a:t>
                      </a:r>
                      <a:r>
                        <a:rPr lang="ru-RU" sz="1100" b="1" baseline="30000" dirty="0" smtClean="0"/>
                        <a:t>0</a:t>
                      </a:r>
                      <a:r>
                        <a:rPr lang="ru-RU" sz="1100" b="1" dirty="0" smtClean="0"/>
                        <a:t>С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-30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-20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539552" y="3964483"/>
            <a:ext cx="792088" cy="328613"/>
          </a:xfrm>
          <a:prstGeom prst="rect">
            <a:avLst/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5B3D7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547665" y="2708920"/>
            <a:ext cx="902369" cy="1587177"/>
          </a:xfrm>
          <a:prstGeom prst="rect">
            <a:avLst/>
          </a:prstGeom>
          <a:gradFill rotWithShape="0">
            <a:gsLst>
              <a:gs pos="0">
                <a:srgbClr val="F79646"/>
              </a:gs>
              <a:gs pos="100000">
                <a:srgbClr val="F79646">
                  <a:gamma/>
                  <a:tint val="20000"/>
                  <a:invGamma/>
                </a:srgbClr>
              </a:gs>
            </a:gsLst>
            <a:lin ang="5400000" scaled="1"/>
          </a:gradFill>
          <a:ln w="1270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79646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auto">
          <a:xfrm>
            <a:off x="2699792" y="2708920"/>
            <a:ext cx="936104" cy="1584176"/>
          </a:xfrm>
          <a:prstGeom prst="rect">
            <a:avLst/>
          </a:prstGeom>
          <a:gradFill rotWithShape="0">
            <a:gsLst>
              <a:gs pos="0">
                <a:srgbClr val="9BBB59"/>
              </a:gs>
              <a:gs pos="100000">
                <a:srgbClr val="9BBB59">
                  <a:gamma/>
                  <a:tint val="20000"/>
                  <a:invGamma/>
                </a:srgbClr>
              </a:gs>
            </a:gsLst>
            <a:lin ang="5400000" scaled="1"/>
          </a:gradFill>
          <a:ln w="1270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BB59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539552" y="3998009"/>
            <a:ext cx="8640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Традиционная технология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1475656" y="2708920"/>
            <a:ext cx="95633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Новая технология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Литой металл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2735070" y="2694565"/>
            <a:ext cx="82881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Новая технология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Металл ЭШП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436096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lvl="0" defTabSz="436356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Технология механической обработки</a:t>
            </a:r>
            <a:endParaRPr kumimoji="0" lang="ru-RU" sz="1800" b="1" i="0" u="none" strike="noStrike" kern="1200" cap="sm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372200" y="908720"/>
            <a:ext cx="2592288" cy="576064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79512" y="908720"/>
            <a:ext cx="2592288" cy="576064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>
            <a:off x="5656680" y="1703088"/>
            <a:ext cx="571504" cy="285752"/>
          </a:xfrm>
          <a:prstGeom prst="rightArrow">
            <a:avLst>
              <a:gd name="adj1" fmla="val 56824"/>
              <a:gd name="adj2" fmla="val 968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3" descr="коллект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81" y="1052736"/>
            <a:ext cx="2314503" cy="1898117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251520" y="3068960"/>
            <a:ext cx="2357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cs typeface="Times New Roman" pitchFamily="18" charset="0"/>
              </a:rPr>
              <a:t>Обработка глубоких отверстий в коллекторе ПГВ-1000 на станке с ЧПУ</a:t>
            </a:r>
            <a:endParaRPr lang="ru-RU" sz="1400" dirty="0">
              <a:cs typeface="Times New Roman" pitchFamily="18" charset="0"/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861048"/>
            <a:ext cx="100629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6" descr="Ружейное с развёрткой"/>
          <p:cNvPicPr>
            <a:picLocks noChangeAspect="1" noChangeArrowheads="1"/>
          </p:cNvPicPr>
          <p:nvPr/>
        </p:nvPicPr>
        <p:blipFill>
          <a:blip r:embed="rId5" cstate="print"/>
          <a:srcRect t="52872" b="28245"/>
          <a:stretch>
            <a:fillRect/>
          </a:stretch>
        </p:blipFill>
        <p:spPr>
          <a:xfrm>
            <a:off x="323528" y="5805264"/>
            <a:ext cx="2376264" cy="304650"/>
          </a:xfrm>
          <a:prstGeom prst="rect">
            <a:avLst/>
          </a:prstGeom>
          <a:noFill/>
          <a:ln/>
        </p:spPr>
      </p:pic>
      <p:pic>
        <p:nvPicPr>
          <p:cNvPr id="40" name="Picture 8" descr="Развёртки на ПВД"/>
          <p:cNvPicPr>
            <a:picLocks noChangeAspect="1" noChangeArrowheads="1"/>
          </p:cNvPicPr>
          <p:nvPr/>
        </p:nvPicPr>
        <p:blipFill>
          <a:blip r:embed="rId6" cstate="print"/>
          <a:srcRect t="29110" b="11781"/>
          <a:stretch>
            <a:fillRect/>
          </a:stretch>
        </p:blipFill>
        <p:spPr>
          <a:xfrm>
            <a:off x="539552" y="5004588"/>
            <a:ext cx="1821669" cy="728668"/>
          </a:xfrm>
          <a:prstGeom prst="rect">
            <a:avLst/>
          </a:prstGeom>
          <a:noFill/>
          <a:ln/>
        </p:spPr>
      </p:pic>
      <p:sp>
        <p:nvSpPr>
          <p:cNvPr id="41" name="TextBox 40"/>
          <p:cNvSpPr txBox="1"/>
          <p:nvPr/>
        </p:nvSpPr>
        <p:spPr>
          <a:xfrm>
            <a:off x="179512" y="6093296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cs typeface="Times New Roman" pitchFamily="18" charset="0"/>
              </a:rPr>
              <a:t>Инструменты для обработки отверстий</a:t>
            </a:r>
            <a:endParaRPr lang="ru-RU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2987824" y="4348261"/>
            <a:ext cx="33701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cs typeface="Times New Roman" pitchFamily="18" charset="0"/>
              </a:rPr>
              <a:t>Разработана гибкая модульная система для высокопроизводительной обработки отверстий диаметром 12 – 25 мм и глубиной до 1000 мм в деталях АЭУ, включающая режущий инструмент и оснастку (</a:t>
            </a:r>
            <a:r>
              <a:rPr lang="ru-RU" sz="1400" dirty="0" err="1" smtClean="0">
                <a:cs typeface="Times New Roman" pitchFamily="18" charset="0"/>
              </a:rPr>
              <a:t>Госконтракт</a:t>
            </a:r>
            <a:r>
              <a:rPr lang="ru-RU" sz="1400" dirty="0" smtClean="0">
                <a:cs typeface="Times New Roman" pitchFamily="18" charset="0"/>
              </a:rPr>
              <a:t> «Глубина»)</a:t>
            </a:r>
            <a:endParaRPr lang="ru-RU" sz="1400" dirty="0">
              <a:cs typeface="Times New Roman" pitchFamily="18" charset="0"/>
            </a:endParaRPr>
          </a:p>
        </p:txBody>
      </p:sp>
      <p:pic>
        <p:nvPicPr>
          <p:cNvPr id="43" name="Picture 4" descr="Оснастка ПВД для ТВ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516216" y="1049747"/>
            <a:ext cx="2308051" cy="1731181"/>
          </a:xfrm>
          <a:prstGeom prst="rect">
            <a:avLst/>
          </a:prstGeom>
          <a:noFill/>
          <a:ln/>
        </p:spPr>
      </p:pic>
      <p:sp>
        <p:nvSpPr>
          <p:cNvPr id="44" name="TextBox 43"/>
          <p:cNvSpPr txBox="1"/>
          <p:nvPr/>
        </p:nvSpPr>
        <p:spPr>
          <a:xfrm>
            <a:off x="6372200" y="2780928"/>
            <a:ext cx="25002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cs typeface="Times New Roman" pitchFamily="18" charset="0"/>
              </a:rPr>
              <a:t>Обработка глубоких отверстий в трубных досках</a:t>
            </a:r>
          </a:p>
          <a:p>
            <a:r>
              <a:rPr lang="ru-RU" sz="1400" dirty="0" smtClean="0">
                <a:cs typeface="Times New Roman" pitchFamily="18" charset="0"/>
              </a:rPr>
              <a:t>ПСВ энергоблока ВВЭР-1000</a:t>
            </a:r>
            <a:endParaRPr lang="ru-RU" sz="1400" dirty="0">
              <a:cs typeface="Times New Roman" pitchFamily="18" charset="0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/>
          <a:srcRect l="2752"/>
          <a:stretch>
            <a:fillRect/>
          </a:stretch>
        </p:blipFill>
        <p:spPr bwMode="auto">
          <a:xfrm>
            <a:off x="6440441" y="3914036"/>
            <a:ext cx="2452039" cy="180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7378006" y="4298838"/>
            <a:ext cx="1110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cs typeface="Times New Roman" pitchFamily="18" charset="0"/>
              </a:rPr>
              <a:t>Растяжение</a:t>
            </a:r>
            <a:endParaRPr lang="ru-RU" sz="900" dirty="0"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396113" y="5285666"/>
            <a:ext cx="9021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cs typeface="Times New Roman" pitchFamily="18" charset="0"/>
              </a:rPr>
              <a:t>Сжатие</a:t>
            </a:r>
            <a:endParaRPr lang="ru-RU" sz="800" dirty="0"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228184" y="5878354"/>
            <a:ext cx="27860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cs typeface="Times New Roman" pitchFamily="18" charset="0"/>
              </a:rPr>
              <a:t>1 – сверление </a:t>
            </a:r>
          </a:p>
          <a:p>
            <a:pPr algn="ctr"/>
            <a:r>
              <a:rPr lang="ru-RU" sz="1400" dirty="0" smtClean="0">
                <a:cs typeface="Times New Roman" pitchFamily="18" charset="0"/>
              </a:rPr>
              <a:t>2 – сверление и развертывание</a:t>
            </a:r>
          </a:p>
          <a:p>
            <a:pPr algn="ctr"/>
            <a:r>
              <a:rPr lang="ru-RU" sz="1400" dirty="0" smtClean="0">
                <a:cs typeface="Times New Roman" pitchFamily="18" charset="0"/>
              </a:rPr>
              <a:t> (патент №2413596 )</a:t>
            </a:r>
          </a:p>
        </p:txBody>
      </p:sp>
      <p:sp>
        <p:nvSpPr>
          <p:cNvPr id="49" name="Стрелка вправо 48"/>
          <p:cNvSpPr/>
          <p:nvPr/>
        </p:nvSpPr>
        <p:spPr>
          <a:xfrm rot="10800000">
            <a:off x="2843808" y="1707070"/>
            <a:ext cx="642942" cy="281770"/>
          </a:xfrm>
          <a:prstGeom prst="rightArrow">
            <a:avLst>
              <a:gd name="adj1" fmla="val 56824"/>
              <a:gd name="adj2" fmla="val 968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 rot="2604172">
            <a:off x="5641491" y="3994121"/>
            <a:ext cx="719882" cy="308956"/>
          </a:xfrm>
          <a:prstGeom prst="rightArrow">
            <a:avLst>
              <a:gd name="adj1" fmla="val 56824"/>
              <a:gd name="adj2" fmla="val 1004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7143768" y="5643578"/>
            <a:ext cx="17145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cs typeface="Times New Roman" pitchFamily="18" charset="0"/>
              </a:rPr>
              <a:t>Глубина слоя, мм</a:t>
            </a:r>
            <a:endParaRPr lang="ru-RU" sz="900" dirty="0"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rot="16200000">
            <a:off x="5384183" y="4415357"/>
            <a:ext cx="20717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cs typeface="Times New Roman" pitchFamily="18" charset="0"/>
              </a:rPr>
              <a:t>Остаточные напряжения, МПа</a:t>
            </a:r>
            <a:endParaRPr lang="ru-RU" sz="900" dirty="0"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857488" y="5857892"/>
            <a:ext cx="3511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cs typeface="Times New Roman" pitchFamily="18" charset="0"/>
              </a:rPr>
              <a:t>Разработанная технология может применяться в атомном, энергетическом и нефтехимическом  машиностроении</a:t>
            </a:r>
            <a:endParaRPr lang="ru-RU" sz="14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000364" y="2071678"/>
            <a:ext cx="331236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Новая технология обеспечивает: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cs typeface="Times New Roman" pitchFamily="18" charset="0"/>
              </a:rPr>
              <a:t>  </a:t>
            </a:r>
            <a:r>
              <a:rPr lang="ru-RU" sz="1400" b="1" dirty="0" smtClean="0">
                <a:cs typeface="Times New Roman" pitchFamily="18" charset="0"/>
              </a:rPr>
              <a:t>повышение производительности до 3 раз;</a:t>
            </a:r>
          </a:p>
          <a:p>
            <a:pPr>
              <a:buFont typeface="Wingdings" pitchFamily="2" charset="2"/>
              <a:buChar char="§"/>
            </a:pPr>
            <a:r>
              <a:rPr lang="ru-RU" sz="1400" b="1" dirty="0" smtClean="0">
                <a:cs typeface="Times New Roman" pitchFamily="18" charset="0"/>
              </a:rPr>
              <a:t>  высокое качество поверхностного слоя отверстий (формирование остаточных напряжений сжатия);</a:t>
            </a:r>
          </a:p>
          <a:p>
            <a:pPr>
              <a:buFont typeface="Wingdings" pitchFamily="2" charset="2"/>
              <a:buChar char="§"/>
            </a:pPr>
            <a:r>
              <a:rPr lang="ru-RU" sz="1400" b="1" dirty="0" smtClean="0">
                <a:cs typeface="Times New Roman" pitchFamily="18" charset="0"/>
              </a:rPr>
              <a:t>   увеличение циклической прочности металла коллектора.</a:t>
            </a:r>
            <a:endParaRPr lang="ru-RU" sz="1400" b="1" dirty="0"/>
          </a:p>
        </p:txBody>
      </p:sp>
      <p:sp>
        <p:nvSpPr>
          <p:cNvPr id="55" name="Стрелка вправо 54"/>
          <p:cNvSpPr/>
          <p:nvPr/>
        </p:nvSpPr>
        <p:spPr>
          <a:xfrm rot="8454146">
            <a:off x="2892798" y="4053451"/>
            <a:ext cx="719882" cy="308956"/>
          </a:xfrm>
          <a:prstGeom prst="rightArrow">
            <a:avLst>
              <a:gd name="adj1" fmla="val 56824"/>
              <a:gd name="adj2" fmla="val 1004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2843808" y="836712"/>
            <a:ext cx="35283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cs typeface="Times New Roman" pitchFamily="18" charset="0"/>
              </a:rPr>
              <a:t>Технология высокопроизводительной обработки глубоких отверстий в деталях АЭУ</a:t>
            </a:r>
            <a:endParaRPr lang="ru-RU" sz="16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cs typeface="Times New Roman" pitchFamily="18" charset="0"/>
              </a:rPr>
              <a:t>ЦНИИТМАШ</a:t>
            </a:r>
          </a:p>
          <a:p>
            <a:pPr algn="ctr"/>
            <a:r>
              <a:rPr lang="ru-RU" sz="1400" b="1" dirty="0" err="1" smtClean="0">
                <a:cs typeface="Times New Roman" pitchFamily="18" charset="0"/>
              </a:rPr>
              <a:t>ЗиО-Подольск</a:t>
            </a:r>
            <a:endParaRPr lang="ru-RU" sz="14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707904" y="5301208"/>
            <a:ext cx="4896544" cy="129614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30888" y="63563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436096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lvl="0" defTabSz="436356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Технология механической обработки</a:t>
            </a:r>
            <a:endParaRPr kumimoji="0" lang="ru-RU" sz="1800" b="1" i="0" u="none" strike="noStrike" kern="1200" cap="sm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644008" y="4941168"/>
            <a:ext cx="4067944" cy="539495"/>
          </a:xfrm>
          <a:prstGeom prst="rect">
            <a:avLst/>
          </a:prstGeom>
        </p:spPr>
        <p:txBody>
          <a:bodyPr vert="horz" lIns="99545" tIns="49772" rIns="99545" bIns="49772" rtlCol="0">
            <a:normAutofit/>
          </a:bodyPr>
          <a:lstStyle>
            <a:lvl1pPr marL="373294" indent="-373294" algn="l" defTabSz="497725" rtl="0" eaLnBrk="1" latinLnBrk="0" hangingPunct="1">
              <a:spcBef>
                <a:spcPct val="20000"/>
              </a:spcBef>
              <a:buFont typeface="Arial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8804" indent="-311078" algn="l" defTabSz="497725" rtl="0" eaLnBrk="1" latinLnBrk="0" hangingPunct="1">
              <a:spcBef>
                <a:spcPct val="20000"/>
              </a:spcBef>
              <a:buFont typeface="Arial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44312" indent="-248863" algn="l" defTabSz="497725" rtl="0" eaLnBrk="1" latinLnBrk="0" hangingPunct="1">
              <a:spcBef>
                <a:spcPct val="20000"/>
              </a:spcBef>
              <a:buFont typeface="Arial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42038" indent="-248863" algn="l" defTabSz="497725" rtl="0" eaLnBrk="1" latinLnBrk="0" hangingPunct="1">
              <a:spcBef>
                <a:spcPct val="20000"/>
              </a:spcBef>
              <a:buFont typeface="Arial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39762" indent="-248863" algn="l" defTabSz="497725" rtl="0" eaLnBrk="1" latinLnBrk="0" hangingPunct="1">
              <a:spcBef>
                <a:spcPct val="20000"/>
              </a:spcBef>
              <a:buFont typeface="Arial"/>
              <a:buChar char="»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37487" indent="-248863" algn="l" defTabSz="497725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35212" indent="-248863" algn="l" defTabSz="497725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32936" indent="-248863" algn="l" defTabSz="497725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30662" indent="-248863" algn="l" defTabSz="497725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200" dirty="0" smtClean="0">
                <a:cs typeface="Times New Roman" pitchFamily="18" charset="0"/>
              </a:rPr>
              <a:t>Модели сегментов корпуса реактора «</a:t>
            </a:r>
            <a:r>
              <a:rPr lang="ru-RU" sz="1200" dirty="0" err="1" smtClean="0">
                <a:cs typeface="Times New Roman" pitchFamily="18" charset="0"/>
              </a:rPr>
              <a:t>Токамак</a:t>
            </a:r>
            <a:r>
              <a:rPr lang="ru-RU" sz="1200" dirty="0" smtClean="0">
                <a:cs typeface="Times New Roman" pitchFamily="18" charset="0"/>
              </a:rPr>
              <a:t>»</a:t>
            </a:r>
          </a:p>
          <a:p>
            <a:pPr algn="ctr">
              <a:spcBef>
                <a:spcPts val="0"/>
              </a:spcBef>
            </a:pPr>
            <a:endParaRPr lang="ru-RU" sz="1200" dirty="0"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836712"/>
            <a:ext cx="8640960" cy="778763"/>
          </a:xfrm>
          <a:prstGeom prst="rect">
            <a:avLst/>
          </a:prstGeom>
        </p:spPr>
        <p:txBody>
          <a:bodyPr vert="horz" lIns="99545" tIns="49772" rIns="99545" bIns="49772" rtlCol="0" anchor="ctr">
            <a:normAutofit fontScale="97500"/>
          </a:bodyPr>
          <a:lstStyle>
            <a:lvl1pPr algn="ctr" defTabSz="497725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/>
            <a:r>
              <a:rPr lang="ru-RU" sz="1700" b="1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Технология производства деталей новых термоядерных реакторов «</a:t>
            </a:r>
            <a:r>
              <a:rPr lang="ru-RU" sz="1700" b="1" dirty="0" err="1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Токамак</a:t>
            </a:r>
            <a:r>
              <a:rPr lang="ru-RU" sz="1700" b="1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с сильным полем» и «ИТЭР» из высокопрочных и нержавеющих сталей </a:t>
            </a:r>
            <a:endParaRPr lang="ru-RU" sz="1700" b="1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0" name="Picture 3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0"/>
            <a:ext cx="2046463" cy="1820543"/>
          </a:xfrm>
          <a:prstGeom prst="rect">
            <a:avLst/>
          </a:prstGeom>
          <a:noFill/>
        </p:spPr>
      </p:pic>
      <p:pic>
        <p:nvPicPr>
          <p:cNvPr id="11" name="Picture 6" descr="Безымянны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140968"/>
            <a:ext cx="2136583" cy="1697936"/>
          </a:xfrm>
          <a:prstGeom prst="rect">
            <a:avLst/>
          </a:prstGeom>
          <a:noFill/>
        </p:spPr>
      </p:pic>
      <p:sp>
        <p:nvSpPr>
          <p:cNvPr id="14" name="Подзаголовок 2"/>
          <p:cNvSpPr txBox="1">
            <a:spLocks/>
          </p:cNvSpPr>
          <p:nvPr/>
        </p:nvSpPr>
        <p:spPr>
          <a:xfrm>
            <a:off x="113922" y="3789040"/>
            <a:ext cx="2945910" cy="3137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Элемент защитного модуля </a:t>
            </a:r>
            <a:r>
              <a:rPr lang="ru-RU" sz="1200" dirty="0" err="1">
                <a:solidFill>
                  <a:schemeClr val="tx1"/>
                </a:solidFill>
                <a:cs typeface="Times New Roman" pitchFamily="18" charset="0"/>
              </a:rPr>
              <a:t>бланкета</a:t>
            </a:r>
            <a:r>
              <a:rPr lang="ru-RU" sz="1200" dirty="0">
                <a:solidFill>
                  <a:schemeClr val="tx1"/>
                </a:solidFill>
                <a:cs typeface="Times New Roman" pitchFamily="18" charset="0"/>
              </a:rPr>
              <a:t> «ИТЭР»</a:t>
            </a:r>
          </a:p>
          <a:p>
            <a:pPr algn="ctr"/>
            <a:endParaRPr lang="ru-RU" sz="12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sz="12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017" y="5949280"/>
            <a:ext cx="370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ea typeface="Times New Roman" pitchFamily="18" charset="0"/>
                <a:cs typeface="Times New Roman" pitchFamily="18" charset="0"/>
              </a:rPr>
              <a:t>Влияние условий выхода </a:t>
            </a:r>
            <a:r>
              <a:rPr lang="ru-RU" sz="1200" dirty="0" smtClean="0">
                <a:ea typeface="Times New Roman" pitchFamily="18" charset="0"/>
                <a:cs typeface="Times New Roman" pitchFamily="18" charset="0"/>
              </a:rPr>
              <a:t> зуба </a:t>
            </a:r>
            <a:r>
              <a:rPr lang="ru-RU" sz="1200" dirty="0">
                <a:ea typeface="Times New Roman" pitchFamily="18" charset="0"/>
                <a:cs typeface="Times New Roman" pitchFamily="18" charset="0"/>
              </a:rPr>
              <a:t>из металла </a:t>
            </a:r>
            <a:r>
              <a:rPr lang="ru-RU" sz="1200" dirty="0" smtClean="0"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1200" dirty="0">
                <a:ea typeface="Times New Roman" pitchFamily="18" charset="0"/>
                <a:cs typeface="Times New Roman" pitchFamily="18" charset="0"/>
              </a:rPr>
              <a:t>стойкость </a:t>
            </a:r>
            <a:r>
              <a:rPr lang="ru-RU" sz="1200" dirty="0" smtClean="0">
                <a:ea typeface="Times New Roman" pitchFamily="18" charset="0"/>
                <a:cs typeface="Times New Roman" pitchFamily="18" charset="0"/>
              </a:rPr>
              <a:t>фрез  при обработке натурного  образца защитного модуля </a:t>
            </a:r>
            <a:r>
              <a:rPr lang="ru-RU" sz="1200" dirty="0" err="1" smtClean="0">
                <a:ea typeface="Times New Roman" pitchFamily="18" charset="0"/>
                <a:cs typeface="Times New Roman" pitchFamily="18" charset="0"/>
              </a:rPr>
              <a:t>бланкета</a:t>
            </a:r>
            <a:endParaRPr lang="ru-RU" sz="1200" dirty="0"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35896" y="1556792"/>
            <a:ext cx="5328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cs typeface="Times New Roman" pitchFamily="18" charset="0"/>
              </a:rPr>
              <a:t>Разработана технология высокопроизводительной обработки деталей установок «</a:t>
            </a:r>
            <a:r>
              <a:rPr lang="ru-RU" sz="1400" dirty="0" err="1" smtClean="0">
                <a:cs typeface="Times New Roman" pitchFamily="18" charset="0"/>
              </a:rPr>
              <a:t>Токамак</a:t>
            </a:r>
            <a:r>
              <a:rPr lang="ru-RU" sz="1400" dirty="0" smtClean="0">
                <a:cs typeface="Times New Roman" pitchFamily="18" charset="0"/>
              </a:rPr>
              <a:t>» и «ИТЭР» из высокопрочных и нержавеющих сталей. </a:t>
            </a:r>
          </a:p>
          <a:p>
            <a:r>
              <a:rPr lang="ru-RU" sz="1400" dirty="0" smtClean="0">
                <a:cs typeface="Times New Roman" pitchFamily="18" charset="0"/>
              </a:rPr>
              <a:t>По разработанным технологиям были изготовлены натурные образцы элементов защитного модуля </a:t>
            </a:r>
            <a:r>
              <a:rPr lang="ru-RU" sz="1400" dirty="0" err="1" smtClean="0">
                <a:cs typeface="Times New Roman" pitchFamily="18" charset="0"/>
              </a:rPr>
              <a:t>бланкета</a:t>
            </a:r>
            <a:r>
              <a:rPr lang="ru-RU" sz="1400" dirty="0" smtClean="0">
                <a:cs typeface="Times New Roman" pitchFamily="18" charset="0"/>
              </a:rPr>
              <a:t> «ИТЭР» и детали установки «</a:t>
            </a:r>
            <a:r>
              <a:rPr lang="ru-RU" sz="1400" dirty="0" err="1" smtClean="0">
                <a:cs typeface="Times New Roman" pitchFamily="18" charset="0"/>
              </a:rPr>
              <a:t>Токамак</a:t>
            </a:r>
            <a:r>
              <a:rPr lang="ru-RU" sz="1400" dirty="0" smtClean="0">
                <a:cs typeface="Times New Roman" pitchFamily="18" charset="0"/>
              </a:rPr>
              <a:t>»</a:t>
            </a:r>
            <a:endParaRPr lang="ru-RU" sz="1400" dirty="0">
              <a:cs typeface="Times New Roman" pitchFamily="18" charset="0"/>
            </a:endParaRPr>
          </a:p>
        </p:txBody>
      </p:sp>
      <p:pic>
        <p:nvPicPr>
          <p:cNvPr id="12" name="Picture 2" descr="D:\текущие дела\плакаты\рис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032" y="1484784"/>
            <a:ext cx="3059832" cy="231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7146" y="4005064"/>
            <a:ext cx="2506662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3779912" y="5373216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cs typeface="Times New Roman" pitchFamily="18" charset="0"/>
              </a:rPr>
              <a:t>Разработанные методы обработки обеспечивают  повышение стойкости инструмента и производительность обработки в 2 – 3 раза и могут применяться на предприятиях атомного энергетического и тяжелого машиностроения.     </a:t>
            </a:r>
            <a:endParaRPr lang="ru-RU" sz="14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79512" y="4149080"/>
            <a:ext cx="4320480" cy="17281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644008" y="4149080"/>
            <a:ext cx="4320480" cy="17281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32240" y="623731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auto">
          <a:xfrm>
            <a:off x="4716016" y="3396481"/>
            <a:ext cx="3167062" cy="56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>
            <a:spAutoFit/>
          </a:bodyPr>
          <a:lstStyle/>
          <a:p>
            <a:r>
              <a:rPr lang="ru-RU" sz="1500" b="1" dirty="0">
                <a:solidFill>
                  <a:srgbClr val="0070C0"/>
                </a:solidFill>
                <a:cs typeface="Times New Roman" pitchFamily="18" charset="0"/>
              </a:rPr>
              <a:t>Автоматическая антикоррозионная наплавка </a:t>
            </a: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79512" y="908720"/>
            <a:ext cx="896448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90525" indent="-390525" algn="ctr"/>
            <a:r>
              <a:rPr lang="ru-RU" sz="1500" b="1" dirty="0">
                <a:solidFill>
                  <a:srgbClr val="0070C0"/>
                </a:solidFill>
                <a:cs typeface="Times New Roman" pitchFamily="18" charset="0"/>
              </a:rPr>
              <a:t>Автоматическая аргонодуговая сварка биметаллических трубопроводов </a:t>
            </a:r>
            <a:r>
              <a:rPr lang="ru-RU" sz="1500" b="1" dirty="0" err="1">
                <a:solidFill>
                  <a:srgbClr val="0070C0"/>
                </a:solidFill>
                <a:cs typeface="Times New Roman" pitchFamily="18" charset="0"/>
              </a:rPr>
              <a:t>Ду</a:t>
            </a:r>
            <a:r>
              <a:rPr lang="ru-RU" sz="1500" b="1" dirty="0">
                <a:solidFill>
                  <a:srgbClr val="0070C0"/>
                </a:solidFill>
                <a:cs typeface="Times New Roman" pitchFamily="18" charset="0"/>
              </a:rPr>
              <a:t> 850 ГЦТ в узкую </a:t>
            </a:r>
            <a:r>
              <a:rPr lang="ru-RU" sz="1500" b="1" dirty="0" smtClean="0">
                <a:solidFill>
                  <a:srgbClr val="0070C0"/>
                </a:solidFill>
                <a:cs typeface="Times New Roman" pitchFamily="18" charset="0"/>
              </a:rPr>
              <a:t>разделку </a:t>
            </a:r>
            <a:endParaRPr lang="ru-RU" sz="15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8" name="Picture 2" descr="C:\Documents and Settings\Admin\Рабочий стол\новая площадка\IMG_2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5748" y="4221088"/>
            <a:ext cx="211223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Admin\Рабочий стол\новая площадка\12 03 05_KM-LMZ_Mock Up 06.JPG"/>
          <p:cNvPicPr>
            <a:picLocks noChangeAspect="1" noChangeArrowheads="1"/>
          </p:cNvPicPr>
          <p:nvPr/>
        </p:nvPicPr>
        <p:blipFill>
          <a:blip r:embed="rId4" cstate="print"/>
          <a:srcRect l="8333"/>
          <a:stretch>
            <a:fillRect/>
          </a:stretch>
        </p:blipFill>
        <p:spPr bwMode="auto">
          <a:xfrm>
            <a:off x="233934" y="4220717"/>
            <a:ext cx="1961802" cy="160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13"/>
          <p:cNvSpPr>
            <a:spLocks noChangeArrowheads="1"/>
          </p:cNvSpPr>
          <p:nvPr/>
        </p:nvSpPr>
        <p:spPr bwMode="auto">
          <a:xfrm>
            <a:off x="323528" y="3356992"/>
            <a:ext cx="5761037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solidFill>
                  <a:srgbClr val="0070C0"/>
                </a:solidFill>
                <a:cs typeface="Times New Roman" pitchFamily="18" charset="0"/>
              </a:rPr>
              <a:t>Технология изготовления сварных роторов </a:t>
            </a:r>
            <a:endParaRPr lang="ru-RU" sz="15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r>
              <a:rPr lang="ru-RU" sz="1500" b="1" dirty="0" smtClean="0">
                <a:solidFill>
                  <a:srgbClr val="0070C0"/>
                </a:solidFill>
                <a:cs typeface="Times New Roman" pitchFamily="18" charset="0"/>
              </a:rPr>
              <a:t>тихоходных  турбин </a:t>
            </a:r>
            <a:r>
              <a:rPr lang="ru-RU" sz="1500" b="1" dirty="0">
                <a:solidFill>
                  <a:srgbClr val="0070C0"/>
                </a:solidFill>
                <a:cs typeface="Times New Roman" pitchFamily="18" charset="0"/>
              </a:rPr>
              <a:t>большой мощности </a:t>
            </a:r>
            <a:endParaRPr lang="ru-RU" sz="1500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r>
              <a:rPr lang="ru-RU" sz="1500" b="1" dirty="0" smtClean="0">
                <a:solidFill>
                  <a:srgbClr val="0070C0"/>
                </a:solidFill>
                <a:cs typeface="Times New Roman" pitchFamily="18" charset="0"/>
              </a:rPr>
              <a:t>для </a:t>
            </a:r>
            <a:r>
              <a:rPr lang="ru-RU" sz="1500" b="1" dirty="0">
                <a:solidFill>
                  <a:srgbClr val="0070C0"/>
                </a:solidFill>
                <a:cs typeface="Times New Roman" pitchFamily="18" charset="0"/>
              </a:rPr>
              <a:t>АЭС ВВЭР-1200</a:t>
            </a:r>
          </a:p>
        </p:txBody>
      </p:sp>
      <p:grpSp>
        <p:nvGrpSpPr>
          <p:cNvPr id="11" name="Группа 7"/>
          <p:cNvGrpSpPr>
            <a:grpSpLocks/>
          </p:cNvGrpSpPr>
          <p:nvPr/>
        </p:nvGrpSpPr>
        <p:grpSpPr bwMode="auto">
          <a:xfrm>
            <a:off x="323528" y="1412776"/>
            <a:ext cx="4518992" cy="1880046"/>
            <a:chOff x="0" y="0"/>
            <a:chExt cx="41744" cy="17810"/>
          </a:xfrm>
        </p:grpSpPr>
        <p:pic>
          <p:nvPicPr>
            <p:cNvPr id="12" name="Рисунок 1" descr="щелевая разделка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914" y="79"/>
              <a:ext cx="14949" cy="17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4" descr="Поликар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3278" cy="17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5" descr="стандартная горелка ВИГ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9499" y="0"/>
              <a:ext cx="12245" cy="17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Прямоугольник 18"/>
          <p:cNvSpPr>
            <a:spLocks noChangeArrowheads="1"/>
          </p:cNvSpPr>
          <p:nvPr/>
        </p:nvSpPr>
        <p:spPr bwMode="auto">
          <a:xfrm>
            <a:off x="179512" y="5949280"/>
            <a:ext cx="22677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100" dirty="0">
                <a:cs typeface="Times New Roman" pitchFamily="18" charset="0"/>
              </a:rPr>
              <a:t>Аргонодуговая сварка корневых участков швов одновременно 4 головками при вертикальном расположении ротора </a:t>
            </a:r>
          </a:p>
        </p:txBody>
      </p:sp>
      <p:sp>
        <p:nvSpPr>
          <p:cNvPr id="16" name="Прямоугольник 19"/>
          <p:cNvSpPr>
            <a:spLocks noChangeArrowheads="1"/>
          </p:cNvSpPr>
          <p:nvPr/>
        </p:nvSpPr>
        <p:spPr bwMode="auto">
          <a:xfrm>
            <a:off x="2411760" y="5949280"/>
            <a:ext cx="1944216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>
                <a:cs typeface="Times New Roman" pitchFamily="18" charset="0"/>
              </a:rPr>
              <a:t>Автоматическая сварка под флюсом кольцевых швов</a:t>
            </a:r>
          </a:p>
        </p:txBody>
      </p:sp>
      <p:pic>
        <p:nvPicPr>
          <p:cNvPr id="17" name="Picture 3" descr="G:\Нап. трубы\PICT356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01071" y="4221088"/>
            <a:ext cx="199140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4221088"/>
            <a:ext cx="211262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5076056" y="1484784"/>
            <a:ext cx="4067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/>
              <a:t>  Повышение производительности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/>
              <a:t>  Улучшение </a:t>
            </a:r>
            <a:r>
              <a:rPr lang="ru-RU" sz="1600" dirty="0"/>
              <a:t>качества сварных соединений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/>
              <a:t>  Улучшение </a:t>
            </a:r>
            <a:r>
              <a:rPr lang="ru-RU" sz="1600" dirty="0"/>
              <a:t>условий труда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/>
              <a:t>  </a:t>
            </a:r>
            <a:r>
              <a:rPr lang="ru-RU" sz="1600" dirty="0" err="1" smtClean="0"/>
              <a:t>Импортозамещение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20" name="Прямоугольник 13"/>
          <p:cNvSpPr>
            <a:spLocks noChangeArrowheads="1"/>
          </p:cNvSpPr>
          <p:nvPr/>
        </p:nvSpPr>
        <p:spPr bwMode="auto">
          <a:xfrm>
            <a:off x="3563888" y="260648"/>
            <a:ext cx="5976664" cy="38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pPr marL="390525" indent="-390525"/>
            <a:r>
              <a:rPr lang="ru-RU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Автоматизация </a:t>
            </a:r>
            <a:r>
              <a:rPr lang="ru-RU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процессов сварки и наплавки</a:t>
            </a: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563888" y="116632"/>
            <a:ext cx="5580112" cy="648169"/>
          </a:xfrm>
          <a:prstGeom prst="rect">
            <a:avLst/>
          </a:prstGeom>
        </p:spPr>
        <p:txBody>
          <a:bodyPr lIns="0" tIns="0" rIns="0" bIns="0" anchor="ctr"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Новые технологии сварки конструкционных узлов РУ нового поколения из высоколегированных </a:t>
            </a:r>
            <a:r>
              <a:rPr lang="ru-RU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трудносвариваемых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сталей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83568" y="980728"/>
            <a:ext cx="82809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10Х9МФБ, 10Х9СНМФБ, 12Х11В2МФ (ЭИ756), </a:t>
            </a:r>
            <a:r>
              <a:rPr lang="ru-RU" b="1" dirty="0" smtClean="0"/>
              <a:t>16Х12МВФСБР (ЭП823-Ш, ЭП-302)</a:t>
            </a:r>
            <a:endParaRPr lang="ru-RU" b="1" dirty="0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179" y="1556792"/>
            <a:ext cx="2879725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869160"/>
            <a:ext cx="3743201" cy="1368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869160"/>
            <a:ext cx="3311525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4797152"/>
            <a:ext cx="187642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4644008" y="1390124"/>
            <a:ext cx="43924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Специальные требования и технологии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:</a:t>
            </a:r>
          </a:p>
          <a:p>
            <a:endParaRPr lang="ru-RU" sz="800" dirty="0"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импульсный </a:t>
            </a:r>
            <a:r>
              <a:rPr lang="ru-RU" sz="1600" dirty="0">
                <a:cs typeface="Times New Roman" pitchFamily="18" charset="0"/>
              </a:rPr>
              <a:t>режим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ограничение </a:t>
            </a:r>
            <a:r>
              <a:rPr lang="ru-RU" sz="1600" dirty="0">
                <a:cs typeface="Times New Roman" pitchFamily="18" charset="0"/>
              </a:rPr>
              <a:t>погонной энергии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предварительный </a:t>
            </a:r>
            <a:r>
              <a:rPr lang="ru-RU" sz="1600" dirty="0">
                <a:cs typeface="Times New Roman" pitchFamily="18" charset="0"/>
              </a:rPr>
              <a:t>и сопутствующий подогрев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послойное </a:t>
            </a:r>
            <a:r>
              <a:rPr lang="ru-RU" sz="1600" dirty="0">
                <a:cs typeface="Times New Roman" pitchFamily="18" charset="0"/>
              </a:rPr>
              <a:t>структурное превращение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низкое </a:t>
            </a:r>
            <a:r>
              <a:rPr lang="ru-RU" sz="1600" dirty="0" err="1">
                <a:cs typeface="Times New Roman" pitchFamily="18" charset="0"/>
              </a:rPr>
              <a:t>тепловложение</a:t>
            </a:r>
            <a:endParaRPr lang="ru-RU" sz="1600" dirty="0"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1600" dirty="0"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Что достигается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:</a:t>
            </a:r>
          </a:p>
          <a:p>
            <a:endParaRPr lang="ru-RU" sz="800" dirty="0"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благоприятная </a:t>
            </a:r>
            <a:r>
              <a:rPr lang="ru-RU" sz="1600" dirty="0">
                <a:cs typeface="Times New Roman" pitchFamily="18" charset="0"/>
              </a:rPr>
              <a:t>структура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стойкость </a:t>
            </a:r>
            <a:r>
              <a:rPr lang="ru-RU" sz="1600" dirty="0">
                <a:cs typeface="Times New Roman" pitchFamily="18" charset="0"/>
              </a:rPr>
              <a:t>против трещин при сварке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cs typeface="Times New Roman" pitchFamily="18" charset="0"/>
              </a:rPr>
              <a:t>  высокие </a:t>
            </a:r>
            <a:r>
              <a:rPr lang="ru-RU" sz="1600" dirty="0" err="1">
                <a:cs typeface="Times New Roman" pitchFamily="18" charset="0"/>
              </a:rPr>
              <a:t>мех.свойства</a:t>
            </a:r>
            <a:r>
              <a:rPr lang="ru-RU" sz="1600" dirty="0">
                <a:cs typeface="Times New Roman" pitchFamily="18" charset="0"/>
              </a:rPr>
              <a:t> и ударная вязкость </a:t>
            </a:r>
          </a:p>
          <a:p>
            <a:pPr>
              <a:buFont typeface="Arial" pitchFamily="34" charset="0"/>
              <a:buChar char="•"/>
            </a:pPr>
            <a:endParaRPr lang="en-US" sz="1600" dirty="0">
              <a:cs typeface="Times New Roman" pitchFamily="18" charset="0"/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179512" y="4005064"/>
            <a:ext cx="49685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cs typeface="Times New Roman" pitchFamily="18" charset="0"/>
              </a:rPr>
              <a:t>Установка автоматической аргонодуговой и плазменной сварки продольных и поворотных кольцевых сварных соединений </a:t>
            </a:r>
          </a:p>
        </p:txBody>
      </p:sp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5004048" y="4437112"/>
            <a:ext cx="3690937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cs typeface="Times New Roman" pitchFamily="18" charset="0"/>
              </a:rPr>
              <a:t>Макроструктура сварных соединений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4716016" y="6381328"/>
            <a:ext cx="19431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>
                <a:cs typeface="Times New Roman" pitchFamily="18" charset="0"/>
              </a:rPr>
              <a:t>Сварка под флюсом</a:t>
            </a:r>
          </a:p>
        </p:txBody>
      </p: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7020272" y="6334125"/>
            <a:ext cx="2520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>
                <a:cs typeface="Times New Roman" pitchFamily="18" charset="0"/>
              </a:rPr>
              <a:t>Аргонодуговая сварка (реализуемая технология)</a:t>
            </a: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600400" y="18346"/>
            <a:ext cx="558011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7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Атомное энергомашиностроение  органичный симбиоз высокой науки и высших достижений машиностроения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39500" y="1096670"/>
            <a:ext cx="86650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70C0"/>
                </a:solidFill>
                <a:cs typeface="Arial" charset="0"/>
              </a:rPr>
              <a:t>Особые требования к атомному энергетическому машиностроению диктуются: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5536" y="1470843"/>
            <a:ext cx="5184576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Arial" pitchFamily="34" charset="0"/>
              </a:rPr>
              <a:t>экстремальными условиями эксплуатации (теплоносители – плазма, вода, металлы, газ, температуры, возможность гидравлических и тепловых ударов, корпускулярное и волновое воздействие);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Arial" pitchFamily="34" charset="0"/>
            </a:endParaRPr>
          </a:p>
          <a:p>
            <a:pPr indent="450850" defTabSz="914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ea typeface="Calibri" pitchFamily="34" charset="0"/>
                <a:cs typeface="Arial" pitchFamily="34" charset="0"/>
              </a:rPr>
              <a:t>необходимостью обеспечения беспрецедентной надежности;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pic>
        <p:nvPicPr>
          <p:cNvPr id="1028" name="Picture 4" descr="D:\Моя работа\Презентации\60 лет обнинск\картинки\Курская АЭ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556792"/>
            <a:ext cx="3384781" cy="2376197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933056"/>
            <a:ext cx="3727742" cy="2487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4283968" y="393305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ru-RU" sz="900" dirty="0" smtClean="0"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ea typeface="Calibri" pitchFamily="34" charset="0"/>
                <a:cs typeface="Arial" pitchFamily="34" charset="0"/>
              </a:rPr>
              <a:t>необходимостью обеспечения длительного ресурса работы, превосходящего расчетную продолжительность работы всех известных энергетических установок;</a:t>
            </a: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ru-RU" sz="900" dirty="0" smtClean="0"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ea typeface="Calibri" pitchFamily="34" charset="0"/>
                <a:cs typeface="Arial" pitchFamily="34" charset="0"/>
              </a:rPr>
              <a:t>нарастающей </a:t>
            </a:r>
            <a:r>
              <a:rPr lang="ru-RU" dirty="0" err="1" smtClean="0">
                <a:ea typeface="Calibri" pitchFamily="34" charset="0"/>
                <a:cs typeface="Arial" pitchFamily="34" charset="0"/>
              </a:rPr>
              <a:t>конкурентностью</a:t>
            </a:r>
            <a:r>
              <a:rPr lang="ru-RU" dirty="0" smtClean="0">
                <a:ea typeface="Calibri" pitchFamily="34" charset="0"/>
                <a:cs typeface="Arial" pitchFamily="34" charset="0"/>
              </a:rPr>
              <a:t> среди способов производства энергии.</a:t>
            </a:r>
            <a:endParaRPr lang="ru-RU" dirty="0" smtClean="0">
              <a:cs typeface="Arial" pitchFamily="34" charset="0"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436096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Новые керамические флюсы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467545" y="908720"/>
            <a:ext cx="8208912" cy="6397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n-ea"/>
                <a:cs typeface="Times New Roman" pitchFamily="18" charset="0"/>
              </a:rPr>
              <a:t>Новые керамические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n-ea"/>
                <a:cs typeface="Times New Roman" pitchFamily="18" charset="0"/>
              </a:rPr>
              <a:t>флюсы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ea typeface="+mn-ea"/>
                <a:cs typeface="Times New Roman" pitchFamily="18" charset="0"/>
              </a:rPr>
              <a:t>- основа повышения качества и конкурентоспособности изготавливаемых реакторных установок нового поколения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5076056" y="1742401"/>
            <a:ext cx="3960440" cy="1244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cs typeface="Times New Roman" pitchFamily="18" charset="0"/>
              </a:rPr>
              <a:t>ФЦК-16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sz="1400" dirty="0">
                <a:cs typeface="Times New Roman" pitchFamily="18" charset="0"/>
              </a:rPr>
              <a:t>– </a:t>
            </a:r>
            <a:r>
              <a:rPr lang="ru-RU" sz="1400" b="1" dirty="0">
                <a:cs typeface="Times New Roman" pitchFamily="18" charset="0"/>
              </a:rPr>
              <a:t>специальный керамический флюс для сварки корпусного оборудования АЭС взамен плавленого, обеспечивающий гарантированное снижение критической температуры хрупкости до -15°С</a:t>
            </a: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251520" y="4058126"/>
            <a:ext cx="4032448" cy="1244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cs typeface="Times New Roman" pitchFamily="18" charset="0"/>
              </a:rPr>
              <a:t>ФЦК-19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sz="1400" dirty="0">
                <a:cs typeface="Times New Roman" pitchFamily="18" charset="0"/>
              </a:rPr>
              <a:t>– </a:t>
            </a:r>
            <a:r>
              <a:rPr lang="ru-RU" sz="1400" b="1" dirty="0">
                <a:cs typeface="Times New Roman" pitchFamily="18" charset="0"/>
              </a:rPr>
              <a:t>новый керамический флюс для сварки ГЦН из стали марки 06Х12Н3Д, позволяющий обеспечить стабильно высокий уровень механических свойств металла сварного </a:t>
            </a:r>
            <a:r>
              <a:rPr lang="ru-RU" sz="1400" b="1" dirty="0" smtClean="0">
                <a:cs typeface="Times New Roman" pitchFamily="18" charset="0"/>
              </a:rPr>
              <a:t>шва.</a:t>
            </a:r>
            <a:endParaRPr lang="ru-RU" sz="1400" b="1" dirty="0"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7504" y="5877272"/>
            <a:ext cx="896448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Использование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новых керамических флюсов открывает реальные перспективы получения прогнозируемых и контролируемых результатов, с высоким уровнем свойств сварных соединений,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что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повышает безопасность и эксплуатационную надежность изготавливаемого оборудования для АЭС. 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283969" y="3842102"/>
          <a:ext cx="4680519" cy="181914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87692"/>
                <a:gridCol w="452600"/>
                <a:gridCol w="452600"/>
                <a:gridCol w="388036"/>
                <a:gridCol w="451308"/>
                <a:gridCol w="451308"/>
                <a:gridCol w="451308"/>
                <a:gridCol w="389973"/>
                <a:gridCol w="358982"/>
                <a:gridCol w="496712"/>
              </a:tblGrid>
              <a:tr h="19708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Марка флюса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+20°С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+350°С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+mn-lt"/>
                        </a:rPr>
                        <a:t>Т</a:t>
                      </a:r>
                      <a:r>
                        <a:rPr lang="ru-RU" sz="1000" baseline="-25000">
                          <a:latin typeface="+mn-lt"/>
                        </a:rPr>
                        <a:t>к0</a:t>
                      </a:r>
                      <a:r>
                        <a:rPr lang="ru-RU" sz="1000">
                          <a:latin typeface="+mn-lt"/>
                        </a:rPr>
                        <a:t>, °С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latin typeface="+mn-lt"/>
                        </a:rPr>
                        <a:t>R</a:t>
                      </a:r>
                      <a:r>
                        <a:rPr lang="en-US" sz="1100" baseline="-25000" dirty="0" err="1">
                          <a:latin typeface="+mn-lt"/>
                        </a:rPr>
                        <a:t>m</a:t>
                      </a:r>
                      <a:r>
                        <a:rPr lang="ru-RU" sz="1100" dirty="0">
                          <a:latin typeface="+mn-lt"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МПа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+mn-lt"/>
                        </a:rPr>
                        <a:t>R</a:t>
                      </a:r>
                      <a:r>
                        <a:rPr lang="en-US" sz="1100" baseline="-25000">
                          <a:latin typeface="+mn-lt"/>
                        </a:rPr>
                        <a:t>p</a:t>
                      </a:r>
                      <a:r>
                        <a:rPr lang="ru-RU" sz="1100" baseline="-25000">
                          <a:latin typeface="+mn-lt"/>
                        </a:rPr>
                        <a:t>0</a:t>
                      </a:r>
                      <a:r>
                        <a:rPr lang="en-US" sz="1100" baseline="-25000">
                          <a:latin typeface="+mn-lt"/>
                        </a:rPr>
                        <a:t>,2</a:t>
                      </a:r>
                      <a:r>
                        <a:rPr lang="ru-RU" sz="1100">
                          <a:latin typeface="+mn-lt"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МПа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+mn-lt"/>
                        </a:rPr>
                        <a:t>A,</a:t>
                      </a:r>
                      <a:endParaRPr lang="ru-RU" sz="1100"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%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Z,</a:t>
                      </a:r>
                      <a:endParaRPr lang="ru-RU" sz="1100" dirty="0"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%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latin typeface="+mn-lt"/>
                        </a:rPr>
                        <a:t>R</a:t>
                      </a:r>
                      <a:r>
                        <a:rPr lang="en-US" sz="1100" baseline="-25000" dirty="0" err="1">
                          <a:latin typeface="+mn-lt"/>
                        </a:rPr>
                        <a:t>m</a:t>
                      </a:r>
                      <a:r>
                        <a:rPr lang="ru-RU" sz="1100" dirty="0">
                          <a:latin typeface="+mn-lt"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МПа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+mn-lt"/>
                        </a:rPr>
                        <a:t>R</a:t>
                      </a:r>
                      <a:r>
                        <a:rPr lang="en-US" sz="1100" baseline="-25000">
                          <a:latin typeface="+mn-lt"/>
                        </a:rPr>
                        <a:t>p</a:t>
                      </a:r>
                      <a:r>
                        <a:rPr lang="ru-RU" sz="1100" baseline="-25000">
                          <a:latin typeface="+mn-lt"/>
                        </a:rPr>
                        <a:t>0</a:t>
                      </a:r>
                      <a:r>
                        <a:rPr lang="en-US" sz="1100" baseline="-25000">
                          <a:latin typeface="+mn-lt"/>
                        </a:rPr>
                        <a:t>,2</a:t>
                      </a:r>
                      <a:r>
                        <a:rPr lang="ru-RU" sz="1100">
                          <a:latin typeface="+mn-lt"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МПа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A,</a:t>
                      </a:r>
                      <a:endParaRPr lang="ru-RU" sz="1100" dirty="0"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%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+mn-lt"/>
                        </a:rPr>
                        <a:t>Z,</a:t>
                      </a:r>
                      <a:endParaRPr lang="ru-RU" sz="1100"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%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0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</a:rPr>
                        <a:t>Требования НТД</a:t>
                      </a:r>
                      <a:endParaRPr lang="ru-RU" sz="1100" dirty="0"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</a:rPr>
                        <a:t>для ОФ-6 и ФЦ-19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637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490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12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35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510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442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10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40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</a:rPr>
                        <a:t>не выше</a:t>
                      </a:r>
                      <a:endParaRPr lang="ru-RU" sz="1100" dirty="0"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</a:rPr>
                        <a:t>+20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</a:rPr>
                        <a:t>Флюс </a:t>
                      </a:r>
                      <a:endParaRPr lang="ru-RU" sz="1100" dirty="0"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</a:rPr>
                        <a:t>ФЦК-19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746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518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18,6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68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586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</a:rPr>
                        <a:t>529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15,2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+mn-lt"/>
                        </a:rPr>
                        <a:t>66</a:t>
                      </a:r>
                      <a:endParaRPr lang="ru-RU" sz="1100" b="1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</a:rPr>
                        <a:t>-30</a:t>
                      </a:r>
                      <a:endParaRPr lang="ru-RU" sz="11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67544" y="1666365"/>
          <a:ext cx="4445000" cy="1895348"/>
        </p:xfrm>
        <a:graphic>
          <a:graphicData uri="http://schemas.openxmlformats.org/drawingml/2006/table">
            <a:tbl>
              <a:tblPr/>
              <a:tblGrid>
                <a:gridCol w="889000"/>
                <a:gridCol w="482600"/>
                <a:gridCol w="558800"/>
                <a:gridCol w="368300"/>
                <a:gridCol w="368300"/>
                <a:gridCol w="469900"/>
                <a:gridCol w="469900"/>
                <a:gridCol w="469900"/>
                <a:gridCol w="368300"/>
              </a:tblGrid>
              <a:tr h="210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+mn-lt"/>
                      </a:endParaRPr>
                    </a:p>
                  </a:txBody>
                  <a:tcPr marL="68580" marR="68580" marT="8255" marB="0" anchor="ctr">
                    <a:lnL>
                      <a:noFill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20 °С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350 °С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Флюс, партия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 err="1">
                          <a:latin typeface="+mn-lt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en-US" sz="1100" baseline="-25000" dirty="0" err="1"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, МПа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+mn-lt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en-US" sz="1100" baseline="-25000"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100" baseline="-250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en-US" sz="1100" baseline="-25000">
                          <a:latin typeface="+mn-lt"/>
                          <a:ea typeface="Calibri"/>
                          <a:cs typeface="Times New Roman"/>
                        </a:rPr>
                        <a:t>,2</a:t>
                      </a: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, МПа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+mn-lt"/>
                          <a:ea typeface="Calibri"/>
                          <a:cs typeface="Times New Roman"/>
                        </a:rPr>
                        <a:t>A, 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%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+mn-lt"/>
                          <a:ea typeface="Calibri"/>
                          <a:cs typeface="Times New Roman"/>
                        </a:rPr>
                        <a:t>Z, 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%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+mn-lt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en-US" sz="1100" baseline="-25000"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МПа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+mn-lt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en-US" sz="1100" baseline="-25000"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100" baseline="-250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en-US" sz="1100" baseline="-25000">
                          <a:latin typeface="+mn-lt"/>
                          <a:ea typeface="Calibri"/>
                          <a:cs typeface="Times New Roman"/>
                        </a:rPr>
                        <a:t>,2</a:t>
                      </a: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МПа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+mn-lt"/>
                          <a:ea typeface="Calibri"/>
                          <a:cs typeface="Times New Roman"/>
                        </a:rPr>
                        <a:t>A, 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%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latin typeface="+mn-lt"/>
                          <a:ea typeface="Calibri"/>
                          <a:cs typeface="Times New Roman"/>
                        </a:rPr>
                        <a:t>Z, 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%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Требования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НТД, ФЦ-16А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539</a:t>
                      </a:r>
                      <a:b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(55)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422</a:t>
                      </a:r>
                      <a:b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(43)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15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55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490</a:t>
                      </a:r>
                      <a:b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(50)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392</a:t>
                      </a:r>
                      <a:b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(40)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14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50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ФЦК-16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630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540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26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73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510 </a:t>
                      </a:r>
                    </a:p>
                  </a:txBody>
                  <a:tcPr marL="68580" marR="68580" marT="8255" marB="0" anchor="ctr">
                    <a:lnL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445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+mn-lt"/>
                          <a:ea typeface="Calibri"/>
                          <a:cs typeface="Times New Roman"/>
                        </a:rPr>
                        <a:t>18,0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71 </a:t>
                      </a:r>
                    </a:p>
                  </a:txBody>
                  <a:tcPr marL="68580" marR="68580" marT="825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46C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2" name="Стрелка вправо 21"/>
          <p:cNvSpPr/>
          <p:nvPr/>
        </p:nvSpPr>
        <p:spPr>
          <a:xfrm flipH="1">
            <a:off x="5148064" y="3068960"/>
            <a:ext cx="648072" cy="36004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sz="1400"/>
          </a:p>
        </p:txBody>
      </p:sp>
      <p:sp>
        <p:nvSpPr>
          <p:cNvPr id="24" name="Стрелка вправо 23"/>
          <p:cNvSpPr/>
          <p:nvPr/>
        </p:nvSpPr>
        <p:spPr>
          <a:xfrm rot="10800000" flipH="1">
            <a:off x="3563888" y="5066238"/>
            <a:ext cx="648072" cy="36004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 sz="1400"/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F3793B3-0424-4B1E-A503-462873EB60F3}" type="slidenum">
              <a:rPr lang="en-US" altLang="ru-RU">
                <a:solidFill>
                  <a:srgbClr val="898989"/>
                </a:solidFill>
                <a:latin typeface="TornadoCyr" charset="0"/>
                <a:ea typeface="ＭＳ Ｐゴシック" panose="020B0600070205080204" pitchFamily="34" charset="-128"/>
              </a:rPr>
              <a:pPr/>
              <a:t>21</a:t>
            </a:fld>
            <a:endParaRPr lang="en-US" altLang="ru-RU">
              <a:solidFill>
                <a:srgbClr val="898989"/>
              </a:solidFill>
              <a:latin typeface="TornadoCyr" charset="0"/>
              <a:ea typeface="ＭＳ Ｐゴシック" panose="020B0600070205080204" pitchFamily="34" charset="-128"/>
            </a:endParaRPr>
          </a:p>
        </p:txBody>
      </p:sp>
      <p:sp>
        <p:nvSpPr>
          <p:cNvPr id="13315" name="TextBox 28"/>
          <p:cNvSpPr txBox="1">
            <a:spLocks noChangeArrowheads="1"/>
          </p:cNvSpPr>
          <p:nvPr/>
        </p:nvSpPr>
        <p:spPr bwMode="auto">
          <a:xfrm>
            <a:off x="215206" y="107632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0" name="Заголовок 2"/>
          <p:cNvSpPr>
            <a:spLocks noGrp="1"/>
          </p:cNvSpPr>
          <p:nvPr>
            <p:ph type="title"/>
          </p:nvPr>
        </p:nvSpPr>
        <p:spPr>
          <a:xfrm>
            <a:off x="3635375" y="171450"/>
            <a:ext cx="5437188" cy="6477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000" dirty="0" smtClean="0">
                <a:latin typeface="+mn-lt"/>
                <a:ea typeface="+mn-ea"/>
                <a:cs typeface="+mn-cs"/>
              </a:rPr>
              <a:t>Новые материалы для трубопроводов АЭС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179512" y="1436365"/>
            <a:ext cx="5671467" cy="2928739"/>
            <a:chOff x="0" y="0"/>
            <a:chExt cx="6667740" cy="2743200"/>
          </a:xfrm>
        </p:grpSpPr>
        <p:graphicFrame>
          <p:nvGraphicFramePr>
            <p:cNvPr id="26" name="Диаграмма 25"/>
            <p:cNvGraphicFramePr/>
            <p:nvPr>
              <p:extLst>
                <p:ext uri="{D42A27DB-BD31-4B8C-83A1-F6EECF244321}">
                  <p14:modId xmlns="" xmlns:p14="http://schemas.microsoft.com/office/powerpoint/2010/main" val="2459719552"/>
                </p:ext>
              </p:extLst>
            </p:nvPr>
          </p:nvGraphicFramePr>
          <p:xfrm>
            <a:off x="1847850" y="0"/>
            <a:ext cx="4819890" cy="27321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27" name="Диаграмма 26"/>
            <p:cNvGraphicFramePr/>
            <p:nvPr>
              <p:extLst>
                <p:ext uri="{D42A27DB-BD31-4B8C-83A1-F6EECF244321}">
                  <p14:modId xmlns="" xmlns:p14="http://schemas.microsoft.com/office/powerpoint/2010/main" val="58889914"/>
                </p:ext>
              </p:extLst>
            </p:nvPr>
          </p:nvGraphicFramePr>
          <p:xfrm>
            <a:off x="0" y="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17" name="Группа 16"/>
          <p:cNvGrpSpPr/>
          <p:nvPr/>
        </p:nvGrpSpPr>
        <p:grpSpPr>
          <a:xfrm>
            <a:off x="467544" y="1988840"/>
            <a:ext cx="4585291" cy="1531913"/>
            <a:chOff x="755576" y="1988840"/>
            <a:chExt cx="4585291" cy="1531913"/>
          </a:xfrm>
        </p:grpSpPr>
        <p:sp>
          <p:nvSpPr>
            <p:cNvPr id="13" name="TextBox 12"/>
            <p:cNvSpPr txBox="1"/>
            <p:nvPr/>
          </p:nvSpPr>
          <p:spPr>
            <a:xfrm>
              <a:off x="4716016" y="3212976"/>
              <a:ext cx="6248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Ст.20</a:t>
              </a:r>
              <a:endParaRPr lang="ru-RU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55576" y="1988840"/>
              <a:ext cx="100501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10Х9МФБ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187624" y="2348880"/>
              <a:ext cx="9877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15Х1М1Ф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259632" y="2780928"/>
              <a:ext cx="65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15ХМ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508104" y="2924944"/>
            <a:ext cx="4183489" cy="3263482"/>
            <a:chOff x="2366579" y="812981"/>
            <a:chExt cx="3596600" cy="2688027"/>
          </a:xfrm>
          <a:noFill/>
        </p:grpSpPr>
        <p:sp>
          <p:nvSpPr>
            <p:cNvPr id="19" name="Арка 18"/>
            <p:cNvSpPr>
              <a:spLocks noChangeAspect="1"/>
            </p:cNvSpPr>
            <p:nvPr/>
          </p:nvSpPr>
          <p:spPr>
            <a:xfrm rot="16200000">
              <a:off x="2369357" y="810203"/>
              <a:ext cx="2688027" cy="2693583"/>
            </a:xfrm>
            <a:prstGeom prst="blockArc">
              <a:avLst>
                <a:gd name="adj1" fmla="val 11038044"/>
                <a:gd name="adj2" fmla="val 16193235"/>
                <a:gd name="adj3" fmla="val 30514"/>
              </a:avLst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5400">
                <a:ln>
                  <a:solidFill>
                    <a:srgbClr val="3366FF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20" name="Арка 19"/>
            <p:cNvSpPr>
              <a:spLocks noChangeAspect="1"/>
            </p:cNvSpPr>
            <p:nvPr/>
          </p:nvSpPr>
          <p:spPr>
            <a:xfrm rot="5767480">
              <a:off x="3048901" y="1494207"/>
              <a:ext cx="1328942" cy="1333790"/>
            </a:xfrm>
            <a:prstGeom prst="blockArc">
              <a:avLst>
                <a:gd name="adj1" fmla="val 5024038"/>
                <a:gd name="adj2" fmla="val 10845362"/>
                <a:gd name="adj3" fmla="val 10252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5400">
                <a:solidFill>
                  <a:schemeClr val="tx1"/>
                </a:solidFill>
              </a:endParaRPr>
            </a:p>
          </p:txBody>
        </p:sp>
        <p:sp>
          <p:nvSpPr>
            <p:cNvPr id="21" name="TextBox 9"/>
            <p:cNvSpPr txBox="1"/>
            <p:nvPr/>
          </p:nvSpPr>
          <p:spPr>
            <a:xfrm>
              <a:off x="3961836" y="2462984"/>
              <a:ext cx="1251143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ru-RU" sz="1600" b="1" i="1" dirty="0" smtClean="0"/>
                <a:t>15Х1М1Ф</a:t>
              </a:r>
              <a:endParaRPr lang="ru-RU" sz="1600" b="1" i="1" dirty="0"/>
            </a:p>
          </p:txBody>
        </p:sp>
        <p:sp>
          <p:nvSpPr>
            <p:cNvPr id="22" name="TextBox 100"/>
            <p:cNvSpPr txBox="1"/>
            <p:nvPr/>
          </p:nvSpPr>
          <p:spPr>
            <a:xfrm>
              <a:off x="4234655" y="1662323"/>
              <a:ext cx="1285500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600" b="1" i="1" dirty="0" smtClean="0"/>
                <a:t>10Х9МФБ</a:t>
              </a:r>
              <a:endParaRPr lang="ru-RU" sz="1600" b="1" i="1" dirty="0"/>
            </a:p>
          </p:txBody>
        </p:sp>
        <p:sp>
          <p:nvSpPr>
            <p:cNvPr id="23" name="TextBox 101"/>
            <p:cNvSpPr txBox="1"/>
            <p:nvPr/>
          </p:nvSpPr>
          <p:spPr>
            <a:xfrm>
              <a:off x="2708535" y="2624291"/>
              <a:ext cx="1196000" cy="27885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600" b="1" dirty="0" smtClean="0"/>
                <a:t>Ст. 20</a:t>
              </a:r>
              <a:endParaRPr lang="ru-RU" sz="1600" b="1" dirty="0"/>
            </a:p>
          </p:txBody>
        </p:sp>
        <p:sp>
          <p:nvSpPr>
            <p:cNvPr id="24" name="TextBox 102"/>
            <p:cNvSpPr txBox="1"/>
            <p:nvPr/>
          </p:nvSpPr>
          <p:spPr>
            <a:xfrm>
              <a:off x="2713049" y="1484444"/>
              <a:ext cx="1453825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600" b="1" i="1" dirty="0" smtClean="0"/>
                <a:t>15ХМ</a:t>
              </a:r>
              <a:endParaRPr lang="ru-RU" sz="1600" b="1" i="1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626967" y="1555713"/>
              <a:ext cx="3336212" cy="13510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5400"/>
            </a:p>
          </p:txBody>
        </p:sp>
        <p:sp>
          <p:nvSpPr>
            <p:cNvPr id="29" name="Арка 28"/>
            <p:cNvSpPr>
              <a:spLocks noChangeAspect="1"/>
            </p:cNvSpPr>
            <p:nvPr/>
          </p:nvSpPr>
          <p:spPr>
            <a:xfrm rot="5651988">
              <a:off x="3079330" y="1516523"/>
              <a:ext cx="1277822" cy="1280942"/>
            </a:xfrm>
            <a:prstGeom prst="blockArc">
              <a:avLst>
                <a:gd name="adj1" fmla="val 15815768"/>
                <a:gd name="adj2" fmla="val 32436"/>
                <a:gd name="adj3" fmla="val 8991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5400">
                <a:solidFill>
                  <a:schemeClr val="tx1"/>
                </a:solidFill>
              </a:endParaRPr>
            </a:p>
          </p:txBody>
        </p:sp>
        <p:sp>
          <p:nvSpPr>
            <p:cNvPr id="30" name="Арка 29"/>
            <p:cNvSpPr>
              <a:spLocks noChangeAspect="1"/>
            </p:cNvSpPr>
            <p:nvPr/>
          </p:nvSpPr>
          <p:spPr>
            <a:xfrm rot="10584046">
              <a:off x="3111381" y="1545201"/>
              <a:ext cx="1215517" cy="1223584"/>
            </a:xfrm>
            <a:prstGeom prst="blockArc">
              <a:avLst>
                <a:gd name="adj1" fmla="val 6001975"/>
                <a:gd name="adj2" fmla="val 10840208"/>
                <a:gd name="adj3" fmla="val 6703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2631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5262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7894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05256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31570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57884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84198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105120" algn="l" defTabSz="4526280" rtl="0" eaLnBrk="1" latinLnBrk="0" hangingPunct="1">
                <a:defRPr sz="8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sz="5400">
                <a:solidFill>
                  <a:schemeClr val="tx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95536" y="104344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Утонение стенки трубы в год для разных марок сталей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80112" y="2060848"/>
            <a:ext cx="3353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70C0"/>
                </a:solidFill>
              </a:rPr>
              <a:t>Сравнение толщины стенки </a:t>
            </a:r>
          </a:p>
          <a:p>
            <a:pPr algn="r"/>
            <a:r>
              <a:rPr lang="ru-RU" b="1" dirty="0" smtClean="0">
                <a:solidFill>
                  <a:srgbClr val="0070C0"/>
                </a:solidFill>
              </a:rPr>
              <a:t>трубы из разных марок стали с </a:t>
            </a:r>
          </a:p>
          <a:p>
            <a:pPr algn="r"/>
            <a:r>
              <a:rPr lang="ru-RU" b="1" dirty="0">
                <a:solidFill>
                  <a:srgbClr val="0070C0"/>
                </a:solidFill>
              </a:rPr>
              <a:t>у</a:t>
            </a:r>
            <a:r>
              <a:rPr lang="ru-RU" b="1" dirty="0" smtClean="0">
                <a:solidFill>
                  <a:srgbClr val="0070C0"/>
                </a:solidFill>
              </a:rPr>
              <a:t>четом коэффициента ЭКИ на ресурс 60 лет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941168"/>
            <a:ext cx="62032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Новые материалы для труб позволят: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 Снизить массу </a:t>
            </a:r>
            <a:r>
              <a:rPr lang="ru-RU" sz="2000" b="1" dirty="0">
                <a:solidFill>
                  <a:srgbClr val="FF0000"/>
                </a:solidFill>
              </a:rPr>
              <a:t>трубы </a:t>
            </a:r>
            <a:r>
              <a:rPr lang="ru-RU" sz="2000" b="1" dirty="0" smtClean="0">
                <a:solidFill>
                  <a:srgbClr val="FF0000"/>
                </a:solidFill>
              </a:rPr>
              <a:t>до 5 раз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 Снизить скорость </a:t>
            </a:r>
            <a:r>
              <a:rPr lang="ru-RU" sz="2000" b="1" dirty="0">
                <a:solidFill>
                  <a:srgbClr val="FF0000"/>
                </a:solidFill>
              </a:rPr>
              <a:t>утонения стенки на 2 </a:t>
            </a:r>
            <a:r>
              <a:rPr lang="ru-RU" sz="2000" b="1" dirty="0" smtClean="0">
                <a:solidFill>
                  <a:srgbClr val="FF0000"/>
                </a:solidFill>
              </a:rPr>
              <a:t>порядка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03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437112"/>
            <a:ext cx="2232248" cy="167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88424" y="6492875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436096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lvl="0" defTabSz="436356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Технологии нанесения покрытий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1614859"/>
            <a:ext cx="4536504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/>
              <a:t>Оборудование находит применение как у отечественных производителей машиностроительной продукции , космической техники, так и у зарубежных производителей наукоемкого оборудования.</a:t>
            </a:r>
          </a:p>
          <a:p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dirty="0" smtClean="0"/>
              <a:t>Сегодня в производстве находится оборудование для предприятий ГК «Росатом» таких, как ПО «Маяк», ФГУП «РФЯЦ-ВНИИЭФ», ФГУП «РФЯЦ-ВНИИТФ». Кроме того, в институте проводится комплекс исследований в интересах других предприятий отрасли, таких как АКБМ им Африкантова, ЦКБМ и др.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908720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Широкая гамма высоковакуумного оборудования для получения необходимых функциональных свойств поверхности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412776"/>
            <a:ext cx="326436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148064" y="6237312"/>
            <a:ext cx="399593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Установка ионного осаждения износостойких и </a:t>
            </a:r>
            <a:r>
              <a:rPr lang="ru-RU" sz="1100" dirty="0" err="1" smtClean="0"/>
              <a:t>триботехнических</a:t>
            </a:r>
            <a:r>
              <a:rPr lang="ru-RU" sz="1100" dirty="0" smtClean="0"/>
              <a:t> покрытий разработанная и изготовленная в ОАО НПО ЦНИИТМАШ</a:t>
            </a:r>
            <a:endParaRPr lang="ru-RU" sz="11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5982" y="4437112"/>
            <a:ext cx="248150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5076056" y="3933056"/>
            <a:ext cx="38519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Высоковакуумная технологическая установка для испытания и термообработки элементов космической техники</a:t>
            </a:r>
            <a:endParaRPr lang="ru-RU" sz="11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257836"/>
            <a:ext cx="352839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/>
              <a:t>Сотрудники  южнокорейской компании и ОАО НПО ЦНИИТМАШ с продукцией полученной на установке изготовленной в ОАО НПО ЦНИИТМАШ</a:t>
            </a:r>
            <a:endParaRPr lang="ru-RU" sz="1100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437112"/>
            <a:ext cx="2520280" cy="167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436096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lvl="0" defTabSz="436356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Современные материалы для хранения ОЯТ</a:t>
            </a:r>
            <a:endParaRPr kumimoji="0" lang="ru-RU" sz="1800" b="1" i="0" u="none" strike="noStrike" kern="1200" cap="sm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970855"/>
            <a:ext cx="86044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Новая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хромистая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нейтронопоглощающая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коррозионностойкая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сталь с содержанием бора более 2% </a:t>
            </a:r>
            <a:r>
              <a:rPr lang="ru-RU" sz="16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для стеллажей уплотнения хранения отработанного топлива, включая топливо с обогащением более 5%.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45024"/>
            <a:ext cx="3413125" cy="2560637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645024"/>
            <a:ext cx="3413125" cy="2560637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267744" y="2204864"/>
            <a:ext cx="46085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Новые материалы и технологии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позволят: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39552" y="1854696"/>
            <a:ext cx="82809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Разрабатывается сквозная технология изготовления шестигранных труб в привязке к площадке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ОАО «</a:t>
            </a:r>
            <a:r>
              <a:rPr kumimoji="0" lang="ru-RU" sz="1400" i="0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Атоммаш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»  </a:t>
            </a:r>
            <a:endParaRPr kumimoji="0" lang="ru-RU" sz="1400" i="0" u="none" strike="noStrike" cap="none" normalizeH="0" baseline="0" dirty="0" smtClean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9552" y="2565485"/>
            <a:ext cx="81369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 Применять </a:t>
            </a:r>
            <a:r>
              <a:rPr kumimoji="0" lang="ru-RU" sz="1400" i="0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ураноемкое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топливо с обогащением</a:t>
            </a:r>
            <a:r>
              <a:rPr kumimoji="0" lang="ru-RU" sz="1400" i="0" u="none" strike="noStrike" cap="none" normalizeH="0" dirty="0" smtClean="0">
                <a:ln>
                  <a:noFill/>
                </a:ln>
                <a:effectLst/>
                <a:latin typeface="+mj-lt"/>
                <a:ea typeface="Calibri" pitchFamily="34" charset="0"/>
                <a:cs typeface="Times New Roman" pitchFamily="18" charset="0"/>
              </a:rPr>
              <a:t> более 5%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1400" baseline="0" dirty="0" smtClean="0">
                <a:latin typeface="+mj-lt"/>
                <a:cs typeface="Times New Roman" pitchFamily="18" charset="0"/>
              </a:rPr>
              <a:t>  Замкнуть</a:t>
            </a:r>
            <a:r>
              <a:rPr lang="ru-RU" sz="1400" dirty="0" smtClean="0">
                <a:latin typeface="+mj-lt"/>
                <a:cs typeface="Times New Roman" pitchFamily="18" charset="0"/>
              </a:rPr>
              <a:t> цикл  изготовления на предприятиях ОАО «Атомэнергомаш»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1400" dirty="0" smtClean="0">
                <a:latin typeface="+mj-lt"/>
                <a:cs typeface="Times New Roman" pitchFamily="18" charset="0"/>
              </a:rPr>
              <a:t>  Снизить себестоимость изготовления </a:t>
            </a:r>
            <a:r>
              <a:rPr lang="ru-RU" sz="1400" dirty="0" err="1" smtClean="0">
                <a:latin typeface="+mj-lt"/>
                <a:cs typeface="Times New Roman" pitchFamily="18" charset="0"/>
              </a:rPr>
              <a:t>СУХТов</a:t>
            </a:r>
            <a:r>
              <a:rPr lang="ru-RU" sz="1400" dirty="0" smtClean="0">
                <a:latin typeface="+mj-lt"/>
                <a:cs typeface="Times New Roman" pitchFamily="18" charset="0"/>
              </a:rPr>
              <a:t> до 15 %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Times New Roman" pitchFamily="18" charset="0"/>
              </a:rPr>
              <a:t>  Увеличить</a:t>
            </a:r>
            <a:r>
              <a:rPr kumimoji="0" lang="ru-RU" sz="1400" i="0" u="none" strike="noStrike" cap="none" normalizeH="0" dirty="0" smtClean="0">
                <a:ln>
                  <a:noFill/>
                </a:ln>
                <a:effectLst/>
                <a:latin typeface="+mj-lt"/>
                <a:cs typeface="Times New Roman" pitchFamily="18" charset="0"/>
              </a:rPr>
              <a:t> емкость по ОЯТ </a:t>
            </a:r>
            <a:r>
              <a:rPr kumimoji="0" lang="ru-RU" sz="1400" i="0" u="none" strike="noStrike" cap="none" normalizeH="0" dirty="0" err="1" smtClean="0">
                <a:ln>
                  <a:noFill/>
                </a:ln>
                <a:effectLst/>
                <a:latin typeface="+mj-lt"/>
                <a:cs typeface="Times New Roman" pitchFamily="18" charset="0"/>
              </a:rPr>
              <a:t>СУХТов</a:t>
            </a:r>
            <a:r>
              <a:rPr kumimoji="0" lang="ru-RU" sz="1400" i="0" u="none" strike="noStrike" cap="none" normalizeH="0" dirty="0" smtClean="0">
                <a:ln>
                  <a:noFill/>
                </a:ln>
                <a:effectLst/>
                <a:latin typeface="+mj-lt"/>
                <a:cs typeface="Times New Roman" pitchFamily="18" charset="0"/>
              </a:rPr>
              <a:t> до 20 %</a:t>
            </a:r>
            <a:endParaRPr kumimoji="0" lang="ru-RU" sz="1400" i="0" u="none" strike="noStrike" cap="none" normalizeH="0" baseline="0" dirty="0" smtClean="0">
              <a:ln>
                <a:noFill/>
              </a:ln>
              <a:effectLst/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292080" y="1196752"/>
            <a:ext cx="3672408" cy="489654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ea typeface="+mn-ea"/>
              </a:rPr>
              <a:t>Стратегия ОАО «Атомэнергомаш»</a:t>
            </a:r>
            <a:endParaRPr lang="ru-RU" sz="1800" dirty="0">
              <a:ea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8896" y="1269003"/>
            <a:ext cx="3491880" cy="230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5536" y="1196752"/>
            <a:ext cx="4968552" cy="4824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Развитие международного присутствия:</a:t>
            </a:r>
          </a:p>
          <a:p>
            <a:r>
              <a:rPr lang="ru-RU" sz="1400" dirty="0" smtClean="0"/>
              <a:t>сотрудничество с мировыми лидерами энергомашиностроения в целях локализации в России передовых зарубежных технологий; глобализация операций, в том числе размещение производства в приоритетных</a:t>
            </a:r>
          </a:p>
          <a:p>
            <a:r>
              <a:rPr lang="ru-RU" sz="1400" dirty="0" smtClean="0"/>
              <a:t>регионах присутствия.</a:t>
            </a:r>
          </a:p>
          <a:p>
            <a:endParaRPr lang="ru-RU" sz="800" b="1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Развитие продуктового портфеля компании:</a:t>
            </a:r>
          </a:p>
          <a:p>
            <a:r>
              <a:rPr lang="ru-RU" sz="1400" dirty="0" smtClean="0"/>
              <a:t>расширение предложения по проектированию, изготовлению и модернизации энергомашиностроительного оборудования для клиентов и партнеров компании в России и на зарубежных рынках, в том числе в секторе тепловой энергетики, </a:t>
            </a:r>
            <a:r>
              <a:rPr lang="ru-RU" sz="1400" dirty="0" err="1" smtClean="0"/>
              <a:t>газнефтехимии</a:t>
            </a:r>
            <a:r>
              <a:rPr lang="ru-RU" sz="1400" dirty="0" smtClean="0"/>
              <a:t> и оборудования для ВПК.</a:t>
            </a:r>
          </a:p>
          <a:p>
            <a:endParaRPr lang="ru-RU" sz="800" b="1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Повышение эффективности основной деятельности:</a:t>
            </a:r>
          </a:p>
          <a:p>
            <a:r>
              <a:rPr lang="ru-RU" sz="1400" dirty="0" smtClean="0"/>
              <a:t>повышение эффективности производства; внедрение</a:t>
            </a:r>
          </a:p>
          <a:p>
            <a:r>
              <a:rPr lang="ru-RU" sz="1400" dirty="0" smtClean="0"/>
              <a:t>производственной системы «Росатом»; реализация программ технологического развития и НИОКР.</a:t>
            </a:r>
          </a:p>
          <a:p>
            <a:endParaRPr lang="ru-RU" sz="800" b="1" dirty="0" smtClean="0"/>
          </a:p>
          <a:p>
            <a:r>
              <a:rPr lang="ru-RU" sz="1600" b="1" dirty="0" smtClean="0">
                <a:solidFill>
                  <a:srgbClr val="0070C0"/>
                </a:solidFill>
              </a:rPr>
              <a:t>Развитие системы управления:</a:t>
            </a:r>
          </a:p>
          <a:p>
            <a:r>
              <a:rPr lang="ru-RU" sz="1400" dirty="0" smtClean="0"/>
              <a:t>внедрение лучших практик управления компанией,</a:t>
            </a:r>
          </a:p>
          <a:p>
            <a:r>
              <a:rPr lang="ru-RU" sz="1400" dirty="0" smtClean="0"/>
              <a:t>повышение прозрачности и социальной ответственности.</a:t>
            </a:r>
            <a:endParaRPr lang="ru-RU" sz="1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8896" y="3678899"/>
            <a:ext cx="3513584" cy="234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51520" y="2916233"/>
            <a:ext cx="86409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Arial"/>
                <a:cs typeface="Arial"/>
              </a:rPr>
              <a:t>Спасибо за внимание</a:t>
            </a:r>
            <a:r>
              <a:rPr lang="en-US" sz="3200" b="1" dirty="0" smtClean="0">
                <a:solidFill>
                  <a:srgbClr val="0070C0"/>
                </a:solidFill>
                <a:latin typeface="Arial"/>
                <a:cs typeface="Arial"/>
              </a:rPr>
              <a:t>!</a:t>
            </a:r>
            <a:endParaRPr lang="ru-RU" sz="3200" b="1" dirty="0">
              <a:solidFill>
                <a:srgbClr val="0070C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372200" y="1124744"/>
            <a:ext cx="2448272" cy="525658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360041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35896" y="116632"/>
            <a:ext cx="5291107" cy="648169"/>
          </a:xfrm>
        </p:spPr>
        <p:txBody>
          <a:bodyPr>
            <a:normAutofit/>
          </a:bodyPr>
          <a:lstStyle/>
          <a:p>
            <a:pPr algn="ctr"/>
            <a:r>
              <a:rPr lang="ru-RU" sz="1800" cap="none" dirty="0" smtClean="0">
                <a:ea typeface="Calibri" pitchFamily="34" charset="0"/>
              </a:rPr>
              <a:t>Основные вехи развития АЭМ</a:t>
            </a:r>
            <a:endParaRPr lang="ru-RU" sz="1800" cap="none" dirty="0">
              <a:ea typeface="Calibri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51520" y="1330454"/>
            <a:ext cx="5976664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1950 - 1960 г.г.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700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создание транспортных и стационарных установок малой мощности, в том числе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Обнинской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АЭС.</a:t>
            </a:r>
          </a:p>
          <a:p>
            <a:pPr lvl="0" indent="450850" defTabSz="914400" fontAlgn="base">
              <a:spcBef>
                <a:spcPct val="0"/>
              </a:spcBef>
              <a:spcAft>
                <a:spcPct val="0"/>
              </a:spcAf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700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Основные изготовители: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УЗТМ,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ЗиО-Подольск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Баррикады, ЦНИИТМАШ, заводы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Минчермет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1960 - 1975 г.г. </a:t>
            </a:r>
            <a:r>
              <a:rPr lang="ru-RU" sz="1700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700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создание стационарных АЭУ с реакторами ВВЭР-440, БН, газовые реакторы, реакторные установки для атомного ледокольного флота.</a:t>
            </a:r>
          </a:p>
          <a:p>
            <a:pPr lvl="0" indent="45085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700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Основные изготовители: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Ижорские заводы,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ЗиО-Подольск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Баррикады, заводы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Минчермет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ЦНИИТМАШ.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700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1970 - настоящее время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– создание АЭУ с реакторами типа - ВВЭР-1000 - базовые АЭУ советской и российской атомной энергетики.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700" b="1" dirty="0" smtClean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Основные изготовители: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Атомэнергомаш, ОМЗ.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" name="Picture 4" descr="D:\Моя работа\картинки фото\Чужие буклеты и фото\ЭМСС\IMG_9968_1 _____ __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785320"/>
            <a:ext cx="2304256" cy="1524000"/>
          </a:xfrm>
          <a:prstGeom prst="rect">
            <a:avLst/>
          </a:prstGeom>
          <a:noFill/>
        </p:spPr>
      </p:pic>
      <p:pic>
        <p:nvPicPr>
          <p:cNvPr id="7" name="Picture 5" descr="D:\Моя работа\картинки фото\Чужие буклеты и фото\ЭМСС\IMG_1781_edi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204812"/>
            <a:ext cx="2331394" cy="1676400"/>
          </a:xfrm>
          <a:prstGeom prst="rect">
            <a:avLst/>
          </a:prstGeom>
          <a:noFill/>
        </p:spPr>
      </p:pic>
      <p:pic>
        <p:nvPicPr>
          <p:cNvPr id="8" name="Picture 6" descr="D:\Моя работа\картинки фото\Чужие буклеты и фото\ЭМСС\IMG_9150_Edi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947474"/>
            <a:ext cx="2304256" cy="17857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772816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ОАО «Атомэнергомаш» (АЭМ) — одна из ведущих энергомашиностроительных</a:t>
            </a:r>
          </a:p>
          <a:p>
            <a:r>
              <a:rPr lang="ru-RU" dirty="0" smtClean="0"/>
              <a:t>компаний России, поставщик эффективных комплексных решений для атомной, тепловой энергетики, газовой и нефтехимической промышленности.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635896" y="116632"/>
            <a:ext cx="5508104" cy="648169"/>
          </a:xfrm>
        </p:spPr>
        <p:txBody>
          <a:bodyPr>
            <a:noAutofit/>
          </a:bodyPr>
          <a:lstStyle/>
          <a:p>
            <a:r>
              <a:rPr lang="ru-RU" sz="1800" cap="none" dirty="0" smtClean="0">
                <a:ea typeface="Calibri" pitchFamily="34" charset="0"/>
              </a:rPr>
              <a:t>ОАО «Атомэнергомаш» – машиностроительный дивизион  ГК «Росатом»</a:t>
            </a:r>
            <a:endParaRPr lang="ru-RU" sz="1800" cap="none" dirty="0">
              <a:ea typeface="Calibri" pitchFamily="34" charset="0"/>
            </a:endParaRPr>
          </a:p>
        </p:txBody>
      </p:sp>
      <p:sp>
        <p:nvSpPr>
          <p:cNvPr id="9" name="Заголовок 7"/>
          <p:cNvSpPr txBox="1">
            <a:spLocks/>
          </p:cNvSpPr>
          <p:nvPr/>
        </p:nvSpPr>
        <p:spPr>
          <a:xfrm>
            <a:off x="467544" y="1052639"/>
            <a:ext cx="8424936" cy="64816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marL="0" marR="0" lvl="0" indent="0" algn="l" defTabSz="4363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70C0"/>
                </a:solidFill>
              </a:rPr>
              <a:t>На нынешнем этапе ОАО «Атомэнергомаш» ГК «Росатом» – универсальная система производителей оборудования для атомной энергетики и конвенциональной энергетики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395536" y="2564904"/>
            <a:ext cx="2952328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cs typeface="Arial" charset="0"/>
              </a:rPr>
              <a:t>Цифры и </a:t>
            </a:r>
            <a:r>
              <a:rPr lang="ru-RU" sz="1600" b="1" dirty="0" smtClean="0">
                <a:solidFill>
                  <a:srgbClr val="0070C0"/>
                </a:solidFill>
                <a:cs typeface="Arial" charset="0"/>
              </a:rPr>
              <a:t>факты</a:t>
            </a:r>
            <a:endParaRPr lang="ru-RU" sz="800" b="1" dirty="0" smtClean="0">
              <a:solidFill>
                <a:srgbClr val="0070C0"/>
              </a:solidFill>
              <a:cs typeface="Arial" charset="0"/>
            </a:endParaRPr>
          </a:p>
          <a:p>
            <a:endParaRPr lang="ru-RU" sz="500" dirty="0" smtClean="0"/>
          </a:p>
          <a:p>
            <a:r>
              <a:rPr lang="ru-RU" sz="1300" dirty="0" smtClean="0"/>
              <a:t>АЭМ </a:t>
            </a:r>
            <a:r>
              <a:rPr lang="ru-RU" sz="1300" dirty="0"/>
              <a:t>был создан в 2006 году </a:t>
            </a:r>
            <a:r>
              <a:rPr lang="ru-RU" sz="1300" dirty="0" smtClean="0"/>
              <a:t>в структуре ГК по атомной энергии </a:t>
            </a:r>
            <a:r>
              <a:rPr lang="ru-RU" sz="1300" dirty="0"/>
              <a:t>«Росатом</a:t>
            </a:r>
            <a:r>
              <a:rPr lang="ru-RU" sz="1300" dirty="0" smtClean="0"/>
              <a:t>»;</a:t>
            </a:r>
          </a:p>
          <a:p>
            <a:endParaRPr lang="ru-RU" sz="500" dirty="0" smtClean="0"/>
          </a:p>
          <a:p>
            <a:r>
              <a:rPr lang="ru-RU" sz="1300" dirty="0" smtClean="0"/>
              <a:t>в состав АЭМ</a:t>
            </a:r>
            <a:r>
              <a:rPr lang="en-US" sz="1300" dirty="0" smtClean="0"/>
              <a:t> </a:t>
            </a:r>
            <a:r>
              <a:rPr lang="ru-RU" sz="1300" dirty="0" smtClean="0"/>
              <a:t>входят </a:t>
            </a:r>
            <a:r>
              <a:rPr lang="ru-RU" sz="1300" b="1" dirty="0" smtClean="0"/>
              <a:t>6</a:t>
            </a:r>
            <a:r>
              <a:rPr lang="ru-RU" sz="1300" dirty="0" smtClean="0"/>
              <a:t> крупных российских и </a:t>
            </a:r>
            <a:r>
              <a:rPr lang="ru-RU" sz="1300" b="1" dirty="0" smtClean="0"/>
              <a:t>3</a:t>
            </a:r>
            <a:r>
              <a:rPr lang="ru-RU" sz="1300" dirty="0" smtClean="0"/>
              <a:t> зарубежных </a:t>
            </a:r>
            <a:r>
              <a:rPr lang="ru-RU" sz="1300" dirty="0" smtClean="0"/>
              <a:t>производителей (суммарно </a:t>
            </a:r>
            <a:r>
              <a:rPr lang="ru-RU" sz="1300" dirty="0" smtClean="0"/>
              <a:t>30 производственных, проектных и научных организаций); </a:t>
            </a:r>
          </a:p>
          <a:p>
            <a:endParaRPr lang="ru-RU" sz="500" dirty="0" smtClean="0"/>
          </a:p>
          <a:p>
            <a:r>
              <a:rPr lang="ru-RU" sz="1300" dirty="0" smtClean="0"/>
              <a:t>АЭМ</a:t>
            </a:r>
            <a:r>
              <a:rPr lang="en-US" sz="1300" dirty="0" smtClean="0"/>
              <a:t> </a:t>
            </a:r>
            <a:r>
              <a:rPr lang="ru-RU" sz="1300" dirty="0" smtClean="0"/>
              <a:t>готов производить до 2-х комплектов корпусов АЭУ и 3-4 комплекта основного оборудования.</a:t>
            </a:r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/>
          <a:srcRect b="10796"/>
          <a:stretch>
            <a:fillRect/>
          </a:stretch>
        </p:blipFill>
        <p:spPr bwMode="auto">
          <a:xfrm>
            <a:off x="3851920" y="3293833"/>
            <a:ext cx="4575689" cy="218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9"/>
          <p:cNvSpPr>
            <a:spLocks/>
          </p:cNvSpPr>
          <p:nvPr/>
        </p:nvSpPr>
        <p:spPr bwMode="auto">
          <a:xfrm>
            <a:off x="3563888" y="2780928"/>
            <a:ext cx="4968552" cy="2664296"/>
          </a:xfrm>
          <a:prstGeom prst="roundRect">
            <a:avLst>
              <a:gd name="adj" fmla="val 11667"/>
            </a:avLst>
          </a:prstGeom>
          <a:noFill/>
          <a:ln w="19050">
            <a:solidFill>
              <a:srgbClr val="777777"/>
            </a:solidFill>
            <a:prstDash val="dash"/>
            <a:round/>
            <a:headEnd/>
            <a:tailEnd/>
          </a:ln>
        </p:spPr>
        <p:txBody>
          <a:bodyPr lIns="0" tIns="0" rIns="0" bIns="0"/>
          <a:lstStyle/>
          <a:p>
            <a:pPr defTabSz="914400"/>
            <a:endParaRPr lang="ru-RU" sz="1200" dirty="0">
              <a:solidFill>
                <a:srgbClr val="414142"/>
              </a:solidFill>
              <a:sym typeface="Arial" pitchFamily="34" charset="0"/>
            </a:endParaRPr>
          </a:p>
        </p:txBody>
      </p:sp>
      <p:sp>
        <p:nvSpPr>
          <p:cNvPr id="23" name="Rectangle 15"/>
          <p:cNvSpPr>
            <a:spLocks/>
          </p:cNvSpPr>
          <p:nvPr/>
        </p:nvSpPr>
        <p:spPr bwMode="auto">
          <a:xfrm>
            <a:off x="4067944" y="2852936"/>
            <a:ext cx="4329993" cy="49392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/>
          <a:lstStyle/>
          <a:p>
            <a:pPr marL="39688" algn="ctr" defTabSz="914400">
              <a:lnSpc>
                <a:spcPct val="90000"/>
              </a:lnSpc>
            </a:pPr>
            <a:r>
              <a:rPr lang="en-US" sz="120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Оборудование компании установлено более 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чем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 в 20 странах, 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на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  <a:sym typeface="Arial Black" pitchFamily="34" charset="0"/>
              </a:rPr>
              <a:t>13%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 АЭС 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и 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  <a:sym typeface="Arial Black" pitchFamily="34" charset="0"/>
              </a:rPr>
              <a:t>2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  <a:sym typeface="Arial Black" pitchFamily="34" charset="0"/>
              </a:rPr>
              <a:t>%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 тепловых станций в мире, в том числе 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  <a:sym typeface="Arial Black" pitchFamily="34" charset="0"/>
              </a:rPr>
              <a:t>40%</a:t>
            </a:r>
            <a:r>
              <a:rPr lang="en-US" sz="1200" dirty="0">
                <a:solidFill>
                  <a:schemeClr val="tx2">
                    <a:lumMod val="75000"/>
                  </a:schemeClr>
                </a:solidFill>
                <a:cs typeface="Arial" pitchFamily="34" charset="0"/>
                <a:sym typeface="Arial" pitchFamily="34" charset="0"/>
              </a:rPr>
              <a:t> электростанций в  России, СНГ и Балтии</a:t>
            </a:r>
          </a:p>
        </p:txBody>
      </p:sp>
      <p:sp>
        <p:nvSpPr>
          <p:cNvPr id="24" name="AutoShape 15"/>
          <p:cNvSpPr>
            <a:spLocks/>
          </p:cNvSpPr>
          <p:nvPr/>
        </p:nvSpPr>
        <p:spPr bwMode="auto">
          <a:xfrm rot="5400000">
            <a:off x="127918" y="3046374"/>
            <a:ext cx="292100" cy="188912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914400"/>
            <a:endParaRPr lang="ru-RU" sz="1200" dirty="0">
              <a:solidFill>
                <a:srgbClr val="414142"/>
              </a:solidFill>
              <a:sym typeface="Arial" pitchFamily="34" charset="0"/>
            </a:endParaRPr>
          </a:p>
        </p:txBody>
      </p:sp>
      <p:sp>
        <p:nvSpPr>
          <p:cNvPr id="25" name="AutoShape 15"/>
          <p:cNvSpPr>
            <a:spLocks/>
          </p:cNvSpPr>
          <p:nvPr/>
        </p:nvSpPr>
        <p:spPr bwMode="auto">
          <a:xfrm rot="5400000">
            <a:off x="127918" y="3838462"/>
            <a:ext cx="292100" cy="188912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914400"/>
            <a:endParaRPr lang="ru-RU" sz="1200" dirty="0">
              <a:solidFill>
                <a:srgbClr val="414142"/>
              </a:solidFill>
              <a:sym typeface="Arial" pitchFamily="34" charset="0"/>
            </a:endParaRPr>
          </a:p>
        </p:txBody>
      </p:sp>
      <p:sp>
        <p:nvSpPr>
          <p:cNvPr id="26" name="AutoShape 15"/>
          <p:cNvSpPr>
            <a:spLocks/>
          </p:cNvSpPr>
          <p:nvPr/>
        </p:nvSpPr>
        <p:spPr bwMode="auto">
          <a:xfrm rot="5400000">
            <a:off x="127918" y="4918582"/>
            <a:ext cx="292100" cy="188912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19050">
            <a:noFill/>
            <a:round/>
            <a:headEnd/>
            <a:tailEnd/>
          </a:ln>
        </p:spPr>
        <p:txBody>
          <a:bodyPr lIns="0" tIns="0" rIns="0" bIns="0"/>
          <a:lstStyle/>
          <a:p>
            <a:pPr defTabSz="914400"/>
            <a:endParaRPr lang="ru-RU" sz="1200" dirty="0">
              <a:solidFill>
                <a:srgbClr val="414142"/>
              </a:solidFill>
              <a:sym typeface="Arial" pitchFamily="34" charset="0"/>
            </a:endParaRPr>
          </a:p>
        </p:txBody>
      </p:sp>
      <p:pic>
        <p:nvPicPr>
          <p:cNvPr id="28" name="Picture 3" descr="C:\Users\User\Desktop\Attachments_OOPYtkina@cniitmash.ru_2014-06-24_19-26-30\ATOMMASH_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589240"/>
            <a:ext cx="2135449" cy="4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Users\User\Desktop\Attachments_OOPYtkina@cniitmash.ru_2014-06-24_19-26-30\CNIITMASH_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165304"/>
            <a:ext cx="2128353" cy="49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 descr="C:\Users\User\Desktop\Attachments_OOPYtkina@cniitmash.ru_2014-06-24_19-26-30\HIDROPRESS_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8919" y="5589240"/>
            <a:ext cx="2135449" cy="4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C:\Users\User\Desktop\Attachments_OOPYtkina@cniitmash.ru_2014-06-24_19-26-30\OKBM-AFRIKANTOV_Log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2655" y="5589240"/>
            <a:ext cx="2135449" cy="4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7" descr="C:\Users\User\Desktop\Attachments_OOPYtkina@cniitmash.ru_2014-06-24_19-26-30\PETROZAVODSKMASH_Log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4623" y="6165304"/>
            <a:ext cx="2135449" cy="4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C:\Users\User\Desktop\Attachments_OOPYtkina@cniitmash.ru_2014-06-24_19-26-30\ZiO-PODOLSK_Log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0887" y="6165304"/>
            <a:ext cx="2135449" cy="4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101975"/>
            <a:ext cx="2700338" cy="5137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78885" tIns="41020" rIns="78885" bIns="41020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400" b="1" dirty="0">
                <a:solidFill>
                  <a:srgbClr val="10253F"/>
                </a:solidFill>
                <a:cs typeface="Times New Roman" pitchFamily="18" charset="0"/>
              </a:rPr>
              <a:t>Сталь для корпусов реактора – 15Х2НМФА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25463" y="4370388"/>
            <a:ext cx="3032125" cy="5137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78885" tIns="41020" rIns="78885" bIns="41020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400" b="1">
                <a:solidFill>
                  <a:srgbClr val="10253F"/>
                </a:solidFill>
                <a:cs typeface="Times New Roman" pitchFamily="18" charset="0"/>
              </a:rPr>
              <a:t>Сталь для оборудования второго контура – 10ГН2МФА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460500" y="5929313"/>
            <a:ext cx="3136900" cy="29828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78885" tIns="41020" rIns="78885" bIns="41020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400" b="1">
                <a:solidFill>
                  <a:srgbClr val="10253F"/>
                </a:solidFill>
                <a:cs typeface="Times New Roman" pitchFamily="18" charset="0"/>
              </a:rPr>
              <a:t>Сталь для арматруры ГЦТ – 06Х12Н3Д</a:t>
            </a:r>
          </a:p>
        </p:txBody>
      </p:sp>
      <p:pic>
        <p:nvPicPr>
          <p:cNvPr id="8" name="Picture 5" descr="http://sdelanounas.ru/images/img/slon.ru/images2_blog_photo_17_01_11_11_izhevsk-32.jpg"/>
          <p:cNvPicPr>
            <a:picLocks noChangeAspect="1" noChangeArrowheads="1"/>
          </p:cNvPicPr>
          <p:nvPr/>
        </p:nvPicPr>
        <p:blipFill>
          <a:blip r:embed="rId3" cstate="print"/>
          <a:srcRect b="3415"/>
          <a:stretch>
            <a:fillRect/>
          </a:stretch>
        </p:blipFill>
        <p:spPr bwMode="auto">
          <a:xfrm>
            <a:off x="2555776" y="2636912"/>
            <a:ext cx="2132583" cy="1589088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9" name="Picture 6" descr="F:\RASLOVO\ЛАБОРАТОРИЯ\MEDIA\PICTURES\ВВЭР\03.JPG"/>
          <p:cNvPicPr>
            <a:picLocks noChangeAspect="1" noChangeArrowheads="1"/>
          </p:cNvPicPr>
          <p:nvPr/>
        </p:nvPicPr>
        <p:blipFill>
          <a:blip r:embed="rId4" cstate="print"/>
          <a:srcRect l="27451" t="23058" r="29961" b="29378"/>
          <a:stretch>
            <a:fillRect/>
          </a:stretch>
        </p:blipFill>
        <p:spPr bwMode="auto">
          <a:xfrm>
            <a:off x="3491880" y="3933825"/>
            <a:ext cx="2142158" cy="1508125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" name="Picture 8" descr="http://sdelanounas.ru/i/c/2/c2RlbGFub3VuYXMucnUvdXBsb2Fkcy8zLzMvMzM4MTM2MDg1MzQ4MC5qcGV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5157192"/>
            <a:ext cx="2245296" cy="1447800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436096" y="2852936"/>
            <a:ext cx="3465463" cy="72917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78885" tIns="41020" rIns="78885" bIns="41020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400" dirty="0" err="1">
                <a:solidFill>
                  <a:srgbClr val="10253F"/>
                </a:solidFill>
                <a:cs typeface="Times New Roman" pitchFamily="18" charset="0"/>
              </a:rPr>
              <a:t>Референс-лист</a:t>
            </a:r>
            <a:r>
              <a:rPr lang="ru-RU" sz="1400" dirty="0">
                <a:solidFill>
                  <a:srgbClr val="10253F"/>
                </a:solidFill>
                <a:cs typeface="Times New Roman" pitchFamily="18" charset="0"/>
              </a:rPr>
              <a:t> – более 30 стационарных реакторов ВВЭР.</a:t>
            </a:r>
          </a:p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endParaRPr lang="ru-RU" sz="1400" dirty="0">
              <a:solidFill>
                <a:srgbClr val="10253F"/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395537" y="1556792"/>
            <a:ext cx="76328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 smtClean="0"/>
              <a:t>Сталь </a:t>
            </a:r>
            <a:r>
              <a:rPr lang="ru-RU" sz="1600" b="1" dirty="0"/>
              <a:t>15Х2НМФА разных классов для корпуса реактора</a:t>
            </a:r>
          </a:p>
          <a:p>
            <a:r>
              <a:rPr lang="ru-RU" sz="1600" b="1" dirty="0"/>
              <a:t>Сталь 10ГН2МФА для второго контура (ПГВ, ГЦТ)</a:t>
            </a:r>
          </a:p>
          <a:p>
            <a:r>
              <a:rPr lang="ru-RU" sz="1600" b="1" dirty="0"/>
              <a:t>Сталь 016Х12Н3Д(Л) для ГЦН</a:t>
            </a:r>
          </a:p>
          <a:p>
            <a:r>
              <a:rPr lang="ru-RU" sz="1600" b="1" dirty="0"/>
              <a:t>Создание нового поколения сверхчистых сталей класса АА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96136" y="3717032"/>
            <a:ext cx="3168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600" b="1" dirty="0" smtClean="0">
                <a:solidFill>
                  <a:srgbClr val="FF0000"/>
                </a:solidFill>
              </a:rPr>
              <a:t>За  всё время  производства ни одна из обечаек  для КР не имела отклонений от требований ТУ</a:t>
            </a:r>
            <a:endParaRPr lang="ru-RU" sz="16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90872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Создание высокопрочных и технологичных сталей для АЭУ с реактором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типа  ВВЭР-1000 (15Х2НМФА, 10ГН2МФА, 06Х12Н3Д), стали класса АА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3563888" y="188640"/>
            <a:ext cx="5400600" cy="64816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lvl="0" defTabSz="436356">
              <a:spcBef>
                <a:spcPct val="0"/>
              </a:spcBef>
              <a:defRPr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сновные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конструкционные материалы для оборудования АЭС с ВВЭР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-1000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04248" y="630932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291107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marL="0" marR="0" lvl="0" indent="0" algn="l" defTabSz="4363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Выдающиеся результаты при  изготовлении атомного энергетического оборудования</a:t>
            </a:r>
            <a:endParaRPr lang="ru-RU" b="1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6" name="Рисунок 33" descr="F:\RASLOVO\ARTICLES MY\22 РАЗВИТИЕ ТЕХНОЛОГИИ РАЗЛИВКИ В СЛИТКИ\развитие технологии разливки 34.files\13.jpg"/>
          <p:cNvPicPr>
            <a:picLocks noChangeAspect="1" noChangeArrowheads="1"/>
          </p:cNvPicPr>
          <p:nvPr/>
        </p:nvPicPr>
        <p:blipFill>
          <a:blip r:embed="rId3" cstate="print"/>
          <a:srcRect l="41783" r="40764" b="85735"/>
          <a:stretch>
            <a:fillRect/>
          </a:stretch>
        </p:blipFill>
        <p:spPr bwMode="auto">
          <a:xfrm>
            <a:off x="2660650" y="6040438"/>
            <a:ext cx="4270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23528" y="908720"/>
            <a:ext cx="8407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 anchor="ctr"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fontAlgn="auto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Times New Roman" pitchFamily="18" charset="0"/>
              </a:rPr>
              <a:t>Произведен переход от кислой мартеновской стали к стали, выплавленной по схеме ДСП-внепечная обработка-</a:t>
            </a:r>
            <a:r>
              <a:rPr lang="ru-RU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Times New Roman" pitchFamily="18" charset="0"/>
              </a:rPr>
              <a:t>вакуумирование</a:t>
            </a:r>
            <a:endParaRPr lang="ru-RU" sz="1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154" y="1628800"/>
            <a:ext cx="1233518" cy="160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1"/>
          <p:cNvSpPr>
            <a:spLocks noChangeArrowheads="1"/>
          </p:cNvSpPr>
          <p:nvPr/>
        </p:nvSpPr>
        <p:spPr bwMode="auto">
          <a:xfrm>
            <a:off x="161925" y="3302000"/>
            <a:ext cx="18843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cs typeface="Times New Roman" pitchFamily="18" charset="0"/>
              </a:rPr>
              <a:t>Выплавка в мартеновской печи с кислой футеровкой</a:t>
            </a:r>
            <a:endParaRPr lang="ru-RU" sz="1200"/>
          </a:p>
        </p:txBody>
      </p:sp>
      <p:sp>
        <p:nvSpPr>
          <p:cNvPr id="11" name="Прямоугольник 11"/>
          <p:cNvSpPr>
            <a:spLocks noChangeArrowheads="1"/>
          </p:cNvSpPr>
          <p:nvPr/>
        </p:nvSpPr>
        <p:spPr bwMode="auto">
          <a:xfrm>
            <a:off x="3871913" y="3617913"/>
            <a:ext cx="10572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cs typeface="Times New Roman" pitchFamily="18" charset="0"/>
              </a:rPr>
              <a:t>Разливка</a:t>
            </a:r>
            <a:endParaRPr lang="ru-RU" sz="1200"/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7938" y="1547956"/>
            <a:ext cx="760486" cy="166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7439025" y="3327400"/>
            <a:ext cx="15128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cs typeface="Times New Roman" pitchFamily="18" charset="0"/>
              </a:rPr>
              <a:t>Выплавка в ДСП с основной футеровкой</a:t>
            </a:r>
            <a:endParaRPr lang="ru-RU" sz="1200"/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756" y="2348880"/>
            <a:ext cx="590507" cy="91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5"/>
          <p:cNvSpPr>
            <a:spLocks noChangeArrowheads="1"/>
          </p:cNvSpPr>
          <p:nvPr/>
        </p:nvSpPr>
        <p:spPr bwMode="auto">
          <a:xfrm>
            <a:off x="6197600" y="3389313"/>
            <a:ext cx="1055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cs typeface="Times New Roman" pitchFamily="18" charset="0"/>
              </a:rPr>
              <a:t>Внепечная обработка</a:t>
            </a:r>
            <a:endParaRPr lang="ru-RU" sz="1200"/>
          </a:p>
        </p:txBody>
      </p:sp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2554772"/>
            <a:ext cx="727418" cy="829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7"/>
          <p:cNvSpPr>
            <a:spLocks noChangeArrowheads="1"/>
          </p:cNvSpPr>
          <p:nvPr/>
        </p:nvSpPr>
        <p:spPr bwMode="auto">
          <a:xfrm>
            <a:off x="5041900" y="3514725"/>
            <a:ext cx="1057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cs typeface="Times New Roman" pitchFamily="18" charset="0"/>
              </a:rPr>
              <a:t>Вакуумирование</a:t>
            </a:r>
            <a:endParaRPr lang="ru-RU" sz="1200"/>
          </a:p>
        </p:txBody>
      </p: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1996256"/>
            <a:ext cx="1220041" cy="155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1907704" y="4149080"/>
            <a:ext cx="5392738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charset="0"/>
                <a:cs typeface="Times New Roman" pitchFamily="18" charset="0"/>
              </a:rPr>
              <a:t>Освоено</a:t>
            </a: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charset="0"/>
                <a:cs typeface="Times New Roman" pitchFamily="18" charset="0"/>
              </a:rPr>
              <a:t> производства крупных слитков массой до 420 т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1809750" y="2605088"/>
            <a:ext cx="2024063" cy="174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1763713" y="4706938"/>
            <a:ext cx="0" cy="1860550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1670050" y="6511925"/>
            <a:ext cx="6934200" cy="0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4"/>
          <p:cNvSpPr>
            <a:spLocks noChangeArrowheads="1"/>
          </p:cNvSpPr>
          <p:nvPr/>
        </p:nvSpPr>
        <p:spPr bwMode="auto">
          <a:xfrm>
            <a:off x="1895475" y="5343525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80</a:t>
            </a:r>
            <a:endParaRPr lang="ru-RU"/>
          </a:p>
        </p:txBody>
      </p:sp>
      <p:sp>
        <p:nvSpPr>
          <p:cNvPr id="24" name="Прямоугольник 43"/>
          <p:cNvSpPr>
            <a:spLocks noChangeArrowheads="1"/>
          </p:cNvSpPr>
          <p:nvPr/>
        </p:nvSpPr>
        <p:spPr bwMode="auto">
          <a:xfrm>
            <a:off x="1846263" y="6488113"/>
            <a:ext cx="698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1952</a:t>
            </a:r>
            <a:endParaRPr lang="ru-RU"/>
          </a:p>
        </p:txBody>
      </p:sp>
      <p:sp>
        <p:nvSpPr>
          <p:cNvPr id="25" name="Прямоугольник 44"/>
          <p:cNvSpPr>
            <a:spLocks noChangeArrowheads="1"/>
          </p:cNvSpPr>
          <p:nvPr/>
        </p:nvSpPr>
        <p:spPr bwMode="auto">
          <a:xfrm>
            <a:off x="3459163" y="6510338"/>
            <a:ext cx="696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1972</a:t>
            </a:r>
            <a:endParaRPr lang="ru-RU"/>
          </a:p>
        </p:txBody>
      </p:sp>
      <p:sp>
        <p:nvSpPr>
          <p:cNvPr id="26" name="Прямоугольник 45"/>
          <p:cNvSpPr>
            <a:spLocks noChangeArrowheads="1"/>
          </p:cNvSpPr>
          <p:nvPr/>
        </p:nvSpPr>
        <p:spPr bwMode="auto">
          <a:xfrm>
            <a:off x="4094163" y="6510338"/>
            <a:ext cx="698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1973</a:t>
            </a:r>
            <a:endParaRPr lang="ru-RU"/>
          </a:p>
        </p:txBody>
      </p:sp>
      <p:sp>
        <p:nvSpPr>
          <p:cNvPr id="27" name="Прямоугольник 46"/>
          <p:cNvSpPr>
            <a:spLocks noChangeArrowheads="1"/>
          </p:cNvSpPr>
          <p:nvPr/>
        </p:nvSpPr>
        <p:spPr bwMode="auto">
          <a:xfrm>
            <a:off x="4783138" y="6510338"/>
            <a:ext cx="696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1981</a:t>
            </a:r>
            <a:endParaRPr lang="ru-RU"/>
          </a:p>
        </p:txBody>
      </p:sp>
      <p:sp>
        <p:nvSpPr>
          <p:cNvPr id="28" name="Прямоугольник 47"/>
          <p:cNvSpPr>
            <a:spLocks noChangeArrowheads="1"/>
          </p:cNvSpPr>
          <p:nvPr/>
        </p:nvSpPr>
        <p:spPr bwMode="auto">
          <a:xfrm>
            <a:off x="5499100" y="6488113"/>
            <a:ext cx="698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1984</a:t>
            </a:r>
            <a:endParaRPr lang="ru-RU"/>
          </a:p>
        </p:txBody>
      </p:sp>
      <p:sp>
        <p:nvSpPr>
          <p:cNvPr id="29" name="Прямоугольник 48"/>
          <p:cNvSpPr>
            <a:spLocks noChangeArrowheads="1"/>
          </p:cNvSpPr>
          <p:nvPr/>
        </p:nvSpPr>
        <p:spPr bwMode="auto">
          <a:xfrm>
            <a:off x="6342063" y="6500813"/>
            <a:ext cx="698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1992</a:t>
            </a:r>
            <a:endParaRPr lang="ru-RU"/>
          </a:p>
        </p:txBody>
      </p:sp>
      <p:sp>
        <p:nvSpPr>
          <p:cNvPr id="30" name="Прямоугольник 51"/>
          <p:cNvSpPr>
            <a:spLocks noChangeArrowheads="1"/>
          </p:cNvSpPr>
          <p:nvPr/>
        </p:nvSpPr>
        <p:spPr bwMode="auto">
          <a:xfrm>
            <a:off x="3448050" y="5083175"/>
            <a:ext cx="569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cs typeface="Times New Roman" pitchFamily="18" charset="0"/>
              </a:rPr>
              <a:t>142</a:t>
            </a:r>
            <a:endParaRPr lang="ru-RU" dirty="0"/>
          </a:p>
        </p:txBody>
      </p:sp>
      <p:sp>
        <p:nvSpPr>
          <p:cNvPr id="31" name="Прямоугольник 52"/>
          <p:cNvSpPr>
            <a:spLocks noChangeArrowheads="1"/>
          </p:cNvSpPr>
          <p:nvPr/>
        </p:nvSpPr>
        <p:spPr bwMode="auto">
          <a:xfrm>
            <a:off x="4159250" y="4918075"/>
            <a:ext cx="568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235</a:t>
            </a:r>
            <a:endParaRPr lang="ru-RU"/>
          </a:p>
        </p:txBody>
      </p:sp>
      <p:sp>
        <p:nvSpPr>
          <p:cNvPr id="32" name="Прямоугольник 53"/>
          <p:cNvSpPr>
            <a:spLocks noChangeArrowheads="1"/>
          </p:cNvSpPr>
          <p:nvPr/>
        </p:nvSpPr>
        <p:spPr bwMode="auto">
          <a:xfrm>
            <a:off x="4846638" y="4830763"/>
            <a:ext cx="569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290</a:t>
            </a:r>
            <a:endParaRPr lang="ru-RU"/>
          </a:p>
        </p:txBody>
      </p:sp>
      <p:sp>
        <p:nvSpPr>
          <p:cNvPr id="33" name="Прямоугольник 54"/>
          <p:cNvSpPr>
            <a:spLocks noChangeArrowheads="1"/>
          </p:cNvSpPr>
          <p:nvPr/>
        </p:nvSpPr>
        <p:spPr bwMode="auto">
          <a:xfrm>
            <a:off x="5564188" y="4694238"/>
            <a:ext cx="568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360</a:t>
            </a:r>
            <a:endParaRPr lang="ru-RU"/>
          </a:p>
        </p:txBody>
      </p:sp>
      <p:sp>
        <p:nvSpPr>
          <p:cNvPr id="34" name="Прямоугольник 55"/>
          <p:cNvSpPr>
            <a:spLocks noChangeArrowheads="1"/>
          </p:cNvSpPr>
          <p:nvPr/>
        </p:nvSpPr>
        <p:spPr bwMode="auto">
          <a:xfrm>
            <a:off x="6438900" y="4503738"/>
            <a:ext cx="569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420</a:t>
            </a:r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flipH="1">
            <a:off x="4806950" y="3127375"/>
            <a:ext cx="365125" cy="174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flipH="1">
            <a:off x="5872163" y="2973388"/>
            <a:ext cx="363537" cy="174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flipH="1">
            <a:off x="7024688" y="2759075"/>
            <a:ext cx="365125" cy="174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60"/>
          <p:cNvSpPr>
            <a:spLocks noChangeArrowheads="1"/>
          </p:cNvSpPr>
          <p:nvPr/>
        </p:nvSpPr>
        <p:spPr bwMode="auto">
          <a:xfrm>
            <a:off x="2046288" y="1668463"/>
            <a:ext cx="1057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cs typeface="Times New Roman" pitchFamily="18" charset="0"/>
              </a:rPr>
              <a:t>Было</a:t>
            </a:r>
            <a:endParaRPr lang="ru-RU" sz="2000"/>
          </a:p>
        </p:txBody>
      </p:sp>
      <p:sp>
        <p:nvSpPr>
          <p:cNvPr id="39" name="Прямоугольник 61"/>
          <p:cNvSpPr>
            <a:spLocks noChangeArrowheads="1"/>
          </p:cNvSpPr>
          <p:nvPr/>
        </p:nvSpPr>
        <p:spPr bwMode="auto">
          <a:xfrm>
            <a:off x="5337175" y="1700213"/>
            <a:ext cx="1055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cs typeface="Times New Roman" pitchFamily="18" charset="0"/>
              </a:rPr>
              <a:t>Стало</a:t>
            </a:r>
            <a:endParaRPr lang="ru-RU" sz="2000"/>
          </a:p>
        </p:txBody>
      </p:sp>
      <p:pic>
        <p:nvPicPr>
          <p:cNvPr id="40" name="Picture 4" descr="D:\Documents and Settings\bambu440\Мои документы\Downloads\550 т (HD=2_K18)_3D_без тени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54750" y="4830763"/>
            <a:ext cx="909638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5" descr="D:\Documents and Settings\bambu440\Мои документы\Downloads\360 т (стандарт)_3D_без тени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80050" y="5037138"/>
            <a:ext cx="749300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5" descr="D:\Documents and Settings\bambu440\Мои документы\Downloads\360 т (стандарт)_3D_без тени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92663" y="5172075"/>
            <a:ext cx="687387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5" descr="D:\Documents and Settings\bambu440\Мои документы\Downloads\360 т (стандарт)_3D_без тени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03688" y="5287963"/>
            <a:ext cx="63341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5" descr="D:\Documents and Settings\bambu440\Мои документы\Downloads\360 т (стандарт)_3D_без тени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36938" y="5483225"/>
            <a:ext cx="527050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Прямоугольник 71"/>
          <p:cNvSpPr>
            <a:spLocks noChangeArrowheads="1"/>
          </p:cNvSpPr>
          <p:nvPr/>
        </p:nvSpPr>
        <p:spPr bwMode="auto">
          <a:xfrm>
            <a:off x="2392363" y="5238750"/>
            <a:ext cx="971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cs typeface="Times New Roman" pitchFamily="18" charset="0"/>
              </a:rPr>
              <a:t>Полый</a:t>
            </a:r>
          </a:p>
          <a:p>
            <a:pPr algn="ctr"/>
            <a:r>
              <a:rPr lang="ru-RU" b="1"/>
              <a:t>25</a:t>
            </a:r>
          </a:p>
        </p:txBody>
      </p:sp>
      <p:pic>
        <p:nvPicPr>
          <p:cNvPr id="46" name="Рисунок 33" descr="F:\RASLOVO\ARTICLES MY\22 РАЗВИТИЕ ТЕХНОЛОГИИ РАЗЛИВКИ В СЛИТКИ\развитие технологии разливки 34.files\13.jpg"/>
          <p:cNvPicPr>
            <a:picLocks noChangeAspect="1" noChangeArrowheads="1"/>
          </p:cNvPicPr>
          <p:nvPr/>
        </p:nvPicPr>
        <p:blipFill>
          <a:blip r:embed="rId3" cstate="print"/>
          <a:srcRect l="41783" r="40764" b="85735"/>
          <a:stretch>
            <a:fillRect/>
          </a:stretch>
        </p:blipFill>
        <p:spPr bwMode="auto">
          <a:xfrm>
            <a:off x="7226300" y="5759450"/>
            <a:ext cx="6969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Прямоугольник 75"/>
          <p:cNvSpPr>
            <a:spLocks noChangeArrowheads="1"/>
          </p:cNvSpPr>
          <p:nvPr/>
        </p:nvSpPr>
        <p:spPr bwMode="auto">
          <a:xfrm>
            <a:off x="2544763" y="6499225"/>
            <a:ext cx="6969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1954</a:t>
            </a:r>
            <a:endParaRPr lang="ru-RU"/>
          </a:p>
        </p:txBody>
      </p:sp>
      <p:sp>
        <p:nvSpPr>
          <p:cNvPr id="48" name="Прямоугольник 76"/>
          <p:cNvSpPr>
            <a:spLocks noChangeArrowheads="1"/>
          </p:cNvSpPr>
          <p:nvPr/>
        </p:nvSpPr>
        <p:spPr bwMode="auto">
          <a:xfrm>
            <a:off x="7299325" y="6488113"/>
            <a:ext cx="698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cs typeface="Times New Roman" pitchFamily="18" charset="0"/>
              </a:rPr>
              <a:t>2013</a:t>
            </a:r>
            <a:endParaRPr lang="ru-RU"/>
          </a:p>
        </p:txBody>
      </p:sp>
      <p:pic>
        <p:nvPicPr>
          <p:cNvPr id="49" name="Рисунок 77" descr="D:\Материалы\Работа с ЭМСС\63 и 70\70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93888" y="5740400"/>
            <a:ext cx="442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Прямоугольник 78"/>
          <p:cNvSpPr>
            <a:spLocks noChangeArrowheads="1"/>
          </p:cNvSpPr>
          <p:nvPr/>
        </p:nvSpPr>
        <p:spPr bwMode="auto">
          <a:xfrm>
            <a:off x="7088188" y="5064125"/>
            <a:ext cx="973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cs typeface="Times New Roman" pitchFamily="18" charset="0"/>
              </a:rPr>
              <a:t>Полый</a:t>
            </a:r>
          </a:p>
          <a:p>
            <a:pPr algn="ctr"/>
            <a:r>
              <a:rPr lang="ru-RU" b="1"/>
              <a:t>75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717550" y="4611688"/>
            <a:ext cx="98583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charset="0"/>
                <a:cs typeface="Times New Roman" pitchFamily="18" charset="0"/>
              </a:rPr>
              <a:t>Масса слитка, т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95536" y="5157192"/>
            <a:ext cx="8424936" cy="136815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3068960"/>
            <a:ext cx="8424936" cy="1944216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980728"/>
            <a:ext cx="8424936" cy="1944216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1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707904" y="116632"/>
            <a:ext cx="5291107" cy="648169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Разработаны технологические принципы производства заготовок оборудования АЭС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29852" y="1485564"/>
            <a:ext cx="2960688" cy="8215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78885" tIns="41020" rIns="78885" bIns="41020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600" b="1" dirty="0" smtClean="0">
                <a:solidFill>
                  <a:srgbClr val="10253F"/>
                </a:solidFill>
                <a:cs typeface="Times New Roman" pitchFamily="18" charset="0"/>
              </a:rPr>
              <a:t>Освоено производство литых и кованых заготовок  корпусов ГЦН</a:t>
            </a:r>
            <a:endParaRPr lang="ru-RU" sz="1600" b="1" dirty="0">
              <a:solidFill>
                <a:srgbClr val="10253F"/>
              </a:solidFill>
              <a:cs typeface="Times New Roman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31440" y="3429780"/>
            <a:ext cx="3032125" cy="5752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78885" tIns="41020" rIns="78885" bIns="41020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600" b="1" dirty="0" smtClean="0">
                <a:cs typeface="Times New Roman" pitchFamily="18" charset="0"/>
              </a:rPr>
              <a:t>Освоена </a:t>
            </a:r>
            <a:r>
              <a:rPr lang="ru-RU" sz="1600" b="1" dirty="0">
                <a:cs typeface="Times New Roman" pitchFamily="18" charset="0"/>
              </a:rPr>
              <a:t>технология </a:t>
            </a:r>
            <a:r>
              <a:rPr lang="ru-RU" sz="1600" b="1" dirty="0" err="1">
                <a:cs typeface="Times New Roman" pitchFamily="18" charset="0"/>
              </a:rPr>
              <a:t>выштамповки</a:t>
            </a:r>
            <a:r>
              <a:rPr lang="ru-RU" sz="1600" b="1" dirty="0">
                <a:cs typeface="Times New Roman" pitchFamily="18" charset="0"/>
              </a:rPr>
              <a:t> патрубков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79052" y="5353050"/>
            <a:ext cx="3136900" cy="8215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78885" tIns="41020" rIns="78885" bIns="41020">
            <a:spAutoFit/>
          </a:bodyPr>
          <a:lstStyle/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600" b="1" dirty="0"/>
              <a:t>Разработана технология секционной ковки</a:t>
            </a:r>
            <a:endParaRPr lang="ru-RU" sz="1600" b="1" dirty="0">
              <a:cs typeface="Times New Roman" pitchFamily="18" charset="0"/>
            </a:endParaRPr>
          </a:p>
          <a:p>
            <a:pPr algn="ctr">
              <a:tabLst>
                <a:tab pos="0" algn="l"/>
                <a:tab pos="800100" algn="l"/>
                <a:tab pos="1601788" algn="l"/>
                <a:tab pos="2403475" algn="l"/>
                <a:tab pos="3205163" algn="l"/>
                <a:tab pos="4006850" algn="l"/>
                <a:tab pos="4808538" algn="l"/>
                <a:tab pos="5610225" algn="l"/>
                <a:tab pos="6410325" algn="l"/>
                <a:tab pos="7212013" algn="l"/>
                <a:tab pos="8013700" algn="l"/>
                <a:tab pos="8815388" algn="l"/>
              </a:tabLst>
            </a:pPr>
            <a:r>
              <a:rPr lang="ru-RU" sz="1600" b="1" dirty="0"/>
              <a:t>штамповки днища ПГВ</a:t>
            </a:r>
            <a:endParaRPr lang="ru-RU" sz="1600" b="1" dirty="0">
              <a:cs typeface="Times New Roman" pitchFamily="18" charset="0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 l="20216" t="6088" r="21544" b="25314"/>
          <a:stretch>
            <a:fillRect/>
          </a:stretch>
        </p:blipFill>
        <p:spPr bwMode="auto">
          <a:xfrm>
            <a:off x="3761747" y="3213671"/>
            <a:ext cx="2010030" cy="16554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Рисунок 10" descr="250-1 сечение поперек.bmp"/>
          <p:cNvPicPr>
            <a:picLocks noChangeAspect="1" noChangeArrowheads="1"/>
          </p:cNvPicPr>
          <p:nvPr/>
        </p:nvPicPr>
        <p:blipFill>
          <a:blip r:embed="rId4" cstate="print"/>
          <a:srcRect l="6439" r="6566" b="16322"/>
          <a:stretch>
            <a:fillRect/>
          </a:stretch>
        </p:blipFill>
        <p:spPr bwMode="auto">
          <a:xfrm>
            <a:off x="3639765" y="5422900"/>
            <a:ext cx="2227262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D:\Documents and Settings\bambu440\Мои документы\Dropbox\КОНФЕРЕНЦИИ\ПРОМЕТЕЙ\2014\ПРЕЗЕНТАЦИЯ\Рисунки\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99234" y="1124745"/>
            <a:ext cx="199088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F:\RASLOVO\ЛАБОРАТОРИЯ\MEDIA\PICTURES\КОВКА\forgings_004_b.jpg"/>
          <p:cNvPicPr>
            <a:picLocks noChangeAspect="1" noChangeArrowheads="1"/>
          </p:cNvPicPr>
          <p:nvPr/>
        </p:nvPicPr>
        <p:blipFill>
          <a:blip r:embed="rId6" cstate="print"/>
          <a:srcRect l="11691" r="3825"/>
          <a:stretch>
            <a:fillRect/>
          </a:stretch>
        </p:blipFill>
        <p:spPr bwMode="auto">
          <a:xfrm>
            <a:off x="6444208" y="1124744"/>
            <a:ext cx="1989083" cy="167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1" descr="F:\RASLOVO\ЛАБОРАТОРИЯ\MEDIA\PICTURES\КОВКА\крышка .PNG"/>
          <p:cNvPicPr>
            <a:picLocks noChangeAspect="1" noChangeArrowheads="1"/>
          </p:cNvPicPr>
          <p:nvPr/>
        </p:nvPicPr>
        <p:blipFill>
          <a:blip r:embed="rId7" cstate="print"/>
          <a:srcRect l="11790" r="7507" b="13176"/>
          <a:stretch>
            <a:fillRect/>
          </a:stretch>
        </p:blipFill>
        <p:spPr bwMode="auto">
          <a:xfrm>
            <a:off x="6359152" y="5445125"/>
            <a:ext cx="2173288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2" descr="F:\RASLOVO\ЛАБОРАТОРИЯ\MEDIA\PICTURES\КОВКА\обечайка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3212976"/>
            <a:ext cx="1982589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803C86-655A-4505-88B1-B9850BC59899}" type="slidenum">
              <a:rPr lang="ru-RU" smtClean="0">
                <a:solidFill>
                  <a:schemeClr val="tx1"/>
                </a:solidFill>
                <a:latin typeface="+mn-lt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1" name="Picture 6" descr="F:\RASLOVO\ЛАБОРАТОРИЯ\MEDIA\Ingot casting simulatio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5700"/>
            <a:ext cx="2273300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8988" y="4687888"/>
            <a:ext cx="1897062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350" y="4624388"/>
            <a:ext cx="263842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Прямоугольник 2066"/>
          <p:cNvSpPr>
            <a:spLocks noChangeArrowheads="1"/>
          </p:cNvSpPr>
          <p:nvPr/>
        </p:nvSpPr>
        <p:spPr bwMode="auto">
          <a:xfrm>
            <a:off x="323528" y="4077072"/>
            <a:ext cx="5076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/>
              <a:t>Распределение </a:t>
            </a:r>
            <a:r>
              <a:rPr lang="ru-RU" sz="1400" b="1" dirty="0" err="1"/>
              <a:t>ликватов</a:t>
            </a:r>
            <a:r>
              <a:rPr lang="ru-RU" sz="1400" b="1" dirty="0"/>
              <a:t> в слитке в осевом и радиальном направлениях</a:t>
            </a:r>
          </a:p>
        </p:txBody>
      </p:sp>
      <p:pic>
        <p:nvPicPr>
          <p:cNvPr id="45" name="Picture 6" descr="F:\RASLOVO\ЛАБОРАТОРИЯ\MEDIA\PICTURES\INGOTS\segregation копи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17725" y="1504950"/>
            <a:ext cx="1308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рямоугольник 2066"/>
          <p:cNvSpPr>
            <a:spLocks noChangeArrowheads="1"/>
          </p:cNvSpPr>
          <p:nvPr/>
        </p:nvSpPr>
        <p:spPr bwMode="auto">
          <a:xfrm>
            <a:off x="323850" y="895350"/>
            <a:ext cx="83526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Вследствие естественных особенностей процессов  затвердевания кузнечные слитки неоднородны по химическому составу</a:t>
            </a:r>
          </a:p>
        </p:txBody>
      </p:sp>
      <p:sp>
        <p:nvSpPr>
          <p:cNvPr id="47" name="Прямоугольник 46"/>
          <p:cNvSpPr>
            <a:spLocks noChangeArrowheads="1"/>
          </p:cNvSpPr>
          <p:nvPr/>
        </p:nvSpPr>
        <p:spPr bwMode="auto">
          <a:xfrm>
            <a:off x="3419872" y="2132856"/>
            <a:ext cx="20701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>
                <a:solidFill>
                  <a:srgbClr val="0070C0"/>
                </a:solidFill>
              </a:rPr>
              <a:t>Зона пониженного содержания элементов</a:t>
            </a:r>
            <a:endParaRPr lang="en-US" sz="1100" b="1" dirty="0">
              <a:solidFill>
                <a:srgbClr val="0070C0"/>
              </a:solidFill>
            </a:endParaRPr>
          </a:p>
        </p:txBody>
      </p:sp>
      <p:sp>
        <p:nvSpPr>
          <p:cNvPr id="48" name="Прямоугольник 47"/>
          <p:cNvSpPr>
            <a:spLocks noChangeArrowheads="1"/>
          </p:cNvSpPr>
          <p:nvPr/>
        </p:nvSpPr>
        <p:spPr bwMode="auto">
          <a:xfrm>
            <a:off x="3419872" y="1412776"/>
            <a:ext cx="20097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 dirty="0">
                <a:solidFill>
                  <a:srgbClr val="FF0000"/>
                </a:solidFill>
              </a:rPr>
              <a:t>Зона избыточного содержания элементов</a:t>
            </a:r>
            <a:endParaRPr lang="en-US" sz="1100" b="1" dirty="0">
              <a:solidFill>
                <a:srgbClr val="FF0000"/>
              </a:solidFill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2806700" y="2564904"/>
            <a:ext cx="1333252" cy="101649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2806700" y="1655763"/>
            <a:ext cx="757238" cy="3000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5364088" y="1484784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200" b="1" dirty="0"/>
              <a:t>Для повышения химической однородности металла корпуса реактора ЦНИИТМАШ предложил производить обечайки из слитков с удалением наиболее неоднородной осевой зоны.</a:t>
            </a: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V="1">
            <a:off x="4643438" y="2667000"/>
            <a:ext cx="433387" cy="2417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2713038" y="1539875"/>
            <a:ext cx="188912" cy="2462213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2806700" y="2667000"/>
            <a:ext cx="2270125" cy="257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10" descr="F:\RASLOVO\REACTORS\ВВЭР-ТОИ\ПРЕЗЕНТАЦИИ\ИСХОДНИКИ\ОБЕЧАЙКА\02\gif 0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02350" y="2999198"/>
            <a:ext cx="2070050" cy="333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Полилиния 55"/>
          <p:cNvSpPr/>
          <p:nvPr/>
        </p:nvSpPr>
        <p:spPr>
          <a:xfrm>
            <a:off x="260350" y="4832350"/>
            <a:ext cx="1676400" cy="1519238"/>
          </a:xfrm>
          <a:custGeom>
            <a:avLst/>
            <a:gdLst>
              <a:gd name="connsiteX0" fmla="*/ 1401666 w 1676812"/>
              <a:gd name="connsiteY0" fmla="*/ 1505348 h 1522121"/>
              <a:gd name="connsiteX1" fmla="*/ 1173066 w 1676812"/>
              <a:gd name="connsiteY1" fmla="*/ 1512968 h 1522121"/>
              <a:gd name="connsiteX2" fmla="*/ 1038446 w 1676812"/>
              <a:gd name="connsiteY2" fmla="*/ 1479948 h 1522121"/>
              <a:gd name="connsiteX3" fmla="*/ 911446 w 1676812"/>
              <a:gd name="connsiteY3" fmla="*/ 1408828 h 1522121"/>
              <a:gd name="connsiteX4" fmla="*/ 764126 w 1676812"/>
              <a:gd name="connsiteY4" fmla="*/ 1299608 h 1522121"/>
              <a:gd name="connsiteX5" fmla="*/ 606646 w 1676812"/>
              <a:gd name="connsiteY5" fmla="*/ 1129428 h 1522121"/>
              <a:gd name="connsiteX6" fmla="*/ 395826 w 1676812"/>
              <a:gd name="connsiteY6" fmla="*/ 819548 h 1522121"/>
              <a:gd name="connsiteX7" fmla="*/ 207866 w 1676812"/>
              <a:gd name="connsiteY7" fmla="*/ 466488 h 1522121"/>
              <a:gd name="connsiteX8" fmla="*/ 2126 w 1676812"/>
              <a:gd name="connsiteY8" fmla="*/ 16908 h 1522121"/>
              <a:gd name="connsiteX9" fmla="*/ 108806 w 1676812"/>
              <a:gd name="connsiteY9" fmla="*/ 103268 h 1522121"/>
              <a:gd name="connsiteX10" fmla="*/ 238346 w 1676812"/>
              <a:gd name="connsiteY10" fmla="*/ 182008 h 1522121"/>
              <a:gd name="connsiteX11" fmla="*/ 334866 w 1676812"/>
              <a:gd name="connsiteY11" fmla="*/ 230268 h 1522121"/>
              <a:gd name="connsiteX12" fmla="*/ 520286 w 1676812"/>
              <a:gd name="connsiteY12" fmla="*/ 537608 h 1522121"/>
              <a:gd name="connsiteX13" fmla="*/ 621886 w 1676812"/>
              <a:gd name="connsiteY13" fmla="*/ 717948 h 1522121"/>
              <a:gd name="connsiteX14" fmla="*/ 736186 w 1676812"/>
              <a:gd name="connsiteY14" fmla="*/ 898288 h 1522121"/>
              <a:gd name="connsiteX15" fmla="*/ 837786 w 1676812"/>
              <a:gd name="connsiteY15" fmla="*/ 1043068 h 1522121"/>
              <a:gd name="connsiteX16" fmla="*/ 906366 w 1676812"/>
              <a:gd name="connsiteY16" fmla="*/ 1104028 h 1522121"/>
              <a:gd name="connsiteX17" fmla="*/ 954626 w 1676812"/>
              <a:gd name="connsiteY17" fmla="*/ 1131968 h 1522121"/>
              <a:gd name="connsiteX18" fmla="*/ 1051146 w 1676812"/>
              <a:gd name="connsiteY18" fmla="*/ 1162448 h 1522121"/>
              <a:gd name="connsiteX19" fmla="*/ 1173066 w 1676812"/>
              <a:gd name="connsiteY19" fmla="*/ 1190388 h 1522121"/>
              <a:gd name="connsiteX20" fmla="*/ 1272126 w 1676812"/>
              <a:gd name="connsiteY20" fmla="*/ 1200548 h 1522121"/>
              <a:gd name="connsiteX21" fmla="*/ 1388966 w 1676812"/>
              <a:gd name="connsiteY21" fmla="*/ 1213248 h 1522121"/>
              <a:gd name="connsiteX22" fmla="*/ 1493106 w 1676812"/>
              <a:gd name="connsiteY22" fmla="*/ 1215788 h 1522121"/>
              <a:gd name="connsiteX23" fmla="*/ 1675986 w 1676812"/>
              <a:gd name="connsiteY23" fmla="*/ 1223408 h 1522121"/>
              <a:gd name="connsiteX24" fmla="*/ 1554066 w 1676812"/>
              <a:gd name="connsiteY24" fmla="*/ 1335168 h 1522121"/>
              <a:gd name="connsiteX25" fmla="*/ 1401666 w 1676812"/>
              <a:gd name="connsiteY25" fmla="*/ 1505348 h 1522121"/>
              <a:gd name="connsiteX0" fmla="*/ 1401666 w 1676812"/>
              <a:gd name="connsiteY0" fmla="*/ 1505348 h 1522121"/>
              <a:gd name="connsiteX1" fmla="*/ 1173066 w 1676812"/>
              <a:gd name="connsiteY1" fmla="*/ 1512968 h 1522121"/>
              <a:gd name="connsiteX2" fmla="*/ 1038446 w 1676812"/>
              <a:gd name="connsiteY2" fmla="*/ 1479948 h 1522121"/>
              <a:gd name="connsiteX3" fmla="*/ 911446 w 1676812"/>
              <a:gd name="connsiteY3" fmla="*/ 1408828 h 1522121"/>
              <a:gd name="connsiteX4" fmla="*/ 764126 w 1676812"/>
              <a:gd name="connsiteY4" fmla="*/ 1299608 h 1522121"/>
              <a:gd name="connsiteX5" fmla="*/ 606646 w 1676812"/>
              <a:gd name="connsiteY5" fmla="*/ 1129428 h 1522121"/>
              <a:gd name="connsiteX6" fmla="*/ 395826 w 1676812"/>
              <a:gd name="connsiteY6" fmla="*/ 819548 h 1522121"/>
              <a:gd name="connsiteX7" fmla="*/ 207866 w 1676812"/>
              <a:gd name="connsiteY7" fmla="*/ 466488 h 1522121"/>
              <a:gd name="connsiteX8" fmla="*/ 2126 w 1676812"/>
              <a:gd name="connsiteY8" fmla="*/ 16908 h 1522121"/>
              <a:gd name="connsiteX9" fmla="*/ 108806 w 1676812"/>
              <a:gd name="connsiteY9" fmla="*/ 103268 h 1522121"/>
              <a:gd name="connsiteX10" fmla="*/ 238346 w 1676812"/>
              <a:gd name="connsiteY10" fmla="*/ 182008 h 1522121"/>
              <a:gd name="connsiteX11" fmla="*/ 334866 w 1676812"/>
              <a:gd name="connsiteY11" fmla="*/ 230268 h 1522121"/>
              <a:gd name="connsiteX12" fmla="*/ 520286 w 1676812"/>
              <a:gd name="connsiteY12" fmla="*/ 537608 h 1522121"/>
              <a:gd name="connsiteX13" fmla="*/ 621886 w 1676812"/>
              <a:gd name="connsiteY13" fmla="*/ 717948 h 1522121"/>
              <a:gd name="connsiteX14" fmla="*/ 736186 w 1676812"/>
              <a:gd name="connsiteY14" fmla="*/ 898288 h 1522121"/>
              <a:gd name="connsiteX15" fmla="*/ 837786 w 1676812"/>
              <a:gd name="connsiteY15" fmla="*/ 1043068 h 1522121"/>
              <a:gd name="connsiteX16" fmla="*/ 906366 w 1676812"/>
              <a:gd name="connsiteY16" fmla="*/ 1104028 h 1522121"/>
              <a:gd name="connsiteX17" fmla="*/ 954626 w 1676812"/>
              <a:gd name="connsiteY17" fmla="*/ 1131968 h 1522121"/>
              <a:gd name="connsiteX18" fmla="*/ 1051146 w 1676812"/>
              <a:gd name="connsiteY18" fmla="*/ 1192928 h 1522121"/>
              <a:gd name="connsiteX19" fmla="*/ 1173066 w 1676812"/>
              <a:gd name="connsiteY19" fmla="*/ 1190388 h 1522121"/>
              <a:gd name="connsiteX20" fmla="*/ 1272126 w 1676812"/>
              <a:gd name="connsiteY20" fmla="*/ 1200548 h 1522121"/>
              <a:gd name="connsiteX21" fmla="*/ 1388966 w 1676812"/>
              <a:gd name="connsiteY21" fmla="*/ 1213248 h 1522121"/>
              <a:gd name="connsiteX22" fmla="*/ 1493106 w 1676812"/>
              <a:gd name="connsiteY22" fmla="*/ 1215788 h 1522121"/>
              <a:gd name="connsiteX23" fmla="*/ 1675986 w 1676812"/>
              <a:gd name="connsiteY23" fmla="*/ 1223408 h 1522121"/>
              <a:gd name="connsiteX24" fmla="*/ 1554066 w 1676812"/>
              <a:gd name="connsiteY24" fmla="*/ 1335168 h 1522121"/>
              <a:gd name="connsiteX25" fmla="*/ 1401666 w 1676812"/>
              <a:gd name="connsiteY25" fmla="*/ 1505348 h 1522121"/>
              <a:gd name="connsiteX0" fmla="*/ 1401666 w 1676812"/>
              <a:gd name="connsiteY0" fmla="*/ 1505348 h 1522121"/>
              <a:gd name="connsiteX1" fmla="*/ 1173066 w 1676812"/>
              <a:gd name="connsiteY1" fmla="*/ 1512968 h 1522121"/>
              <a:gd name="connsiteX2" fmla="*/ 1038446 w 1676812"/>
              <a:gd name="connsiteY2" fmla="*/ 1479948 h 1522121"/>
              <a:gd name="connsiteX3" fmla="*/ 911446 w 1676812"/>
              <a:gd name="connsiteY3" fmla="*/ 1408828 h 1522121"/>
              <a:gd name="connsiteX4" fmla="*/ 764126 w 1676812"/>
              <a:gd name="connsiteY4" fmla="*/ 1299608 h 1522121"/>
              <a:gd name="connsiteX5" fmla="*/ 606646 w 1676812"/>
              <a:gd name="connsiteY5" fmla="*/ 1129428 h 1522121"/>
              <a:gd name="connsiteX6" fmla="*/ 395826 w 1676812"/>
              <a:gd name="connsiteY6" fmla="*/ 819548 h 1522121"/>
              <a:gd name="connsiteX7" fmla="*/ 207866 w 1676812"/>
              <a:gd name="connsiteY7" fmla="*/ 466488 h 1522121"/>
              <a:gd name="connsiteX8" fmla="*/ 2126 w 1676812"/>
              <a:gd name="connsiteY8" fmla="*/ 16908 h 1522121"/>
              <a:gd name="connsiteX9" fmla="*/ 108806 w 1676812"/>
              <a:gd name="connsiteY9" fmla="*/ 103268 h 1522121"/>
              <a:gd name="connsiteX10" fmla="*/ 238346 w 1676812"/>
              <a:gd name="connsiteY10" fmla="*/ 182008 h 1522121"/>
              <a:gd name="connsiteX11" fmla="*/ 334866 w 1676812"/>
              <a:gd name="connsiteY11" fmla="*/ 230268 h 1522121"/>
              <a:gd name="connsiteX12" fmla="*/ 520286 w 1676812"/>
              <a:gd name="connsiteY12" fmla="*/ 537608 h 1522121"/>
              <a:gd name="connsiteX13" fmla="*/ 621886 w 1676812"/>
              <a:gd name="connsiteY13" fmla="*/ 717948 h 1522121"/>
              <a:gd name="connsiteX14" fmla="*/ 736186 w 1676812"/>
              <a:gd name="connsiteY14" fmla="*/ 898288 h 1522121"/>
              <a:gd name="connsiteX15" fmla="*/ 837786 w 1676812"/>
              <a:gd name="connsiteY15" fmla="*/ 1043068 h 1522121"/>
              <a:gd name="connsiteX16" fmla="*/ 906366 w 1676812"/>
              <a:gd name="connsiteY16" fmla="*/ 1104028 h 1522121"/>
              <a:gd name="connsiteX17" fmla="*/ 954626 w 1676812"/>
              <a:gd name="connsiteY17" fmla="*/ 1131968 h 1522121"/>
              <a:gd name="connsiteX18" fmla="*/ 1051146 w 1676812"/>
              <a:gd name="connsiteY18" fmla="*/ 1192928 h 1522121"/>
              <a:gd name="connsiteX19" fmla="*/ 1170526 w 1676812"/>
              <a:gd name="connsiteY19" fmla="*/ 1210708 h 1522121"/>
              <a:gd name="connsiteX20" fmla="*/ 1272126 w 1676812"/>
              <a:gd name="connsiteY20" fmla="*/ 1200548 h 1522121"/>
              <a:gd name="connsiteX21" fmla="*/ 1388966 w 1676812"/>
              <a:gd name="connsiteY21" fmla="*/ 1213248 h 1522121"/>
              <a:gd name="connsiteX22" fmla="*/ 1493106 w 1676812"/>
              <a:gd name="connsiteY22" fmla="*/ 1215788 h 1522121"/>
              <a:gd name="connsiteX23" fmla="*/ 1675986 w 1676812"/>
              <a:gd name="connsiteY23" fmla="*/ 1223408 h 1522121"/>
              <a:gd name="connsiteX24" fmla="*/ 1554066 w 1676812"/>
              <a:gd name="connsiteY24" fmla="*/ 1335168 h 1522121"/>
              <a:gd name="connsiteX25" fmla="*/ 1401666 w 1676812"/>
              <a:gd name="connsiteY25" fmla="*/ 1505348 h 1522121"/>
              <a:gd name="connsiteX0" fmla="*/ 1401666 w 1676812"/>
              <a:gd name="connsiteY0" fmla="*/ 1505348 h 1522121"/>
              <a:gd name="connsiteX1" fmla="*/ 1173066 w 1676812"/>
              <a:gd name="connsiteY1" fmla="*/ 1512968 h 1522121"/>
              <a:gd name="connsiteX2" fmla="*/ 1038446 w 1676812"/>
              <a:gd name="connsiteY2" fmla="*/ 1479948 h 1522121"/>
              <a:gd name="connsiteX3" fmla="*/ 911446 w 1676812"/>
              <a:gd name="connsiteY3" fmla="*/ 1408828 h 1522121"/>
              <a:gd name="connsiteX4" fmla="*/ 764126 w 1676812"/>
              <a:gd name="connsiteY4" fmla="*/ 1299608 h 1522121"/>
              <a:gd name="connsiteX5" fmla="*/ 606646 w 1676812"/>
              <a:gd name="connsiteY5" fmla="*/ 1129428 h 1522121"/>
              <a:gd name="connsiteX6" fmla="*/ 395826 w 1676812"/>
              <a:gd name="connsiteY6" fmla="*/ 819548 h 1522121"/>
              <a:gd name="connsiteX7" fmla="*/ 207866 w 1676812"/>
              <a:gd name="connsiteY7" fmla="*/ 466488 h 1522121"/>
              <a:gd name="connsiteX8" fmla="*/ 2126 w 1676812"/>
              <a:gd name="connsiteY8" fmla="*/ 16908 h 1522121"/>
              <a:gd name="connsiteX9" fmla="*/ 108806 w 1676812"/>
              <a:gd name="connsiteY9" fmla="*/ 103268 h 1522121"/>
              <a:gd name="connsiteX10" fmla="*/ 238346 w 1676812"/>
              <a:gd name="connsiteY10" fmla="*/ 182008 h 1522121"/>
              <a:gd name="connsiteX11" fmla="*/ 334866 w 1676812"/>
              <a:gd name="connsiteY11" fmla="*/ 230268 h 1522121"/>
              <a:gd name="connsiteX12" fmla="*/ 520286 w 1676812"/>
              <a:gd name="connsiteY12" fmla="*/ 537608 h 1522121"/>
              <a:gd name="connsiteX13" fmla="*/ 621886 w 1676812"/>
              <a:gd name="connsiteY13" fmla="*/ 717948 h 1522121"/>
              <a:gd name="connsiteX14" fmla="*/ 736186 w 1676812"/>
              <a:gd name="connsiteY14" fmla="*/ 898288 h 1522121"/>
              <a:gd name="connsiteX15" fmla="*/ 837786 w 1676812"/>
              <a:gd name="connsiteY15" fmla="*/ 1043068 h 1522121"/>
              <a:gd name="connsiteX16" fmla="*/ 906366 w 1676812"/>
              <a:gd name="connsiteY16" fmla="*/ 1104028 h 1522121"/>
              <a:gd name="connsiteX17" fmla="*/ 954626 w 1676812"/>
              <a:gd name="connsiteY17" fmla="*/ 1131968 h 1522121"/>
              <a:gd name="connsiteX18" fmla="*/ 1051146 w 1676812"/>
              <a:gd name="connsiteY18" fmla="*/ 1192928 h 1522121"/>
              <a:gd name="connsiteX19" fmla="*/ 1170526 w 1676812"/>
              <a:gd name="connsiteY19" fmla="*/ 1210708 h 1522121"/>
              <a:gd name="connsiteX20" fmla="*/ 1272126 w 1676812"/>
              <a:gd name="connsiteY20" fmla="*/ 1223408 h 1522121"/>
              <a:gd name="connsiteX21" fmla="*/ 1388966 w 1676812"/>
              <a:gd name="connsiteY21" fmla="*/ 1213248 h 1522121"/>
              <a:gd name="connsiteX22" fmla="*/ 1493106 w 1676812"/>
              <a:gd name="connsiteY22" fmla="*/ 1215788 h 1522121"/>
              <a:gd name="connsiteX23" fmla="*/ 1675986 w 1676812"/>
              <a:gd name="connsiteY23" fmla="*/ 1223408 h 1522121"/>
              <a:gd name="connsiteX24" fmla="*/ 1554066 w 1676812"/>
              <a:gd name="connsiteY24" fmla="*/ 1335168 h 1522121"/>
              <a:gd name="connsiteX25" fmla="*/ 1401666 w 1676812"/>
              <a:gd name="connsiteY25" fmla="*/ 1505348 h 1522121"/>
              <a:gd name="connsiteX0" fmla="*/ 1401666 w 1676812"/>
              <a:gd name="connsiteY0" fmla="*/ 1505348 h 1522121"/>
              <a:gd name="connsiteX1" fmla="*/ 1173066 w 1676812"/>
              <a:gd name="connsiteY1" fmla="*/ 1512968 h 1522121"/>
              <a:gd name="connsiteX2" fmla="*/ 1038446 w 1676812"/>
              <a:gd name="connsiteY2" fmla="*/ 1479948 h 1522121"/>
              <a:gd name="connsiteX3" fmla="*/ 911446 w 1676812"/>
              <a:gd name="connsiteY3" fmla="*/ 1408828 h 1522121"/>
              <a:gd name="connsiteX4" fmla="*/ 764126 w 1676812"/>
              <a:gd name="connsiteY4" fmla="*/ 1299608 h 1522121"/>
              <a:gd name="connsiteX5" fmla="*/ 606646 w 1676812"/>
              <a:gd name="connsiteY5" fmla="*/ 1129428 h 1522121"/>
              <a:gd name="connsiteX6" fmla="*/ 395826 w 1676812"/>
              <a:gd name="connsiteY6" fmla="*/ 819548 h 1522121"/>
              <a:gd name="connsiteX7" fmla="*/ 207866 w 1676812"/>
              <a:gd name="connsiteY7" fmla="*/ 466488 h 1522121"/>
              <a:gd name="connsiteX8" fmla="*/ 2126 w 1676812"/>
              <a:gd name="connsiteY8" fmla="*/ 16908 h 1522121"/>
              <a:gd name="connsiteX9" fmla="*/ 108806 w 1676812"/>
              <a:gd name="connsiteY9" fmla="*/ 103268 h 1522121"/>
              <a:gd name="connsiteX10" fmla="*/ 238346 w 1676812"/>
              <a:gd name="connsiteY10" fmla="*/ 182008 h 1522121"/>
              <a:gd name="connsiteX11" fmla="*/ 334866 w 1676812"/>
              <a:gd name="connsiteY11" fmla="*/ 230268 h 1522121"/>
              <a:gd name="connsiteX12" fmla="*/ 520286 w 1676812"/>
              <a:gd name="connsiteY12" fmla="*/ 537608 h 1522121"/>
              <a:gd name="connsiteX13" fmla="*/ 621886 w 1676812"/>
              <a:gd name="connsiteY13" fmla="*/ 717948 h 1522121"/>
              <a:gd name="connsiteX14" fmla="*/ 736186 w 1676812"/>
              <a:gd name="connsiteY14" fmla="*/ 898288 h 1522121"/>
              <a:gd name="connsiteX15" fmla="*/ 837786 w 1676812"/>
              <a:gd name="connsiteY15" fmla="*/ 1043068 h 1522121"/>
              <a:gd name="connsiteX16" fmla="*/ 906366 w 1676812"/>
              <a:gd name="connsiteY16" fmla="*/ 1104028 h 1522121"/>
              <a:gd name="connsiteX17" fmla="*/ 954626 w 1676812"/>
              <a:gd name="connsiteY17" fmla="*/ 1131968 h 1522121"/>
              <a:gd name="connsiteX18" fmla="*/ 1051146 w 1676812"/>
              <a:gd name="connsiteY18" fmla="*/ 1192928 h 1522121"/>
              <a:gd name="connsiteX19" fmla="*/ 1170526 w 1676812"/>
              <a:gd name="connsiteY19" fmla="*/ 1210708 h 1522121"/>
              <a:gd name="connsiteX20" fmla="*/ 1272126 w 1676812"/>
              <a:gd name="connsiteY20" fmla="*/ 1223408 h 1522121"/>
              <a:gd name="connsiteX21" fmla="*/ 1388966 w 1676812"/>
              <a:gd name="connsiteY21" fmla="*/ 1228488 h 1522121"/>
              <a:gd name="connsiteX22" fmla="*/ 1493106 w 1676812"/>
              <a:gd name="connsiteY22" fmla="*/ 1215788 h 1522121"/>
              <a:gd name="connsiteX23" fmla="*/ 1675986 w 1676812"/>
              <a:gd name="connsiteY23" fmla="*/ 1223408 h 1522121"/>
              <a:gd name="connsiteX24" fmla="*/ 1554066 w 1676812"/>
              <a:gd name="connsiteY24" fmla="*/ 1335168 h 1522121"/>
              <a:gd name="connsiteX25" fmla="*/ 1401666 w 1676812"/>
              <a:gd name="connsiteY25" fmla="*/ 1505348 h 1522121"/>
              <a:gd name="connsiteX0" fmla="*/ 1383886 w 1676835"/>
              <a:gd name="connsiteY0" fmla="*/ 1502808 h 1520510"/>
              <a:gd name="connsiteX1" fmla="*/ 1173066 w 1676835"/>
              <a:gd name="connsiteY1" fmla="*/ 1512968 h 1520510"/>
              <a:gd name="connsiteX2" fmla="*/ 1038446 w 1676835"/>
              <a:gd name="connsiteY2" fmla="*/ 1479948 h 1520510"/>
              <a:gd name="connsiteX3" fmla="*/ 911446 w 1676835"/>
              <a:gd name="connsiteY3" fmla="*/ 1408828 h 1520510"/>
              <a:gd name="connsiteX4" fmla="*/ 764126 w 1676835"/>
              <a:gd name="connsiteY4" fmla="*/ 1299608 h 1520510"/>
              <a:gd name="connsiteX5" fmla="*/ 606646 w 1676835"/>
              <a:gd name="connsiteY5" fmla="*/ 1129428 h 1520510"/>
              <a:gd name="connsiteX6" fmla="*/ 395826 w 1676835"/>
              <a:gd name="connsiteY6" fmla="*/ 819548 h 1520510"/>
              <a:gd name="connsiteX7" fmla="*/ 207866 w 1676835"/>
              <a:gd name="connsiteY7" fmla="*/ 466488 h 1520510"/>
              <a:gd name="connsiteX8" fmla="*/ 2126 w 1676835"/>
              <a:gd name="connsiteY8" fmla="*/ 16908 h 1520510"/>
              <a:gd name="connsiteX9" fmla="*/ 108806 w 1676835"/>
              <a:gd name="connsiteY9" fmla="*/ 103268 h 1520510"/>
              <a:gd name="connsiteX10" fmla="*/ 238346 w 1676835"/>
              <a:gd name="connsiteY10" fmla="*/ 182008 h 1520510"/>
              <a:gd name="connsiteX11" fmla="*/ 334866 w 1676835"/>
              <a:gd name="connsiteY11" fmla="*/ 230268 h 1520510"/>
              <a:gd name="connsiteX12" fmla="*/ 520286 w 1676835"/>
              <a:gd name="connsiteY12" fmla="*/ 537608 h 1520510"/>
              <a:gd name="connsiteX13" fmla="*/ 621886 w 1676835"/>
              <a:gd name="connsiteY13" fmla="*/ 717948 h 1520510"/>
              <a:gd name="connsiteX14" fmla="*/ 736186 w 1676835"/>
              <a:gd name="connsiteY14" fmla="*/ 898288 h 1520510"/>
              <a:gd name="connsiteX15" fmla="*/ 837786 w 1676835"/>
              <a:gd name="connsiteY15" fmla="*/ 1043068 h 1520510"/>
              <a:gd name="connsiteX16" fmla="*/ 906366 w 1676835"/>
              <a:gd name="connsiteY16" fmla="*/ 1104028 h 1520510"/>
              <a:gd name="connsiteX17" fmla="*/ 954626 w 1676835"/>
              <a:gd name="connsiteY17" fmla="*/ 1131968 h 1520510"/>
              <a:gd name="connsiteX18" fmla="*/ 1051146 w 1676835"/>
              <a:gd name="connsiteY18" fmla="*/ 1192928 h 1520510"/>
              <a:gd name="connsiteX19" fmla="*/ 1170526 w 1676835"/>
              <a:gd name="connsiteY19" fmla="*/ 1210708 h 1520510"/>
              <a:gd name="connsiteX20" fmla="*/ 1272126 w 1676835"/>
              <a:gd name="connsiteY20" fmla="*/ 1223408 h 1520510"/>
              <a:gd name="connsiteX21" fmla="*/ 1388966 w 1676835"/>
              <a:gd name="connsiteY21" fmla="*/ 1228488 h 1520510"/>
              <a:gd name="connsiteX22" fmla="*/ 1493106 w 1676835"/>
              <a:gd name="connsiteY22" fmla="*/ 1215788 h 1520510"/>
              <a:gd name="connsiteX23" fmla="*/ 1675986 w 1676835"/>
              <a:gd name="connsiteY23" fmla="*/ 1223408 h 1520510"/>
              <a:gd name="connsiteX24" fmla="*/ 1554066 w 1676835"/>
              <a:gd name="connsiteY24" fmla="*/ 1335168 h 1520510"/>
              <a:gd name="connsiteX25" fmla="*/ 1383886 w 1676835"/>
              <a:gd name="connsiteY25" fmla="*/ 1502808 h 1520510"/>
              <a:gd name="connsiteX0" fmla="*/ 1383886 w 1676835"/>
              <a:gd name="connsiteY0" fmla="*/ 1502808 h 1519669"/>
              <a:gd name="connsiteX1" fmla="*/ 1173066 w 1676835"/>
              <a:gd name="connsiteY1" fmla="*/ 1512968 h 1519669"/>
              <a:gd name="connsiteX2" fmla="*/ 1038446 w 1676835"/>
              <a:gd name="connsiteY2" fmla="*/ 1479948 h 1519669"/>
              <a:gd name="connsiteX3" fmla="*/ 911446 w 1676835"/>
              <a:gd name="connsiteY3" fmla="*/ 1408828 h 1519669"/>
              <a:gd name="connsiteX4" fmla="*/ 764126 w 1676835"/>
              <a:gd name="connsiteY4" fmla="*/ 1299608 h 1519669"/>
              <a:gd name="connsiteX5" fmla="*/ 606646 w 1676835"/>
              <a:gd name="connsiteY5" fmla="*/ 1129428 h 1519669"/>
              <a:gd name="connsiteX6" fmla="*/ 395826 w 1676835"/>
              <a:gd name="connsiteY6" fmla="*/ 819548 h 1519669"/>
              <a:gd name="connsiteX7" fmla="*/ 207866 w 1676835"/>
              <a:gd name="connsiteY7" fmla="*/ 466488 h 1519669"/>
              <a:gd name="connsiteX8" fmla="*/ 2126 w 1676835"/>
              <a:gd name="connsiteY8" fmla="*/ 16908 h 1519669"/>
              <a:gd name="connsiteX9" fmla="*/ 108806 w 1676835"/>
              <a:gd name="connsiteY9" fmla="*/ 103268 h 1519669"/>
              <a:gd name="connsiteX10" fmla="*/ 238346 w 1676835"/>
              <a:gd name="connsiteY10" fmla="*/ 182008 h 1519669"/>
              <a:gd name="connsiteX11" fmla="*/ 334866 w 1676835"/>
              <a:gd name="connsiteY11" fmla="*/ 230268 h 1519669"/>
              <a:gd name="connsiteX12" fmla="*/ 520286 w 1676835"/>
              <a:gd name="connsiteY12" fmla="*/ 537608 h 1519669"/>
              <a:gd name="connsiteX13" fmla="*/ 621886 w 1676835"/>
              <a:gd name="connsiteY13" fmla="*/ 717948 h 1519669"/>
              <a:gd name="connsiteX14" fmla="*/ 736186 w 1676835"/>
              <a:gd name="connsiteY14" fmla="*/ 898288 h 1519669"/>
              <a:gd name="connsiteX15" fmla="*/ 837786 w 1676835"/>
              <a:gd name="connsiteY15" fmla="*/ 1043068 h 1519669"/>
              <a:gd name="connsiteX16" fmla="*/ 906366 w 1676835"/>
              <a:gd name="connsiteY16" fmla="*/ 1104028 h 1519669"/>
              <a:gd name="connsiteX17" fmla="*/ 954626 w 1676835"/>
              <a:gd name="connsiteY17" fmla="*/ 1131968 h 1519669"/>
              <a:gd name="connsiteX18" fmla="*/ 1051146 w 1676835"/>
              <a:gd name="connsiteY18" fmla="*/ 1192928 h 1519669"/>
              <a:gd name="connsiteX19" fmla="*/ 1170526 w 1676835"/>
              <a:gd name="connsiteY19" fmla="*/ 1210708 h 1519669"/>
              <a:gd name="connsiteX20" fmla="*/ 1272126 w 1676835"/>
              <a:gd name="connsiteY20" fmla="*/ 1223408 h 1519669"/>
              <a:gd name="connsiteX21" fmla="*/ 1388966 w 1676835"/>
              <a:gd name="connsiteY21" fmla="*/ 1228488 h 1519669"/>
              <a:gd name="connsiteX22" fmla="*/ 1493106 w 1676835"/>
              <a:gd name="connsiteY22" fmla="*/ 1215788 h 1519669"/>
              <a:gd name="connsiteX23" fmla="*/ 1675986 w 1676835"/>
              <a:gd name="connsiteY23" fmla="*/ 1223408 h 1519669"/>
              <a:gd name="connsiteX24" fmla="*/ 1554066 w 1676835"/>
              <a:gd name="connsiteY24" fmla="*/ 1347868 h 1519669"/>
              <a:gd name="connsiteX25" fmla="*/ 1383886 w 1676835"/>
              <a:gd name="connsiteY25" fmla="*/ 1502808 h 1519669"/>
              <a:gd name="connsiteX0" fmla="*/ 1383886 w 1676835"/>
              <a:gd name="connsiteY0" fmla="*/ 1502808 h 1519669"/>
              <a:gd name="connsiteX1" fmla="*/ 1173066 w 1676835"/>
              <a:gd name="connsiteY1" fmla="*/ 1512968 h 1519669"/>
              <a:gd name="connsiteX2" fmla="*/ 1038446 w 1676835"/>
              <a:gd name="connsiteY2" fmla="*/ 1479948 h 1519669"/>
              <a:gd name="connsiteX3" fmla="*/ 911446 w 1676835"/>
              <a:gd name="connsiteY3" fmla="*/ 1408828 h 1519669"/>
              <a:gd name="connsiteX4" fmla="*/ 764126 w 1676835"/>
              <a:gd name="connsiteY4" fmla="*/ 1299608 h 1519669"/>
              <a:gd name="connsiteX5" fmla="*/ 606646 w 1676835"/>
              <a:gd name="connsiteY5" fmla="*/ 1129428 h 1519669"/>
              <a:gd name="connsiteX6" fmla="*/ 395826 w 1676835"/>
              <a:gd name="connsiteY6" fmla="*/ 819548 h 1519669"/>
              <a:gd name="connsiteX7" fmla="*/ 207866 w 1676835"/>
              <a:gd name="connsiteY7" fmla="*/ 466488 h 1519669"/>
              <a:gd name="connsiteX8" fmla="*/ 2126 w 1676835"/>
              <a:gd name="connsiteY8" fmla="*/ 16908 h 1519669"/>
              <a:gd name="connsiteX9" fmla="*/ 108806 w 1676835"/>
              <a:gd name="connsiteY9" fmla="*/ 103268 h 1519669"/>
              <a:gd name="connsiteX10" fmla="*/ 238346 w 1676835"/>
              <a:gd name="connsiteY10" fmla="*/ 182008 h 1519669"/>
              <a:gd name="connsiteX11" fmla="*/ 334866 w 1676835"/>
              <a:gd name="connsiteY11" fmla="*/ 230268 h 1519669"/>
              <a:gd name="connsiteX12" fmla="*/ 520286 w 1676835"/>
              <a:gd name="connsiteY12" fmla="*/ 537608 h 1519669"/>
              <a:gd name="connsiteX13" fmla="*/ 621886 w 1676835"/>
              <a:gd name="connsiteY13" fmla="*/ 717948 h 1519669"/>
              <a:gd name="connsiteX14" fmla="*/ 736186 w 1676835"/>
              <a:gd name="connsiteY14" fmla="*/ 898288 h 1519669"/>
              <a:gd name="connsiteX15" fmla="*/ 837786 w 1676835"/>
              <a:gd name="connsiteY15" fmla="*/ 1043068 h 1519669"/>
              <a:gd name="connsiteX16" fmla="*/ 906366 w 1676835"/>
              <a:gd name="connsiteY16" fmla="*/ 1104028 h 1519669"/>
              <a:gd name="connsiteX17" fmla="*/ 954626 w 1676835"/>
              <a:gd name="connsiteY17" fmla="*/ 1131968 h 1519669"/>
              <a:gd name="connsiteX18" fmla="*/ 1051146 w 1676835"/>
              <a:gd name="connsiteY18" fmla="*/ 1192928 h 1519669"/>
              <a:gd name="connsiteX19" fmla="*/ 1170526 w 1676835"/>
              <a:gd name="connsiteY19" fmla="*/ 1210708 h 1519669"/>
              <a:gd name="connsiteX20" fmla="*/ 1272126 w 1676835"/>
              <a:gd name="connsiteY20" fmla="*/ 1223408 h 1519669"/>
              <a:gd name="connsiteX21" fmla="*/ 1388966 w 1676835"/>
              <a:gd name="connsiteY21" fmla="*/ 1228488 h 1519669"/>
              <a:gd name="connsiteX22" fmla="*/ 1500726 w 1676835"/>
              <a:gd name="connsiteY22" fmla="*/ 1223408 h 1519669"/>
              <a:gd name="connsiteX23" fmla="*/ 1675986 w 1676835"/>
              <a:gd name="connsiteY23" fmla="*/ 1223408 h 1519669"/>
              <a:gd name="connsiteX24" fmla="*/ 1554066 w 1676835"/>
              <a:gd name="connsiteY24" fmla="*/ 1347868 h 1519669"/>
              <a:gd name="connsiteX25" fmla="*/ 1383886 w 1676835"/>
              <a:gd name="connsiteY25" fmla="*/ 1502808 h 1519669"/>
              <a:gd name="connsiteX0" fmla="*/ 1383745 w 1676694"/>
              <a:gd name="connsiteY0" fmla="*/ 1502457 h 1519318"/>
              <a:gd name="connsiteX1" fmla="*/ 1172925 w 1676694"/>
              <a:gd name="connsiteY1" fmla="*/ 1512617 h 1519318"/>
              <a:gd name="connsiteX2" fmla="*/ 1038305 w 1676694"/>
              <a:gd name="connsiteY2" fmla="*/ 1479597 h 1519318"/>
              <a:gd name="connsiteX3" fmla="*/ 911305 w 1676694"/>
              <a:gd name="connsiteY3" fmla="*/ 1408477 h 1519318"/>
              <a:gd name="connsiteX4" fmla="*/ 763985 w 1676694"/>
              <a:gd name="connsiteY4" fmla="*/ 1299257 h 1519318"/>
              <a:gd name="connsiteX5" fmla="*/ 606505 w 1676694"/>
              <a:gd name="connsiteY5" fmla="*/ 1129077 h 1519318"/>
              <a:gd name="connsiteX6" fmla="*/ 395685 w 1676694"/>
              <a:gd name="connsiteY6" fmla="*/ 819197 h 1519318"/>
              <a:gd name="connsiteX7" fmla="*/ 207725 w 1676694"/>
              <a:gd name="connsiteY7" fmla="*/ 466137 h 1519318"/>
              <a:gd name="connsiteX8" fmla="*/ 1985 w 1676694"/>
              <a:gd name="connsiteY8" fmla="*/ 16557 h 1519318"/>
              <a:gd name="connsiteX9" fmla="*/ 108665 w 1676694"/>
              <a:gd name="connsiteY9" fmla="*/ 102917 h 1519318"/>
              <a:gd name="connsiteX10" fmla="*/ 195025 w 1676694"/>
              <a:gd name="connsiteY10" fmla="*/ 158797 h 1519318"/>
              <a:gd name="connsiteX11" fmla="*/ 334725 w 1676694"/>
              <a:gd name="connsiteY11" fmla="*/ 229917 h 1519318"/>
              <a:gd name="connsiteX12" fmla="*/ 520145 w 1676694"/>
              <a:gd name="connsiteY12" fmla="*/ 537257 h 1519318"/>
              <a:gd name="connsiteX13" fmla="*/ 621745 w 1676694"/>
              <a:gd name="connsiteY13" fmla="*/ 717597 h 1519318"/>
              <a:gd name="connsiteX14" fmla="*/ 736045 w 1676694"/>
              <a:gd name="connsiteY14" fmla="*/ 897937 h 1519318"/>
              <a:gd name="connsiteX15" fmla="*/ 837645 w 1676694"/>
              <a:gd name="connsiteY15" fmla="*/ 1042717 h 1519318"/>
              <a:gd name="connsiteX16" fmla="*/ 906225 w 1676694"/>
              <a:gd name="connsiteY16" fmla="*/ 1103677 h 1519318"/>
              <a:gd name="connsiteX17" fmla="*/ 954485 w 1676694"/>
              <a:gd name="connsiteY17" fmla="*/ 1131617 h 1519318"/>
              <a:gd name="connsiteX18" fmla="*/ 1051005 w 1676694"/>
              <a:gd name="connsiteY18" fmla="*/ 1192577 h 1519318"/>
              <a:gd name="connsiteX19" fmla="*/ 1170385 w 1676694"/>
              <a:gd name="connsiteY19" fmla="*/ 1210357 h 1519318"/>
              <a:gd name="connsiteX20" fmla="*/ 1271985 w 1676694"/>
              <a:gd name="connsiteY20" fmla="*/ 1223057 h 1519318"/>
              <a:gd name="connsiteX21" fmla="*/ 1388825 w 1676694"/>
              <a:gd name="connsiteY21" fmla="*/ 1228137 h 1519318"/>
              <a:gd name="connsiteX22" fmla="*/ 1500585 w 1676694"/>
              <a:gd name="connsiteY22" fmla="*/ 1223057 h 1519318"/>
              <a:gd name="connsiteX23" fmla="*/ 1675845 w 1676694"/>
              <a:gd name="connsiteY23" fmla="*/ 1223057 h 1519318"/>
              <a:gd name="connsiteX24" fmla="*/ 1553925 w 1676694"/>
              <a:gd name="connsiteY24" fmla="*/ 1347517 h 1519318"/>
              <a:gd name="connsiteX25" fmla="*/ 1383745 w 1676694"/>
              <a:gd name="connsiteY25" fmla="*/ 1502457 h 1519318"/>
              <a:gd name="connsiteX0" fmla="*/ 1383745 w 1676694"/>
              <a:gd name="connsiteY0" fmla="*/ 1502457 h 1519318"/>
              <a:gd name="connsiteX1" fmla="*/ 1172925 w 1676694"/>
              <a:gd name="connsiteY1" fmla="*/ 1512617 h 1519318"/>
              <a:gd name="connsiteX2" fmla="*/ 1038305 w 1676694"/>
              <a:gd name="connsiteY2" fmla="*/ 1479597 h 1519318"/>
              <a:gd name="connsiteX3" fmla="*/ 911305 w 1676694"/>
              <a:gd name="connsiteY3" fmla="*/ 1408477 h 1519318"/>
              <a:gd name="connsiteX4" fmla="*/ 763985 w 1676694"/>
              <a:gd name="connsiteY4" fmla="*/ 1299257 h 1519318"/>
              <a:gd name="connsiteX5" fmla="*/ 606505 w 1676694"/>
              <a:gd name="connsiteY5" fmla="*/ 1129077 h 1519318"/>
              <a:gd name="connsiteX6" fmla="*/ 395685 w 1676694"/>
              <a:gd name="connsiteY6" fmla="*/ 819197 h 1519318"/>
              <a:gd name="connsiteX7" fmla="*/ 207725 w 1676694"/>
              <a:gd name="connsiteY7" fmla="*/ 466137 h 1519318"/>
              <a:gd name="connsiteX8" fmla="*/ 1985 w 1676694"/>
              <a:gd name="connsiteY8" fmla="*/ 16557 h 1519318"/>
              <a:gd name="connsiteX9" fmla="*/ 108665 w 1676694"/>
              <a:gd name="connsiteY9" fmla="*/ 102917 h 1519318"/>
              <a:gd name="connsiteX10" fmla="*/ 195025 w 1676694"/>
              <a:gd name="connsiteY10" fmla="*/ 158797 h 1519318"/>
              <a:gd name="connsiteX11" fmla="*/ 344885 w 1676694"/>
              <a:gd name="connsiteY11" fmla="*/ 257857 h 1519318"/>
              <a:gd name="connsiteX12" fmla="*/ 520145 w 1676694"/>
              <a:gd name="connsiteY12" fmla="*/ 537257 h 1519318"/>
              <a:gd name="connsiteX13" fmla="*/ 621745 w 1676694"/>
              <a:gd name="connsiteY13" fmla="*/ 717597 h 1519318"/>
              <a:gd name="connsiteX14" fmla="*/ 736045 w 1676694"/>
              <a:gd name="connsiteY14" fmla="*/ 897937 h 1519318"/>
              <a:gd name="connsiteX15" fmla="*/ 837645 w 1676694"/>
              <a:gd name="connsiteY15" fmla="*/ 1042717 h 1519318"/>
              <a:gd name="connsiteX16" fmla="*/ 906225 w 1676694"/>
              <a:gd name="connsiteY16" fmla="*/ 1103677 h 1519318"/>
              <a:gd name="connsiteX17" fmla="*/ 954485 w 1676694"/>
              <a:gd name="connsiteY17" fmla="*/ 1131617 h 1519318"/>
              <a:gd name="connsiteX18" fmla="*/ 1051005 w 1676694"/>
              <a:gd name="connsiteY18" fmla="*/ 1192577 h 1519318"/>
              <a:gd name="connsiteX19" fmla="*/ 1170385 w 1676694"/>
              <a:gd name="connsiteY19" fmla="*/ 1210357 h 1519318"/>
              <a:gd name="connsiteX20" fmla="*/ 1271985 w 1676694"/>
              <a:gd name="connsiteY20" fmla="*/ 1223057 h 1519318"/>
              <a:gd name="connsiteX21" fmla="*/ 1388825 w 1676694"/>
              <a:gd name="connsiteY21" fmla="*/ 1228137 h 1519318"/>
              <a:gd name="connsiteX22" fmla="*/ 1500585 w 1676694"/>
              <a:gd name="connsiteY22" fmla="*/ 1223057 h 1519318"/>
              <a:gd name="connsiteX23" fmla="*/ 1675845 w 1676694"/>
              <a:gd name="connsiteY23" fmla="*/ 1223057 h 1519318"/>
              <a:gd name="connsiteX24" fmla="*/ 1553925 w 1676694"/>
              <a:gd name="connsiteY24" fmla="*/ 1347517 h 1519318"/>
              <a:gd name="connsiteX25" fmla="*/ 1383745 w 1676694"/>
              <a:gd name="connsiteY25" fmla="*/ 1502457 h 151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76694" h="1519318">
                <a:moveTo>
                  <a:pt x="1383745" y="1502457"/>
                </a:moveTo>
                <a:cubicBezTo>
                  <a:pt x="1320245" y="1529974"/>
                  <a:pt x="1230498" y="1516427"/>
                  <a:pt x="1172925" y="1512617"/>
                </a:cubicBezTo>
                <a:cubicBezTo>
                  <a:pt x="1115352" y="1508807"/>
                  <a:pt x="1081908" y="1496954"/>
                  <a:pt x="1038305" y="1479597"/>
                </a:cubicBezTo>
                <a:cubicBezTo>
                  <a:pt x="994702" y="1462240"/>
                  <a:pt x="957025" y="1438534"/>
                  <a:pt x="911305" y="1408477"/>
                </a:cubicBezTo>
                <a:cubicBezTo>
                  <a:pt x="865585" y="1378420"/>
                  <a:pt x="814785" y="1345824"/>
                  <a:pt x="763985" y="1299257"/>
                </a:cubicBezTo>
                <a:cubicBezTo>
                  <a:pt x="713185" y="1252690"/>
                  <a:pt x="667888" y="1209087"/>
                  <a:pt x="606505" y="1129077"/>
                </a:cubicBezTo>
                <a:cubicBezTo>
                  <a:pt x="545122" y="1049067"/>
                  <a:pt x="462148" y="929687"/>
                  <a:pt x="395685" y="819197"/>
                </a:cubicBezTo>
                <a:cubicBezTo>
                  <a:pt x="329222" y="708707"/>
                  <a:pt x="273342" y="599910"/>
                  <a:pt x="207725" y="466137"/>
                </a:cubicBezTo>
                <a:cubicBezTo>
                  <a:pt x="142108" y="332364"/>
                  <a:pt x="18495" y="77094"/>
                  <a:pt x="1985" y="16557"/>
                </a:cubicBezTo>
                <a:cubicBezTo>
                  <a:pt x="-14525" y="-43980"/>
                  <a:pt x="76492" y="79210"/>
                  <a:pt x="108665" y="102917"/>
                </a:cubicBezTo>
                <a:cubicBezTo>
                  <a:pt x="140838" y="126624"/>
                  <a:pt x="155655" y="132974"/>
                  <a:pt x="195025" y="158797"/>
                </a:cubicBezTo>
                <a:cubicBezTo>
                  <a:pt x="234395" y="184620"/>
                  <a:pt x="290698" y="194780"/>
                  <a:pt x="344885" y="257857"/>
                </a:cubicBezTo>
                <a:cubicBezTo>
                  <a:pt x="399072" y="320934"/>
                  <a:pt x="474002" y="460634"/>
                  <a:pt x="520145" y="537257"/>
                </a:cubicBezTo>
                <a:cubicBezTo>
                  <a:pt x="566288" y="613880"/>
                  <a:pt x="585762" y="657484"/>
                  <a:pt x="621745" y="717597"/>
                </a:cubicBezTo>
                <a:cubicBezTo>
                  <a:pt x="657728" y="777710"/>
                  <a:pt x="700062" y="843750"/>
                  <a:pt x="736045" y="897937"/>
                </a:cubicBezTo>
                <a:cubicBezTo>
                  <a:pt x="772028" y="952124"/>
                  <a:pt x="809282" y="1008427"/>
                  <a:pt x="837645" y="1042717"/>
                </a:cubicBezTo>
                <a:cubicBezTo>
                  <a:pt x="866008" y="1077007"/>
                  <a:pt x="886752" y="1088860"/>
                  <a:pt x="906225" y="1103677"/>
                </a:cubicBezTo>
                <a:cubicBezTo>
                  <a:pt x="925698" y="1118494"/>
                  <a:pt x="930355" y="1116800"/>
                  <a:pt x="954485" y="1131617"/>
                </a:cubicBezTo>
                <a:cubicBezTo>
                  <a:pt x="978615" y="1146434"/>
                  <a:pt x="1015022" y="1179454"/>
                  <a:pt x="1051005" y="1192577"/>
                </a:cubicBezTo>
                <a:cubicBezTo>
                  <a:pt x="1086988" y="1205700"/>
                  <a:pt x="1133555" y="1205277"/>
                  <a:pt x="1170385" y="1210357"/>
                </a:cubicBezTo>
                <a:cubicBezTo>
                  <a:pt x="1207215" y="1215437"/>
                  <a:pt x="1235578" y="1220094"/>
                  <a:pt x="1271985" y="1223057"/>
                </a:cubicBezTo>
                <a:cubicBezTo>
                  <a:pt x="1308392" y="1226020"/>
                  <a:pt x="1350725" y="1228137"/>
                  <a:pt x="1388825" y="1228137"/>
                </a:cubicBezTo>
                <a:cubicBezTo>
                  <a:pt x="1426925" y="1228137"/>
                  <a:pt x="1452748" y="1223904"/>
                  <a:pt x="1500585" y="1223057"/>
                </a:cubicBezTo>
                <a:cubicBezTo>
                  <a:pt x="1548422" y="1222210"/>
                  <a:pt x="1665685" y="1203160"/>
                  <a:pt x="1675845" y="1223057"/>
                </a:cubicBezTo>
                <a:cubicBezTo>
                  <a:pt x="1686005" y="1242954"/>
                  <a:pt x="1602608" y="1300950"/>
                  <a:pt x="1553925" y="1347517"/>
                </a:cubicBezTo>
                <a:cubicBezTo>
                  <a:pt x="1505242" y="1394084"/>
                  <a:pt x="1447245" y="1474940"/>
                  <a:pt x="1383745" y="1502457"/>
                </a:cubicBezTo>
                <a:close/>
              </a:path>
            </a:pathLst>
          </a:custGeom>
          <a:solidFill>
            <a:srgbClr val="FF0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flipV="1">
            <a:off x="1384300" y="2667000"/>
            <a:ext cx="3692525" cy="3463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2066"/>
          <p:cNvSpPr>
            <a:spLocks noChangeArrowheads="1"/>
          </p:cNvSpPr>
          <p:nvPr/>
        </p:nvSpPr>
        <p:spPr bwMode="auto">
          <a:xfrm>
            <a:off x="5591175" y="6334125"/>
            <a:ext cx="28289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b="1"/>
              <a:t>Схема производства обечаек из слитков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220072" y="2852936"/>
            <a:ext cx="360045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/>
              <a:t>В настоящее время осваивается производство полых слитков</a:t>
            </a:r>
          </a:p>
        </p:txBody>
      </p:sp>
      <p:sp>
        <p:nvSpPr>
          <p:cNvPr id="61" name="Заголовок 2"/>
          <p:cNvSpPr txBox="1">
            <a:spLocks/>
          </p:cNvSpPr>
          <p:nvPr/>
        </p:nvSpPr>
        <p:spPr>
          <a:xfrm>
            <a:off x="3563888" y="188640"/>
            <a:ext cx="5688632" cy="64816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defTabSz="436356"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Выдающиеся результаты при  изготовлении атомного энергетического оборудования: разработка технологических процессов производства заготовок  высокой степени однородности</a:t>
            </a:r>
            <a:endParaRPr lang="en-US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4363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small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1" grpId="0"/>
      <p:bldP spid="53" grpId="0" animBg="1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3707904" y="0"/>
            <a:ext cx="51845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bg1"/>
                </a:solidFill>
                <a:cs typeface="Arial" pitchFamily="34" charset="0"/>
              </a:rPr>
              <a:t>Новые требования – новый виток эволюции развития композиции реакторной стали</a:t>
            </a:r>
            <a:endParaRPr lang="ru-RU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5" name="Picture 2" descr="http://afroeuro.org/magazine/wp-content/uploads/2011/03/pl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" y="836712"/>
            <a:ext cx="9153419" cy="6048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161940" y="2993059"/>
            <a:ext cx="3227933" cy="29070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600000" lon="2400000" rev="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2"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15Х2НМФА кл</a:t>
            </a:r>
            <a:r>
              <a:rPr lang="en-US" sz="1600" b="1" dirty="0" smtClean="0">
                <a:solidFill>
                  <a:schemeClr val="bg1"/>
                </a:solidFill>
              </a:rPr>
              <a:t>.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1 </a:t>
            </a:r>
            <a:endParaRPr lang="ru-RU" sz="1600" b="1" dirty="0" smtClean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12611" y="4401907"/>
            <a:ext cx="1728192" cy="488633"/>
          </a:xfrm>
          <a:prstGeom prst="rect">
            <a:avLst/>
          </a:prstGeom>
          <a:scene3d>
            <a:camera prst="orthographicFront">
              <a:rot lat="1200000" lon="18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en-US" sz="1600" b="1" kern="0" dirty="0" smtClean="0">
                <a:solidFill>
                  <a:schemeClr val="bg1"/>
                </a:solidFill>
              </a:rPr>
              <a:t>Ni =1-1,3%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b="1" kern="0" dirty="0" smtClean="0">
                <a:solidFill>
                  <a:schemeClr val="bg1"/>
                </a:solidFill>
              </a:rPr>
              <a:t>Cu ≤ 0,08%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94852" y="5115350"/>
            <a:ext cx="1488915" cy="313932"/>
          </a:xfrm>
          <a:prstGeom prst="rect">
            <a:avLst/>
          </a:prstGeom>
          <a:scene3d>
            <a:camera prst="orthographicFront">
              <a:rot lat="1800000" lon="12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en-US" kern="0" dirty="0" smtClean="0">
                <a:solidFill>
                  <a:schemeClr val="bg1"/>
                </a:solidFill>
              </a:rPr>
              <a:t>1973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178981" y="4869129"/>
            <a:ext cx="2790056" cy="884487"/>
          </a:xfrm>
          <a:prstGeom prst="rect">
            <a:avLst/>
          </a:prstGeom>
          <a:scene3d>
            <a:camera prst="orthographicFront">
              <a:rot lat="900000" lon="24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marL="342900" lvl="1" indent="-342900" eaLnBrk="1" hangingPunct="1">
              <a:lnSpc>
                <a:spcPct val="80000"/>
              </a:lnSpc>
            </a:pPr>
            <a:r>
              <a:rPr lang="en-US" sz="1600" b="1" dirty="0" smtClean="0">
                <a:solidFill>
                  <a:schemeClr val="bg1"/>
                </a:solidFill>
              </a:rPr>
              <a:t>P </a:t>
            </a:r>
            <a:r>
              <a:rPr lang="ru-RU" sz="1600" b="1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ru-RU" sz="1600" b="1" dirty="0" smtClean="0">
                <a:solidFill>
                  <a:schemeClr val="bg1"/>
                </a:solidFill>
              </a:rPr>
              <a:t> 0</a:t>
            </a:r>
            <a:r>
              <a:rPr lang="en-US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bg1"/>
                </a:solidFill>
              </a:rPr>
              <a:t>006 %;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42900" lvl="1" indent="-342900" eaLnBrk="1" hangingPunct="1">
              <a:lnSpc>
                <a:spcPct val="80000"/>
              </a:lnSpc>
            </a:pPr>
            <a:r>
              <a:rPr lang="en-US" sz="1600" b="1" dirty="0" smtClean="0">
                <a:solidFill>
                  <a:schemeClr val="bg1"/>
                </a:solidFill>
              </a:rPr>
              <a:t>Cu </a:t>
            </a:r>
            <a:r>
              <a:rPr lang="ru-RU" sz="1600" b="1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ru-RU" sz="1600" b="1" dirty="0" smtClean="0">
                <a:solidFill>
                  <a:schemeClr val="bg1"/>
                </a:solidFill>
              </a:rPr>
              <a:t> 0</a:t>
            </a:r>
            <a:r>
              <a:rPr lang="en-US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bg1"/>
                </a:solidFill>
              </a:rPr>
              <a:t>06%;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42900" lvl="1" indent="-342900" eaLnBrk="1" hangingPunct="1">
              <a:lnSpc>
                <a:spcPct val="80000"/>
              </a:lnSpc>
            </a:pPr>
            <a:r>
              <a:rPr lang="en-US" sz="1600" b="1" dirty="0" smtClean="0">
                <a:solidFill>
                  <a:schemeClr val="bg1"/>
                </a:solidFill>
              </a:rPr>
              <a:t>S </a:t>
            </a:r>
            <a:r>
              <a:rPr lang="ru-RU" sz="1600" b="1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ru-RU" sz="1600" b="1" dirty="0" smtClean="0">
                <a:solidFill>
                  <a:schemeClr val="bg1"/>
                </a:solidFill>
              </a:rPr>
              <a:t> 0</a:t>
            </a:r>
            <a:r>
              <a:rPr lang="en-US" sz="1600" b="1" dirty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bg1"/>
                </a:solidFill>
              </a:rPr>
              <a:t>006%;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42900" lvl="1" indent="-342900" eaLnBrk="1" hangingPunct="1">
              <a:lnSpc>
                <a:spcPct val="80000"/>
              </a:lnSpc>
            </a:pPr>
            <a:r>
              <a:rPr lang="en-US" sz="1600" b="1" dirty="0" smtClean="0">
                <a:solidFill>
                  <a:schemeClr val="bg1"/>
                </a:solidFill>
              </a:rPr>
              <a:t>P</a:t>
            </a:r>
            <a:r>
              <a:rPr lang="ru-RU" sz="1600" b="1" dirty="0" smtClean="0">
                <a:solidFill>
                  <a:schemeClr val="bg1"/>
                </a:solidFill>
              </a:rPr>
              <a:t>+</a:t>
            </a:r>
            <a:r>
              <a:rPr lang="en-US" sz="1600" b="1" dirty="0" smtClean="0">
                <a:solidFill>
                  <a:schemeClr val="bg1"/>
                </a:solidFill>
              </a:rPr>
              <a:t>Sb</a:t>
            </a:r>
            <a:r>
              <a:rPr lang="ru-RU" sz="1600" b="1" dirty="0" smtClean="0">
                <a:solidFill>
                  <a:schemeClr val="bg1"/>
                </a:solidFill>
              </a:rPr>
              <a:t>+</a:t>
            </a:r>
            <a:r>
              <a:rPr lang="en-US" sz="1600" b="1" dirty="0" smtClean="0">
                <a:solidFill>
                  <a:schemeClr val="bg1"/>
                </a:solidFill>
              </a:rPr>
              <a:t>Sn</a:t>
            </a:r>
            <a:r>
              <a:rPr lang="ru-RU" sz="1600" b="1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ru-RU" sz="1600" b="1" dirty="0" smtClean="0">
                <a:solidFill>
                  <a:schemeClr val="bg1"/>
                </a:solidFill>
              </a:rPr>
              <a:t>0</a:t>
            </a:r>
            <a:r>
              <a:rPr lang="en-US" sz="1600" b="1" dirty="0" smtClean="0">
                <a:solidFill>
                  <a:schemeClr val="bg1"/>
                </a:solidFill>
              </a:rPr>
              <a:t>,</a:t>
            </a:r>
            <a:r>
              <a:rPr lang="ru-RU" sz="1600" b="1" dirty="0" smtClean="0">
                <a:solidFill>
                  <a:schemeClr val="bg1"/>
                </a:solidFill>
              </a:rPr>
              <a:t>012%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3074" y="2355961"/>
            <a:ext cx="1994129" cy="1280341"/>
          </a:xfrm>
          <a:prstGeom prst="rect">
            <a:avLst/>
          </a:prstGeom>
          <a:scene3d>
            <a:camera prst="orthographicFront">
              <a:rot lat="1800000" lon="1800000" rev="60000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en-US" sz="1600" b="1" kern="0" dirty="0" smtClean="0">
                <a:solidFill>
                  <a:schemeClr val="bg1"/>
                </a:solidFill>
              </a:rPr>
              <a:t>P </a:t>
            </a:r>
            <a:r>
              <a:rPr lang="ru-RU" sz="1600" b="1" kern="0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en-US" sz="1600" b="1" kern="0" dirty="0" smtClean="0">
                <a:solidFill>
                  <a:schemeClr val="bg1"/>
                </a:solidFill>
              </a:rPr>
              <a:t>0,0</a:t>
            </a:r>
            <a:r>
              <a:rPr lang="ru-RU" sz="1600" b="1" kern="0" dirty="0" smtClean="0">
                <a:solidFill>
                  <a:schemeClr val="bg1"/>
                </a:solidFill>
              </a:rPr>
              <a:t>10</a:t>
            </a:r>
            <a:r>
              <a:rPr lang="en-US" sz="1600" b="1" kern="0" dirty="0" smtClean="0">
                <a:solidFill>
                  <a:schemeClr val="bg1"/>
                </a:solidFill>
              </a:rPr>
              <a:t>%</a:t>
            </a:r>
            <a:r>
              <a:rPr lang="ru-RU" sz="1600" b="1" kern="0" dirty="0" smtClean="0">
                <a:solidFill>
                  <a:schemeClr val="bg1"/>
                </a:solidFill>
              </a:rPr>
              <a:t>;</a:t>
            </a:r>
            <a:r>
              <a:rPr lang="en-US" sz="1600" b="1" kern="0" dirty="0" smtClean="0">
                <a:solidFill>
                  <a:schemeClr val="bg1"/>
                </a:solidFill>
              </a:rPr>
              <a:t> </a:t>
            </a:r>
            <a:endParaRPr lang="ru-RU" sz="1600" b="1" kern="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600" b="1" kern="0" dirty="0" smtClean="0">
                <a:solidFill>
                  <a:schemeClr val="bg1"/>
                </a:solidFill>
              </a:rPr>
              <a:t>Cu </a:t>
            </a:r>
            <a:r>
              <a:rPr lang="ru-RU" sz="1600" b="1" kern="0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en-US" sz="1600" b="1" kern="0" dirty="0" smtClean="0">
                <a:solidFill>
                  <a:schemeClr val="bg1"/>
                </a:solidFill>
              </a:rPr>
              <a:t> 0,1%</a:t>
            </a:r>
            <a:r>
              <a:rPr lang="ru-RU" sz="1600" b="1" kern="0" dirty="0" smtClean="0">
                <a:solidFill>
                  <a:schemeClr val="bg1"/>
                </a:solidFill>
              </a:rPr>
              <a:t>;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b="1" kern="0" dirty="0" smtClean="0">
                <a:solidFill>
                  <a:schemeClr val="bg1"/>
                </a:solidFill>
              </a:rPr>
              <a:t>S </a:t>
            </a:r>
            <a:r>
              <a:rPr lang="ru-RU" sz="1600" b="1" kern="0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en-US" sz="1600" b="1" kern="0" dirty="0" smtClean="0">
                <a:solidFill>
                  <a:schemeClr val="bg1"/>
                </a:solidFill>
              </a:rPr>
              <a:t> 0,0</a:t>
            </a:r>
            <a:r>
              <a:rPr lang="ru-RU" sz="1600" b="1" kern="0" dirty="0" smtClean="0">
                <a:solidFill>
                  <a:schemeClr val="bg1"/>
                </a:solidFill>
              </a:rPr>
              <a:t>12%;</a:t>
            </a:r>
            <a:r>
              <a:rPr lang="en-US" sz="1600" b="1" kern="0" dirty="0" smtClean="0">
                <a:solidFill>
                  <a:schemeClr val="bg1"/>
                </a:solidFill>
              </a:rPr>
              <a:t> </a:t>
            </a:r>
            <a:endParaRPr lang="ru-RU" sz="1600" b="1" kern="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600" b="1" kern="0" dirty="0" smtClean="0">
                <a:solidFill>
                  <a:schemeClr val="bg1"/>
                </a:solidFill>
              </a:rPr>
              <a:t>As </a:t>
            </a:r>
            <a:r>
              <a:rPr lang="ru-RU" sz="1600" b="1" kern="0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en-US" sz="1600" b="1" kern="0" dirty="0" smtClean="0">
                <a:solidFill>
                  <a:schemeClr val="bg1"/>
                </a:solidFill>
              </a:rPr>
              <a:t> 0,01%</a:t>
            </a:r>
            <a:r>
              <a:rPr lang="ru-RU" sz="1600" b="1" kern="0" dirty="0" smtClean="0">
                <a:solidFill>
                  <a:schemeClr val="bg1"/>
                </a:solidFill>
              </a:rPr>
              <a:t>;</a:t>
            </a:r>
            <a:r>
              <a:rPr lang="en-US" sz="1600" b="1" kern="0" dirty="0" smtClean="0">
                <a:solidFill>
                  <a:schemeClr val="bg1"/>
                </a:solidFill>
              </a:rPr>
              <a:t> </a:t>
            </a:r>
            <a:endParaRPr lang="ru-RU" sz="1600" b="1" kern="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600" b="1" kern="0" dirty="0" smtClean="0">
                <a:solidFill>
                  <a:schemeClr val="bg1"/>
                </a:solidFill>
              </a:rPr>
              <a:t>P+Sn+Sb </a:t>
            </a:r>
            <a:endParaRPr lang="ru-RU" sz="1600" b="1" kern="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ru-RU" sz="1600" b="1" kern="0" dirty="0" smtClean="0">
                <a:solidFill>
                  <a:schemeClr val="bg1"/>
                </a:solidFill>
                <a:cs typeface="Arial" charset="0"/>
              </a:rPr>
              <a:t>≤</a:t>
            </a:r>
            <a:r>
              <a:rPr lang="en-US" sz="1600" b="1" kern="0" dirty="0" smtClean="0">
                <a:solidFill>
                  <a:schemeClr val="bg1"/>
                </a:solidFill>
              </a:rPr>
              <a:t> 0,015%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290997" y="5376067"/>
            <a:ext cx="1488915" cy="313932"/>
          </a:xfrm>
          <a:prstGeom prst="rect">
            <a:avLst/>
          </a:prstGeom>
          <a:scene3d>
            <a:camera prst="orthographicFront">
              <a:rot lat="1800000" lon="12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en-US" kern="0" dirty="0" smtClean="0">
                <a:solidFill>
                  <a:schemeClr val="bg1"/>
                </a:solidFill>
              </a:rPr>
              <a:t>197</a:t>
            </a:r>
            <a:r>
              <a:rPr lang="ru-RU" kern="0" dirty="0" smtClean="0">
                <a:solidFill>
                  <a:schemeClr val="bg1"/>
                </a:solidFill>
              </a:rPr>
              <a:t>8</a:t>
            </a:r>
            <a:endParaRPr lang="en-US" kern="0" dirty="0" smtClean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82146" y="5675206"/>
            <a:ext cx="1488915" cy="313932"/>
          </a:xfrm>
          <a:prstGeom prst="rect">
            <a:avLst/>
          </a:prstGeom>
          <a:scene3d>
            <a:camera prst="orthographicFront">
              <a:rot lat="1800000" lon="12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en-US" kern="0" dirty="0" smtClean="0">
                <a:solidFill>
                  <a:schemeClr val="bg1"/>
                </a:solidFill>
              </a:rPr>
              <a:t>19</a:t>
            </a:r>
            <a:r>
              <a:rPr lang="ru-RU" kern="0" dirty="0" smtClean="0">
                <a:solidFill>
                  <a:schemeClr val="bg1"/>
                </a:solidFill>
              </a:rPr>
              <a:t>92</a:t>
            </a:r>
            <a:endParaRPr lang="en-US" kern="0" dirty="0" smtClean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37231" y="6020145"/>
            <a:ext cx="1488915" cy="313932"/>
          </a:xfrm>
          <a:prstGeom prst="rect">
            <a:avLst/>
          </a:prstGeom>
          <a:scene3d>
            <a:camera prst="orthographicFront">
              <a:rot lat="1800000" lon="12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en-US" kern="0" dirty="0" smtClean="0">
                <a:solidFill>
                  <a:schemeClr val="bg1"/>
                </a:solidFill>
              </a:rPr>
              <a:t>19</a:t>
            </a:r>
            <a:r>
              <a:rPr lang="ru-RU" kern="0" dirty="0" smtClean="0">
                <a:solidFill>
                  <a:schemeClr val="bg1"/>
                </a:solidFill>
              </a:rPr>
              <a:t>99</a:t>
            </a:r>
            <a:endParaRPr lang="en-US" kern="0" dirty="0" smtClean="0">
              <a:solidFill>
                <a:schemeClr val="bg1"/>
              </a:solidFill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1610139" y="2211307"/>
            <a:ext cx="3227933" cy="29070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600000" lon="2400000" rev="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2" algn="ctr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15Х2НМФАА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103876" y="1052736"/>
            <a:ext cx="1994129" cy="290706"/>
          </a:xfrm>
          <a:prstGeom prst="rect">
            <a:avLst/>
          </a:prstGeom>
          <a:scene3d>
            <a:camera prst="orthographicFront">
              <a:rot lat="1800000" lon="1800000" rev="60000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ru-RU" sz="1600" b="1" kern="0" dirty="0" smtClean="0">
                <a:solidFill>
                  <a:schemeClr val="bg1"/>
                </a:solidFill>
              </a:rPr>
              <a:t>15Х2НМФА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878546" y="6327661"/>
            <a:ext cx="1488915" cy="313932"/>
          </a:xfrm>
          <a:prstGeom prst="rect">
            <a:avLst/>
          </a:prstGeom>
          <a:scene3d>
            <a:camera prst="orthographicFront">
              <a:rot lat="1800000" lon="12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ru-RU" kern="0" dirty="0" smtClean="0">
                <a:solidFill>
                  <a:schemeClr val="bg1"/>
                </a:solidFill>
              </a:rPr>
              <a:t>2012</a:t>
            </a:r>
            <a:endParaRPr lang="en-US" kern="0" dirty="0" smtClean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57794" y="5619211"/>
            <a:ext cx="1728192" cy="290706"/>
          </a:xfrm>
          <a:prstGeom prst="rect">
            <a:avLst/>
          </a:prstGeom>
          <a:scene3d>
            <a:camera prst="orthographicFront">
              <a:rot lat="1800000" lon="20400000" rev="2040000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</a:pPr>
            <a:r>
              <a:rPr lang="ru-RU" sz="1600" b="1" kern="0" dirty="0" smtClean="0">
                <a:solidFill>
                  <a:schemeClr val="bg1"/>
                </a:solidFill>
              </a:rPr>
              <a:t>Т</a:t>
            </a:r>
            <a:r>
              <a:rPr lang="ru-RU" sz="1600" b="1" kern="0" baseline="-25000" dirty="0" smtClean="0">
                <a:solidFill>
                  <a:schemeClr val="bg1"/>
                </a:solidFill>
              </a:rPr>
              <a:t>К0</a:t>
            </a:r>
            <a:r>
              <a:rPr lang="ru-RU" sz="1600" b="1" kern="0" dirty="0" smtClean="0">
                <a:solidFill>
                  <a:schemeClr val="bg1"/>
                </a:solidFill>
              </a:rPr>
              <a:t> = -45 С</a:t>
            </a:r>
            <a:endParaRPr lang="en-US" sz="1600" b="1" kern="0" dirty="0" smtClean="0">
              <a:solidFill>
                <a:schemeClr val="bg1"/>
              </a:solidFill>
            </a:endParaRPr>
          </a:p>
        </p:txBody>
      </p:sp>
      <p:sp>
        <p:nvSpPr>
          <p:cNvPr id="28" name="Стрелка вниз 27"/>
          <p:cNvSpPr/>
          <p:nvPr/>
        </p:nvSpPr>
        <p:spPr bwMode="auto">
          <a:xfrm rot="16901940">
            <a:off x="4892261" y="1720013"/>
            <a:ext cx="503782" cy="7956795"/>
          </a:xfrm>
          <a:prstGeom prst="downArrow">
            <a:avLst/>
          </a:prstGeom>
          <a:gradFill rotWithShape="1">
            <a:gsLst>
              <a:gs pos="10000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600000" lon="1200000" rev="0"/>
            </a:camera>
            <a:lightRig rig="threePt" dir="t"/>
          </a:scene3d>
          <a:sp3d>
            <a:bevelT h="95250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5237231" y="3334691"/>
            <a:ext cx="2692694" cy="835006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1800000" lon="1020000" rev="0"/>
            </a:camera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15Х2НМФА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мод</a:t>
            </a:r>
            <a:r>
              <a:rPr lang="ru-RU" sz="1600" b="1" dirty="0">
                <a:solidFill>
                  <a:schemeClr val="bg1"/>
                </a:solidFill>
              </a:rPr>
              <a:t>.</a:t>
            </a:r>
            <a:r>
              <a:rPr lang="ru-RU" sz="1600" b="1" dirty="0" smtClean="0">
                <a:solidFill>
                  <a:schemeClr val="bg1"/>
                </a:solidFill>
              </a:rPr>
              <a:t> кл.1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Китай, Индия</a:t>
            </a:r>
          </a:p>
        </p:txBody>
      </p:sp>
    </p:spTree>
    <p:extLst>
      <p:ext uri="{BB962C8B-B14F-4D97-AF65-F5344CB8AC3E}">
        <p14:creationId xmlns="" xmlns:p14="http://schemas.microsoft.com/office/powerpoint/2010/main" val="220971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LMS2013_KOZLOV</Template>
  <TotalTime>5935</TotalTime>
  <Words>2485</Words>
  <Application>Microsoft Office PowerPoint</Application>
  <PresentationFormat>Экран (4:3)</PresentationFormat>
  <Paragraphs>426</Paragraphs>
  <Slides>25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Атомное энергомашиностроение –  для атомной энергетики</vt:lpstr>
      <vt:lpstr>Слайд 2</vt:lpstr>
      <vt:lpstr>Основные вехи развития АЭМ</vt:lpstr>
      <vt:lpstr>ОАО «Атомэнергомаш» – машиностроительный дивизион  ГК «Росатом»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Новые керамические флюсы - основа повышения качества и конкурентоспособности изготавливаемых реакторных установок нового поколения</vt:lpstr>
      <vt:lpstr>Новые материалы для трубопроводов АЭС</vt:lpstr>
      <vt:lpstr>Слайд 22</vt:lpstr>
      <vt:lpstr>Слайд 23</vt:lpstr>
      <vt:lpstr>Стратегия ОАО «Атомэнергомаш»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16Х12В2ФТаР (ЭК-181)</dc:title>
  <dc:creator>Otd23_01</dc:creator>
  <cp:lastModifiedBy>Администратор</cp:lastModifiedBy>
  <cp:revision>343</cp:revision>
  <cp:lastPrinted>2013-11-25T12:11:01Z</cp:lastPrinted>
  <dcterms:created xsi:type="dcterms:W3CDTF">2013-09-23T12:37:42Z</dcterms:created>
  <dcterms:modified xsi:type="dcterms:W3CDTF">2014-06-25T15:59:01Z</dcterms:modified>
</cp:coreProperties>
</file>