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1.xml" ContentType="application/vnd.openxmlformats-officedocument.drawingml.chart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57" r:id="rId2"/>
    <p:sldId id="432" r:id="rId3"/>
    <p:sldId id="412" r:id="rId4"/>
    <p:sldId id="433" r:id="rId5"/>
    <p:sldId id="434" r:id="rId6"/>
    <p:sldId id="435" r:id="rId7"/>
    <p:sldId id="436" r:id="rId8"/>
    <p:sldId id="437" r:id="rId9"/>
    <p:sldId id="440" r:id="rId10"/>
    <p:sldId id="441" r:id="rId11"/>
    <p:sldId id="442" r:id="rId12"/>
    <p:sldId id="443" r:id="rId13"/>
    <p:sldId id="464" r:id="rId14"/>
    <p:sldId id="446" r:id="rId15"/>
    <p:sldId id="449" r:id="rId16"/>
    <p:sldId id="450" r:id="rId17"/>
    <p:sldId id="451" r:id="rId18"/>
    <p:sldId id="462" r:id="rId19"/>
    <p:sldId id="459" r:id="rId20"/>
    <p:sldId id="447" r:id="rId21"/>
    <p:sldId id="452" r:id="rId22"/>
    <p:sldId id="453" r:id="rId23"/>
    <p:sldId id="455" r:id="rId24"/>
    <p:sldId id="454" r:id="rId25"/>
    <p:sldId id="456" r:id="rId26"/>
    <p:sldId id="463" r:id="rId27"/>
    <p:sldId id="457" r:id="rId28"/>
    <p:sldId id="461" r:id="rId29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3399"/>
    <a:srgbClr val="0033CC"/>
    <a:srgbClr val="00CC00"/>
    <a:srgbClr val="0066FF"/>
    <a:srgbClr val="3399FF"/>
    <a:srgbClr val="336699"/>
    <a:srgbClr val="99CCFF"/>
    <a:srgbClr val="6699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26" autoAdjust="0"/>
    <p:restoredTop sz="94643" autoAdjust="0"/>
  </p:normalViewPr>
  <p:slideViewPr>
    <p:cSldViewPr snapToGrid="0" snapToObjects="1">
      <p:cViewPr varScale="1">
        <p:scale>
          <a:sx n="105" d="100"/>
          <a:sy n="105" d="100"/>
        </p:scale>
        <p:origin x="-360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130" d="100"/>
          <a:sy n="130" d="100"/>
        </p:scale>
        <p:origin x="-5112" y="-12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3790817279366764E-2"/>
          <c:y val="2.2017869447795019E-2"/>
          <c:w val="0.8512700714925383"/>
          <c:h val="0.905235300885974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Факт</c:v>
                </c:pt>
              </c:strCache>
            </c:strRef>
          </c:tx>
          <c:spPr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chemeClr val="bg2">
                    <a:lumMod val="90000"/>
                  </a:schemeClr>
                </a:gs>
                <a:gs pos="100000">
                  <a:srgbClr val="F79646">
                    <a:lumMod val="75000"/>
                  </a:srgbClr>
                </a:gs>
              </a:gsLst>
              <a:lin ang="5400000" scaled="0"/>
            </a:gradFill>
            <a:ln w="13003">
              <a:solidFill>
                <a:schemeClr val="tx1"/>
              </a:solidFill>
              <a:prstDash val="solid"/>
            </a:ln>
            <a:scene3d>
              <a:camera prst="orthographicFront"/>
              <a:lightRig rig="threePt" dir="t"/>
            </a:scene3d>
            <a:sp3d prstMaterial="matte">
              <a:bevelT w="63500" h="63500" prst="artDeco"/>
              <a:contourClr>
                <a:srgbClr val="000000"/>
              </a:contourClr>
            </a:sp3d>
          </c:spPr>
          <c:invertIfNegative val="0"/>
          <c:dLbls>
            <c:dLbl>
              <c:idx val="9"/>
              <c:layout>
                <c:manualLayout>
                  <c:x val="-1.589871618720334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Sheet1!$B$1:$O$1</c:f>
              <c:numCache>
                <c:formatCode>General</c:formatCode>
                <c:ptCount val="14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</c:numCache>
            </c:numRef>
          </c:cat>
          <c:val>
            <c:numRef>
              <c:f>Sheet1!$B$2:$O$2</c:f>
              <c:numCache>
                <c:formatCode>General</c:formatCode>
                <c:ptCount val="14"/>
                <c:pt idx="0">
                  <c:v>138.9</c:v>
                </c:pt>
                <c:pt idx="1">
                  <c:v>210.7</c:v>
                </c:pt>
                <c:pt idx="2">
                  <c:v>258.3</c:v>
                </c:pt>
                <c:pt idx="3">
                  <c:v>281.39999999999986</c:v>
                </c:pt>
                <c:pt idx="4">
                  <c:v>324</c:v>
                </c:pt>
                <c:pt idx="5" formatCode="0.0">
                  <c:v>336.2</c:v>
                </c:pt>
                <c:pt idx="6" formatCode="0.0">
                  <c:v>442.9</c:v>
                </c:pt>
                <c:pt idx="7" formatCode="0.0">
                  <c:v>530</c:v>
                </c:pt>
                <c:pt idx="8" formatCode="0.0">
                  <c:v>901.2</c:v>
                </c:pt>
                <c:pt idx="9" formatCode="0.0">
                  <c:v>1266.5999999999999</c:v>
                </c:pt>
                <c:pt idx="10" formatCode="0.0">
                  <c:v>1284.0999999999999</c:v>
                </c:pt>
                <c:pt idx="11" formatCode="0.0">
                  <c:v>1189.4000000000001</c:v>
                </c:pt>
                <c:pt idx="12" formatCode="0.0">
                  <c:v>1335</c:v>
                </c:pt>
                <c:pt idx="13" formatCode="0.0">
                  <c:v>1515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100"/>
        <c:axId val="93680000"/>
        <c:axId val="93682688"/>
      </c:barChart>
      <c:catAx>
        <c:axId val="936800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251">
            <a:solidFill>
              <a:schemeClr val="bg1">
                <a:lumMod val="75000"/>
              </a:schemeClr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9368268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93682688"/>
        <c:scaling>
          <c:orientation val="minMax"/>
        </c:scaling>
        <c:delete val="0"/>
        <c:axPos val="l"/>
        <c:majorGridlines>
          <c:spPr>
            <a:ln w="3251">
              <a:solidFill>
                <a:schemeClr val="bg1">
                  <a:lumMod val="75000"/>
                </a:schemeClr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ru-RU" dirty="0" smtClean="0"/>
                  <a:t>млн.</a:t>
                </a:r>
                <a:r>
                  <a:rPr lang="en-US" dirty="0"/>
                  <a:t>$</a:t>
                </a:r>
                <a:endParaRPr lang="ru-RU" dirty="0"/>
              </a:p>
            </c:rich>
          </c:tx>
          <c:layout>
            <c:manualLayout>
              <c:xMode val="edge"/>
              <c:yMode val="edge"/>
              <c:x val="1.0089652360194578E-2"/>
              <c:y val="0.34448813973300774"/>
            </c:manualLayout>
          </c:layout>
          <c:overlay val="0"/>
          <c:spPr>
            <a:noFill/>
            <a:ln w="26007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251">
            <a:solidFill>
              <a:schemeClr val="bg1">
                <a:lumMod val="75000"/>
              </a:schemeClr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93680000"/>
        <c:crosses val="autoZero"/>
        <c:crossBetween val="between"/>
      </c:valAx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rgbClr val="000099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5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B32E1E-DF99-F34E-9887-23252355FFB8}" type="datetimeFigureOut">
              <a:rPr lang="en-US" smtClean="0"/>
              <a:pPr/>
              <a:t>6/11/2014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5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ABD145-FE4B-4540-A99A-B7A1874D4F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350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5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37E84B-63BA-E84F-9D18-3919F86A681D}" type="datetimeFigureOut">
              <a:rPr lang="ru-RU" smtClean="0"/>
              <a:pPr/>
              <a:t>11.06.2014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5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D1FD97-841F-094F-84DA-8FE499F83B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6588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72BE5E-07DB-4C78-BBE4-4ED5538F0E2B}" type="slidenum">
              <a:rPr lang="ru-RU">
                <a:solidFill>
                  <a:prstClr val="black"/>
                </a:solidFill>
              </a:rPr>
              <a:pPr/>
              <a:t>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42975" y="766763"/>
            <a:ext cx="4910138" cy="3684587"/>
          </a:xfrm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6488" y="4680029"/>
            <a:ext cx="4961566" cy="4527740"/>
          </a:xfrm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BA3AA8A3-3DB3-4F7E-B20B-C430A84A84FB}" type="slidenum">
              <a:rPr lang="ru-RU" sz="1200"/>
              <a:pPr/>
              <a:t>11</a:t>
            </a:fld>
            <a:endParaRPr lang="ru-RU" sz="1200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41388" y="766763"/>
            <a:ext cx="4911725" cy="3684587"/>
          </a:xfrm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798" y="4681041"/>
            <a:ext cx="4962932" cy="4527969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679F8F75-8D62-4577-9D0B-76A861460147}" type="slidenum">
              <a:rPr lang="ru-RU" sz="1200"/>
              <a:pPr/>
              <a:t>12</a:t>
            </a:fld>
            <a:endParaRPr lang="ru-RU" sz="120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41388" y="766763"/>
            <a:ext cx="4911725" cy="3684587"/>
          </a:xfrm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798" y="4681041"/>
            <a:ext cx="4962932" cy="4527969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A73121C-B68A-4744-929E-6DF0D4AD8F4F}" type="slidenum">
              <a:rPr lang="en-GB"/>
              <a:pPr/>
              <a:t>13</a:t>
            </a:fld>
            <a:endParaRPr lang="en-GB"/>
          </a:p>
        </p:txBody>
      </p:sp>
      <p:sp>
        <p:nvSpPr>
          <p:cNvPr id="148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20ABEC-F2CB-4E8D-96C3-02764128AF37}" type="slidenum">
              <a:rPr lang="ru-RU"/>
              <a:pPr/>
              <a:t>14</a:t>
            </a:fld>
            <a:endParaRPr lang="ru-RU"/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42975" y="766763"/>
            <a:ext cx="4910138" cy="3684587"/>
          </a:xfrm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6488" y="4680029"/>
            <a:ext cx="4961566" cy="4527740"/>
          </a:xfrm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D27EC01F-CF3D-41C3-87D4-0A777ADFBE45}" type="slidenum">
              <a:rPr lang="ru-RU" sz="1200"/>
              <a:pPr/>
              <a:t>15</a:t>
            </a:fld>
            <a:endParaRPr lang="ru-RU" sz="1200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41388" y="766763"/>
            <a:ext cx="4911725" cy="3684587"/>
          </a:xfrm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798" y="4681041"/>
            <a:ext cx="4962932" cy="4527969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82804C7-F1C1-425F-B167-AC1F846B8DF3}" type="slidenum">
              <a:rPr lang="ru-RU" smtClean="0">
                <a:solidFill>
                  <a:schemeClr val="accent2"/>
                </a:solidFill>
              </a:rPr>
              <a:pPr eaLnBrk="1" hangingPunct="1"/>
              <a:t>16</a:t>
            </a:fld>
            <a:endParaRPr lang="ru-RU" smtClean="0">
              <a:solidFill>
                <a:schemeClr val="accent2"/>
              </a:solidFill>
            </a:endParaRPr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41388" y="766763"/>
            <a:ext cx="4911725" cy="3684587"/>
          </a:xfrm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988" y="4681538"/>
            <a:ext cx="4962525" cy="45275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776EF93-8665-46F4-BA8B-42B7A2FB7BFA}" type="slidenum">
              <a:rPr lang="ru-RU" smtClean="0">
                <a:solidFill>
                  <a:schemeClr val="accent2"/>
                </a:solidFill>
              </a:rPr>
              <a:pPr eaLnBrk="1" hangingPunct="1"/>
              <a:t>17</a:t>
            </a:fld>
            <a:endParaRPr lang="ru-RU" smtClean="0">
              <a:solidFill>
                <a:schemeClr val="accent2"/>
              </a:solidFill>
            </a:endParaRPr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41388" y="766763"/>
            <a:ext cx="4911725" cy="3684587"/>
          </a:xfrm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988" y="4681538"/>
            <a:ext cx="4962525" cy="45275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3E3BE0-848B-4D5A-9B3A-98B8F5A4C102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042468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153" name="Rectangle 7"/>
          <p:cNvSpPr txBox="1">
            <a:spLocks noGrp="1" noChangeArrowheads="1"/>
          </p:cNvSpPr>
          <p:nvPr/>
        </p:nvSpPr>
        <p:spPr bwMode="auto">
          <a:xfrm>
            <a:off x="3851277" y="942816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153" tIns="46077" rIns="92153" bIns="46077" anchor="b"/>
          <a:lstStyle/>
          <a:p>
            <a:pPr algn="r" defTabSz="920750"/>
            <a:fld id="{76BA7CFC-C135-48E5-B7A3-98B970A97ECD}" type="slidenum">
              <a:rPr lang="ru-RU" sz="1200">
                <a:latin typeface="Calibri" pitchFamily="34" charset="0"/>
              </a:rPr>
              <a:pPr algn="r" defTabSz="920750"/>
              <a:t>20</a:t>
            </a:fld>
            <a:endParaRPr lang="ru-RU" sz="1200">
              <a:latin typeface="Calibri" pitchFamily="34" charset="0"/>
            </a:endParaRPr>
          </a:p>
        </p:txBody>
      </p:sp>
      <p:sp>
        <p:nvSpPr>
          <p:cNvPr id="433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41388" y="766763"/>
            <a:ext cx="4913312" cy="3684587"/>
          </a:xfrm>
          <a:ln/>
        </p:spPr>
      </p:sp>
      <p:sp>
        <p:nvSpPr>
          <p:cNvPr id="433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990" y="4681538"/>
            <a:ext cx="4962525" cy="4527550"/>
          </a:xfrm>
          <a:noFill/>
          <a:ln/>
        </p:spPr>
        <p:txBody>
          <a:bodyPr lIns="92153" tIns="46077" rIns="92153" bIns="46077"/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776EF93-8665-46F4-BA8B-42B7A2FB7BFA}" type="slidenum">
              <a:rPr lang="ru-RU" smtClean="0">
                <a:solidFill>
                  <a:schemeClr val="accent2"/>
                </a:solidFill>
              </a:rPr>
              <a:pPr eaLnBrk="1" hangingPunct="1"/>
              <a:t>21</a:t>
            </a:fld>
            <a:endParaRPr lang="ru-RU" smtClean="0">
              <a:solidFill>
                <a:schemeClr val="accent2"/>
              </a:solidFill>
            </a:endParaRPr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41388" y="766763"/>
            <a:ext cx="4911725" cy="3684587"/>
          </a:xfrm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988" y="4681538"/>
            <a:ext cx="4962525" cy="45275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2861D4-663B-4672-9719-FE1388410F8C}" type="slidenum">
              <a:rPr lang="ru-RU"/>
              <a:pPr/>
              <a:t>3</a:t>
            </a:fld>
            <a:endParaRPr lang="ru-RU"/>
          </a:p>
        </p:txBody>
      </p:sp>
      <p:sp>
        <p:nvSpPr>
          <p:cNvPr id="147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95235" name="Заметки 2"/>
          <p:cNvSpPr>
            <a:spLocks noGrp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0E6166A6-9B07-48E2-BEC1-F88713A44896}" type="slidenum">
              <a:rPr lang="ru-RU" sz="1200">
                <a:latin typeface="+mn-lt"/>
              </a:rPr>
              <a:pPr algn="r">
                <a:defRPr/>
              </a:pPr>
              <a:t>22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776EF93-8665-46F4-BA8B-42B7A2FB7BFA}" type="slidenum">
              <a:rPr lang="ru-RU" smtClean="0">
                <a:solidFill>
                  <a:schemeClr val="accent2"/>
                </a:solidFill>
              </a:rPr>
              <a:pPr eaLnBrk="1" hangingPunct="1"/>
              <a:t>24</a:t>
            </a:fld>
            <a:endParaRPr lang="ru-RU" smtClean="0">
              <a:solidFill>
                <a:schemeClr val="accent2"/>
              </a:solidFill>
            </a:endParaRPr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41388" y="766763"/>
            <a:ext cx="4911725" cy="3684587"/>
          </a:xfrm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988" y="4681538"/>
            <a:ext cx="4962525" cy="45275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776EF93-8665-46F4-BA8B-42B7A2FB7BFA}" type="slidenum">
              <a:rPr lang="ru-RU" smtClean="0">
                <a:solidFill>
                  <a:schemeClr val="accent2"/>
                </a:solidFill>
              </a:rPr>
              <a:pPr eaLnBrk="1" hangingPunct="1"/>
              <a:t>25</a:t>
            </a:fld>
            <a:endParaRPr lang="ru-RU" smtClean="0">
              <a:solidFill>
                <a:schemeClr val="accent2"/>
              </a:solidFill>
            </a:endParaRPr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41388" y="766763"/>
            <a:ext cx="4911725" cy="3684587"/>
          </a:xfrm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988" y="4681538"/>
            <a:ext cx="4962525" cy="45275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776EF93-8665-46F4-BA8B-42B7A2FB7BFA}" type="slidenum">
              <a:rPr lang="ru-RU" smtClean="0">
                <a:solidFill>
                  <a:schemeClr val="accent2"/>
                </a:solidFill>
              </a:rPr>
              <a:pPr eaLnBrk="1" hangingPunct="1"/>
              <a:t>26</a:t>
            </a:fld>
            <a:endParaRPr lang="ru-RU" smtClean="0">
              <a:solidFill>
                <a:schemeClr val="accent2"/>
              </a:solidFill>
            </a:endParaRPr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41388" y="766763"/>
            <a:ext cx="4911725" cy="3684587"/>
          </a:xfrm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988" y="4681538"/>
            <a:ext cx="4962525" cy="45275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3"/>
          <p:cNvSpPr txBox="1">
            <a:spLocks noGrp="1" noChangeArrowheads="1"/>
          </p:cNvSpPr>
          <p:nvPr/>
        </p:nvSpPr>
        <p:spPr bwMode="auto">
          <a:xfrm>
            <a:off x="3851805" y="9429595"/>
            <a:ext cx="2945870" cy="497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669" tIns="45834" rIns="91669" bIns="45834" anchor="b"/>
          <a:lstStyle/>
          <a:p>
            <a:pPr algn="r" defTabSz="915988"/>
            <a:fld id="{399C0F09-37FD-43D3-9AA7-3A462342E364}" type="slidenum">
              <a:rPr lang="ru-RU" sz="1200">
                <a:latin typeface="Times New Roman" pitchFamily="18" charset="0"/>
              </a:rPr>
              <a:pPr algn="r" defTabSz="915988"/>
              <a:t>27</a:t>
            </a:fld>
            <a:endParaRPr lang="ru-RU" sz="1200">
              <a:latin typeface="Times New Roman" pitchFamily="18" charset="0"/>
            </a:endParaRPr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728663" y="969963"/>
            <a:ext cx="5849937" cy="438943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1203" y="6024682"/>
            <a:ext cx="6077045" cy="306457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lIns="91669" tIns="45834" rIns="91669" bIns="45834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3"/>
          <p:cNvSpPr txBox="1">
            <a:spLocks noGrp="1" noChangeArrowheads="1"/>
          </p:cNvSpPr>
          <p:nvPr/>
        </p:nvSpPr>
        <p:spPr bwMode="auto">
          <a:xfrm>
            <a:off x="3851805" y="9429595"/>
            <a:ext cx="2945870" cy="497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669" tIns="45834" rIns="91669" bIns="45834" anchor="b"/>
          <a:lstStyle/>
          <a:p>
            <a:pPr algn="r" defTabSz="915988"/>
            <a:fld id="{399C0F09-37FD-43D3-9AA7-3A462342E364}" type="slidenum">
              <a:rPr lang="ru-RU" sz="1200">
                <a:latin typeface="Times New Roman" pitchFamily="18" charset="0"/>
              </a:rPr>
              <a:pPr algn="r" defTabSz="915988"/>
              <a:t>28</a:t>
            </a:fld>
            <a:endParaRPr lang="ru-RU" sz="1200">
              <a:latin typeface="Times New Roman" pitchFamily="18" charset="0"/>
            </a:endParaRPr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728663" y="969963"/>
            <a:ext cx="5849937" cy="438943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1203" y="6024682"/>
            <a:ext cx="6077045" cy="306457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lIns="91669" tIns="45834" rIns="91669" bIns="45834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41388" y="766763"/>
            <a:ext cx="4913312" cy="3684587"/>
          </a:xfrm>
          <a:ln/>
        </p:spPr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988" y="4681538"/>
            <a:ext cx="4962525" cy="45275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2861D4-663B-4672-9719-FE1388410F8C}" type="slidenum">
              <a:rPr lang="ru-RU"/>
              <a:pPr/>
              <a:t>5</a:t>
            </a:fld>
            <a:endParaRPr lang="ru-RU"/>
          </a:p>
        </p:txBody>
      </p:sp>
      <p:sp>
        <p:nvSpPr>
          <p:cNvPr id="147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41388" y="766763"/>
            <a:ext cx="4913312" cy="3684587"/>
          </a:xfrm>
          <a:ln/>
        </p:spPr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988" y="4681538"/>
            <a:ext cx="4962525" cy="45275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2861D4-663B-4672-9719-FE1388410F8C}" type="slidenum">
              <a:rPr lang="ru-RU"/>
              <a:pPr/>
              <a:t>7</a:t>
            </a:fld>
            <a:endParaRPr lang="ru-RU"/>
          </a:p>
        </p:txBody>
      </p:sp>
      <p:sp>
        <p:nvSpPr>
          <p:cNvPr id="147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2861D4-663B-4672-9719-FE1388410F8C}" type="slidenum">
              <a:rPr lang="ru-RU"/>
              <a:pPr/>
              <a:t>8</a:t>
            </a:fld>
            <a:endParaRPr lang="ru-RU"/>
          </a:p>
        </p:txBody>
      </p:sp>
      <p:sp>
        <p:nvSpPr>
          <p:cNvPr id="147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41388" y="766763"/>
            <a:ext cx="4913312" cy="3684587"/>
          </a:xfrm>
          <a:ln/>
        </p:spPr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988" y="4681538"/>
            <a:ext cx="4962525" cy="45275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6F57C701-0794-4E06-91B6-A464A86E7940}" type="slidenum">
              <a:rPr lang="ru-RU" sz="1200"/>
              <a:pPr/>
              <a:t>10</a:t>
            </a:fld>
            <a:endParaRPr lang="ru-RU" sz="1200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41388" y="766763"/>
            <a:ext cx="4911725" cy="3684587"/>
          </a:xfrm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798" y="4681041"/>
            <a:ext cx="4962932" cy="4527969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re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497733" y="2944066"/>
            <a:ext cx="6021685" cy="523436"/>
          </a:xfrm>
        </p:spPr>
        <p:txBody>
          <a:bodyPr/>
          <a:lstStyle>
            <a:lvl1pPr>
              <a:defRPr baseline="0">
                <a:solidFill>
                  <a:srgbClr val="555B5F"/>
                </a:solidFill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497733" y="3538480"/>
            <a:ext cx="5490594" cy="326697"/>
          </a:xfrm>
        </p:spPr>
        <p:txBody>
          <a:bodyPr>
            <a:normAutofit/>
          </a:bodyPr>
          <a:lstStyle>
            <a:lvl1pPr marL="0" indent="0" algn="l">
              <a:buNone/>
              <a:defRPr sz="1600" b="0" i="0" baseline="0">
                <a:solidFill>
                  <a:srgbClr val="555B5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ФИО и должность докладчика</a:t>
            </a:r>
            <a:endParaRPr lang="en-US" dirty="0"/>
          </a:p>
        </p:txBody>
      </p:sp>
      <p:pic>
        <p:nvPicPr>
          <p:cNvPr id="5" name="Изображение 4" descr="REA_logo_version3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829" y="1284564"/>
            <a:ext cx="4089838" cy="718799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788965" y="5951265"/>
            <a:ext cx="20660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dirty="0" smtClean="0">
                <a:solidFill>
                  <a:srgbClr val="555B5F"/>
                </a:solidFill>
              </a:rPr>
              <a:t>www.rosenergoatom.ru</a:t>
            </a:r>
            <a:endParaRPr lang="ru-RU" sz="1400" b="0" i="0" dirty="0">
              <a:solidFill>
                <a:srgbClr val="555B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37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BB65B42-0839-4AFD-906B-765EDDE29409}" type="datetime1">
              <a:rPr lang="ru-RU" smtClean="0">
                <a:solidFill>
                  <a:srgbClr val="464653"/>
                </a:solidFill>
              </a:rPr>
              <a:pPr/>
              <a:t>11.06.2014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464653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8D71A9E-786D-4034-8D4B-3A122869546B}" type="slidenum">
              <a:rPr lang="ru-RU">
                <a:solidFill>
                  <a:srgbClr val="464653"/>
                </a:solidFill>
              </a:rPr>
              <a:pPr/>
              <a:t>‹#›</a:t>
            </a:fld>
            <a:endParaRPr lang="ru-RU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605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8F9BB1-BE22-461E-8C6D-0DB16786E98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3668906"/>
      </p:ext>
    </p:extLst>
  </p:cSld>
  <p:clrMapOvr>
    <a:masterClrMapping/>
  </p:clrMapOvr>
  <p:transition>
    <p:split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ни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pre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69464"/>
            <a:ext cx="9144000" cy="4288536"/>
          </a:xfrm>
          <a:prstGeom prst="rect">
            <a:avLst/>
          </a:prstGeom>
        </p:spPr>
      </p:pic>
      <p:sp>
        <p:nvSpPr>
          <p:cNvPr id="13" name="TextBox 12"/>
          <p:cNvSpPr txBox="1"/>
          <p:nvPr userDrawn="1"/>
        </p:nvSpPr>
        <p:spPr>
          <a:xfrm>
            <a:off x="8415319" y="6467757"/>
            <a:ext cx="4217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FE1F6C09-3A83-924C-82B5-B34F1ECA6298}" type="slidenum">
              <a:rPr lang="en-US" sz="1400" b="1" smtClean="0">
                <a:solidFill>
                  <a:prstClr val="white"/>
                </a:solidFill>
                <a:latin typeface="Trebuchet MS"/>
                <a:cs typeface="+mn-cs"/>
              </a:rPr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sz="1400" b="1" dirty="0">
              <a:solidFill>
                <a:prstClr val="white"/>
              </a:solidFill>
              <a:latin typeface="Trebuchet MS"/>
              <a:cs typeface="+mn-cs"/>
            </a:endParaRPr>
          </a:p>
        </p:txBody>
      </p:sp>
      <p:cxnSp>
        <p:nvCxnSpPr>
          <p:cNvPr id="10" name="Прямая соединительная линия 4"/>
          <p:cNvCxnSpPr/>
          <p:nvPr userDrawn="1"/>
        </p:nvCxnSpPr>
        <p:spPr>
          <a:xfrm>
            <a:off x="562210" y="1015853"/>
            <a:ext cx="8063964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 userDrawn="1"/>
        </p:nvSpPr>
        <p:spPr>
          <a:xfrm>
            <a:off x="8763768" y="4665371"/>
            <a:ext cx="38023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2600" b="1" dirty="0" smtClean="0">
                <a:solidFill>
                  <a:prstClr val="white"/>
                </a:solidFill>
                <a:latin typeface="Trebuchet MS"/>
                <a:cs typeface="+mn-cs"/>
              </a:rPr>
              <a:t>1</a:t>
            </a:r>
            <a:endParaRPr lang="ru-RU" sz="2600" b="1" dirty="0">
              <a:solidFill>
                <a:prstClr val="white"/>
              </a:solidFill>
              <a:latin typeface="Trebuchet MS"/>
              <a:cs typeface="+mn-cs"/>
            </a:endParaRPr>
          </a:p>
        </p:txBody>
      </p:sp>
      <p:pic>
        <p:nvPicPr>
          <p:cNvPr id="16" name="Picture 15" descr="8x8-06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210" y="6264868"/>
            <a:ext cx="2158813" cy="405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1579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5862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2338" y="1981200"/>
            <a:ext cx="3815862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2338" y="4114800"/>
            <a:ext cx="3815862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A5CD5E-0D5B-44BB-99F6-45834EA44E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1905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re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5136"/>
            <a:ext cx="9144000" cy="606788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497733" y="2426187"/>
            <a:ext cx="6021685" cy="523436"/>
          </a:xfrm>
        </p:spPr>
        <p:txBody>
          <a:bodyPr/>
          <a:lstStyle>
            <a:lvl1pPr>
              <a:defRPr baseline="0">
                <a:solidFill>
                  <a:srgbClr val="555B5F"/>
                </a:solidFill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497733" y="3538480"/>
            <a:ext cx="5490594" cy="326697"/>
          </a:xfrm>
        </p:spPr>
        <p:txBody>
          <a:bodyPr>
            <a:normAutofit/>
          </a:bodyPr>
          <a:lstStyle>
            <a:lvl1pPr marL="0" indent="0" algn="l">
              <a:buNone/>
              <a:defRPr sz="1600" b="0" i="0" baseline="0">
                <a:solidFill>
                  <a:srgbClr val="555B5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ФИО и должность докладчика</a:t>
            </a:r>
            <a:endParaRPr lang="en-US" dirty="0"/>
          </a:p>
        </p:txBody>
      </p:sp>
      <p:pic>
        <p:nvPicPr>
          <p:cNvPr id="5" name="Изображение 4" descr="REA_logo_version3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829" y="800877"/>
            <a:ext cx="4089838" cy="718799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788965" y="6475047"/>
            <a:ext cx="20660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dirty="0" smtClean="0">
                <a:solidFill>
                  <a:srgbClr val="555B5F"/>
                </a:solidFill>
              </a:rPr>
              <a:t>www.rosenergoatom.ru</a:t>
            </a:r>
            <a:endParaRPr lang="ru-RU" sz="1400" b="0" i="0" dirty="0">
              <a:solidFill>
                <a:srgbClr val="555B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5578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re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27950"/>
            <a:ext cx="9144000" cy="5230050"/>
          </a:xfrm>
          <a:prstGeom prst="rect">
            <a:avLst/>
          </a:prstGeom>
        </p:spPr>
      </p:pic>
      <p:cxnSp>
        <p:nvCxnSpPr>
          <p:cNvPr id="5" name="Прямая соединительная линия 4"/>
          <p:cNvCxnSpPr/>
          <p:nvPr userDrawn="1"/>
        </p:nvCxnSpPr>
        <p:spPr>
          <a:xfrm>
            <a:off x="562210" y="1015853"/>
            <a:ext cx="8063964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 userDrawn="1"/>
        </p:nvSpPr>
        <p:spPr>
          <a:xfrm>
            <a:off x="8693500" y="6224365"/>
            <a:ext cx="4219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fld id="{EF29B0EE-84A7-4D26-B86D-316840AB9A86}" type="slidenum">
              <a:rPr lang="en-US" sz="1400" b="1" i="0" smtClean="0">
                <a:solidFill>
                  <a:schemeClr val="bg1"/>
                </a:solidFill>
              </a:rPr>
              <a:pPr algn="r"/>
              <a:t>‹#›</a:t>
            </a:fld>
            <a:endParaRPr lang="ru-RU" sz="1400" b="1" i="0" dirty="0">
              <a:solidFill>
                <a:schemeClr val="bg1"/>
              </a:solidFill>
            </a:endParaRPr>
          </a:p>
        </p:txBody>
      </p:sp>
      <p:pic>
        <p:nvPicPr>
          <p:cNvPr id="8" name="Изображение 12" descr="REA_logo_version3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26" y="6324508"/>
            <a:ext cx="2158814" cy="379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317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re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27950"/>
            <a:ext cx="9144000" cy="5230050"/>
          </a:xfrm>
          <a:prstGeom prst="rect">
            <a:avLst/>
          </a:prstGeom>
        </p:spPr>
      </p:pic>
      <p:sp>
        <p:nvSpPr>
          <p:cNvPr id="14" name="TextBox 13"/>
          <p:cNvSpPr txBox="1"/>
          <p:nvPr userDrawn="1"/>
        </p:nvSpPr>
        <p:spPr>
          <a:xfrm>
            <a:off x="8693500" y="6224365"/>
            <a:ext cx="4219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fld id="{EF29B0EE-84A7-4D26-B86D-316840AB9A86}" type="slidenum">
              <a:rPr lang="en-US" sz="1400" b="1" i="0" smtClean="0">
                <a:solidFill>
                  <a:schemeClr val="bg1"/>
                </a:solidFill>
              </a:rPr>
              <a:pPr algn="r"/>
              <a:t>‹#›</a:t>
            </a:fld>
            <a:endParaRPr lang="ru-RU" sz="1400" b="1" i="0" dirty="0">
              <a:solidFill>
                <a:schemeClr val="bg1"/>
              </a:solidFill>
            </a:endParaRPr>
          </a:p>
        </p:txBody>
      </p:sp>
      <p:pic>
        <p:nvPicPr>
          <p:cNvPr id="8" name="Изображение 12" descr="REA_logo_version3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14" y="6224365"/>
            <a:ext cx="2158814" cy="379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086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 userDrawn="1"/>
        </p:nvSpPr>
        <p:spPr>
          <a:xfrm>
            <a:off x="8686800" y="6488668"/>
            <a:ext cx="489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fld id="{EF29B0EE-84A7-4D26-B86D-316840AB9A86}" type="slidenum">
              <a:rPr lang="en-US" sz="1800" b="1" i="0" smtClean="0">
                <a:solidFill>
                  <a:schemeClr val="bg1"/>
                </a:solidFill>
              </a:rPr>
              <a:pPr algn="r"/>
              <a:t>‹#›</a:t>
            </a:fld>
            <a:endParaRPr lang="ru-RU" sz="1800" b="1" i="0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4327382" y="3244334"/>
            <a:ext cx="4892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EF29B0EE-84A7-4D26-B86D-316840AB9A86}" type="slidenum">
              <a:rPr lang="en-US" sz="1800" b="1" i="0" smtClean="0">
                <a:solidFill>
                  <a:schemeClr val="bg1"/>
                </a:solidFill>
              </a:rPr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8626174" y="6488668"/>
            <a:ext cx="4892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EF29B0EE-84A7-4D26-B86D-316840AB9A86}" type="slidenum">
              <a:rPr lang="en-US" sz="1800" b="1" i="0" smtClean="0">
                <a:solidFill>
                  <a:schemeClr val="bg1"/>
                </a:solidFill>
              </a:rPr>
              <a:pPr/>
              <a:t>‹#›</a:t>
            </a:fld>
            <a:endParaRPr lang="ru-RU" dirty="0"/>
          </a:p>
        </p:txBody>
      </p:sp>
      <p:pic>
        <p:nvPicPr>
          <p:cNvPr id="8195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7187"/>
            <a:ext cx="9144000" cy="5230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 userDrawn="1"/>
        </p:nvSpPr>
        <p:spPr>
          <a:xfrm>
            <a:off x="8693500" y="6224365"/>
            <a:ext cx="4219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fld id="{EF29B0EE-84A7-4D26-B86D-316840AB9A86}" type="slidenum">
              <a:rPr lang="en-US" sz="1400" b="1" i="0" smtClean="0">
                <a:solidFill>
                  <a:schemeClr val="bg1"/>
                </a:solidFill>
              </a:rPr>
              <a:pPr algn="r"/>
              <a:t>‹#›</a:t>
            </a:fld>
            <a:endParaRPr lang="ru-RU" sz="1400" b="1" i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8995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re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 userDrawn="1"/>
        </p:nvSpPr>
        <p:spPr>
          <a:xfrm>
            <a:off x="1418854" y="3155726"/>
            <a:ext cx="55236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000" dirty="0" smtClean="0">
                <a:solidFill>
                  <a:srgbClr val="606060"/>
                </a:solidFill>
                <a:latin typeface="Circe"/>
                <a:cs typeface="Circe"/>
              </a:rPr>
              <a:t>Спасибо за внимание!</a:t>
            </a:r>
            <a:endParaRPr lang="en-US" sz="4000" dirty="0" smtClean="0">
              <a:solidFill>
                <a:srgbClr val="606060"/>
              </a:solidFill>
              <a:latin typeface="Circe"/>
              <a:cs typeface="Circe"/>
            </a:endParaRPr>
          </a:p>
        </p:txBody>
      </p:sp>
      <p:pic>
        <p:nvPicPr>
          <p:cNvPr id="11" name="Изображение 10" descr="REA_logo_version3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829" y="1284564"/>
            <a:ext cx="4089838" cy="718799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788965" y="5951265"/>
            <a:ext cx="20660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dirty="0" smtClean="0">
                <a:solidFill>
                  <a:srgbClr val="555B5F"/>
                </a:solidFill>
              </a:rPr>
              <a:t>www.rosenergoatom.ru</a:t>
            </a:r>
            <a:endParaRPr lang="ru-RU" sz="1400" b="0" i="0" dirty="0">
              <a:solidFill>
                <a:srgbClr val="555B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3346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ED54E1-E9DD-45FD-B184-0352422109D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0913223"/>
      </p:ext>
    </p:extLst>
  </p:cSld>
  <p:clrMapOvr>
    <a:masterClrMapping/>
  </p:clrMapOvr>
  <p:transition spd="slow">
    <p:spli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20EB95A-B2AF-41EB-B682-8248C932371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3112002"/>
      </p:ext>
    </p:extLst>
  </p:cSld>
  <p:clrMapOvr>
    <a:masterClrMapping/>
  </p:clrMapOvr>
  <p:transition spd="slow">
    <p:spli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re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62210" y="353322"/>
            <a:ext cx="8124590" cy="413007"/>
          </a:xfrm>
        </p:spPr>
        <p:txBody>
          <a:bodyPr>
            <a:noAutofit/>
          </a:bodyPr>
          <a:lstStyle>
            <a:lvl1pPr>
              <a:defRPr sz="2600">
                <a:solidFill>
                  <a:srgbClr val="215BAE"/>
                </a:solidFill>
              </a:defRPr>
            </a:lvl1pPr>
          </a:lstStyle>
          <a:p>
            <a:r>
              <a:rPr lang="ru-RU" dirty="0" smtClean="0"/>
              <a:t>Заголовок слайда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62210" y="1145219"/>
            <a:ext cx="8063964" cy="4749554"/>
          </a:xfrm>
        </p:spPr>
        <p:txBody>
          <a:bodyPr/>
          <a:lstStyle>
            <a:lvl1pPr>
              <a:spcBef>
                <a:spcPts val="0"/>
              </a:spcBef>
              <a:spcAft>
                <a:spcPts val="1500"/>
              </a:spcAft>
              <a:defRPr sz="1800" b="1" i="0">
                <a:solidFill>
                  <a:srgbClr val="215BAE"/>
                </a:solidFill>
              </a:defRPr>
            </a:lvl1pPr>
            <a:lvl2pPr>
              <a:defRPr b="0" i="0"/>
            </a:lvl2pPr>
            <a:lvl3pPr>
              <a:defRPr sz="1600" b="0" i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</a:lstStyle>
          <a:p>
            <a:pPr lvl="0"/>
            <a:r>
              <a:rPr lang="ru-RU" dirty="0" smtClean="0"/>
              <a:t>Текст второго уровня</a:t>
            </a:r>
            <a:endParaRPr lang="en-US" dirty="0" smtClean="0"/>
          </a:p>
          <a:p>
            <a:pPr lvl="2"/>
            <a:r>
              <a:rPr lang="ru-RU" dirty="0" smtClean="0"/>
              <a:t>Текст третьего уровня</a:t>
            </a:r>
            <a:endParaRPr lang="en-US" dirty="0" smtClean="0"/>
          </a:p>
        </p:txBody>
      </p:sp>
      <p:cxnSp>
        <p:nvCxnSpPr>
          <p:cNvPr id="5" name="Прямая соединительная линия 4"/>
          <p:cNvCxnSpPr/>
          <p:nvPr userDrawn="1"/>
        </p:nvCxnSpPr>
        <p:spPr>
          <a:xfrm>
            <a:off x="562210" y="1015853"/>
            <a:ext cx="8063964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 userDrawn="1"/>
        </p:nvSpPr>
        <p:spPr>
          <a:xfrm>
            <a:off x="8520111" y="6214281"/>
            <a:ext cx="62388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fld id="{EF29B0EE-84A7-4D26-B86D-316840AB9A86}" type="slidenum">
              <a:rPr lang="en-US" sz="2600" b="1" i="0" smtClean="0">
                <a:solidFill>
                  <a:schemeClr val="bg1"/>
                </a:solidFill>
              </a:rPr>
              <a:pPr algn="r"/>
              <a:t>‹#›</a:t>
            </a:fld>
            <a:endParaRPr lang="ru-RU" sz="2600" b="1" i="0" dirty="0">
              <a:solidFill>
                <a:schemeClr val="bg1"/>
              </a:solidFill>
            </a:endParaRPr>
          </a:p>
        </p:txBody>
      </p:sp>
      <p:pic>
        <p:nvPicPr>
          <p:cNvPr id="8" name="Изображение 12" descr="REA_logo_version3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210" y="6214281"/>
            <a:ext cx="2158814" cy="379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797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741405"/>
            <a:ext cx="8229600" cy="11532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Заголовок слайда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04541"/>
            <a:ext cx="8229600" cy="41216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Подзаголовок слайда</a:t>
            </a:r>
          </a:p>
          <a:p>
            <a:pPr lvl="1"/>
            <a:r>
              <a:rPr lang="ru-RU" dirty="0" smtClean="0"/>
              <a:t>Текст второго уровня</a:t>
            </a:r>
          </a:p>
          <a:p>
            <a:pPr lvl="2"/>
            <a:r>
              <a:rPr lang="ru-RU" dirty="0" smtClean="0"/>
              <a:t>Текст третьего уровня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err="1" smtClean="0"/>
              <a:t>rosenergoatom.ru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FC365355-89E0-5C4E-9AA1-1C5372B02F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2981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757" r:id="rId2"/>
    <p:sldLayoutId id="2147483670" r:id="rId3"/>
    <p:sldLayoutId id="2147483668" r:id="rId4"/>
    <p:sldLayoutId id="2147483754" r:id="rId5"/>
    <p:sldLayoutId id="2147483659" r:id="rId6"/>
    <p:sldLayoutId id="2147483672" r:id="rId7"/>
    <p:sldLayoutId id="2147483673" r:id="rId8"/>
    <p:sldLayoutId id="2147483650" r:id="rId9"/>
    <p:sldLayoutId id="2147483755" r:id="rId10"/>
    <p:sldLayoutId id="2147483756" r:id="rId11"/>
    <p:sldLayoutId id="2147483758" r:id="rId12"/>
    <p:sldLayoutId id="2147483759" r:id="rId13"/>
  </p:sldLayoutIdLst>
  <p:txStyles>
    <p:titleStyle>
      <a:lvl1pPr algn="l" defTabSz="457200" rtl="0" eaLnBrk="1" latinLnBrk="0" hangingPunct="1">
        <a:spcBef>
          <a:spcPct val="0"/>
        </a:spcBef>
        <a:buNone/>
        <a:defRPr sz="3200" b="1" i="0" kern="1200" baseline="0">
          <a:solidFill>
            <a:schemeClr val="bg1">
              <a:lumMod val="50000"/>
            </a:schemeClr>
          </a:solidFill>
          <a:latin typeface="Trebuchet MS"/>
          <a:ea typeface="+mj-ea"/>
          <a:cs typeface="Trebuchet MS"/>
        </a:defRPr>
      </a:lvl1pPr>
    </p:titleStyle>
    <p:bodyStyle>
      <a:lvl1pPr marL="0" indent="0" algn="l" defTabSz="457200" rtl="0" eaLnBrk="1" latinLnBrk="0" hangingPunct="1">
        <a:spcBef>
          <a:spcPts val="3432"/>
        </a:spcBef>
        <a:spcAft>
          <a:spcPts val="1200"/>
        </a:spcAft>
        <a:buFontTx/>
        <a:buNone/>
        <a:defRPr sz="1800" b="1" i="0" kern="1200" baseline="0">
          <a:solidFill>
            <a:schemeClr val="accent1">
              <a:lumMod val="75000"/>
            </a:schemeClr>
          </a:solidFill>
          <a:latin typeface="Trebuchet MS"/>
          <a:ea typeface="+mn-ea"/>
          <a:cs typeface="+mn-cs"/>
        </a:defRPr>
      </a:lvl1pPr>
      <a:lvl2pPr marL="0" indent="0" algn="l" defTabSz="457200" rtl="0" eaLnBrk="1" latinLnBrk="0" hangingPunct="1">
        <a:spcBef>
          <a:spcPct val="20000"/>
        </a:spcBef>
        <a:buFontTx/>
        <a:buNone/>
        <a:defRPr sz="1800" kern="1200" baseline="0">
          <a:solidFill>
            <a:schemeClr val="tx1"/>
          </a:solidFill>
          <a:latin typeface="Trebuchet MS"/>
          <a:ea typeface="+mn-ea"/>
          <a:cs typeface="+mn-cs"/>
        </a:defRPr>
      </a:lvl2pPr>
      <a:lvl3pPr marL="0" indent="0" algn="l" defTabSz="457200" rtl="0" eaLnBrk="1" latinLnBrk="0" hangingPunct="1">
        <a:spcBef>
          <a:spcPct val="20000"/>
        </a:spcBef>
        <a:buFontTx/>
        <a:buNone/>
        <a:defRPr sz="1400" kern="1200" baseline="0">
          <a:solidFill>
            <a:schemeClr val="bg1">
              <a:lumMod val="50000"/>
            </a:schemeClr>
          </a:solidFill>
          <a:latin typeface="Trebuchet MS"/>
          <a:ea typeface="+mn-ea"/>
          <a:cs typeface="+mn-cs"/>
        </a:defRPr>
      </a:lvl3pPr>
      <a:lvl4pPr marL="0" indent="0" algn="l" defTabSz="457200" rtl="0" eaLnBrk="1" latinLnBrk="0" hangingPunct="1">
        <a:spcBef>
          <a:spcPct val="20000"/>
        </a:spcBef>
        <a:buFontTx/>
        <a:buNone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0" indent="0" algn="l" defTabSz="457200" rtl="0" eaLnBrk="1" latinLnBrk="0" hangingPunct="1">
        <a:spcBef>
          <a:spcPct val="20000"/>
        </a:spcBef>
        <a:buFontTx/>
        <a:buNone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209550" y="1819275"/>
            <a:ext cx="8859116" cy="1933575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spcAft>
                <a:spcPts val="0"/>
              </a:spcAft>
            </a:pPr>
            <a:r>
              <a:rPr lang="ru-RU" sz="3800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ea typeface="+mj-ea"/>
                <a:cs typeface="Tahoma" pitchFamily="34" charset="0"/>
              </a:rPr>
              <a:t>Уроки аварий в атомной энергетике</a:t>
            </a:r>
            <a:endParaRPr lang="ru-RU" sz="3800" b="1" dirty="0">
              <a:solidFill>
                <a:schemeClr val="accent1">
                  <a:lumMod val="50000"/>
                </a:schemeClr>
              </a:solidFill>
              <a:latin typeface="Arial Black" pitchFamily="34" charset="0"/>
              <a:ea typeface="+mj-ea"/>
              <a:cs typeface="Tahoma" pitchFamily="34" charset="0"/>
            </a:endParaRPr>
          </a:p>
        </p:txBody>
      </p:sp>
      <p:sp>
        <p:nvSpPr>
          <p:cNvPr id="4" name="Подзаголовок 6"/>
          <p:cNvSpPr txBox="1">
            <a:spLocks/>
          </p:cNvSpPr>
          <p:nvPr/>
        </p:nvSpPr>
        <p:spPr>
          <a:xfrm>
            <a:off x="495300" y="6086476"/>
            <a:ext cx="8573366" cy="347658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l" defTabSz="457200" rtl="0" eaLnBrk="1" latinLnBrk="0" hangingPunct="1">
              <a:spcBef>
                <a:spcPts val="3432"/>
              </a:spcBef>
              <a:spcAft>
                <a:spcPts val="1200"/>
              </a:spcAft>
              <a:buFontTx/>
              <a:buNone/>
              <a:defRPr sz="1600" b="0" i="0" kern="1200" baseline="0">
                <a:solidFill>
                  <a:srgbClr val="555B5F"/>
                </a:solidFill>
                <a:latin typeface="Trebuchet MS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Tx/>
              <a:buNone/>
              <a:defRPr sz="1800" kern="1200" baseline="0">
                <a:solidFill>
                  <a:schemeClr val="tx1">
                    <a:tint val="75000"/>
                  </a:schemeClr>
                </a:solidFill>
                <a:latin typeface="Trebuchet MS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Tx/>
              <a:buNone/>
              <a:defRPr sz="1200" kern="1200" baseline="0">
                <a:solidFill>
                  <a:schemeClr val="tx1">
                    <a:tint val="75000"/>
                  </a:schemeClr>
                </a:solidFill>
                <a:latin typeface="Trebuchet MS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Tx/>
              <a:buNone/>
              <a:defRPr sz="20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Tx/>
              <a:buNone/>
              <a:defRPr sz="20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25-я  Научно-техническая конференция ЯОР,  26 июня 2014 </a:t>
            </a:r>
            <a:r>
              <a:rPr lang="ru-RU" sz="1200" b="1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г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.</a:t>
            </a:r>
            <a:endParaRPr lang="ru-RU" sz="1200" b="1" dirty="0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  <a:p>
            <a:pPr algn="ctr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defRPr/>
            </a:pPr>
            <a:endParaRPr lang="ru-RU" sz="1200" b="1" dirty="0" smtClean="0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5" name="Подзаголовок 5"/>
          <p:cNvSpPr txBox="1">
            <a:spLocks/>
          </p:cNvSpPr>
          <p:nvPr/>
        </p:nvSpPr>
        <p:spPr>
          <a:xfrm>
            <a:off x="4057650" y="4219574"/>
            <a:ext cx="5011016" cy="1345933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457200" rtl="0" eaLnBrk="1" latinLnBrk="0" hangingPunct="1">
              <a:spcBef>
                <a:spcPts val="3432"/>
              </a:spcBef>
              <a:spcAft>
                <a:spcPts val="1200"/>
              </a:spcAft>
              <a:buFontTx/>
              <a:buNone/>
              <a:defRPr sz="1600" b="0" i="0" kern="1200" baseline="0">
                <a:solidFill>
                  <a:srgbClr val="555B5F"/>
                </a:solidFill>
                <a:latin typeface="Trebuchet MS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Tx/>
              <a:buNone/>
              <a:defRPr sz="1800" kern="1200" baseline="0">
                <a:solidFill>
                  <a:schemeClr val="tx1">
                    <a:tint val="75000"/>
                  </a:schemeClr>
                </a:solidFill>
                <a:latin typeface="Trebuchet MS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Tx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Trebuchet MS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Tx/>
              <a:buNone/>
              <a:defRPr sz="20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Tx/>
              <a:buNone/>
              <a:defRPr sz="20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ru-RU" sz="2500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Первый </a:t>
            </a:r>
            <a:r>
              <a:rPr lang="ru-RU" sz="2500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заместитель Генерального директора ОАО</a:t>
            </a:r>
            <a:r>
              <a:rPr lang="en-US" sz="2500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 </a:t>
            </a:r>
            <a:r>
              <a:rPr lang="ru-RU" sz="2500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«Концерн Росэнергоатом»</a:t>
            </a:r>
          </a:p>
          <a:p>
            <a:pPr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sz="5100" dirty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В.Г. Асмолов </a:t>
            </a:r>
            <a:r>
              <a:rPr lang="ru-RU" sz="3100" dirty="0">
                <a:solidFill>
                  <a:srgbClr val="C00000"/>
                </a:solidFill>
                <a:latin typeface="Arial Black" pitchFamily="34" charset="0"/>
                <a:cs typeface="Tahoma" pitchFamily="34" charset="0"/>
              </a:rPr>
              <a:t/>
            </a:r>
            <a:br>
              <a:rPr lang="ru-RU" sz="3100" dirty="0">
                <a:solidFill>
                  <a:srgbClr val="C00000"/>
                </a:solidFill>
                <a:latin typeface="Arial Black" pitchFamily="34" charset="0"/>
                <a:cs typeface="Tahoma" pitchFamily="34" charset="0"/>
              </a:rPr>
            </a:br>
            <a:r>
              <a:rPr lang="ru-RU" sz="2500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д.т.н., профессор</a:t>
            </a:r>
          </a:p>
        </p:txBody>
      </p:sp>
    </p:spTree>
    <p:extLst>
      <p:ext uri="{BB962C8B-B14F-4D97-AF65-F5344CB8AC3E}">
        <p14:creationId xmlns:p14="http://schemas.microsoft.com/office/powerpoint/2010/main" val="15276224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27050" y="141288"/>
            <a:ext cx="8616950" cy="623887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Развитие требований к безопасности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38150" y="1209675"/>
            <a:ext cx="8618538" cy="5172075"/>
          </a:xfrm>
        </p:spPr>
        <p:txBody>
          <a:bodyPr>
            <a:noAutofit/>
          </a:bodyPr>
          <a:lstStyle/>
          <a:p>
            <a:pPr marL="342900" indent="-342900">
              <a:lnSpc>
                <a:spcPct val="90000"/>
              </a:lnSpc>
              <a:spcBef>
                <a:spcPts val="2400"/>
              </a:spcBef>
              <a:spcAft>
                <a:spcPts val="600"/>
              </a:spcAft>
              <a:buClr>
                <a:schemeClr val="accent2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Усиление требования независимости различных уровней защиты, минимизация возможности развития аварии на следующих уровнях</a:t>
            </a:r>
          </a:p>
          <a:p>
            <a:pPr marL="342900" indent="-342900">
              <a:lnSpc>
                <a:spcPct val="80000"/>
              </a:lnSpc>
              <a:spcBef>
                <a:spcPts val="2400"/>
              </a:spcBef>
              <a:spcAft>
                <a:spcPts val="600"/>
              </a:spcAft>
              <a:buClr>
                <a:schemeClr val="accent2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Радиационный риск во всех состояниях и режимах должен быть сопоставим с риском от других промышленных установок, используемых для аналогичных целей</a:t>
            </a:r>
          </a:p>
          <a:p>
            <a:pPr marL="342900" indent="-342900">
              <a:lnSpc>
                <a:spcPct val="80000"/>
              </a:lnSpc>
              <a:spcBef>
                <a:spcPts val="2400"/>
              </a:spcBef>
              <a:spcAft>
                <a:spcPts val="600"/>
              </a:spcAft>
              <a:buClr>
                <a:schemeClr val="accent2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Не должно возникать необходимости эвакуации за пределы </a:t>
            </a:r>
            <a:r>
              <a:rPr lang="ru-RU" sz="2400" b="1" dirty="0" err="1" smtClean="0">
                <a:latin typeface="Arial" pitchFamily="34" charset="0"/>
                <a:cs typeface="Arial" pitchFamily="34" charset="0"/>
              </a:rPr>
              <a:t>промплощадки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80000"/>
              </a:lnSpc>
              <a:spcBef>
                <a:spcPts val="2400"/>
              </a:spcBef>
              <a:spcAft>
                <a:spcPts val="600"/>
              </a:spcAft>
              <a:buClr>
                <a:schemeClr val="accent2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Требования по размещению ядерных установок не должны содержать дополнительных ограничений по сравнению с другими промышленными объектами</a:t>
            </a:r>
          </a:p>
        </p:txBody>
      </p:sp>
    </p:spTree>
    <p:extLst>
      <p:ext uri="{BB962C8B-B14F-4D97-AF65-F5344CB8AC3E}">
        <p14:creationId xmlns:p14="http://schemas.microsoft.com/office/powerpoint/2010/main" val="31899498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52424" y="114299"/>
            <a:ext cx="8582025" cy="876301"/>
          </a:xfrm>
        </p:spPr>
        <p:txBody>
          <a:bodyPr>
            <a:normAutofit/>
          </a:bodyPr>
          <a:lstStyle/>
          <a:p>
            <a:pPr algn="ctr">
              <a:lnSpc>
                <a:spcPct val="80000"/>
              </a:lnSpc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Целевые количественные вероятностные ориентиры безопасности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52450" y="1390650"/>
            <a:ext cx="8229600" cy="4248150"/>
          </a:xfrm>
        </p:spPr>
        <p:txBody>
          <a:bodyPr>
            <a:normAutofit fontScale="92500"/>
          </a:bodyPr>
          <a:lstStyle/>
          <a:p>
            <a:pPr marL="457200" indent="-457200">
              <a:buClr>
                <a:schemeClr val="accent1">
                  <a:lumMod val="75000"/>
                </a:schemeClr>
              </a:buClr>
              <a:buSzPct val="140000"/>
              <a:buFont typeface="Arial" pitchFamily="34" charset="0"/>
              <a:buChar char="•"/>
            </a:pPr>
            <a:r>
              <a:rPr lang="ru-RU" sz="2800" b="1" u="sng" dirty="0" smtClean="0">
                <a:solidFill>
                  <a:srgbClr val="009900"/>
                </a:solidFill>
                <a:latin typeface="Arial" charset="0"/>
              </a:rPr>
              <a:t>Для активной зоны</a:t>
            </a:r>
            <a:r>
              <a:rPr lang="ru-RU" sz="2800" dirty="0" smtClean="0">
                <a:solidFill>
                  <a:srgbClr val="009900"/>
                </a:solidFill>
                <a:latin typeface="Arial" charset="0"/>
              </a:rPr>
              <a:t> –</a:t>
            </a:r>
            <a:r>
              <a:rPr lang="ru-RU" sz="2800" dirty="0" smtClean="0">
                <a:latin typeface="Arial" charset="0"/>
              </a:rPr>
              <a:t> стремиться к тому, чтобы вероятность тяжелого повреждения или расплавления активной зоны не превышала 10</a:t>
            </a:r>
            <a:r>
              <a:rPr lang="ru-RU" sz="2800" baseline="30000" dirty="0" smtClean="0">
                <a:latin typeface="Arial" charset="0"/>
              </a:rPr>
              <a:t>-5 </a:t>
            </a:r>
            <a:r>
              <a:rPr lang="ru-RU" sz="2800" dirty="0" smtClean="0">
                <a:latin typeface="Arial" charset="0"/>
              </a:rPr>
              <a:t>случаев на реактор в год</a:t>
            </a:r>
          </a:p>
          <a:p>
            <a:pPr marL="457200" indent="-457200">
              <a:buClr>
                <a:schemeClr val="accent1">
                  <a:lumMod val="75000"/>
                </a:schemeClr>
              </a:buClr>
              <a:buSzPct val="140000"/>
              <a:buFont typeface="Arial" pitchFamily="34" charset="0"/>
              <a:buChar char="•"/>
            </a:pPr>
            <a:r>
              <a:rPr lang="ru-RU" sz="2800" b="1" u="sng" dirty="0" smtClean="0">
                <a:solidFill>
                  <a:srgbClr val="009900"/>
                </a:solidFill>
                <a:latin typeface="Arial" charset="0"/>
              </a:rPr>
              <a:t>Для объекта в целом</a:t>
            </a:r>
            <a:r>
              <a:rPr lang="ru-RU" sz="2800" dirty="0" smtClean="0">
                <a:solidFill>
                  <a:srgbClr val="009900"/>
                </a:solidFill>
                <a:latin typeface="Arial" charset="0"/>
              </a:rPr>
              <a:t> –</a:t>
            </a:r>
            <a:r>
              <a:rPr lang="ru-RU" sz="2800" dirty="0" smtClean="0">
                <a:latin typeface="Arial" charset="0"/>
              </a:rPr>
              <a:t> стремиться к тому, чтобы вероятность предельного аварийного выброса радиоактивных продуктов за пределы объекта не превышала 10</a:t>
            </a:r>
            <a:r>
              <a:rPr lang="ru-RU" sz="2800" baseline="30000" dirty="0" smtClean="0">
                <a:latin typeface="Arial" charset="0"/>
              </a:rPr>
              <a:t>-7</a:t>
            </a:r>
            <a:r>
              <a:rPr lang="ru-RU" sz="2800" dirty="0" smtClean="0">
                <a:latin typeface="Arial" charset="0"/>
              </a:rPr>
              <a:t> случаев на реактор в год</a:t>
            </a:r>
          </a:p>
        </p:txBody>
      </p:sp>
    </p:spTree>
    <p:extLst>
      <p:ext uri="{BB962C8B-B14F-4D97-AF65-F5344CB8AC3E}">
        <p14:creationId xmlns:p14="http://schemas.microsoft.com/office/powerpoint/2010/main" val="30969795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71463" y="115888"/>
            <a:ext cx="8567738" cy="850900"/>
          </a:xfrm>
        </p:spPr>
        <p:txBody>
          <a:bodyPr>
            <a:normAutofit/>
          </a:bodyPr>
          <a:lstStyle/>
          <a:p>
            <a:pPr algn="ctr">
              <a:lnSpc>
                <a:spcPct val="80000"/>
              </a:lnSpc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Детерминистские критерии приемлемого уровня безопасности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71463" y="1135063"/>
            <a:ext cx="8643937" cy="5159375"/>
          </a:xfrm>
        </p:spPr>
        <p:txBody>
          <a:bodyPr>
            <a:no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SzPct val="140000"/>
              <a:buFont typeface="Arial" pitchFamily="34" charset="0"/>
              <a:buChar char="•"/>
            </a:pPr>
            <a:r>
              <a:rPr lang="ru-RU" sz="2300" b="1" dirty="0" smtClean="0">
                <a:latin typeface="Arial" charset="0"/>
              </a:rPr>
              <a:t>Обоснование </a:t>
            </a:r>
            <a:r>
              <a:rPr lang="ru-RU" sz="2300" b="1" dirty="0" err="1" smtClean="0">
                <a:latin typeface="Arial" charset="0"/>
              </a:rPr>
              <a:t>самозащищенности</a:t>
            </a:r>
            <a:r>
              <a:rPr lang="ru-RU" sz="2300" b="1" dirty="0" smtClean="0">
                <a:latin typeface="Arial" charset="0"/>
              </a:rPr>
              <a:t> за счет внутренних свойств безопасности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SzPct val="140000"/>
              <a:buFont typeface="Arial" pitchFamily="34" charset="0"/>
              <a:buChar char="•"/>
            </a:pPr>
            <a:r>
              <a:rPr lang="ru-RU" sz="2300" b="1" dirty="0" smtClean="0">
                <a:latin typeface="Arial" charset="0"/>
              </a:rPr>
              <a:t>Установление требований к эксплуатационным пределам, пределам безопасной эксплуатации и проектным пределам для проектных аварий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SzPct val="140000"/>
              <a:buFont typeface="Arial" pitchFamily="34" charset="0"/>
              <a:buChar char="•"/>
            </a:pPr>
            <a:r>
              <a:rPr lang="ru-RU" sz="2300" b="1" dirty="0" smtClean="0">
                <a:latin typeface="Arial" charset="0"/>
              </a:rPr>
              <a:t>Полный мощностной коэффициент реактивности и его составляющие (по удельному объему теплоносителя и температуре, по топливу) не может быть положительными во всем диапазоне параметров реактора, включая проектные аварии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SzPct val="140000"/>
              <a:buFont typeface="Arial" pitchFamily="34" charset="0"/>
              <a:buChar char="•"/>
            </a:pPr>
            <a:r>
              <a:rPr lang="ru-RU" sz="2300" b="1" dirty="0" smtClean="0">
                <a:latin typeface="Arial" charset="0"/>
              </a:rPr>
              <a:t>Требование </a:t>
            </a:r>
            <a:r>
              <a:rPr lang="ru-RU" sz="2300" b="1" dirty="0" err="1" smtClean="0">
                <a:latin typeface="Arial" charset="0"/>
              </a:rPr>
              <a:t>непревышения</a:t>
            </a:r>
            <a:r>
              <a:rPr lang="ru-RU" sz="2300" b="1" dirty="0" smtClean="0">
                <a:latin typeface="Arial" charset="0"/>
              </a:rPr>
              <a:t> порогового значения  удельной пиковой энтальпии разрушения топлива для </a:t>
            </a:r>
            <a:r>
              <a:rPr lang="ru-RU" sz="2300" b="1" dirty="0" err="1" smtClean="0">
                <a:latin typeface="Arial" charset="0"/>
              </a:rPr>
              <a:t>реактивностных</a:t>
            </a:r>
            <a:r>
              <a:rPr lang="ru-RU" sz="2300" b="1" dirty="0" smtClean="0">
                <a:latin typeface="Arial" charset="0"/>
              </a:rPr>
              <a:t> аварий</a:t>
            </a:r>
          </a:p>
        </p:txBody>
      </p:sp>
    </p:spTree>
    <p:extLst>
      <p:ext uri="{BB962C8B-B14F-4D97-AF65-F5344CB8AC3E}">
        <p14:creationId xmlns:p14="http://schemas.microsoft.com/office/powerpoint/2010/main" val="4817327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9" name="Rectangle 1027"/>
          <p:cNvSpPr>
            <a:spLocks noGrp="1" noChangeArrowheads="1"/>
          </p:cNvSpPr>
          <p:nvPr>
            <p:ph type="title" idx="4294967295"/>
          </p:nvPr>
        </p:nvSpPr>
        <p:spPr>
          <a:xfrm>
            <a:off x="444500" y="174625"/>
            <a:ext cx="8699500" cy="806450"/>
          </a:xfrm>
          <a:noFill/>
          <a:ln/>
        </p:spPr>
        <p:txBody>
          <a:bodyPr>
            <a:no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НОРМЫ РАДИАЦИОННОЙ</a:t>
            </a:r>
            <a:br>
              <a:rPr lang="ru-RU" sz="2800" dirty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</a:b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БЕЗОПАСНОСТИ</a:t>
            </a:r>
            <a:endParaRPr lang="en-GB" sz="2800" b="1" i="1" dirty="0">
              <a:solidFill>
                <a:schemeClr val="accent1">
                  <a:lumMod val="50000"/>
                </a:schemeClr>
              </a:solidFill>
              <a:latin typeface="Arial" charset="0"/>
            </a:endParaRPr>
          </a:p>
        </p:txBody>
      </p:sp>
      <p:pic>
        <p:nvPicPr>
          <p:cNvPr id="111621" name="Picture 1029" descr="Norms_Radiation_Safety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0066F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4138" y="1149351"/>
            <a:ext cx="6519862" cy="5197475"/>
          </a:xfrm>
          <a:prstGeom prst="rect">
            <a:avLst/>
          </a:prstGeom>
          <a:noFill/>
          <a:ln>
            <a:noFill/>
          </a:ln>
          <a:effectLst>
            <a:innerShdw blurRad="114300">
              <a:prstClr val="black"/>
            </a:innerShdw>
          </a:effectLst>
        </p:spPr>
      </p:pic>
    </p:spTree>
    <p:extLst>
      <p:ext uri="{BB962C8B-B14F-4D97-AF65-F5344CB8AC3E}">
        <p14:creationId xmlns:p14="http://schemas.microsoft.com/office/powerpoint/2010/main" val="3497003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485775" y="144461"/>
            <a:ext cx="8162925" cy="960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lnSpc>
                <a:spcPct val="85000"/>
              </a:lnSpc>
            </a:pP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БЕЗОПАСНОСТЬ</a:t>
            </a:r>
            <a:r>
              <a:rPr lang="ru-RU" sz="2800" dirty="0">
                <a:solidFill>
                  <a:srgbClr val="CC0000"/>
                </a:solidFill>
                <a:latin typeface="Arial Black" pitchFamily="34" charset="0"/>
              </a:rPr>
              <a:t/>
            </a:r>
            <a:br>
              <a:rPr lang="ru-RU" sz="2800" dirty="0">
                <a:solidFill>
                  <a:srgbClr val="CC0000"/>
                </a:solidFill>
                <a:latin typeface="Arial Black" pitchFamily="34" charset="0"/>
              </a:rPr>
            </a:b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Нормативная база</a:t>
            </a: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17462" y="1255713"/>
            <a:ext cx="16351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i="1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1962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1922462" y="1144588"/>
            <a:ext cx="7007225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/>
              <a:t>Правила обеспечения ядерной безопасности реакторов (ИАЭ им. И.В. Курчатова, </a:t>
            </a:r>
            <a:r>
              <a:rPr lang="ru-RU" b="1" i="1" dirty="0" err="1"/>
              <a:t>Буйницкий</a:t>
            </a:r>
            <a:r>
              <a:rPr lang="ru-RU" b="1" i="1" dirty="0"/>
              <a:t> Б.А., Бать Г.А., Гладков</a:t>
            </a:r>
            <a:r>
              <a:rPr lang="en-US" b="1" i="1" dirty="0"/>
              <a:t> </a:t>
            </a:r>
            <a:r>
              <a:rPr lang="ru-RU" b="1" i="1" dirty="0"/>
              <a:t>Г.А., Николаев Ю.Г., Сидоренко В.А.)</a:t>
            </a:r>
            <a:endParaRPr lang="ru-RU" b="1" dirty="0"/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1912937" y="2095500"/>
            <a:ext cx="70739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/>
              <a:t>Правила обеспечения ядерной безопасности энергетических реакторов (</a:t>
            </a:r>
            <a:r>
              <a:rPr lang="en-US" b="1" dirty="0"/>
              <a:t>III–</a:t>
            </a:r>
            <a:r>
              <a:rPr lang="ru-RU" b="1" dirty="0"/>
              <a:t>я Женева</a:t>
            </a:r>
            <a:r>
              <a:rPr lang="ru-RU" b="1" i="1" dirty="0"/>
              <a:t>)</a:t>
            </a:r>
            <a:endParaRPr lang="ru-RU" b="1" dirty="0"/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1922462" y="2789238"/>
            <a:ext cx="7072313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/>
              <a:t>Первая редакция «Общие принципы обеспечения  безопасности АЭС» (ИАЭ им. И.В. Курчатова, </a:t>
            </a:r>
            <a:r>
              <a:rPr lang="ru-RU" b="1" i="1" dirty="0"/>
              <a:t>группа под председательством Сидоренко В.А.)</a:t>
            </a:r>
            <a:endParaRPr lang="ru-RU" b="1" dirty="0"/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1906587" y="3721100"/>
            <a:ext cx="14065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000" b="1"/>
              <a:t>ОПБ -  73</a:t>
            </a:r>
          </a:p>
        </p:txBody>
      </p:sp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1906587" y="4094163"/>
            <a:ext cx="27701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000" b="1"/>
              <a:t>ПБЯ – 04-74</a:t>
            </a:r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1935162" y="4443413"/>
            <a:ext cx="14065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000" b="1"/>
              <a:t>ОПБ -  82</a:t>
            </a:r>
          </a:p>
        </p:txBody>
      </p:sp>
      <p:sp>
        <p:nvSpPr>
          <p:cNvPr id="20491" name="Text Box 11"/>
          <p:cNvSpPr txBox="1">
            <a:spLocks noChangeArrowheads="1"/>
          </p:cNvSpPr>
          <p:nvPr/>
        </p:nvSpPr>
        <p:spPr bwMode="auto">
          <a:xfrm>
            <a:off x="1935162" y="5068888"/>
            <a:ext cx="71231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000" b="1" dirty="0"/>
              <a:t>СППНАЭ – 87 (ОПБ – 88, ОПБ – 88</a:t>
            </a:r>
            <a:r>
              <a:rPr lang="en-US" sz="2000" b="1" dirty="0"/>
              <a:t>/</a:t>
            </a:r>
            <a:r>
              <a:rPr lang="ru-RU" sz="2000" b="1" dirty="0"/>
              <a:t>97, ПБЯ – 89</a:t>
            </a:r>
            <a:r>
              <a:rPr lang="en-US" sz="2000" b="1" dirty="0"/>
              <a:t>)</a:t>
            </a:r>
            <a:endParaRPr lang="ru-RU" sz="2000" b="1" dirty="0"/>
          </a:p>
        </p:txBody>
      </p:sp>
      <p:sp>
        <p:nvSpPr>
          <p:cNvPr id="20492" name="Text Box 12"/>
          <p:cNvSpPr txBox="1">
            <a:spLocks noChangeArrowheads="1"/>
          </p:cNvSpPr>
          <p:nvPr/>
        </p:nvSpPr>
        <p:spPr bwMode="auto">
          <a:xfrm>
            <a:off x="17462" y="2128838"/>
            <a:ext cx="16351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i="1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1964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0493" name="Text Box 13"/>
          <p:cNvSpPr txBox="1">
            <a:spLocks noChangeArrowheads="1"/>
          </p:cNvSpPr>
          <p:nvPr/>
        </p:nvSpPr>
        <p:spPr bwMode="auto">
          <a:xfrm>
            <a:off x="14287" y="2881313"/>
            <a:ext cx="16351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i="1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1970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0494" name="Text Box 14"/>
          <p:cNvSpPr txBox="1">
            <a:spLocks noChangeArrowheads="1"/>
          </p:cNvSpPr>
          <p:nvPr/>
        </p:nvSpPr>
        <p:spPr bwMode="auto">
          <a:xfrm>
            <a:off x="17462" y="3624263"/>
            <a:ext cx="16351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i="1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1973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0495" name="Text Box 15"/>
          <p:cNvSpPr txBox="1">
            <a:spLocks noChangeArrowheads="1"/>
          </p:cNvSpPr>
          <p:nvPr/>
        </p:nvSpPr>
        <p:spPr bwMode="auto">
          <a:xfrm>
            <a:off x="17462" y="4019550"/>
            <a:ext cx="1635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i="1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1974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0496" name="Text Box 16"/>
          <p:cNvSpPr txBox="1">
            <a:spLocks noChangeArrowheads="1"/>
          </p:cNvSpPr>
          <p:nvPr/>
        </p:nvSpPr>
        <p:spPr bwMode="auto">
          <a:xfrm>
            <a:off x="17462" y="4421188"/>
            <a:ext cx="16351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i="1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1982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0497" name="Text Box 17"/>
          <p:cNvSpPr txBox="1">
            <a:spLocks noChangeArrowheads="1"/>
          </p:cNvSpPr>
          <p:nvPr/>
        </p:nvSpPr>
        <p:spPr bwMode="auto">
          <a:xfrm>
            <a:off x="17462" y="4954588"/>
            <a:ext cx="16351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i="1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1987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0498" name="Text Box 18"/>
          <p:cNvSpPr txBox="1">
            <a:spLocks noChangeArrowheads="1"/>
          </p:cNvSpPr>
          <p:nvPr/>
        </p:nvSpPr>
        <p:spPr bwMode="auto">
          <a:xfrm>
            <a:off x="3895725" y="3892550"/>
            <a:ext cx="4546600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b="1" dirty="0"/>
              <a:t>Развитие требований по разработке специальных мер (систем) по обеспечению безопасности</a:t>
            </a:r>
          </a:p>
        </p:txBody>
      </p:sp>
      <p:sp>
        <p:nvSpPr>
          <p:cNvPr id="20499" name="AutoShape 19"/>
          <p:cNvSpPr>
            <a:spLocks/>
          </p:cNvSpPr>
          <p:nvPr/>
        </p:nvSpPr>
        <p:spPr bwMode="auto">
          <a:xfrm>
            <a:off x="3578225" y="3851275"/>
            <a:ext cx="198437" cy="1077913"/>
          </a:xfrm>
          <a:prstGeom prst="rightBrace">
            <a:avLst>
              <a:gd name="adj1" fmla="val 45594"/>
              <a:gd name="adj2" fmla="val 50000"/>
            </a:avLst>
          </a:prstGeom>
          <a:noFill/>
          <a:ln w="38100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GB" sz="2000" b="1"/>
          </a:p>
        </p:txBody>
      </p:sp>
      <p:sp>
        <p:nvSpPr>
          <p:cNvPr id="20500" name="Rectangle 20"/>
          <p:cNvSpPr>
            <a:spLocks noChangeArrowheads="1"/>
          </p:cNvSpPr>
          <p:nvPr/>
        </p:nvSpPr>
        <p:spPr bwMode="auto">
          <a:xfrm>
            <a:off x="3677443" y="5465763"/>
            <a:ext cx="5610225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b="1" dirty="0"/>
              <a:t>Требование по обязательному рассмотрению в проекте тяжелых аварий и разработке мер по УПРАВЛЕНИЮ АВАРИЕЙ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3321247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14325" y="3174"/>
            <a:ext cx="8658226" cy="815975"/>
          </a:xfrm>
        </p:spPr>
        <p:txBody>
          <a:bodyPr>
            <a:norm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БАЗЫ ДАННЫХ ПО БЕЗОПАСНОСТИ</a:t>
            </a:r>
            <a:b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</a:b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(1986 - 2003)</a:t>
            </a:r>
            <a:endParaRPr lang="en-GB" sz="2800" dirty="0" smtClean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20483" name="Picture 3" descr="resultWork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281" y="819149"/>
            <a:ext cx="7636119" cy="552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8075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7025" y="152400"/>
            <a:ext cx="8616950" cy="714375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2800" dirty="0" smtClean="0">
                <a:ln w="6350">
                  <a:noFill/>
                </a:ln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ea typeface="+mn-ea"/>
                <a:cs typeface="+mn-cs"/>
              </a:rPr>
              <a:t>Основные постулаты методологии обоснования безопасности</a:t>
            </a:r>
            <a:endParaRPr lang="ru-RU" sz="2800" dirty="0">
              <a:ln w="6350">
                <a:noFill/>
              </a:ln>
              <a:solidFill>
                <a:schemeClr val="accent1">
                  <a:lumMod val="50000"/>
                </a:schemeClr>
              </a:solidFill>
              <a:latin typeface="Arial Black" pitchFamily="34" charset="0"/>
              <a:ea typeface="+mn-ea"/>
              <a:cs typeface="+mn-cs"/>
            </a:endParaRPr>
          </a:p>
        </p:txBody>
      </p:sp>
      <p:sp>
        <p:nvSpPr>
          <p:cNvPr id="20787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23850" y="1152526"/>
            <a:ext cx="8620125" cy="4838700"/>
          </a:xfrm>
        </p:spPr>
        <p:txBody>
          <a:bodyPr>
            <a:normAutofit fontScale="55000" lnSpcReduction="20000"/>
          </a:bodyPr>
          <a:lstStyle/>
          <a:p>
            <a:pPr marL="180975">
              <a:lnSpc>
                <a:spcPct val="120000"/>
              </a:lnSpc>
              <a:spcBef>
                <a:spcPts val="0"/>
              </a:spcBef>
              <a:defRPr/>
            </a:pPr>
            <a:r>
              <a:rPr lang="ru-RU" sz="4000" b="1" dirty="0" smtClean="0">
                <a:latin typeface="Arial Black" pitchFamily="34" charset="0"/>
                <a:cs typeface="Arial" pitchFamily="34" charset="0"/>
              </a:rPr>
              <a:t>Накопленный уровень знаний о процессах и явлениях при тяжелых авариях позволяет решить проблему управления опасностью за счет:</a:t>
            </a:r>
            <a:endParaRPr lang="ru-RU" sz="4000" b="1" dirty="0">
              <a:latin typeface="Arial Black" pitchFamily="34" charset="0"/>
              <a:cs typeface="Arial" pitchFamily="34" charset="0"/>
            </a:endParaRPr>
          </a:p>
          <a:p>
            <a:pPr marL="895350" indent="-447675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>
                <a:srgbClr val="C00000"/>
              </a:buClr>
              <a:buFont typeface="Wingdings" pitchFamily="2" charset="2"/>
              <a:buChar char="Ø"/>
              <a:defRPr/>
            </a:pPr>
            <a:r>
              <a:rPr lang="ru-RU" sz="4000" b="1" dirty="0" smtClean="0">
                <a:latin typeface="Arial" pitchFamily="34" charset="0"/>
                <a:cs typeface="Arial" pitchFamily="34" charset="0"/>
              </a:rPr>
              <a:t>Качества проекта АЭС и накопленного опыта эксплуатации (предотвращение аварии)</a:t>
            </a:r>
            <a:endParaRPr lang="ru-RU" sz="4000" b="1" dirty="0">
              <a:latin typeface="Arial" pitchFamily="34" charset="0"/>
              <a:cs typeface="Arial" pitchFamily="34" charset="0"/>
            </a:endParaRPr>
          </a:p>
          <a:p>
            <a:pPr marL="895350" indent="-447675">
              <a:lnSpc>
                <a:spcPct val="120000"/>
              </a:lnSpc>
              <a:spcBef>
                <a:spcPts val="3000"/>
              </a:spcBef>
              <a:spcAft>
                <a:spcPts val="0"/>
              </a:spcAft>
              <a:buClr>
                <a:srgbClr val="C00000"/>
              </a:buClr>
              <a:buFont typeface="Wingdings" pitchFamily="2" charset="2"/>
              <a:buChar char="Ø"/>
              <a:defRPr/>
            </a:pPr>
            <a:r>
              <a:rPr lang="ru-RU" sz="4000" b="1" dirty="0" smtClean="0">
                <a:latin typeface="Arial" pitchFamily="34" charset="0"/>
                <a:cs typeface="Arial" pitchFamily="34" charset="0"/>
              </a:rPr>
              <a:t>Управления опасностью, которое заключается в последовательной борьбе за сохранение целостности физических барьеров безопасности, причем каждый барьер рассматривается как последний на пути распространения опасности (управление аварией)</a:t>
            </a: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623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71462" y="85725"/>
            <a:ext cx="8424863" cy="809625"/>
          </a:xfrm>
        </p:spPr>
        <p:txBody>
          <a:bodyPr>
            <a:norm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2800" dirty="0" smtClean="0">
                <a:ln w="6350">
                  <a:noFill/>
                </a:ln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ea typeface="+mn-ea"/>
                <a:cs typeface="+mn-cs"/>
              </a:rPr>
              <a:t>Методология управления опасностью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52424" y="1125538"/>
            <a:ext cx="8534401" cy="5159375"/>
          </a:xfrm>
        </p:spPr>
        <p:txBody>
          <a:bodyPr>
            <a:normAutofit fontScale="92500"/>
          </a:bodyPr>
          <a:lstStyle/>
          <a:p>
            <a:pPr marL="457200" indent="-4572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Bookman Old Style" pitchFamily="18" charset="0"/>
              <a:buAutoNum type="arabicPeriod"/>
            </a:pPr>
            <a:r>
              <a:rPr lang="ru-RU" sz="2400" b="1" dirty="0" smtClean="0">
                <a:latin typeface="Arial" charset="0"/>
              </a:rPr>
              <a:t>Формулировка целей безопасности для каждой стадии развития аварии (дерево целей безопасности)</a:t>
            </a:r>
          </a:p>
          <a:p>
            <a:pPr marL="457200" indent="-4572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Bookman Old Style" pitchFamily="18" charset="0"/>
              <a:buAutoNum type="arabicPeriod"/>
            </a:pPr>
            <a:r>
              <a:rPr lang="ru-RU" sz="2400" b="1" dirty="0" smtClean="0">
                <a:latin typeface="Arial" charset="0"/>
              </a:rPr>
              <a:t>Сформулированным целям безопасности соответствуют конкретные функции безопасности</a:t>
            </a:r>
          </a:p>
          <a:p>
            <a:pPr marL="457200" indent="-4572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Bookman Old Style" pitchFamily="18" charset="0"/>
              <a:buAutoNum type="arabicPeriod"/>
            </a:pPr>
            <a:r>
              <a:rPr lang="ru-RU" sz="2400" b="1" dirty="0" smtClean="0">
                <a:latin typeface="Arial" charset="0"/>
              </a:rPr>
              <a:t>Утрата функции формирует запрос на ее восстановление</a:t>
            </a:r>
          </a:p>
          <a:p>
            <a:pPr marL="457200" indent="-4572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Bookman Old Style" pitchFamily="18" charset="0"/>
              <a:buAutoNum type="arabicPeriod"/>
            </a:pPr>
            <a:r>
              <a:rPr lang="ru-RU" sz="2400" b="1" dirty="0" smtClean="0">
                <a:latin typeface="Arial" charset="0"/>
              </a:rPr>
              <a:t>Исходя из знания конкретных параметров аварийного процесса выбирается эффективная процедура управления аварией</a:t>
            </a:r>
          </a:p>
          <a:p>
            <a:pPr marL="457200" indent="-4572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Bookman Old Style" pitchFamily="18" charset="0"/>
              <a:buAutoNum type="arabicPeriod"/>
            </a:pPr>
            <a:r>
              <a:rPr lang="ru-RU" sz="2400" b="1" dirty="0" smtClean="0">
                <a:latin typeface="Arial" charset="0"/>
              </a:rPr>
              <a:t>Оценка готовности к эффективному управлению аварией (оценка уровня знаний) формирует запрос на дополнительные исследования</a:t>
            </a:r>
          </a:p>
        </p:txBody>
      </p:sp>
    </p:spTree>
    <p:extLst>
      <p:ext uri="{BB962C8B-B14F-4D97-AF65-F5344CB8AC3E}">
        <p14:creationId xmlns:p14="http://schemas.microsoft.com/office/powerpoint/2010/main" val="3769170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69850"/>
            <a:ext cx="9144000" cy="765175"/>
          </a:xfrm>
        </p:spPr>
        <p:txBody>
          <a:bodyPr>
            <a:normAutofit/>
          </a:bodyPr>
          <a:lstStyle/>
          <a:p>
            <a:pPr algn="ctr">
              <a:lnSpc>
                <a:spcPct val="75000"/>
              </a:lnSpc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Безопасность атомных станций с ВВЭР</a:t>
            </a:r>
            <a:b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</a:b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Проектно-технические решения</a:t>
            </a:r>
            <a:endParaRPr lang="en-US" sz="2800" b="1" dirty="0" smtClean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graphicFrame>
        <p:nvGraphicFramePr>
          <p:cNvPr id="146473" name="Group 41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1741820591"/>
              </p:ext>
            </p:extLst>
          </p:nvPr>
        </p:nvGraphicFramePr>
        <p:xfrm>
          <a:off x="4229100" y="889794"/>
          <a:ext cx="4914900" cy="2762249"/>
        </p:xfrm>
        <a:graphic>
          <a:graphicData uri="http://schemas.openxmlformats.org/drawingml/2006/table">
            <a:tbl>
              <a:tblPr/>
              <a:tblGrid>
                <a:gridCol w="2876550"/>
                <a:gridCol w="2038350"/>
              </a:tblGrid>
              <a:tr h="374056"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 Black" pitchFamily="34" charset="0"/>
                        </a:rPr>
                        <a:t>Первое поколение АЭС с ВВЭР-440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L="84406" marR="84406" marT="45710" marB="45710" horzOverflow="overflow">
                    <a:lnL w="38100" cap="flat" cmpd="sng" algn="ctr">
                      <a:solidFill>
                        <a:srgbClr val="33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33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33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85706">
                <a:tc>
                  <a:txBody>
                    <a:bodyPr/>
                    <a:lstStyle/>
                    <a:p>
                      <a:pPr marL="85725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CC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Разрыв трубы до 100 мм. Герметичные помещения на избыточное давление 1 кг/см2. Ограниченный выброс избыточной среды при большом давлении.</a:t>
                      </a:r>
                    </a:p>
                  </a:txBody>
                  <a:tcPr marL="84406" marR="84406" marT="45710" marB="45710" horzOverflow="overflow">
                    <a:lnL w="38100" cap="flat" cmpd="sng" algn="ctr">
                      <a:solidFill>
                        <a:srgbClr val="33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4406" marR="84406" marT="45710" marB="45710" horzOverflow="overflow">
                    <a:lnL>
                      <a:noFill/>
                    </a:lnL>
                    <a:lnR w="38100" cap="flat" cmpd="sng" algn="ctr">
                      <a:solidFill>
                        <a:srgbClr val="33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rgbClr val="33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40248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Нововоронежская</a:t>
                      </a:r>
                      <a:r>
                        <a:rPr kumimoji="0" lang="ru-RU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АЭС, 3-4 блоки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Кольская АЭС, 1-2 блоки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Армянская АЭС, 1-2 блока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АЭС «Норд» (ГДР), 1-4 блоки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АЭС «</a:t>
                      </a:r>
                      <a:r>
                        <a:rPr kumimoji="0" lang="ru-RU" sz="10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Козлодуй</a:t>
                      </a:r>
                      <a:r>
                        <a:rPr kumimoji="0" lang="ru-RU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» (Болгария), 1-4 блоки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АЭС </a:t>
                      </a:r>
                      <a:r>
                        <a:rPr kumimoji="0" lang="ru-RU" sz="10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Богунице</a:t>
                      </a:r>
                      <a:r>
                        <a:rPr kumimoji="0" lang="ru-RU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(Чехословакия), 1-2 блоки</a:t>
                      </a:r>
                      <a:endParaRPr kumimoji="0" lang="en-US" sz="1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4406" marR="84406" marT="45710" marB="45710" horzOverflow="overflow">
                    <a:lnL w="38100" cap="flat" cmpd="sng" algn="ctr">
                      <a:solidFill>
                        <a:srgbClr val="33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33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46445" name="Group 13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1757469917"/>
              </p:ext>
            </p:extLst>
          </p:nvPr>
        </p:nvGraphicFramePr>
        <p:xfrm>
          <a:off x="0" y="892969"/>
          <a:ext cx="4267200" cy="3444875"/>
        </p:xfrm>
        <a:graphic>
          <a:graphicData uri="http://schemas.openxmlformats.org/drawingml/2006/table">
            <a:tbl>
              <a:tblPr/>
              <a:tblGrid>
                <a:gridCol w="4267200"/>
              </a:tblGrid>
              <a:tr h="36582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 Black" pitchFamily="34" charset="0"/>
                        </a:rPr>
                        <a:t>Первые блоки АЭС с ВВЭР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L="84406" marR="84406" marT="45728" marB="45728" horzOverflow="overflow">
                    <a:lnL w="38100" cap="flat" cmpd="sng" algn="ctr">
                      <a:solidFill>
                        <a:srgbClr val="33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33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33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1825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CC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Малые течи теплоносителя. Герметичные помещения на избыточное давление 1 кг/см</a:t>
                      </a:r>
                      <a:r>
                        <a:rPr kumimoji="0" lang="ru-RU" sz="1300" b="1" i="1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3366CC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r>
                        <a:rPr kumimoji="0" lang="ru-RU" sz="13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CC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kumimoji="0" lang="en-US" sz="13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3366CC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4406" marR="84406" marT="45728" marB="45728" horzOverflow="overflow">
                    <a:lnL w="38100" cap="flat" cmpd="sng" algn="ctr">
                      <a:solidFill>
                        <a:srgbClr val="33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33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5728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Ново-Воронежская  АЭС: 1 и 2 блоки. </a:t>
                      </a:r>
                      <a:b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АЭС «</a:t>
                      </a:r>
                      <a:r>
                        <a:rPr kumimoji="0" lang="ru-RU" sz="12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Райнсберг</a:t>
                      </a: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» в ГДР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4406" marR="84406" marT="45728" marB="45728" horzOverflow="overflow">
                    <a:lnL w="38100" cap="flat" cmpd="sng" algn="ctr">
                      <a:solidFill>
                        <a:srgbClr val="33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33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0350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4406" marR="84406" marT="45728" marB="45728" horzOverflow="overflow">
                    <a:lnL w="38100" cap="flat" cmpd="sng" algn="ctr">
                      <a:solidFill>
                        <a:srgbClr val="33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33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rgbClr val="33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26636" name="Picture 12" descr="Safety_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8227" y="1326356"/>
            <a:ext cx="1720362" cy="2325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6" name="Picture 22" descr="Safety_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780" y="2217444"/>
            <a:ext cx="2266950" cy="137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46455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3653591"/>
              </p:ext>
            </p:extLst>
          </p:nvPr>
        </p:nvGraphicFramePr>
        <p:xfrm>
          <a:off x="0" y="3652043"/>
          <a:ext cx="4280389" cy="2577305"/>
        </p:xfrm>
        <a:graphic>
          <a:graphicData uri="http://schemas.openxmlformats.org/drawingml/2006/table">
            <a:tbl>
              <a:tblPr/>
              <a:tblGrid>
                <a:gridCol w="2680189"/>
                <a:gridCol w="1600200"/>
              </a:tblGrid>
              <a:tr h="312621"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 Black" pitchFamily="34" charset="0"/>
                        </a:rPr>
                        <a:t>АЭС  с ВВЭР-1000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L="83077" marR="83077" marT="35990" marB="0" horzOverflow="overflow">
                    <a:lnL w="38100" cap="flat" cmpd="sng" algn="ctr">
                      <a:solidFill>
                        <a:srgbClr val="33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33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33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6468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CC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Защитная оболочка.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CC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Разрыв трубы до 850 мм.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Нововоронежская</a:t>
                      </a:r>
                      <a:r>
                        <a:rPr kumimoji="0" lang="ru-RU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АЭС, 5 блок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Южно-Украинская АЭС, 1-3 блоки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Калининская АЭС, 1-3 блоки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Запорожская АЭС, 1-6 блоки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Балаковская АЭС, 1-4 блоки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Ровенская АЭС, 3-4 блоки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Хмельницкая АЭС, 1-2 блоки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Ростовская АЭС, 1 блок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АЭС «</a:t>
                      </a:r>
                      <a:r>
                        <a:rPr kumimoji="0" lang="ru-RU" sz="10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Козлодуй</a:t>
                      </a:r>
                      <a:r>
                        <a:rPr kumimoji="0" lang="ru-RU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» Болгария, 5-6 блоки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АЭС «</a:t>
                      </a:r>
                      <a:r>
                        <a:rPr kumimoji="0" lang="ru-RU" sz="10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Темелин</a:t>
                      </a:r>
                      <a:r>
                        <a:rPr kumimoji="0" lang="ru-RU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», Чехия, 1-2 блоки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АЭС «</a:t>
                      </a:r>
                      <a:r>
                        <a:rPr kumimoji="0" lang="ru-RU" sz="10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Тянь</a:t>
                      </a:r>
                      <a:r>
                        <a:rPr kumimoji="0" lang="ru-RU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-Вань», Китай, 1-2 блоки</a:t>
                      </a:r>
                      <a:endParaRPr kumimoji="0" lang="en-US" sz="1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3077" marR="83077" marT="35990" marB="0" horzOverflow="overflow">
                    <a:lnL w="38100" cap="flat" cmpd="sng" algn="ctr">
                      <a:solidFill>
                        <a:srgbClr val="33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33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4406" marR="84406" marT="45708" marB="45708" horzOverflow="overflow">
                    <a:lnL>
                      <a:noFill/>
                    </a:lnL>
                    <a:lnR w="38100" cap="flat" cmpd="sng" algn="ctr">
                      <a:solidFill>
                        <a:srgbClr val="33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rgbClr val="33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6463" name="Group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9100598"/>
              </p:ext>
            </p:extLst>
          </p:nvPr>
        </p:nvGraphicFramePr>
        <p:xfrm>
          <a:off x="4286250" y="3651866"/>
          <a:ext cx="4857750" cy="2577483"/>
        </p:xfrm>
        <a:graphic>
          <a:graphicData uri="http://schemas.openxmlformats.org/drawingml/2006/table">
            <a:tbl>
              <a:tblPr/>
              <a:tblGrid>
                <a:gridCol w="2520462"/>
                <a:gridCol w="2337288"/>
              </a:tblGrid>
              <a:tr h="445445"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 Black" pitchFamily="34" charset="0"/>
                        </a:rPr>
                        <a:t>АЭС- 2006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L="33231" marR="0" marT="46800" marB="46800" horzOverflow="overflow">
                    <a:lnL w="38100" cap="flat" cmpd="sng" algn="ctr">
                      <a:solidFill>
                        <a:srgbClr val="33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33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33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32038">
                <a:tc>
                  <a:txBody>
                    <a:bodyPr/>
                    <a:lstStyle/>
                    <a:p>
                      <a:pPr marL="85725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CC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Двойная защитная оболочка. Пассивный теплоотвод. Удержание расплавленной активной зоны.</a:t>
                      </a:r>
                    </a:p>
                    <a:p>
                      <a:pPr marL="85725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Ведется строительство</a:t>
                      </a:r>
                      <a:b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ЛАЭС-2 и НВАЭС-2</a:t>
                      </a:r>
                    </a:p>
                  </a:txBody>
                  <a:tcPr marL="33231" marR="0" marT="46800" marB="46800" horzOverflow="overflow">
                    <a:lnL w="38100" cap="flat" cmpd="sng" algn="ctr">
                      <a:solidFill>
                        <a:srgbClr val="33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33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3231" marR="0" marT="46800" marB="46800" horzOverflow="overflow">
                    <a:lnL>
                      <a:noFill/>
                    </a:lnL>
                    <a:lnR w="38100" cap="flat" cmpd="sng" algn="ctr">
                      <a:solidFill>
                        <a:srgbClr val="33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rgbClr val="33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26663" name="Picture 39" descr="Safety_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9900" y="3989387"/>
            <a:ext cx="232410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64" name="Picture 40" descr="Safety_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0542" y="3978274"/>
            <a:ext cx="1550377" cy="218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55502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019175" y="85725"/>
            <a:ext cx="8124825" cy="762000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Затраты на модернизацию АС</a:t>
            </a:r>
            <a:endParaRPr lang="en-US" sz="2800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</p:txBody>
      </p:sp>
      <p:graphicFrame>
        <p:nvGraphicFramePr>
          <p:cNvPr id="11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2999083"/>
              </p:ext>
            </p:extLst>
          </p:nvPr>
        </p:nvGraphicFramePr>
        <p:xfrm>
          <a:off x="251520" y="1381125"/>
          <a:ext cx="8784975" cy="4772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5320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8" name="Rectangle 0" descr="30%"/>
          <p:cNvSpPr>
            <a:spLocks noChangeArrowheads="1"/>
          </p:cNvSpPr>
          <p:nvPr/>
        </p:nvSpPr>
        <p:spPr bwMode="auto">
          <a:xfrm>
            <a:off x="0" y="0"/>
            <a:ext cx="9144000" cy="15573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9388" y="9525"/>
            <a:ext cx="8964612" cy="1092200"/>
          </a:xfrm>
        </p:spPr>
        <p:txBody>
          <a:bodyPr/>
          <a:lstStyle/>
          <a:p>
            <a:pPr algn="ctr">
              <a:lnSpc>
                <a:spcPct val="90000"/>
              </a:lnSpc>
            </a:pPr>
            <a:r>
              <a:rPr lang="ru-RU" sz="3600" dirty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ЯДЕРНАЯ ЭНЕРГЕТИКА</a:t>
            </a:r>
            <a:br>
              <a:rPr lang="ru-RU" sz="3600" dirty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</a:b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</a:rPr>
              <a:t>СКВОЗЬ ОГОНЬ, ВОДУ И МЕДНЫЕ ТРУБЫ</a:t>
            </a:r>
            <a:endParaRPr lang="en-GB" sz="36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3" y="1658519"/>
            <a:ext cx="4949825" cy="316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4949823" y="1209675"/>
            <a:ext cx="4152902" cy="456663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700" b="1" dirty="0">
                <a:solidFill>
                  <a:srgbClr val="4BACC6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ru-RU" sz="1700" b="1" dirty="0">
                <a:solidFill>
                  <a:srgbClr val="4BACC6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 этап</a:t>
            </a:r>
            <a:r>
              <a:rPr lang="ru-RU" sz="1700" b="1" i="1" dirty="0">
                <a:solidFill>
                  <a:srgbClr val="4BACC6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700" b="1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– Технологический успех, демонстрация возможности создания нового </a:t>
            </a:r>
            <a:r>
              <a:rPr lang="ru-RU" sz="1700" b="1" i="1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энергоисточника</a:t>
            </a:r>
            <a:endParaRPr lang="ru-RU" sz="1700" b="1" i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700" b="1" dirty="0">
                <a:solidFill>
                  <a:srgbClr val="4BACC6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II </a:t>
            </a:r>
            <a:r>
              <a:rPr lang="ru-RU" sz="1700" b="1" dirty="0">
                <a:solidFill>
                  <a:srgbClr val="4BACC6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этап</a:t>
            </a:r>
            <a:r>
              <a:rPr lang="ru-RU" sz="1700" b="1" i="1" dirty="0">
                <a:solidFill>
                  <a:srgbClr val="4BACC6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700" b="1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– Ускоренное развитие ЯЭ, опережающее запрос общества, демонстрация </a:t>
            </a:r>
            <a:r>
              <a:rPr lang="ru-RU" sz="1700" b="1" i="1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конкурентоспособ-ности</a:t>
            </a:r>
            <a:r>
              <a:rPr lang="ru-RU" sz="1700" b="1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, переоценка «зрелости» технологии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700" b="1" dirty="0">
                <a:solidFill>
                  <a:srgbClr val="4BACC6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III </a:t>
            </a:r>
            <a:r>
              <a:rPr lang="ru-RU" sz="1700" b="1" dirty="0">
                <a:solidFill>
                  <a:srgbClr val="4BACC6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этап</a:t>
            </a:r>
            <a:r>
              <a:rPr lang="ru-RU" sz="1700" b="1" i="1" dirty="0">
                <a:solidFill>
                  <a:srgbClr val="4BACC6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700" b="1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– Тяжелые аварии на АЭС, резкий спад роста</a:t>
            </a:r>
          </a:p>
          <a:p>
            <a:pPr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700" b="1" dirty="0">
                <a:solidFill>
                  <a:srgbClr val="4BACC6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IV</a:t>
            </a:r>
            <a:r>
              <a:rPr lang="ru-RU" sz="1700" b="1" dirty="0">
                <a:solidFill>
                  <a:srgbClr val="4BACC6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 этап</a:t>
            </a:r>
            <a:r>
              <a:rPr lang="ru-RU" sz="1700" b="1" i="1" dirty="0">
                <a:solidFill>
                  <a:srgbClr val="4BACC6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700" b="1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– Второе рождение </a:t>
            </a:r>
            <a:r>
              <a:rPr lang="ru-RU" sz="1700" b="1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―</a:t>
            </a:r>
            <a:r>
              <a:rPr lang="ru-RU" sz="1700" b="1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демонстрация</a:t>
            </a:r>
            <a:r>
              <a:rPr lang="en-US" sz="1700" b="1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700" b="1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реальной «зрелости» технологии:  гарантированная безопасность и экономическая </a:t>
            </a:r>
            <a:r>
              <a:rPr lang="ru-RU" sz="1700" b="1" i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эффективность</a:t>
            </a:r>
            <a:endParaRPr lang="en-US" sz="1700" b="1" i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700" b="1" i="1" dirty="0" smtClean="0">
                <a:solidFill>
                  <a:srgbClr val="4BACC6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V </a:t>
            </a:r>
            <a:r>
              <a:rPr lang="ru-RU" sz="1700" b="1" i="1" dirty="0" smtClean="0">
                <a:solidFill>
                  <a:srgbClr val="4BACC6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этап </a:t>
            </a:r>
            <a:r>
              <a:rPr lang="ru-RU" sz="1700" b="1" i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sz="1700" b="1" i="1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Постфукусимский</a:t>
            </a:r>
            <a:r>
              <a:rPr lang="ru-RU" sz="1700" b="1" i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синдром </a:t>
            </a:r>
            <a:endParaRPr lang="en-GB" sz="1700" b="1" i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2456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130" name="Line 4"/>
          <p:cNvSpPr>
            <a:spLocks noChangeShapeType="1"/>
          </p:cNvSpPr>
          <p:nvPr/>
        </p:nvSpPr>
        <p:spPr bwMode="auto">
          <a:xfrm>
            <a:off x="2362200" y="2327275"/>
            <a:ext cx="9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42938" y="0"/>
            <a:ext cx="8501062" cy="1143000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514350" indent="-514350" algn="ctr" fontAlgn="auto">
              <a:spcBef>
                <a:spcPts val="600"/>
              </a:spcBef>
              <a:spcAft>
                <a:spcPts val="0"/>
              </a:spcAft>
              <a:defRPr/>
            </a:pPr>
            <a:endParaRPr lang="ru-RU" sz="3200" b="1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  <a:ea typeface="+mj-ea"/>
              <a:cs typeface="+mj-cs"/>
            </a:endParaRPr>
          </a:p>
        </p:txBody>
      </p:sp>
      <p:sp>
        <p:nvSpPr>
          <p:cNvPr id="11" name="Заголовок 10"/>
          <p:cNvSpPr>
            <a:spLocks noGrp="1"/>
          </p:cNvSpPr>
          <p:nvPr>
            <p:ph type="title" idx="4294967295"/>
          </p:nvPr>
        </p:nvSpPr>
        <p:spPr>
          <a:xfrm>
            <a:off x="467479" y="142875"/>
            <a:ext cx="8372475" cy="765175"/>
          </a:xfrm>
        </p:spPr>
        <p:txBody>
          <a:bodyPr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ln w="6350">
                  <a:noFill/>
                </a:ln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БАЗОВЫЕ</a:t>
            </a:r>
            <a:br>
              <a:rPr lang="ru-RU" sz="2800" dirty="0" smtClean="0">
                <a:ln w="6350">
                  <a:noFill/>
                </a:ln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</a:br>
            <a:r>
              <a:rPr lang="ru-RU" sz="2800" dirty="0" smtClean="0">
                <a:ln w="6350">
                  <a:noFill/>
                </a:ln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ПРИНЦИПЫ БЕЗОПАСНОСТИ</a:t>
            </a:r>
            <a:endParaRPr lang="ru-RU" sz="2800" dirty="0">
              <a:ln w="6350">
                <a:noFill/>
              </a:ln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14" name="Picture 3" descr="Fig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577" y="1628800"/>
            <a:ext cx="8022827" cy="4021334"/>
          </a:xfrm>
          <a:prstGeom prst="rect">
            <a:avLst/>
          </a:prstGeom>
          <a:solidFill>
            <a:srgbClr val="F6F89E">
              <a:alpha val="42000"/>
            </a:srgbClr>
          </a:solidFill>
          <a:ln w="9525">
            <a:noFill/>
            <a:miter lim="800000"/>
            <a:headEnd/>
            <a:tailEnd/>
          </a:ln>
        </p:spPr>
      </p:pic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55577" y="1628800"/>
            <a:ext cx="2016224" cy="4021334"/>
          </a:xfrm>
          <a:prstGeom prst="rect">
            <a:avLst/>
          </a:prstGeom>
          <a:noFill/>
          <a:ln w="76200">
            <a:solidFill>
              <a:srgbClr val="4596D1">
                <a:lumMod val="75000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itchFamily="18" charset="0"/>
            </a:endParaRP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3347864" y="1628800"/>
            <a:ext cx="2611707" cy="785813"/>
          </a:xfrm>
          <a:prstGeom prst="rect">
            <a:avLst/>
          </a:prstGeom>
          <a:noFill/>
          <a:ln w="69850">
            <a:solidFill>
              <a:srgbClr val="4596D1">
                <a:lumMod val="75000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itchFamily="18" charset="0"/>
            </a:endParaRP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6588224" y="1628800"/>
            <a:ext cx="2196486" cy="4021334"/>
          </a:xfrm>
          <a:prstGeom prst="rect">
            <a:avLst/>
          </a:prstGeom>
          <a:noFill/>
          <a:ln w="76200">
            <a:solidFill>
              <a:srgbClr val="4596D1">
                <a:lumMod val="75000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298938" y="2494861"/>
            <a:ext cx="936104" cy="796334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glow rad="127000">
              <a:schemeClr val="accent1">
                <a:alpha val="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8" name="Двойная стрелка вверх/вниз 17"/>
          <p:cNvSpPr/>
          <p:nvPr/>
        </p:nvSpPr>
        <p:spPr>
          <a:xfrm>
            <a:off x="4382451" y="2494861"/>
            <a:ext cx="648072" cy="870371"/>
          </a:xfrm>
          <a:prstGeom prst="upDownArrow">
            <a:avLst/>
          </a:prstGeom>
          <a:gradFill flip="none" rotWithShape="1">
            <a:gsLst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270000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5714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71462" y="85725"/>
            <a:ext cx="8424863" cy="809625"/>
          </a:xfrm>
        </p:spPr>
        <p:txBody>
          <a:bodyPr>
            <a:norm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2800" dirty="0" smtClean="0">
                <a:ln w="6350">
                  <a:noFill/>
                </a:ln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ea typeface="+mn-ea"/>
                <a:cs typeface="+mn-cs"/>
              </a:rPr>
              <a:t>Итоги </a:t>
            </a:r>
            <a:r>
              <a:rPr lang="ru-RU" sz="2800" dirty="0" err="1" smtClean="0">
                <a:ln w="6350">
                  <a:noFill/>
                </a:ln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ea typeface="+mn-ea"/>
                <a:cs typeface="+mn-cs"/>
              </a:rPr>
              <a:t>послечернобыльского</a:t>
            </a:r>
            <a:r>
              <a:rPr lang="ru-RU" sz="2800" dirty="0" smtClean="0">
                <a:ln w="6350">
                  <a:noFill/>
                </a:ln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ea typeface="+mn-ea"/>
                <a:cs typeface="+mn-cs"/>
              </a:rPr>
              <a:t> периода </a:t>
            </a:r>
            <a:br>
              <a:rPr lang="ru-RU" sz="2800" dirty="0" smtClean="0">
                <a:ln w="6350">
                  <a:noFill/>
                </a:ln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ea typeface="+mn-ea"/>
                <a:cs typeface="+mn-cs"/>
              </a:rPr>
            </a:br>
            <a:r>
              <a:rPr lang="ru-RU" sz="2800" dirty="0" smtClean="0">
                <a:ln w="6350">
                  <a:noFill/>
                </a:ln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ea typeface="+mn-ea"/>
                <a:cs typeface="+mn-cs"/>
              </a:rPr>
              <a:t>в России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52424" y="1125538"/>
            <a:ext cx="8534401" cy="5159375"/>
          </a:xfrm>
        </p:spPr>
        <p:txBody>
          <a:bodyPr>
            <a:normAutofit/>
          </a:bodyPr>
          <a:lstStyle/>
          <a:p>
            <a:pPr marL="342900" indent="-3429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2400" b="1" u="sng" dirty="0" smtClean="0">
                <a:latin typeface="Arial Black" pitchFamily="34" charset="0"/>
              </a:rPr>
              <a:t>Сохранены</a:t>
            </a:r>
            <a:r>
              <a:rPr lang="ru-RU" sz="2400" b="1" dirty="0" smtClean="0">
                <a:latin typeface="Arial" charset="0"/>
              </a:rPr>
              <a:t> проектно-конструкторская инфраструктура и знания по базовым технологиям (ВВЭР и БН)</a:t>
            </a:r>
          </a:p>
          <a:p>
            <a:pPr marL="342900" indent="-3429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2400" u="sng" dirty="0" smtClean="0">
                <a:latin typeface="Arial Black" pitchFamily="34" charset="0"/>
              </a:rPr>
              <a:t>Сохранены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технологии и инфраструктура сооружения энергоблоков АЭС и ядерная промышленность</a:t>
            </a:r>
          </a:p>
          <a:p>
            <a:pPr marL="342900" indent="-3429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2400" b="1" u="sng" dirty="0" smtClean="0">
                <a:latin typeface="Arial Black" pitchFamily="34" charset="0"/>
                <a:cs typeface="Arial" pitchFamily="34" charset="0"/>
              </a:rPr>
              <a:t>Проведены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научные исследования по тяжелым авариям, разработаны и верифицированы расчетные коды</a:t>
            </a:r>
          </a:p>
          <a:p>
            <a:pPr marL="342900" indent="-3429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2400" u="sng" dirty="0" smtClean="0">
                <a:latin typeface="Arial Black" pitchFamily="34" charset="0"/>
                <a:cs typeface="Arial" pitchFamily="34" charset="0"/>
              </a:rPr>
              <a:t>Развиты и апробированы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новые проектные решения по безопасности</a:t>
            </a:r>
            <a:endParaRPr lang="ru-RU" sz="2400" b="1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2082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Рисунок 43" descr="MH900402734.JPG"/>
          <p:cNvPicPr>
            <a:picLocks noChangeAspect="1"/>
          </p:cNvPicPr>
          <p:nvPr/>
        </p:nvPicPr>
        <p:blipFill>
          <a:blip r:embed="rId3" cstate="print"/>
          <a:srcRect t="16931" b="17434"/>
          <a:stretch>
            <a:fillRect/>
          </a:stretch>
        </p:blipFill>
        <p:spPr>
          <a:xfrm>
            <a:off x="270285" y="1209675"/>
            <a:ext cx="8457656" cy="48666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987" name="Рисунок 53" descr="Рисунок-2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63"/>
          <a:stretch>
            <a:fillRect/>
          </a:stretch>
        </p:blipFill>
        <p:spPr bwMode="auto">
          <a:xfrm>
            <a:off x="270285" y="1209675"/>
            <a:ext cx="7397340" cy="502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Пятно 1 22"/>
          <p:cNvSpPr/>
          <p:nvPr/>
        </p:nvSpPr>
        <p:spPr bwMode="auto">
          <a:xfrm>
            <a:off x="5436096" y="4781525"/>
            <a:ext cx="576064" cy="576064"/>
          </a:xfrm>
          <a:prstGeom prst="irregularSeal1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1999" name="TextBox 35"/>
          <p:cNvSpPr txBox="1">
            <a:spLocks noChangeArrowheads="1"/>
          </p:cNvSpPr>
          <p:nvPr/>
        </p:nvSpPr>
        <p:spPr bwMode="auto">
          <a:xfrm>
            <a:off x="6516688" y="5661025"/>
            <a:ext cx="1331912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800" b="1">
                <a:cs typeface="Arial" charset="0"/>
              </a:rPr>
              <a:t>Насос морской воды</a:t>
            </a:r>
          </a:p>
        </p:txBody>
      </p:sp>
      <p:sp>
        <p:nvSpPr>
          <p:cNvPr id="52" name="Пятно 1 51"/>
          <p:cNvSpPr/>
          <p:nvPr/>
        </p:nvSpPr>
        <p:spPr bwMode="auto">
          <a:xfrm>
            <a:off x="327485" y="1663080"/>
            <a:ext cx="576064" cy="576064"/>
          </a:xfrm>
          <a:prstGeom prst="irregularSeal1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99701" name="Rectangle 21"/>
          <p:cNvSpPr>
            <a:spLocks noChangeArrowheads="1"/>
          </p:cNvSpPr>
          <p:nvPr/>
        </p:nvSpPr>
        <p:spPr bwMode="auto">
          <a:xfrm>
            <a:off x="468313" y="142875"/>
            <a:ext cx="82804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b"/>
          <a:lstStyle/>
          <a:p>
            <a:pPr algn="ctr" eaLnBrk="0" hangingPunct="0">
              <a:lnSpc>
                <a:spcPct val="80000"/>
              </a:lnSpc>
              <a:defRPr/>
            </a:pPr>
            <a:r>
              <a:rPr lang="ru-RU" sz="3000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Авария </a:t>
            </a:r>
            <a:r>
              <a:rPr lang="ru-RU" sz="3000" dirty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на АЭС </a:t>
            </a:r>
            <a:r>
              <a:rPr lang="ru-RU" sz="3000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Фукусима-2 в Японии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2011 год</a:t>
            </a:r>
            <a:endParaRPr lang="en-US" sz="2800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7" name="Номер слайда 7"/>
          <p:cNvSpPr txBox="1">
            <a:spLocks noGrp="1"/>
          </p:cNvSpPr>
          <p:nvPr/>
        </p:nvSpPr>
        <p:spPr>
          <a:xfrm>
            <a:off x="7010400" y="6492875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chemeClr val="accent4">
                  <a:lumMod val="75000"/>
                </a:schemeClr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9484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2" descr="C:\2436527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6325" y="1845334"/>
            <a:ext cx="4295915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20484" name="TextBox 4"/>
          <p:cNvSpPr txBox="1">
            <a:spLocks noChangeArrowheads="1"/>
          </p:cNvSpPr>
          <p:nvPr/>
        </p:nvSpPr>
        <p:spPr bwMode="auto">
          <a:xfrm>
            <a:off x="1619672" y="691939"/>
            <a:ext cx="6371341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>
            <a:defPPr>
              <a:defRPr lang="ru-RU"/>
            </a:defPPr>
            <a:lvl1pPr algn="ctr">
              <a:defRPr sz="2400" b="1">
                <a:solidFill>
                  <a:srgbClr val="0033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События на АЭС «</a:t>
            </a:r>
            <a:r>
              <a:rPr lang="ru-RU" sz="2000" dirty="0" err="1">
                <a:solidFill>
                  <a:schemeClr val="tx2">
                    <a:lumMod val="75000"/>
                  </a:schemeClr>
                </a:solidFill>
              </a:rPr>
              <a:t>Фукусима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» в Японии </a:t>
            </a:r>
          </a:p>
        </p:txBody>
      </p:sp>
      <p:sp>
        <p:nvSpPr>
          <p:cNvPr id="6" name="Стрелка вправо 5"/>
          <p:cNvSpPr/>
          <p:nvPr/>
        </p:nvSpPr>
        <p:spPr>
          <a:xfrm rot="5400000">
            <a:off x="4349751" y="1222375"/>
            <a:ext cx="500062" cy="484187"/>
          </a:xfrm>
          <a:prstGeom prst="rightArrow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трелка вправо 6"/>
          <p:cNvSpPr/>
          <p:nvPr/>
        </p:nvSpPr>
        <p:spPr>
          <a:xfrm rot="5400000">
            <a:off x="4349751" y="4937125"/>
            <a:ext cx="500062" cy="484187"/>
          </a:xfrm>
          <a:prstGeom prst="rightArrow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20487" name="TextBox 7"/>
          <p:cNvSpPr txBox="1">
            <a:spLocks noChangeArrowheads="1"/>
          </p:cNvSpPr>
          <p:nvPr/>
        </p:nvSpPr>
        <p:spPr bwMode="auto">
          <a:xfrm>
            <a:off x="1027906" y="5589240"/>
            <a:ext cx="7143751" cy="830997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Новый импульс рассмотрения безопасности    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АЭС на мировом уровне</a:t>
            </a:r>
          </a:p>
        </p:txBody>
      </p:sp>
      <p:pic>
        <p:nvPicPr>
          <p:cNvPr id="20488" name="Рисунок 9" descr="INES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3071813"/>
            <a:ext cx="1910556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437264" name="TextBox 10"/>
          <p:cNvSpPr txBox="1">
            <a:spLocks noChangeArrowheads="1"/>
          </p:cNvSpPr>
          <p:nvPr/>
        </p:nvSpPr>
        <p:spPr bwMode="auto">
          <a:xfrm>
            <a:off x="214313" y="1857375"/>
            <a:ext cx="21431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cs typeface="Arial" charset="0"/>
              </a:rPr>
              <a:t>Уровень 7 по шкале </a:t>
            </a:r>
            <a:r>
              <a:rPr lang="en-US" b="1" dirty="0">
                <a:cs typeface="Arial" charset="0"/>
              </a:rPr>
              <a:t>INES</a:t>
            </a:r>
            <a:endParaRPr lang="ru-RU" b="1" dirty="0">
              <a:cs typeface="Arial" charset="0"/>
            </a:endParaRPr>
          </a:p>
        </p:txBody>
      </p:sp>
      <p:sp>
        <p:nvSpPr>
          <p:cNvPr id="12" name="Стрелка углом вверх 11"/>
          <p:cNvSpPr/>
          <p:nvPr/>
        </p:nvSpPr>
        <p:spPr>
          <a:xfrm rot="5400000">
            <a:off x="564157" y="2650531"/>
            <a:ext cx="773113" cy="329803"/>
          </a:xfrm>
          <a:prstGeom prst="bentUpArrow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437268" name="TextBox 12"/>
          <p:cNvSpPr txBox="1">
            <a:spLocks noChangeArrowheads="1"/>
          </p:cNvSpPr>
          <p:nvPr/>
        </p:nvSpPr>
        <p:spPr bwMode="auto">
          <a:xfrm>
            <a:off x="6929438" y="2357438"/>
            <a:ext cx="2124075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cs typeface="Arial" charset="0"/>
              </a:rPr>
              <a:t>Воздействие   внешних экстремальных событий природного характера и их сочетаний</a:t>
            </a:r>
          </a:p>
        </p:txBody>
      </p:sp>
      <p:sp>
        <p:nvSpPr>
          <p:cNvPr id="16" name="Блок-схема: объединение 15"/>
          <p:cNvSpPr/>
          <p:nvPr/>
        </p:nvSpPr>
        <p:spPr>
          <a:xfrm rot="5400000">
            <a:off x="6029200" y="3059337"/>
            <a:ext cx="1500187" cy="382140"/>
          </a:xfrm>
          <a:prstGeom prst="flowChartMerg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52451" y="45608"/>
            <a:ext cx="81819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n w="6350">
                  <a:noFill/>
                </a:ln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Актуализация проблем безопасности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373593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71462" y="85725"/>
            <a:ext cx="8424863" cy="809625"/>
          </a:xfrm>
        </p:spPr>
        <p:txBody>
          <a:bodyPr>
            <a:norm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2800" dirty="0" smtClean="0">
                <a:ln w="6350">
                  <a:noFill/>
                </a:ln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ea typeface="+mn-ea"/>
                <a:cs typeface="+mn-cs"/>
              </a:rPr>
              <a:t>Уроки аварии на АЭС Фукусима-1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52424" y="1125538"/>
            <a:ext cx="8534401" cy="5159375"/>
          </a:xfrm>
        </p:spPr>
        <p:txBody>
          <a:bodyPr>
            <a:noAutofit/>
          </a:bodyPr>
          <a:lstStyle/>
          <a:p>
            <a:pPr marL="542925" indent="-36195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+mj-lt"/>
              <a:buAutoNum type="arabicPeriod"/>
            </a:pPr>
            <a:r>
              <a:rPr lang="ru-RU" sz="2200" b="1" dirty="0" smtClean="0">
                <a:latin typeface="Arial" charset="0"/>
              </a:rPr>
              <a:t>Базовые принципы безопасности остаются неизменными и эффективны при правильном применении. При этом меры по предотвращению аварии и меры по управлению аварией имеют равный приоритет</a:t>
            </a:r>
          </a:p>
          <a:p>
            <a:pPr marL="542925" indent="-36195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+mj-lt"/>
              <a:buAutoNum type="arabicPeriod"/>
            </a:pPr>
            <a:r>
              <a:rPr lang="ru-RU" sz="2200" dirty="0" smtClean="0">
                <a:latin typeface="Arial" charset="0"/>
              </a:rPr>
              <a:t>Главная ответственность за безопасность лежит на эксплуатирующей организации, и реализуется за счет ее незамедлительных и отработанных действиях по восстановлению утраченных функций безопасности</a:t>
            </a:r>
          </a:p>
          <a:p>
            <a:pPr marL="542925" indent="-36195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+mj-lt"/>
              <a:buAutoNum type="arabicPeriod"/>
            </a:pPr>
            <a:r>
              <a:rPr lang="ru-RU" sz="2200" b="1" dirty="0" smtClean="0">
                <a:latin typeface="Arial" charset="0"/>
              </a:rPr>
              <a:t>Проектные свойства безопасности АЭС должны обеспечивать достаточное время для оператора для применения эффективных действий по управлению аварией</a:t>
            </a:r>
          </a:p>
        </p:txBody>
      </p:sp>
    </p:spTree>
    <p:extLst>
      <p:ext uri="{BB962C8B-B14F-4D97-AF65-F5344CB8AC3E}">
        <p14:creationId xmlns:p14="http://schemas.microsoft.com/office/powerpoint/2010/main" val="589873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71462" y="85725"/>
            <a:ext cx="8424863" cy="809625"/>
          </a:xfrm>
        </p:spPr>
        <p:txBody>
          <a:bodyPr>
            <a:norm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2800" dirty="0" smtClean="0">
                <a:ln w="6350">
                  <a:noFill/>
                </a:ln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ea typeface="+mn-ea"/>
                <a:cs typeface="+mn-cs"/>
              </a:rPr>
              <a:t>Уроки аварии на АЭС Фукусима-1</a:t>
            </a:r>
            <a:br>
              <a:rPr lang="ru-RU" sz="2800" dirty="0" smtClean="0">
                <a:ln w="6350">
                  <a:noFill/>
                </a:ln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ea typeface="+mn-ea"/>
                <a:cs typeface="+mn-cs"/>
              </a:rPr>
            </a:br>
            <a:r>
              <a:rPr lang="ru-RU" sz="2800" dirty="0" smtClean="0">
                <a:ln w="6350">
                  <a:noFill/>
                </a:ln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ea typeface="+mn-ea"/>
                <a:cs typeface="+mn-cs"/>
              </a:rPr>
              <a:t>(продолжение)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14350" y="1363664"/>
            <a:ext cx="8372475" cy="4694236"/>
          </a:xfrm>
        </p:spPr>
        <p:txBody>
          <a:bodyPr>
            <a:normAutofit/>
          </a:bodyPr>
          <a:lstStyle/>
          <a:p>
            <a:pPr marL="542925" indent="-361950">
              <a:spcBef>
                <a:spcPts val="18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+mj-lt"/>
              <a:buAutoNum type="arabicPeriod" startAt="4"/>
            </a:pPr>
            <a:r>
              <a:rPr lang="ru-RU" sz="2200" dirty="0">
                <a:latin typeface="Arial" charset="0"/>
              </a:rPr>
              <a:t>При анализе безопасности на многоблочной АЭС необходимо учитывать синергетический эффект при отказе по общей причине.</a:t>
            </a:r>
          </a:p>
          <a:p>
            <a:pPr marL="542925" indent="-361950">
              <a:spcBef>
                <a:spcPts val="18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+mj-lt"/>
              <a:buAutoNum type="arabicPeriod" startAt="4"/>
            </a:pPr>
            <a:r>
              <a:rPr lang="ru-RU" sz="2200" dirty="0">
                <a:latin typeface="Arial" charset="0"/>
              </a:rPr>
              <a:t>Разрыв между имеющейся базой знаний о процессах при тяжелых авариях и ее применением на </a:t>
            </a:r>
            <a:r>
              <a:rPr lang="ru-RU" sz="2200" dirty="0" smtClean="0">
                <a:latin typeface="Arial" charset="0"/>
              </a:rPr>
              <a:t>практике</a:t>
            </a:r>
            <a:endParaRPr lang="ru-RU" sz="2200" dirty="0">
              <a:latin typeface="Arial" charset="0"/>
            </a:endParaRPr>
          </a:p>
          <a:p>
            <a:pPr marL="542925" indent="-361950">
              <a:spcBef>
                <a:spcPts val="18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+mj-lt"/>
              <a:buAutoNum type="arabicPeriod" startAt="4"/>
            </a:pPr>
            <a:r>
              <a:rPr lang="ru-RU" sz="2200" b="1" dirty="0" smtClean="0">
                <a:latin typeface="Arial" charset="0"/>
              </a:rPr>
              <a:t>Неадекватная защита в глубину национальной инфраструктурной системы ядерной безопасности привело к тому, что техническая глубокоэшелонированная защита объекта не смогла выполнить свою функцию.</a:t>
            </a:r>
          </a:p>
        </p:txBody>
      </p:sp>
    </p:spTree>
    <p:extLst>
      <p:ext uri="{BB962C8B-B14F-4D97-AF65-F5344CB8AC3E}">
        <p14:creationId xmlns:p14="http://schemas.microsoft.com/office/powerpoint/2010/main" val="1478187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71462" y="85725"/>
            <a:ext cx="8424863" cy="809625"/>
          </a:xfrm>
        </p:spPr>
        <p:txBody>
          <a:bodyPr>
            <a:norm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2800" dirty="0" smtClean="0">
                <a:ln w="6350">
                  <a:noFill/>
                </a:ln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ea typeface="+mn-ea"/>
                <a:cs typeface="+mn-cs"/>
              </a:rPr>
              <a:t>Глубокоэшелонированная защита </a:t>
            </a:r>
            <a:br>
              <a:rPr lang="ru-RU" sz="2800" dirty="0" smtClean="0">
                <a:ln w="6350">
                  <a:noFill/>
                </a:ln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ea typeface="+mn-ea"/>
                <a:cs typeface="+mn-cs"/>
              </a:rPr>
            </a:br>
            <a:r>
              <a:rPr lang="ru-RU" sz="2800" dirty="0" smtClean="0">
                <a:ln w="6350">
                  <a:noFill/>
                </a:ln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ea typeface="+mn-ea"/>
                <a:cs typeface="+mn-cs"/>
              </a:rPr>
              <a:t>(от Гостомысла до наших дней)</a:t>
            </a:r>
          </a:p>
        </p:txBody>
      </p:sp>
      <p:pic>
        <p:nvPicPr>
          <p:cNvPr id="2" name="Picture 3" descr="C:\Documents and Settings\sinebruxova-ln\Рабочий стол\_____TEMP\1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36601"/>
            <a:ext cx="3400999" cy="4414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556792"/>
            <a:ext cx="3382963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1481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12"/>
          <p:cNvSpPr>
            <a:spLocks noChangeArrowheads="1"/>
          </p:cNvSpPr>
          <p:nvPr/>
        </p:nvSpPr>
        <p:spPr bwMode="auto">
          <a:xfrm>
            <a:off x="75814" y="5302769"/>
            <a:ext cx="9072980" cy="98542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>
            <a:outerShdw blurRad="190500" dist="228600" dir="2700000" algn="ctr">
              <a:schemeClr val="bg1">
                <a:alpha val="30000"/>
              </a:schemeClr>
            </a:outerShdw>
          </a:effectLst>
        </p:spPr>
        <p:txBody>
          <a:bodyPr lIns="180000" tIns="0" rIns="72000" bIns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C00000"/>
                </a:solidFill>
                <a:latin typeface="Arial Black" pitchFamily="34" charset="0"/>
                <a:cs typeface="Arial" pitchFamily="34" charset="0"/>
              </a:rPr>
              <a:t>Восстановление </a:t>
            </a:r>
            <a:r>
              <a:rPr lang="ru-RU" sz="2000" b="1" dirty="0" smtClean="0">
                <a:solidFill>
                  <a:srgbClr val="C00000"/>
                </a:solidFill>
                <a:latin typeface="Arial Black" pitchFamily="34" charset="0"/>
                <a:cs typeface="Arial" pitchFamily="34" charset="0"/>
              </a:rPr>
              <a:t>утраченных функций безопасности в </a:t>
            </a:r>
            <a:r>
              <a:rPr lang="ru-RU" sz="2000" b="1" dirty="0">
                <a:solidFill>
                  <a:srgbClr val="C00000"/>
                </a:solidFill>
                <a:latin typeface="Arial Black" pitchFamily="34" charset="0"/>
                <a:cs typeface="Arial" pitchFamily="34" charset="0"/>
              </a:rPr>
              <a:t>течение первых часов после </a:t>
            </a:r>
            <a:r>
              <a:rPr lang="ru-RU" sz="2000" b="1" dirty="0" smtClean="0">
                <a:solidFill>
                  <a:srgbClr val="C00000"/>
                </a:solidFill>
                <a:latin typeface="Arial Black" pitchFamily="34" charset="0"/>
                <a:cs typeface="Arial" pitchFamily="34" charset="0"/>
              </a:rPr>
              <a:t>аварии является </a:t>
            </a:r>
            <a:r>
              <a:rPr lang="ru-RU" sz="2000" b="1" dirty="0">
                <a:solidFill>
                  <a:srgbClr val="C00000"/>
                </a:solidFill>
                <a:latin typeface="Arial Black" pitchFamily="34" charset="0"/>
                <a:cs typeface="Arial" pitchFamily="34" charset="0"/>
              </a:rPr>
              <a:t>ключевым критерием успеха</a:t>
            </a:r>
          </a:p>
        </p:txBody>
      </p:sp>
      <p:sp>
        <p:nvSpPr>
          <p:cNvPr id="1627142" name="Text12"/>
          <p:cNvSpPr>
            <a:spLocks noChangeArrowheads="1"/>
          </p:cNvSpPr>
          <p:nvPr/>
        </p:nvSpPr>
        <p:spPr bwMode="auto">
          <a:xfrm>
            <a:off x="0" y="1153382"/>
            <a:ext cx="9073531" cy="894493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>
            <a:outerShdw blurRad="190500" dist="228600" dir="2700000" algn="ctr">
              <a:schemeClr val="bg1">
                <a:alpha val="30000"/>
              </a:schemeClr>
            </a:outerShdw>
          </a:effectLst>
        </p:spPr>
        <p:txBody>
          <a:bodyPr lIns="180000" tIns="0" rIns="72000" bIns="0"/>
          <a:lstStyle/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ЭО, органы исполнительной власти,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должны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быть  своевременно проинформированы о событии на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АЭС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 должны иметь необходимую и работоспособную инфраструктуру для оказания в помощи.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27143" name="Text12"/>
          <p:cNvSpPr>
            <a:spLocks noChangeArrowheads="1"/>
          </p:cNvSpPr>
          <p:nvPr/>
        </p:nvSpPr>
        <p:spPr bwMode="auto">
          <a:xfrm>
            <a:off x="4794" y="2238805"/>
            <a:ext cx="3222594" cy="253076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>
            <a:outerShdw blurRad="190500" dist="228600" dir="2700000" algn="ctr">
              <a:schemeClr val="bg1">
                <a:alpha val="30000"/>
              </a:schemeClr>
            </a:outerShdw>
          </a:effectLst>
        </p:spPr>
        <p:txBody>
          <a:bodyPr lIns="180000" tIns="0" rIns="72000" bIns="0"/>
          <a:lstStyle/>
          <a:p>
            <a:pPr algn="ctr"/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На каждом энергоблоке должен быть организован запас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неповреждаемых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технических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средств, обеспечивающих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энерго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 и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водоснабжение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  <a:p>
            <a:pPr algn="ctr"/>
            <a:endParaRPr lang="ru-RU" dirty="0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3" name="Text12"/>
          <p:cNvSpPr>
            <a:spLocks noChangeArrowheads="1"/>
          </p:cNvSpPr>
          <p:nvPr/>
        </p:nvSpPr>
        <p:spPr bwMode="auto">
          <a:xfrm>
            <a:off x="6018481" y="2288156"/>
            <a:ext cx="3063173" cy="2546568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>
            <a:outerShdw blurRad="190500" dist="228600" dir="2700000" algn="ctr">
              <a:schemeClr val="bg1">
                <a:alpha val="30000"/>
              </a:schemeClr>
            </a:outerShdw>
          </a:effectLst>
        </p:spPr>
        <p:txBody>
          <a:bodyPr lIns="180000" tIns="0" rIns="72000" bIns="0"/>
          <a:lstStyle/>
          <a:p>
            <a:pPr algn="ctr"/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Персонал,  руководство АЭС и Эксплуатирующей организации должны быть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постоянно готовы к незамедлительным действиям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по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управлению аварией 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191078" y="114300"/>
            <a:ext cx="8915400" cy="87630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95000"/>
              </a:lnSpc>
            </a:pP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Выводы из уроков аварии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</a:b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на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АЭС Фукусима</a:t>
            </a:r>
          </a:p>
        </p:txBody>
      </p:sp>
      <p:pic>
        <p:nvPicPr>
          <p:cNvPr id="7172" name="Picture 4" descr="Крышка реактора ВВЭР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982"/>
          <a:stretch/>
        </p:blipFill>
        <p:spPr bwMode="auto">
          <a:xfrm>
            <a:off x="3476317" y="2932322"/>
            <a:ext cx="2344922" cy="21039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трелка вправо 5"/>
          <p:cNvSpPr/>
          <p:nvPr/>
        </p:nvSpPr>
        <p:spPr>
          <a:xfrm>
            <a:off x="3232182" y="2994171"/>
            <a:ext cx="488271" cy="790112"/>
          </a:xfrm>
          <a:prstGeom prst="rightArrow">
            <a:avLst/>
          </a:prstGeom>
          <a:solidFill>
            <a:schemeClr val="accent1">
              <a:lumMod val="50000"/>
            </a:schemeClr>
          </a:solidFill>
          <a:ln w="2857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txBody>
          <a:bodyPr lIns="180000" tIns="0" rIns="72000" bIns="0"/>
          <a:lstStyle/>
          <a:p>
            <a:pPr algn="ctr"/>
            <a:endParaRPr lang="ru-RU">
              <a:solidFill>
                <a:srgbClr val="002060"/>
              </a:solidFill>
              <a:latin typeface="Impact" pitchFamily="34" charset="0"/>
              <a:cs typeface="Arial" pitchFamily="34" charset="0"/>
            </a:endParaRPr>
          </a:p>
        </p:txBody>
      </p:sp>
      <p:sp>
        <p:nvSpPr>
          <p:cNvPr id="20" name="Стрелка вправо 19"/>
          <p:cNvSpPr/>
          <p:nvPr/>
        </p:nvSpPr>
        <p:spPr>
          <a:xfrm flipH="1">
            <a:off x="5549537" y="3021208"/>
            <a:ext cx="543403" cy="741083"/>
          </a:xfrm>
          <a:prstGeom prst="rightArrow">
            <a:avLst/>
          </a:prstGeom>
          <a:solidFill>
            <a:schemeClr val="accent1">
              <a:lumMod val="50000"/>
            </a:schemeClr>
          </a:solidFill>
          <a:ln w="2857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txBody>
          <a:bodyPr lIns="180000" tIns="0" rIns="72000" bIns="0"/>
          <a:lstStyle/>
          <a:p>
            <a:pPr algn="ctr"/>
            <a:endParaRPr lang="ru-RU">
              <a:solidFill>
                <a:srgbClr val="002060"/>
              </a:solidFill>
              <a:latin typeface="Impact" pitchFamily="34" charset="0"/>
              <a:cs typeface="Arial" pitchFamily="34" charset="0"/>
            </a:endParaRPr>
          </a:p>
        </p:txBody>
      </p:sp>
      <p:sp>
        <p:nvSpPr>
          <p:cNvPr id="21" name="Стрелка вправо 20"/>
          <p:cNvSpPr/>
          <p:nvPr/>
        </p:nvSpPr>
        <p:spPr>
          <a:xfrm rot="5400000">
            <a:off x="4337095" y="2063584"/>
            <a:ext cx="550416" cy="690137"/>
          </a:xfrm>
          <a:prstGeom prst="rightArrow">
            <a:avLst/>
          </a:prstGeom>
          <a:solidFill>
            <a:schemeClr val="accent1">
              <a:lumMod val="50000"/>
            </a:schemeClr>
          </a:solidFill>
          <a:ln w="2857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txBody>
          <a:bodyPr lIns="180000" tIns="0" rIns="72000" bIns="0"/>
          <a:lstStyle/>
          <a:p>
            <a:pPr algn="ctr"/>
            <a:endParaRPr lang="ru-RU">
              <a:solidFill>
                <a:srgbClr val="002060"/>
              </a:solidFill>
              <a:latin typeface="Impact" pitchFamily="34" charset="0"/>
              <a:cs typeface="Arial" pitchFamily="34" charset="0"/>
            </a:endParaRPr>
          </a:p>
        </p:txBody>
      </p:sp>
      <p:sp>
        <p:nvSpPr>
          <p:cNvPr id="7" name="Равнобедренный треугольник 6"/>
          <p:cNvSpPr/>
          <p:nvPr/>
        </p:nvSpPr>
        <p:spPr>
          <a:xfrm flipV="1">
            <a:off x="1194401" y="4796744"/>
            <a:ext cx="6835805" cy="506025"/>
          </a:xfrm>
          <a:prstGeom prst="triangl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lIns="180000" tIns="0" rIns="72000" bIns="0"/>
          <a:lstStyle/>
          <a:p>
            <a:pPr algn="ctr"/>
            <a:endParaRPr lang="ru-RU">
              <a:solidFill>
                <a:srgbClr val="C00000"/>
              </a:solidFill>
              <a:latin typeface="Impact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3657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304800" y="114301"/>
            <a:ext cx="8448675" cy="45720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95000"/>
              </a:lnSpc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Статус атомной энергетики России</a:t>
            </a:r>
            <a:endParaRPr lang="ru-RU" sz="2800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3165751"/>
              </p:ext>
            </p:extLst>
          </p:nvPr>
        </p:nvGraphicFramePr>
        <p:xfrm>
          <a:off x="314323" y="835976"/>
          <a:ext cx="8439152" cy="49578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8859"/>
                <a:gridCol w="2456429"/>
                <a:gridCol w="1746642"/>
                <a:gridCol w="3897222"/>
              </a:tblGrid>
              <a:tr h="4230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№</a:t>
                      </a:r>
                      <a:endParaRPr lang="ru-RU" sz="12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765" marR="687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Этап жизненного цикла</a:t>
                      </a:r>
                      <a:endParaRPr lang="ru-RU" sz="12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765" marR="687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Число блоков, мощность</a:t>
                      </a:r>
                      <a:endParaRPr lang="ru-RU" sz="12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765" marR="687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АЭС (число блоков × проект)</a:t>
                      </a:r>
                      <a:endParaRPr lang="ru-RU" sz="12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765" marR="68765" marT="0" marB="0"/>
                </a:tc>
              </a:tr>
              <a:tr h="13126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765" marR="687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Размещение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(имеются Декларации о намерениях, материалы Обоснований инвестиций)</a:t>
                      </a:r>
                      <a:endParaRPr lang="ru-RU" sz="1200" i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765" marR="687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13 э/б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14,2 ГВт</a:t>
                      </a:r>
                      <a:endParaRPr lang="ru-RU" sz="12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765" marR="6876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Arial" pitchFamily="34" charset="0"/>
                          <a:cs typeface="Arial" pitchFamily="34" charset="0"/>
                        </a:rPr>
                        <a:t>Курская </a:t>
                      </a:r>
                      <a:r>
                        <a:rPr lang="ru-RU" sz="1200" b="1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АЭС-2 </a:t>
                      </a: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(</a:t>
                      </a:r>
                      <a:r>
                        <a:rPr lang="ru-RU" sz="12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r>
                        <a:rPr lang="ru-RU" sz="11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  <a:r>
                        <a:rPr lang="ru-RU" sz="12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ВВЭР-ТОИ</a:t>
                      </a: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Смоленская АЭС-2 </a:t>
                      </a: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(</a:t>
                      </a:r>
                      <a:r>
                        <a:rPr lang="ru-RU" sz="12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r>
                        <a:rPr lang="ru-RU" sz="11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  <a:r>
                        <a:rPr lang="ru-RU" sz="12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ВВЭР-ТОИ</a:t>
                      </a: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Белоярская АЭС, э/б 5 </a:t>
                      </a: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(БН-1200)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Кольская  </a:t>
                      </a:r>
                      <a:r>
                        <a:rPr lang="ru-RU" sz="12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АЭС-2 </a:t>
                      </a: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(</a:t>
                      </a:r>
                      <a:r>
                        <a:rPr lang="ru-RU" sz="12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r>
                        <a:rPr lang="ru-RU" sz="11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  <a:r>
                        <a:rPr lang="ru-RU" sz="12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ВВЭР-600/ВБЭР-600</a:t>
                      </a: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Башкирская АЭС </a:t>
                      </a: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(</a:t>
                      </a:r>
                      <a:r>
                        <a:rPr lang="ru-RU" sz="12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r>
                        <a:rPr lang="ru-RU" sz="11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  <a:r>
                        <a:rPr lang="ru-RU" sz="12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АЭС-92-2</a:t>
                      </a:r>
                      <a:r>
                        <a:rPr lang="ru-RU" sz="11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  <a:r>
                        <a:rPr lang="ru-RU" sz="12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БН-1200</a:t>
                      </a: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)*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Южно-Уральская АЭС </a:t>
                      </a: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(</a:t>
                      </a:r>
                      <a:r>
                        <a:rPr lang="ru-RU" sz="12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r>
                        <a:rPr lang="ru-RU" sz="11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  <a:r>
                        <a:rPr lang="ru-RU" sz="12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АЭС-2006</a:t>
                      </a:r>
                      <a:r>
                        <a:rPr lang="ru-RU" sz="1200" baseline="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- 2</a:t>
                      </a:r>
                      <a:r>
                        <a:rPr lang="ru-RU" sz="11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  <a:r>
                        <a:rPr lang="ru-RU" sz="12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БН-1200</a:t>
                      </a: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)*</a:t>
                      </a:r>
                      <a:endParaRPr lang="ru-RU" sz="12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765" marR="68765" marT="0" marB="0"/>
                </a:tc>
              </a:tr>
              <a:tr h="8601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765" marR="687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Проектирование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(имеются лицензии на размещение)</a:t>
                      </a:r>
                      <a:endParaRPr lang="ru-RU" sz="1200" i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765" marR="687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8 э/б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10 ГВт</a:t>
                      </a:r>
                      <a:endParaRPr lang="ru-RU" sz="12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765" marR="6876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ЛАЭС-2 </a:t>
                      </a:r>
                      <a:r>
                        <a:rPr lang="en-US" sz="12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II </a:t>
                      </a: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очередь (</a:t>
                      </a:r>
                      <a:r>
                        <a:rPr lang="ru-RU" sz="12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r>
                        <a:rPr lang="ru-RU" sz="11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  <a:r>
                        <a:rPr lang="ru-RU" sz="12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АЭС-2006</a:t>
                      </a: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Нижегородская АЭС </a:t>
                      </a: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(</a:t>
                      </a:r>
                      <a:r>
                        <a:rPr lang="ru-RU" sz="12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r>
                        <a:rPr lang="ru-RU" sz="11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  <a:r>
                        <a:rPr lang="ru-RU" sz="12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ВВЭР-ТОИ</a:t>
                      </a: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Центральная АЭС </a:t>
                      </a: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(</a:t>
                      </a:r>
                      <a:r>
                        <a:rPr lang="ru-RU" sz="12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r>
                        <a:rPr lang="ru-RU" sz="11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  <a:r>
                        <a:rPr lang="ru-RU" sz="12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АЭС-2006</a:t>
                      </a: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Тверская АЭС </a:t>
                      </a: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(</a:t>
                      </a:r>
                      <a:r>
                        <a:rPr lang="ru-RU" sz="12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r>
                        <a:rPr lang="ru-RU" sz="11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  <a:r>
                        <a:rPr lang="ru-RU" sz="12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АЭС-2006</a:t>
                      </a: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)*</a:t>
                      </a:r>
                      <a:endParaRPr lang="ru-RU" sz="12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765" marR="68765" marT="0" marB="0"/>
                </a:tc>
              </a:tr>
              <a:tr h="10786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765" marR="687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Строительство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(имеются лицензии на сооружение)</a:t>
                      </a:r>
                      <a:endParaRPr lang="ru-RU" sz="1200" i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765" marR="687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9 э/б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10 ГВт</a:t>
                      </a:r>
                      <a:endParaRPr lang="ru-RU" sz="12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765" marR="6876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Белоярская АЭС </a:t>
                      </a: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(БН-800)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Ростовская АЭС </a:t>
                      </a: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(</a:t>
                      </a:r>
                      <a:r>
                        <a:rPr lang="ru-RU" sz="12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r>
                        <a:rPr lang="ru-RU" sz="11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  <a:r>
                        <a:rPr lang="ru-RU" sz="12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ВВЭР-1000</a:t>
                      </a: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НВАЭС-2 </a:t>
                      </a: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(</a:t>
                      </a:r>
                      <a:r>
                        <a:rPr lang="ru-RU" sz="12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r>
                        <a:rPr lang="ru-RU" sz="11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  <a:r>
                        <a:rPr lang="ru-RU" sz="12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АЭС-2006</a:t>
                      </a: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ЛАЭС-2 </a:t>
                      </a: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(</a:t>
                      </a:r>
                      <a:r>
                        <a:rPr lang="ru-RU" sz="12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r>
                        <a:rPr lang="ru-RU" sz="11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  <a:r>
                        <a:rPr lang="ru-RU" sz="12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АЭС-2006)</a:t>
                      </a:r>
                      <a:endParaRPr lang="ru-RU" sz="1200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Балтийская </a:t>
                      </a: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(</a:t>
                      </a:r>
                      <a:r>
                        <a:rPr lang="ru-RU" sz="12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r>
                        <a:rPr lang="ru-RU" sz="11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  <a:r>
                        <a:rPr lang="ru-RU" sz="12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АЭС-2006</a:t>
                      </a: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)**, </a:t>
                      </a:r>
                      <a:r>
                        <a:rPr lang="ru-RU" sz="12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ПАТЭС</a:t>
                      </a:r>
                      <a:endParaRPr lang="ru-RU" sz="12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765" marR="68765" marT="0" marB="0"/>
                </a:tc>
              </a:tr>
              <a:tr h="6416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765" marR="687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Эксплуатация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(имеются лицензии на эксплуатацию)</a:t>
                      </a:r>
                      <a:endParaRPr lang="ru-RU" sz="1200" i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765" marR="687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33 э/б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25,2 ГВт</a:t>
                      </a:r>
                      <a:endParaRPr lang="ru-RU" sz="12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765" marR="6876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ЛАЭС, НВАЭС, Кольская, Калининская, Смоленская, Курская, Балаковская, Ростовская, Белоярская, Билибинская</a:t>
                      </a:r>
                      <a:endParaRPr lang="ru-RU" sz="12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765" marR="68765" marT="0" marB="0"/>
                </a:tc>
              </a:tr>
              <a:tr h="6416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ru-RU" sz="12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765" marR="687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Вывод из эксплуатации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sng" dirty="0">
                          <a:effectLst/>
                          <a:latin typeface="Arial" pitchFamily="34" charset="0"/>
                          <a:cs typeface="Arial" pitchFamily="34" charset="0"/>
                        </a:rPr>
                        <a:t>(подготовка к получению лицензий)</a:t>
                      </a:r>
                      <a:endParaRPr lang="ru-RU" sz="1200" u="sng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765" marR="687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4 э/б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0,8 ГВт</a:t>
                      </a:r>
                      <a:endParaRPr lang="ru-RU" sz="12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765" marR="6876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НВАЭС</a:t>
                      </a: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 (</a:t>
                      </a:r>
                      <a:r>
                        <a:rPr lang="ru-RU" sz="12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r>
                        <a:rPr lang="ru-RU" sz="11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  <a:r>
                        <a:rPr lang="ru-RU" sz="12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ВВЭР</a:t>
                      </a: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),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Белоярская АЭС </a:t>
                      </a: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(</a:t>
                      </a:r>
                      <a:r>
                        <a:rPr lang="ru-RU" sz="12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r>
                        <a:rPr lang="ru-RU" sz="11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  <a:r>
                        <a:rPr lang="ru-RU" sz="12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АМБ</a:t>
                      </a: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)</a:t>
                      </a:r>
                      <a:endParaRPr lang="ru-RU" sz="12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765" marR="68765" marT="0" marB="0"/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304799" y="5979914"/>
            <a:ext cx="5991225" cy="46166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* - </a:t>
            </a:r>
            <a:r>
              <a:rPr lang="ru-RU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Выполняется переоценка перспективности площадок</a:t>
            </a:r>
          </a:p>
          <a:p>
            <a:r>
              <a:rPr lang="ru-RU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** - </a:t>
            </a:r>
            <a:r>
              <a:rPr lang="ru-RU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Лицензия на сооружение выдана для энергоблока № 1 Балтийской </a:t>
            </a:r>
            <a:r>
              <a:rPr lang="ru-RU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АЭС</a:t>
            </a:r>
            <a:endParaRPr lang="ru-RU" sz="1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7684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3400" y="152400"/>
            <a:ext cx="8172450" cy="958850"/>
          </a:xfrm>
        </p:spPr>
        <p:txBody>
          <a:bodyPr>
            <a:normAutofit/>
          </a:bodyPr>
          <a:lstStyle/>
          <a:p>
            <a:pPr algn="ctr">
              <a:lnSpc>
                <a:spcPct val="75000"/>
              </a:lnSpc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Крупные аварии на объектах ЯЭ и ЯТЦ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33375" y="1200150"/>
            <a:ext cx="8582025" cy="5095875"/>
          </a:xfrm>
          <a:noFill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CCFF66"/>
                    </a:gs>
                    <a:gs pos="100000">
                      <a:schemeClr val="bg1"/>
                    </a:gs>
                  </a:gsLst>
                  <a:lin ang="5400000" scaled="1"/>
                </a:gradFill>
              </a14:hiddenFill>
            </a:ext>
          </a:extLst>
        </p:spPr>
        <p:txBody>
          <a:bodyPr>
            <a:normAutofit/>
          </a:bodyPr>
          <a:lstStyle/>
          <a:p>
            <a:pPr marL="361950" indent="-276225" algn="just">
              <a:spcBef>
                <a:spcPts val="1200"/>
              </a:spcBef>
              <a:spcAft>
                <a:spcPts val="0"/>
              </a:spcAft>
              <a:buClr>
                <a:srgbClr val="C00000"/>
              </a:buClr>
              <a:buSzPct val="140000"/>
              <a:buFont typeface="Arial" pitchFamily="34" charset="0"/>
              <a:buChar char="•"/>
              <a:tabLst>
                <a:tab pos="628650" algn="l"/>
              </a:tabLst>
            </a:pPr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1952 </a:t>
            </a:r>
            <a:r>
              <a:rPr lang="ru-RU" sz="2400" b="1" i="1" dirty="0">
                <a:latin typeface="Arial" pitchFamily="34" charset="0"/>
                <a:cs typeface="Arial" pitchFamily="34" charset="0"/>
              </a:rPr>
              <a:t>год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– Чок-Ривер, Канада (частичное 							 расплавление АЗ)</a:t>
            </a:r>
          </a:p>
          <a:p>
            <a:pPr marL="361950" indent="-276225" algn="just">
              <a:spcBef>
                <a:spcPts val="1200"/>
              </a:spcBef>
              <a:spcAft>
                <a:spcPts val="0"/>
              </a:spcAft>
              <a:buClr>
                <a:srgbClr val="C00000"/>
              </a:buClr>
              <a:buSzPct val="140000"/>
              <a:buFont typeface="Arial" pitchFamily="34" charset="0"/>
              <a:buChar char="•"/>
              <a:tabLst>
                <a:tab pos="628650" algn="l"/>
              </a:tabLst>
            </a:pPr>
            <a:r>
              <a:rPr lang="ru-RU" sz="2400" i="1" dirty="0">
                <a:latin typeface="Arial" pitchFamily="34" charset="0"/>
                <a:cs typeface="Arial" pitchFamily="34" charset="0"/>
              </a:rPr>
              <a:t>1955 год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–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EBR-1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(расплавление 45% АЗ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)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marL="361950" indent="-276225" algn="just">
              <a:spcBef>
                <a:spcPts val="1200"/>
              </a:spcBef>
              <a:spcAft>
                <a:spcPts val="0"/>
              </a:spcAft>
              <a:buClr>
                <a:srgbClr val="C00000"/>
              </a:buClr>
              <a:buSzPct val="140000"/>
              <a:buFont typeface="Arial" pitchFamily="34" charset="0"/>
              <a:buChar char="•"/>
              <a:tabLst>
                <a:tab pos="628650" algn="l"/>
              </a:tabLst>
            </a:pPr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1957 </a:t>
            </a:r>
            <a:r>
              <a:rPr lang="ru-RU" sz="2400" b="1" i="1" dirty="0">
                <a:latin typeface="Arial" pitchFamily="34" charset="0"/>
                <a:cs typeface="Arial" pitchFamily="34" charset="0"/>
              </a:rPr>
              <a:t>год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en-US" sz="2400" b="1" dirty="0" err="1" smtClean="0">
                <a:latin typeface="Arial" pitchFamily="34" charset="0"/>
                <a:cs typeface="Arial" pitchFamily="34" charset="0"/>
              </a:rPr>
              <a:t>Windscale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, пожар графитовой кладки</a:t>
            </a:r>
          </a:p>
          <a:p>
            <a:pPr marL="361950" indent="-276225" algn="just">
              <a:spcBef>
                <a:spcPts val="1200"/>
              </a:spcBef>
              <a:spcAft>
                <a:spcPts val="0"/>
              </a:spcAft>
              <a:buClr>
                <a:srgbClr val="C00000"/>
              </a:buClr>
              <a:buSzPct val="140000"/>
              <a:buFont typeface="Arial" pitchFamily="34" charset="0"/>
              <a:buChar char="•"/>
              <a:tabLst>
                <a:tab pos="628650" algn="l"/>
              </a:tabLst>
            </a:pPr>
            <a:r>
              <a:rPr lang="ru-RU" sz="2400" i="1" dirty="0">
                <a:latin typeface="Arial" pitchFamily="34" charset="0"/>
                <a:cs typeface="Arial" pitchFamily="34" charset="0"/>
              </a:rPr>
              <a:t>1957 год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Челябинск – 70, Кыштымская авария</a:t>
            </a:r>
          </a:p>
          <a:p>
            <a:pPr marL="361950" indent="-276225" algn="just">
              <a:spcBef>
                <a:spcPts val="1200"/>
              </a:spcBef>
              <a:spcAft>
                <a:spcPts val="0"/>
              </a:spcAft>
              <a:buClr>
                <a:srgbClr val="C00000"/>
              </a:buClr>
              <a:buSzPct val="140000"/>
              <a:buFont typeface="Arial" pitchFamily="34" charset="0"/>
              <a:buChar char="•"/>
              <a:tabLst>
                <a:tab pos="628650" algn="l"/>
              </a:tabLst>
            </a:pPr>
            <a:r>
              <a:rPr lang="ru-RU" sz="2400" i="1" dirty="0" smtClean="0">
                <a:latin typeface="Arial" pitchFamily="34" charset="0"/>
                <a:cs typeface="Arial" pitchFamily="34" charset="0"/>
              </a:rPr>
              <a:t>1979 год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–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TMI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-2 – плавление топлива</a:t>
            </a:r>
          </a:p>
          <a:p>
            <a:pPr marL="361950" indent="-276225" algn="just">
              <a:spcBef>
                <a:spcPts val="1200"/>
              </a:spcBef>
              <a:spcAft>
                <a:spcPts val="0"/>
              </a:spcAft>
              <a:buClr>
                <a:srgbClr val="C00000"/>
              </a:buClr>
              <a:buSzPct val="140000"/>
              <a:buFont typeface="Arial" pitchFamily="34" charset="0"/>
              <a:buChar char="•"/>
              <a:tabLst>
                <a:tab pos="628650" algn="l"/>
              </a:tabLst>
            </a:pPr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1986 </a:t>
            </a:r>
            <a:r>
              <a:rPr lang="ru-RU" sz="2400" b="1" i="1" dirty="0">
                <a:latin typeface="Arial" pitchFamily="34" charset="0"/>
                <a:cs typeface="Arial" pitchFamily="34" charset="0"/>
              </a:rPr>
              <a:t>год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 –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ЧАЭС – разгон реактора на мгновенных 					 нейтронах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  <a:p>
            <a:pPr marL="361950" indent="-276225" algn="just">
              <a:spcBef>
                <a:spcPts val="1200"/>
              </a:spcBef>
              <a:spcAft>
                <a:spcPts val="0"/>
              </a:spcAft>
              <a:buClr>
                <a:srgbClr val="C00000"/>
              </a:buClr>
              <a:buSzPct val="140000"/>
              <a:buFont typeface="Arial" pitchFamily="34" charset="0"/>
              <a:buChar char="•"/>
              <a:tabLst>
                <a:tab pos="628650" algn="l"/>
              </a:tabLst>
            </a:pPr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2011 год – Фукусима, плавление топлива на 3-х  					энергоблоках. 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1578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2"/>
          <p:cNvSpPr>
            <a:spLocks noGrp="1"/>
          </p:cNvSpPr>
          <p:nvPr>
            <p:ph type="title" idx="4294967295"/>
          </p:nvPr>
        </p:nvSpPr>
        <p:spPr>
          <a:xfrm>
            <a:off x="285751" y="323850"/>
            <a:ext cx="4683168" cy="39624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3600" dirty="0" smtClean="0">
                <a:ln w="6350">
                  <a:noFill/>
                </a:ln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Авария на 2-ом энергоблоке АЭС </a:t>
            </a:r>
            <a:r>
              <a:rPr lang="en-US" sz="3600" dirty="0" smtClean="0">
                <a:ln w="6350">
                  <a:noFill/>
                </a:ln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TMI </a:t>
            </a:r>
            <a:r>
              <a:rPr lang="ru-RU" sz="3600" dirty="0" smtClean="0">
                <a:ln w="6350">
                  <a:noFill/>
                </a:ln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в Пенсильвании 1979 год</a:t>
            </a:r>
            <a:r>
              <a:rPr lang="ru-RU" dirty="0" smtClean="0">
                <a:ln w="6350">
                  <a:noFill/>
                </a:ln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ru-RU" dirty="0" smtClean="0">
                <a:ln w="6350">
                  <a:noFill/>
                </a:ln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</a:br>
            <a:r>
              <a:rPr lang="ru-RU" dirty="0" smtClean="0">
                <a:ln w="6350">
                  <a:noFill/>
                </a:ln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ru-RU" dirty="0" smtClean="0">
                <a:ln w="6350">
                  <a:noFill/>
                </a:ln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</a:br>
            <a:r>
              <a:rPr lang="ru-RU" sz="2200" i="1" dirty="0" smtClean="0">
                <a:ln w="6350">
                  <a:noFill/>
                </a:ln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(авария с потерей охлаждения активной зоны)</a:t>
            </a:r>
            <a:endParaRPr lang="en-GB" sz="2200" b="1" i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</a:endParaRPr>
          </a:p>
        </p:txBody>
      </p:sp>
      <p:pic>
        <p:nvPicPr>
          <p:cNvPr id="65540" name="Picture 4" descr="tmi-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643" y="390525"/>
            <a:ext cx="3687719" cy="5480051"/>
          </a:xfrm>
          <a:prstGeom prst="rect">
            <a:avLst/>
          </a:prstGeom>
          <a:noFill/>
          <a:ln w="76200"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3500000" scaled="1"/>
              <a:tileRect/>
            </a:gra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1040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71475" y="323850"/>
            <a:ext cx="8667750" cy="5972175"/>
          </a:xfrm>
          <a:noFill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CCFF66"/>
                    </a:gs>
                    <a:gs pos="100000">
                      <a:schemeClr val="bg1"/>
                    </a:gs>
                  </a:gsLst>
                  <a:lin ang="5400000" scaled="1"/>
                </a:gradFill>
              </a14:hiddenFill>
            </a:ext>
          </a:extLst>
        </p:spPr>
        <p:txBody>
          <a:bodyPr>
            <a:normAutofit fontScale="92500" lnSpcReduction="10000"/>
          </a:bodyPr>
          <a:lstStyle/>
          <a:p>
            <a:pPr marL="85725" indent="723900" algn="just">
              <a:spcBef>
                <a:spcPts val="1200"/>
              </a:spcBef>
              <a:spcAft>
                <a:spcPts val="0"/>
              </a:spcAft>
              <a:buClr>
                <a:srgbClr val="C00000"/>
              </a:buClr>
              <a:buSzPct val="130000"/>
              <a:tabLst>
                <a:tab pos="628650" algn="l"/>
              </a:tabLst>
            </a:pPr>
            <a:r>
              <a:rPr lang="ru-RU" sz="2800" b="1" u="sng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>До аварии на </a:t>
            </a:r>
            <a:r>
              <a:rPr lang="en-US" sz="2800" b="1" u="sng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>TMI </a:t>
            </a:r>
            <a:endParaRPr lang="en-US" sz="2800" dirty="0">
              <a:latin typeface="Arial Black" pitchFamily="34" charset="0"/>
              <a:cs typeface="Arial" pitchFamily="34" charset="0"/>
            </a:endParaRPr>
          </a:p>
          <a:p>
            <a:pPr marL="428625" indent="-428625" algn="just">
              <a:spcBef>
                <a:spcPts val="120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Wingdings" pitchFamily="2" charset="2"/>
              <a:buChar char="Ø"/>
              <a:tabLst>
                <a:tab pos="628650" algn="l"/>
              </a:tabLst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Программы исследований по обоснованию эксплуатационных режимов, по кризису теплоотдачи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, по переходным процессам и по проектным авариям;</a:t>
            </a:r>
          </a:p>
          <a:p>
            <a:pPr marL="428625" indent="-428625" algn="just">
              <a:spcBef>
                <a:spcPts val="120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Wingdings" pitchFamily="2" charset="2"/>
              <a:buChar char="Ø"/>
              <a:tabLst>
                <a:tab pos="628650" algn="l"/>
              </a:tabLst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Развитие ВАБ. 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WASH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-1400 «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Reactor Safety Study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»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,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доклад </a:t>
            </a:r>
            <a:r>
              <a:rPr lang="ru-RU" sz="2400" b="1" dirty="0" err="1" smtClean="0">
                <a:latin typeface="Arial" pitchFamily="34" charset="0"/>
                <a:cs typeface="Arial" pitchFamily="34" charset="0"/>
              </a:rPr>
              <a:t>Рассмуссна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1975.</a:t>
            </a:r>
          </a:p>
          <a:p>
            <a:pPr indent="809625" algn="just">
              <a:spcBef>
                <a:spcPts val="1200"/>
              </a:spcBef>
              <a:spcAft>
                <a:spcPts val="0"/>
              </a:spcAft>
              <a:buClr>
                <a:srgbClr val="C00000"/>
              </a:buClr>
              <a:buSzPct val="100000"/>
              <a:tabLst>
                <a:tab pos="628650" algn="l"/>
              </a:tabLst>
            </a:pPr>
            <a:r>
              <a:rPr lang="ru-RU" sz="2800" b="1" u="sng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>После аварии на </a:t>
            </a:r>
            <a:r>
              <a:rPr lang="en-US" sz="2800" b="1" u="sng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>TMI</a:t>
            </a:r>
          </a:p>
          <a:p>
            <a:pPr marL="342900" indent="-342900" algn="just">
              <a:spcBef>
                <a:spcPts val="120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Wingdings" pitchFamily="2" charset="2"/>
              <a:buChar char="Ø"/>
              <a:tabLst>
                <a:tab pos="628650" algn="l"/>
              </a:tabLst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Разворот программ НИР по исследованию процессов, сопровождающих тяжелые аварии (США, Германия, Франция, Япония, Швеция и т.д.);</a:t>
            </a:r>
          </a:p>
          <a:p>
            <a:pPr marL="342900" indent="-342900" algn="just">
              <a:spcBef>
                <a:spcPts val="120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Wingdings" pitchFamily="2" charset="2"/>
              <a:buChar char="Ø"/>
              <a:tabLst>
                <a:tab pos="628650" algn="l"/>
              </a:tabLst>
            </a:pP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NUREG – 1150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«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Severe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A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ccident Risks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: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An Assessment for Five US NPP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»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,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1990;</a:t>
            </a:r>
          </a:p>
          <a:p>
            <a:pPr marL="342900" indent="-342900" algn="just">
              <a:spcBef>
                <a:spcPts val="120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Wingdings" pitchFamily="2" charset="2"/>
              <a:buChar char="Ø"/>
              <a:tabLst>
                <a:tab pos="628650" algn="l"/>
              </a:tabLst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В СССР первые предложения по организации работ по анализу риска и исследованию тяжелых аварий (Сидоренко В.А., Ермаков Н.И., Асмолов В.Г.),1983-1985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г.г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marL="342900" indent="-342900" algn="just">
              <a:spcBef>
                <a:spcPts val="120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Wingdings" pitchFamily="2" charset="2"/>
              <a:buChar char="Ø"/>
              <a:tabLst>
                <a:tab pos="628650" algn="l"/>
              </a:tabLst>
            </a:pP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spcBef>
                <a:spcPts val="1200"/>
              </a:spcBef>
              <a:spcAft>
                <a:spcPts val="0"/>
              </a:spcAft>
              <a:buClr>
                <a:srgbClr val="C00000"/>
              </a:buClr>
              <a:buSzPct val="100000"/>
              <a:tabLst>
                <a:tab pos="628650" algn="l"/>
              </a:tabLst>
            </a:pPr>
            <a:endParaRPr lang="en-US" sz="2400" b="1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5270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7" name="Picture 4" descr="chernoby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2099" y="880465"/>
            <a:ext cx="3362325" cy="5269613"/>
          </a:xfrm>
          <a:prstGeom prst="rect">
            <a:avLst/>
          </a:prstGeom>
          <a:noFill/>
          <a:ln w="76200"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000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  <a:tileRect/>
            </a:gra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2875" y="1214438"/>
            <a:ext cx="5067300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>
                <a:ln w="6350">
                  <a:noFill/>
                </a:ln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Авария на 4 энергоблоке Чернобыльской </a:t>
            </a:r>
            <a:r>
              <a:rPr lang="ru-RU" sz="3200" dirty="0" smtClean="0">
                <a:ln w="6350">
                  <a:noFill/>
                </a:ln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АЭС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3200" dirty="0" smtClean="0">
                <a:ln w="6350">
                  <a:noFill/>
                </a:ln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1986 год </a:t>
            </a:r>
            <a:endParaRPr lang="ru-RU" sz="3200" dirty="0">
              <a:ln w="6350">
                <a:noFill/>
              </a:ln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pPr fontAlgn="auto">
              <a:spcAft>
                <a:spcPts val="0"/>
              </a:spcAft>
              <a:defRPr/>
            </a:pPr>
            <a:endParaRPr lang="ru-RU" sz="600" dirty="0" smtClean="0">
              <a:ln w="6350">
                <a:noFill/>
              </a:ln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sz="2000" dirty="0" smtClean="0">
                <a:ln w="6350">
                  <a:noFill/>
                </a:ln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(</a:t>
            </a:r>
            <a:r>
              <a:rPr lang="ru-RU" sz="2000" i="1" dirty="0">
                <a:ln w="6350">
                  <a:noFill/>
                </a:ln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авария с неконтролируемым ростом мощности)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701236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33375" y="152400"/>
            <a:ext cx="8534399" cy="958850"/>
          </a:xfrm>
        </p:spPr>
        <p:txBody>
          <a:bodyPr>
            <a:noAutofit/>
          </a:bodyPr>
          <a:lstStyle/>
          <a:p>
            <a:pPr algn="ctr">
              <a:lnSpc>
                <a:spcPct val="75000"/>
              </a:lnSpc>
            </a:pPr>
            <a:r>
              <a:rPr lang="ru-RU" sz="3100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Чернобыльская авария – </a:t>
            </a:r>
            <a:br>
              <a:rPr lang="ru-RU" sz="3100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</a:br>
            <a:r>
              <a:rPr lang="ru-RU" sz="3100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совокупность человеческих ошибок </a:t>
            </a:r>
            <a:endParaRPr lang="ru-RU" sz="3100" b="1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33400" y="1628775"/>
            <a:ext cx="8172450" cy="4038600"/>
          </a:xfrm>
          <a:noFill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CCFF66"/>
                    </a:gs>
                    <a:gs pos="100000">
                      <a:schemeClr val="bg1"/>
                    </a:gs>
                  </a:gsLst>
                  <a:lin ang="5400000" scaled="1"/>
                </a:gradFill>
              </a14:hiddenFill>
            </a:ext>
          </a:extLst>
        </p:spPr>
        <p:txBody>
          <a:bodyPr>
            <a:noAutofit/>
          </a:bodyPr>
          <a:lstStyle/>
          <a:p>
            <a:pPr marL="514350" indent="-514350" algn="just">
              <a:spcBef>
                <a:spcPts val="24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00000"/>
              <a:buFont typeface="+mj-lt"/>
              <a:buAutoNum type="arabicPeriod"/>
              <a:tabLst>
                <a:tab pos="542925" algn="l"/>
              </a:tabLst>
            </a:pPr>
            <a:r>
              <a:rPr lang="ru-RU" sz="3000" b="1" dirty="0" smtClean="0">
                <a:latin typeface="Arial Black" pitchFamily="34" charset="0"/>
                <a:cs typeface="Arial" pitchFamily="34" charset="0"/>
              </a:rPr>
              <a:t>Неполное знание физики 	   			реактора (РНЦ КИ, НИКИЭТ)</a:t>
            </a:r>
          </a:p>
          <a:p>
            <a:pPr marL="514350" indent="-514350" algn="just">
              <a:spcBef>
                <a:spcPts val="24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00000"/>
              <a:buFont typeface="+mj-lt"/>
              <a:buAutoNum type="arabicPeriod"/>
              <a:tabLst>
                <a:tab pos="447675" algn="l"/>
                <a:tab pos="542925" algn="l"/>
              </a:tabLst>
            </a:pPr>
            <a:r>
              <a:rPr lang="ru-RU" sz="3000" dirty="0" smtClean="0">
                <a:latin typeface="Arial Black" pitchFamily="34" charset="0"/>
                <a:cs typeface="Arial" pitchFamily="34" charset="0"/>
              </a:rPr>
              <a:t>Ошибки в конструкции органов 			регулирования СУЗ (НИКИЭТ)</a:t>
            </a:r>
          </a:p>
          <a:p>
            <a:pPr marL="514350" indent="-514350" algn="just">
              <a:spcBef>
                <a:spcPts val="24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00000"/>
              <a:buFont typeface="+mj-lt"/>
              <a:buAutoNum type="arabicPeriod"/>
              <a:tabLst>
                <a:tab pos="447675" algn="l"/>
                <a:tab pos="542925" algn="l"/>
              </a:tabLst>
            </a:pPr>
            <a:r>
              <a:rPr lang="ru-RU" sz="3000" b="1" dirty="0" smtClean="0">
                <a:latin typeface="Arial Black" pitchFamily="34" charset="0"/>
                <a:cs typeface="Arial" pitchFamily="34" charset="0"/>
              </a:rPr>
              <a:t>Ошибки эксплуатационного 				персонала</a:t>
            </a:r>
            <a:endParaRPr lang="ru-RU" sz="30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7428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33375" y="152400"/>
            <a:ext cx="8534399" cy="958850"/>
          </a:xfrm>
        </p:spPr>
        <p:txBody>
          <a:bodyPr>
            <a:noAutofit/>
          </a:bodyPr>
          <a:lstStyle/>
          <a:p>
            <a:pPr algn="ctr">
              <a:lnSpc>
                <a:spcPct val="75000"/>
              </a:lnSpc>
            </a:pPr>
            <a:r>
              <a:rPr lang="ru-RU" sz="3100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Что изменилось после аварий на </a:t>
            </a:r>
            <a:r>
              <a:rPr lang="en-US" sz="3100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TMI </a:t>
            </a:r>
            <a:r>
              <a:rPr lang="ru-RU" sz="3100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и ЧАЭС.</a:t>
            </a:r>
            <a:endParaRPr lang="ru-RU" sz="3100" b="1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33400" y="1209674"/>
            <a:ext cx="8477250" cy="5029201"/>
          </a:xfrm>
          <a:noFill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CCFF66"/>
                    </a:gs>
                    <a:gs pos="100000">
                      <a:schemeClr val="bg1"/>
                    </a:gs>
                  </a:gsLst>
                  <a:lin ang="5400000" scaled="1"/>
                </a:gradFill>
              </a14:hiddenFill>
            </a:ext>
          </a:extLst>
        </p:spPr>
        <p:txBody>
          <a:bodyPr>
            <a:noAutofit/>
          </a:bodyPr>
          <a:lstStyle/>
          <a:p>
            <a:pPr marL="457200" indent="-457200" algn="just">
              <a:spcBef>
                <a:spcPts val="6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00000"/>
              <a:buFont typeface="+mj-lt"/>
              <a:buAutoNum type="arabicPeriod"/>
              <a:tabLst>
                <a:tab pos="542925" algn="l"/>
              </a:tabLst>
            </a:pPr>
            <a:r>
              <a:rPr lang="ru-RU" sz="2000" b="1" dirty="0" smtClean="0">
                <a:latin typeface="Arial Black" pitchFamily="34" charset="0"/>
                <a:cs typeface="Arial" pitchFamily="34" charset="0"/>
              </a:rPr>
              <a:t>Изменение концепции безопасности, разработка базовых принципов безопасности и их детализация в НТД (</a:t>
            </a:r>
            <a:r>
              <a:rPr lang="en-US" sz="2000" b="1" dirty="0" smtClean="0">
                <a:latin typeface="Arial Black" pitchFamily="34" charset="0"/>
                <a:cs typeface="Arial" pitchFamily="34" charset="0"/>
              </a:rPr>
              <a:t>INSAG</a:t>
            </a:r>
            <a:r>
              <a:rPr lang="ru-RU" sz="2000" dirty="0" smtClean="0">
                <a:latin typeface="Arial Black" pitchFamily="34" charset="0"/>
                <a:cs typeface="Arial" pitchFamily="34" charset="0"/>
              </a:rPr>
              <a:t> «Основные принципы безопасности», серия документов МАГАТЭ, СППНАЭ-87 СССР).</a:t>
            </a:r>
            <a:endParaRPr lang="ru-RU" sz="2000" b="1" dirty="0" smtClean="0">
              <a:latin typeface="Arial Black" pitchFamily="34" charset="0"/>
              <a:cs typeface="Arial" pitchFamily="34" charset="0"/>
            </a:endParaRP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00000"/>
              <a:buFont typeface="+mj-lt"/>
              <a:buAutoNum type="arabicPeriod"/>
              <a:tabLst>
                <a:tab pos="447675" algn="l"/>
                <a:tab pos="542925" algn="l"/>
              </a:tabLst>
            </a:pPr>
            <a:r>
              <a:rPr lang="ru-RU" sz="2000" dirty="0" smtClean="0">
                <a:latin typeface="Arial Black" pitchFamily="34" charset="0"/>
                <a:cs typeface="Arial" pitchFamily="34" charset="0"/>
              </a:rPr>
              <a:t>Консолидация и развитие баз знаний по тяжелым авариям на АЭС. Развертывание отечественной Программы исследований.</a:t>
            </a: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00000"/>
              <a:buFont typeface="+mj-lt"/>
              <a:buAutoNum type="arabicPeriod"/>
              <a:tabLst>
                <a:tab pos="447675" algn="l"/>
                <a:tab pos="542925" algn="l"/>
              </a:tabLst>
            </a:pPr>
            <a:r>
              <a:rPr lang="ru-RU" sz="2000" b="1" dirty="0" smtClean="0">
                <a:latin typeface="Arial Black" pitchFamily="34" charset="0"/>
                <a:cs typeface="Arial" pitchFamily="34" charset="0"/>
              </a:rPr>
              <a:t>Разработка и внедрение в практику интегральных и сквозных детальных компьютерных программ.</a:t>
            </a: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00000"/>
              <a:buFont typeface="+mj-lt"/>
              <a:buAutoNum type="arabicPeriod"/>
              <a:tabLst>
                <a:tab pos="447675" algn="l"/>
                <a:tab pos="542925" algn="l"/>
              </a:tabLst>
            </a:pPr>
            <a:r>
              <a:rPr lang="ru-RU" sz="2000" dirty="0" smtClean="0">
                <a:latin typeface="Arial Black" pitchFamily="34" charset="0"/>
                <a:cs typeface="Arial" pitchFamily="34" charset="0"/>
              </a:rPr>
              <a:t>Сбалансированное применение вероятностных и детерминистских методов анализа безопасности.</a:t>
            </a: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00000"/>
              <a:buFont typeface="+mj-lt"/>
              <a:buAutoNum type="arabicPeriod"/>
              <a:tabLst>
                <a:tab pos="447675" algn="l"/>
                <a:tab pos="542925" algn="l"/>
              </a:tabLst>
            </a:pPr>
            <a:r>
              <a:rPr lang="ru-RU" sz="2000" dirty="0" smtClean="0">
                <a:latin typeface="Arial Black" pitchFamily="34" charset="0"/>
                <a:cs typeface="Arial" pitchFamily="34" charset="0"/>
              </a:rPr>
              <a:t>Разработка методологии оценки и обоснования безопасности.</a:t>
            </a:r>
          </a:p>
          <a:p>
            <a:pPr indent="542925" algn="just">
              <a:spcBef>
                <a:spcPts val="1800"/>
              </a:spcBef>
              <a:spcAft>
                <a:spcPts val="600"/>
              </a:spcAft>
              <a:buClr>
                <a:srgbClr val="C00000"/>
              </a:buClr>
              <a:buSzPct val="100000"/>
              <a:buFont typeface="+mj-lt"/>
              <a:buAutoNum type="arabicPeriod"/>
              <a:tabLst>
                <a:tab pos="447675" algn="l"/>
                <a:tab pos="542925" algn="l"/>
              </a:tabLst>
            </a:pPr>
            <a:endParaRPr lang="ru-RU" sz="16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1610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1" name="Rectangle 3"/>
          <p:cNvSpPr>
            <a:spLocks noGrp="1"/>
          </p:cNvSpPr>
          <p:nvPr>
            <p:ph type="body" sz="half" idx="4294967295"/>
          </p:nvPr>
        </p:nvSpPr>
        <p:spPr>
          <a:xfrm>
            <a:off x="328612" y="1268413"/>
            <a:ext cx="4183063" cy="949325"/>
          </a:xfrm>
        </p:spPr>
        <p:txBody>
          <a:bodyPr/>
          <a:lstStyle/>
          <a:p>
            <a:pPr algn="ctr">
              <a:defRPr/>
            </a:pPr>
            <a:r>
              <a:rPr lang="ru-RU" sz="2200" b="1" u="sng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СТАРАЯ КОНЦЕПЦИЯ БЕЗОПАСНОСТИ</a:t>
            </a:r>
          </a:p>
        </p:txBody>
      </p:sp>
      <p:sp>
        <p:nvSpPr>
          <p:cNvPr id="252932" name="Rectangle 4"/>
          <p:cNvSpPr>
            <a:spLocks noGrp="1"/>
          </p:cNvSpPr>
          <p:nvPr>
            <p:ph type="body" sz="half" idx="4294967295"/>
          </p:nvPr>
        </p:nvSpPr>
        <p:spPr>
          <a:xfrm>
            <a:off x="4772025" y="1268413"/>
            <a:ext cx="4248150" cy="877887"/>
          </a:xfrm>
        </p:spPr>
        <p:txBody>
          <a:bodyPr/>
          <a:lstStyle/>
          <a:p>
            <a:pPr algn="ctr">
              <a:defRPr/>
            </a:pPr>
            <a:r>
              <a:rPr lang="ru-RU" sz="2200" b="1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НОВАЯ КОНЦЕПЦИЯ БЕЗОПАСНОСТИ</a:t>
            </a:r>
          </a:p>
        </p:txBody>
      </p:sp>
      <p:sp>
        <p:nvSpPr>
          <p:cNvPr id="59396" name="Text Box 5"/>
          <p:cNvSpPr txBox="1">
            <a:spLocks noChangeArrowheads="1"/>
          </p:cNvSpPr>
          <p:nvPr/>
        </p:nvSpPr>
        <p:spPr bwMode="auto">
          <a:xfrm>
            <a:off x="384175" y="2276475"/>
            <a:ext cx="4071938" cy="3600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1. Глубина рассмотрения - </a:t>
            </a:r>
            <a:r>
              <a:rPr lang="ru-RU" sz="2200" b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проектные аварии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и постулированные исходные события.</a:t>
            </a:r>
          </a:p>
          <a:p>
            <a:pPr algn="l" eaLnBrk="1" hangingPunct="1">
              <a:spcBef>
                <a:spcPts val="3600"/>
              </a:spcBef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/>
            </a:r>
            <a:b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2. Число учитываемых отказов в процессе развития проектных аварий </a:t>
            </a:r>
            <a:r>
              <a:rPr lang="ru-RU" sz="2200" b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ограничено принципом единичного отказа</a:t>
            </a:r>
          </a:p>
        </p:txBody>
      </p:sp>
      <p:sp>
        <p:nvSpPr>
          <p:cNvPr id="59397" name="Text Box 6"/>
          <p:cNvSpPr txBox="1">
            <a:spLocks noChangeArrowheads="1"/>
          </p:cNvSpPr>
          <p:nvPr/>
        </p:nvSpPr>
        <p:spPr bwMode="auto">
          <a:xfrm>
            <a:off x="4772025" y="2276475"/>
            <a:ext cx="4119563" cy="361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ru-RU" b="1" dirty="0">
                <a:solidFill>
                  <a:srgbClr val="006600"/>
                </a:solidFill>
                <a:latin typeface="Arial Black" pitchFamily="34" charset="0"/>
              </a:rPr>
              <a:t>1. Рассмотрение </a:t>
            </a:r>
            <a:r>
              <a:rPr lang="ru-RU" sz="2200" b="1" dirty="0" err="1">
                <a:solidFill>
                  <a:srgbClr val="006600"/>
                </a:solidFill>
                <a:latin typeface="Arial Black" pitchFamily="34" charset="0"/>
              </a:rPr>
              <a:t>запроектных</a:t>
            </a:r>
            <a:r>
              <a:rPr lang="ru-RU" sz="2200" b="1" dirty="0">
                <a:solidFill>
                  <a:srgbClr val="006600"/>
                </a:solidFill>
                <a:latin typeface="Arial Black" pitchFamily="34" charset="0"/>
              </a:rPr>
              <a:t> аварий </a:t>
            </a:r>
            <a:r>
              <a:rPr lang="ru-RU" b="1" dirty="0">
                <a:solidFill>
                  <a:srgbClr val="006600"/>
                </a:solidFill>
                <a:latin typeface="Arial Black" pitchFamily="34" charset="0"/>
              </a:rPr>
              <a:t>с возможным тяжелым повреждением активной зоны вплоть до ее полного расплавления.</a:t>
            </a:r>
          </a:p>
          <a:p>
            <a:pPr eaLnBrk="1" hangingPunct="1">
              <a:spcBef>
                <a:spcPts val="1800"/>
              </a:spcBef>
            </a:pPr>
            <a:r>
              <a:rPr lang="ru-RU" b="1" dirty="0">
                <a:solidFill>
                  <a:srgbClr val="006600"/>
                </a:solidFill>
                <a:latin typeface="Arial Black" pitchFamily="34" charset="0"/>
              </a:rPr>
              <a:t>2. При рассмотрении </a:t>
            </a:r>
            <a:r>
              <a:rPr lang="ru-RU" b="1" dirty="0" err="1">
                <a:solidFill>
                  <a:srgbClr val="006600"/>
                </a:solidFill>
                <a:latin typeface="Arial Black" pitchFamily="34" charset="0"/>
              </a:rPr>
              <a:t>запроектных</a:t>
            </a:r>
            <a:r>
              <a:rPr lang="ru-RU" b="1" dirty="0">
                <a:solidFill>
                  <a:srgbClr val="006600"/>
                </a:solidFill>
                <a:latin typeface="Arial Black" pitchFamily="34" charset="0"/>
              </a:rPr>
              <a:t> аварий </a:t>
            </a:r>
            <a:r>
              <a:rPr lang="ru-RU" sz="2200" b="1" dirty="0">
                <a:solidFill>
                  <a:srgbClr val="006600"/>
                </a:solidFill>
                <a:latin typeface="Arial Black" pitchFamily="34" charset="0"/>
              </a:rPr>
              <a:t>снимается ограничение принципа единичного отказа.</a:t>
            </a:r>
            <a:r>
              <a:rPr lang="ru-RU" sz="2200" b="1" dirty="0">
                <a:solidFill>
                  <a:srgbClr val="FFFF66"/>
                </a:solidFill>
                <a:latin typeface="Arial Black" pitchFamily="34" charset="0"/>
              </a:rPr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19075" y="71438"/>
            <a:ext cx="867251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dirty="0">
                <a:ln w="6350">
                  <a:noFill/>
                </a:ln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Изменения концепции</a:t>
            </a:r>
            <a:br>
              <a:rPr lang="ru-RU" sz="2800" dirty="0">
                <a:ln w="6350">
                  <a:noFill/>
                </a:ln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</a:br>
            <a:r>
              <a:rPr lang="ru-RU" sz="2800" dirty="0">
                <a:ln w="6350">
                  <a:noFill/>
                </a:ln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безопасности в НТД России (</a:t>
            </a:r>
            <a:r>
              <a:rPr lang="en-US" sz="2800" dirty="0">
                <a:ln w="6350">
                  <a:noFill/>
                </a:ln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INSAG-3)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902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st shablon 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Воздушный поток">
      <a:majorFont>
        <a:latin typeface="Trebuchet MS"/>
        <a:ea typeface=""/>
        <a:cs typeface=""/>
        <a:font script="Jpan" typeface="ＭＳ ゴシック"/>
        <a:font script="Hang" typeface="HY그래픽B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ＭＳ ゴシック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2801</TotalTime>
  <Words>1536</Words>
  <Application>Microsoft Office PowerPoint</Application>
  <PresentationFormat>Экран (4:3)</PresentationFormat>
  <Paragraphs>230</Paragraphs>
  <Slides>28</Slides>
  <Notes>25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test shablon 3</vt:lpstr>
      <vt:lpstr>Презентация PowerPoint</vt:lpstr>
      <vt:lpstr>ЯДЕРНАЯ ЭНЕРГЕТИКА СКВОЗЬ ОГОНЬ, ВОДУ И МЕДНЫЕ ТРУБЫ</vt:lpstr>
      <vt:lpstr>Крупные аварии на объектах ЯЭ и ЯТЦ</vt:lpstr>
      <vt:lpstr>Авария на 2-ом энергоблоке АЭС TMI в Пенсильвании 1979 год  (авария с потерей охлаждения активной зоны)</vt:lpstr>
      <vt:lpstr>Презентация PowerPoint</vt:lpstr>
      <vt:lpstr>Презентация PowerPoint</vt:lpstr>
      <vt:lpstr>Чернобыльская авария –  совокупность человеческих ошибок </vt:lpstr>
      <vt:lpstr>Что изменилось после аварий на TMI и ЧАЭС.</vt:lpstr>
      <vt:lpstr>Презентация PowerPoint</vt:lpstr>
      <vt:lpstr>Развитие требований к безопасности</vt:lpstr>
      <vt:lpstr>Целевые количественные вероятностные ориентиры безопасности</vt:lpstr>
      <vt:lpstr>Детерминистские критерии приемлемого уровня безопасности</vt:lpstr>
      <vt:lpstr>НОРМЫ РАДИАЦИОННОЙ БЕЗОПАСНОСТИ</vt:lpstr>
      <vt:lpstr>Презентация PowerPoint</vt:lpstr>
      <vt:lpstr>БАЗЫ ДАННЫХ ПО БЕЗОПАСНОСТИ (1986 - 2003)</vt:lpstr>
      <vt:lpstr>Основные постулаты методологии обоснования безопасности</vt:lpstr>
      <vt:lpstr>Методология управления опасностью</vt:lpstr>
      <vt:lpstr>Безопасность атомных станций с ВВЭР Проектно-технические решения</vt:lpstr>
      <vt:lpstr>Затраты на модернизацию АС</vt:lpstr>
      <vt:lpstr>БАЗОВЫЕ ПРИНЦИПЫ БЕЗОПАСНОСТИ</vt:lpstr>
      <vt:lpstr>Итоги послечернобыльского периода  в России</vt:lpstr>
      <vt:lpstr>Презентация PowerPoint</vt:lpstr>
      <vt:lpstr>Презентация PowerPoint</vt:lpstr>
      <vt:lpstr>Уроки аварии на АЭС Фукусима-1</vt:lpstr>
      <vt:lpstr>Уроки аварии на АЭС Фукусима-1 (продолжение)</vt:lpstr>
      <vt:lpstr>Глубокоэшелонированная защита  (от Гостомысла до наших дней)</vt:lpstr>
      <vt:lpstr>Выводы из уроков аварии  на АЭС Фукусима</vt:lpstr>
      <vt:lpstr>Статус атомной энергетики России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konukhova-mg</dc:creator>
  <cp:lastModifiedBy>Мацулев Евгений Сидорович</cp:lastModifiedBy>
  <cp:revision>201</cp:revision>
  <cp:lastPrinted>2014-06-10T10:02:20Z</cp:lastPrinted>
  <dcterms:created xsi:type="dcterms:W3CDTF">2013-07-31T13:45:24Z</dcterms:created>
  <dcterms:modified xsi:type="dcterms:W3CDTF">2014-06-11T04:29:36Z</dcterms:modified>
</cp:coreProperties>
</file>