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4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5.xml" ContentType="application/vnd.openxmlformats-officedocument.theme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50" r:id="rId2"/>
    <p:sldMasterId id="2147483921" r:id="rId3"/>
    <p:sldMasterId id="2147484709" r:id="rId4"/>
    <p:sldMasterId id="2147484823" r:id="rId5"/>
    <p:sldMasterId id="2147484697" r:id="rId6"/>
  </p:sldMasterIdLst>
  <p:notesMasterIdLst>
    <p:notesMasterId r:id="rId40"/>
  </p:notesMasterIdLst>
  <p:handoutMasterIdLst>
    <p:handoutMasterId r:id="rId41"/>
  </p:handoutMasterIdLst>
  <p:sldIdLst>
    <p:sldId id="389" r:id="rId7"/>
    <p:sldId id="399" r:id="rId8"/>
    <p:sldId id="443" r:id="rId9"/>
    <p:sldId id="461" r:id="rId10"/>
    <p:sldId id="444" r:id="rId11"/>
    <p:sldId id="433" r:id="rId12"/>
    <p:sldId id="445" r:id="rId13"/>
    <p:sldId id="446" r:id="rId14"/>
    <p:sldId id="434" r:id="rId15"/>
    <p:sldId id="435" r:id="rId16"/>
    <p:sldId id="436" r:id="rId17"/>
    <p:sldId id="437" r:id="rId18"/>
    <p:sldId id="438" r:id="rId19"/>
    <p:sldId id="439" r:id="rId20"/>
    <p:sldId id="447" r:id="rId21"/>
    <p:sldId id="462" r:id="rId22"/>
    <p:sldId id="449" r:id="rId23"/>
    <p:sldId id="450" r:id="rId24"/>
    <p:sldId id="440" r:id="rId25"/>
    <p:sldId id="451" r:id="rId26"/>
    <p:sldId id="452" r:id="rId27"/>
    <p:sldId id="453" r:id="rId28"/>
    <p:sldId id="454" r:id="rId29"/>
    <p:sldId id="455" r:id="rId30"/>
    <p:sldId id="456" r:id="rId31"/>
    <p:sldId id="457" r:id="rId32"/>
    <p:sldId id="458" r:id="rId33"/>
    <p:sldId id="459" r:id="rId34"/>
    <p:sldId id="460" r:id="rId35"/>
    <p:sldId id="442" r:id="rId36"/>
    <p:sldId id="441" r:id="rId37"/>
    <p:sldId id="430" r:id="rId38"/>
    <p:sldId id="432" r:id="rId39"/>
  </p:sldIdLst>
  <p:sldSz cx="9144000" cy="6858000" type="screen4x3"/>
  <p:notesSz cx="6718300" cy="98679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3685"/>
    <a:srgbClr val="0066CC"/>
    <a:srgbClr val="99CCFF"/>
    <a:srgbClr val="8FB4FF"/>
    <a:srgbClr val="006600"/>
    <a:srgbClr val="CCFFCC"/>
    <a:srgbClr val="CCFFFF"/>
    <a:srgbClr val="CC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24" autoAdjust="0"/>
    <p:restoredTop sz="47551" autoAdjust="0"/>
  </p:normalViewPr>
  <p:slideViewPr>
    <p:cSldViewPr snapToGrid="0">
      <p:cViewPr>
        <p:scale>
          <a:sx n="136" d="100"/>
          <a:sy n="136" d="100"/>
        </p:scale>
        <p:origin x="-2718" y="-672"/>
      </p:cViewPr>
      <p:guideLst>
        <p:guide orient="horz" pos="976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>
      <p:cViewPr varScale="1">
        <p:scale>
          <a:sx n="69" d="100"/>
          <a:sy n="69" d="100"/>
        </p:scale>
        <p:origin x="-2298" y="-96"/>
      </p:cViewPr>
      <p:guideLst>
        <p:guide orient="horz" pos="3108"/>
        <p:guide pos="211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presProps" Target="pres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1.bin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ru-RU" sz="1800" dirty="0"/>
              <a:t>Р</a:t>
            </a:r>
            <a:r>
              <a:rPr lang="ru-RU" sz="1800" baseline="0" dirty="0"/>
              <a:t>аспределение энергетических ресурсов в России, %</a:t>
            </a:r>
            <a:endParaRPr lang="ru-RU" sz="1800" dirty="0"/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9.1485412149568263E-2"/>
          <c:y val="0.21491957474187323"/>
          <c:w val="0.79045912739168478"/>
          <c:h val="0.68163944973804347"/>
        </c:manualLayout>
      </c:layout>
      <c:ofPieChart>
        <c:ofPieType val="bar"/>
        <c:varyColors val="1"/>
        <c:ser>
          <c:idx val="0"/>
          <c:order val="0"/>
          <c:tx>
            <c:strRef>
              <c:f>Лист3!$B$4</c:f>
              <c:strCache>
                <c:ptCount val="1"/>
                <c:pt idx="0">
                  <c:v>мир</c:v>
                </c:pt>
              </c:strCache>
            </c:strRef>
          </c:tx>
          <c:spPr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C0504D">
                  <a:lumMod val="75000"/>
                </a:srgb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99CC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ysClr val="window" lastClr="FFFFFF">
                  <a:lumMod val="65000"/>
                </a:sys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4BACC6">
                  <a:lumMod val="75000"/>
                </a:srgb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7"/>
            <c:bubble3D val="0"/>
            <c:spPr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Lbls>
            <c:dLbl>
              <c:idx val="1"/>
              <c:layout>
                <c:manualLayout>
                  <c:x val="1.5339468476546797E-3"/>
                  <c:y val="2.4510702685176428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7"/>
              <c:layout/>
              <c:tx>
                <c:rich>
                  <a:bodyPr/>
                  <a:lstStyle/>
                  <a:p>
                    <a:r>
                      <a:rPr lang="ru-RU" smtClean="0"/>
                      <a:t>Другие</a:t>
                    </a:r>
                    <a:r>
                      <a:rPr lang="en-US" dirty="0"/>
                      <a:t>
1,97%</a:t>
                    </a: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numFmt formatCode="0.0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 baseline="0"/>
                </a:pPr>
                <a:endParaRPr lang="ru-RU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Лист3!$B$5:$B$11</c:f>
              <c:strCache>
                <c:ptCount val="7"/>
                <c:pt idx="0">
                  <c:v>нефть</c:v>
                </c:pt>
                <c:pt idx="1">
                  <c:v>газ</c:v>
                </c:pt>
                <c:pt idx="2">
                  <c:v>уголь</c:v>
                </c:pt>
                <c:pt idx="3">
                  <c:v>уран-235</c:v>
                </c:pt>
                <c:pt idx="4">
                  <c:v>уран-238</c:v>
                </c:pt>
                <c:pt idx="5">
                  <c:v>торий</c:v>
                </c:pt>
                <c:pt idx="6">
                  <c:v>литий-6</c:v>
                </c:pt>
              </c:strCache>
            </c:strRef>
          </c:cat>
          <c:val>
            <c:numRef>
              <c:f>Лист3!$E$29:$E$35</c:f>
              <c:numCache>
                <c:formatCode>0.00</c:formatCode>
                <c:ptCount val="7"/>
                <c:pt idx="0">
                  <c:v>0.15522233143220174</c:v>
                </c:pt>
                <c:pt idx="1">
                  <c:v>0.38622968350483122</c:v>
                </c:pt>
                <c:pt idx="2">
                  <c:v>1.3127819112173909</c:v>
                </c:pt>
                <c:pt idx="3">
                  <c:v>0.11768881932012402</c:v>
                </c:pt>
                <c:pt idx="4">
                  <c:v>16.227980530697106</c:v>
                </c:pt>
                <c:pt idx="5">
                  <c:v>42.730490381407492</c:v>
                </c:pt>
                <c:pt idx="6">
                  <c:v>39.069606342420876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gapWidth val="100"/>
        <c:splitType val="cust"/>
        <c:custSplit>
          <c:secondPiePt val="0"/>
          <c:secondPiePt val="1"/>
          <c:secondPiePt val="2"/>
          <c:secondPiePt val="3"/>
        </c:custSplit>
        <c:secondPieSize val="100"/>
        <c:serLines/>
      </c:ofPieChart>
    </c:plotArea>
    <c:plotVisOnly val="1"/>
    <c:dispBlanksAs val="zero"/>
    <c:showDLblsOverMax val="0"/>
  </c:chart>
  <c:externalData r:id="rId2">
    <c:autoUpdate val="0"/>
  </c:externalData>
</c:chartSpace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diagrams/_rels/data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image" Target="../media/image23.jpe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diagrams/_rels/drawing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image" Target="../media/image23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1D82135-6498-4D3E-B002-98E7D028130B}" type="doc">
      <dgm:prSet loTypeId="urn:microsoft.com/office/officeart/2005/8/layout/vList3" loCatId="picture" qsTypeId="urn:microsoft.com/office/officeart/2005/8/quickstyle/simple1" qsCatId="simple" csTypeId="urn:microsoft.com/office/officeart/2005/8/colors/accent1_2" csCatId="accent1" phldr="1"/>
      <dgm:spPr/>
    </dgm:pt>
    <dgm:pt modelId="{AC37AD2E-F9E8-4EE0-B32B-CBC7C7F788DF}">
      <dgm:prSet phldrT="[Text]"/>
      <dgm:spPr/>
      <dgm:t>
        <a:bodyPr/>
        <a:lstStyle/>
        <a:p>
          <a:pPr algn="l"/>
          <a:r>
            <a:rPr lang="ru-RU" dirty="0" smtClean="0"/>
            <a:t>ГДР, </a:t>
          </a:r>
          <a:br>
            <a:rPr lang="ru-RU" dirty="0" smtClean="0"/>
          </a:br>
          <a:r>
            <a:rPr lang="ru-RU" dirty="0" smtClean="0"/>
            <a:t>Болгария, Чехословакия,</a:t>
          </a:r>
          <a:br>
            <a:rPr lang="ru-RU" dirty="0" smtClean="0"/>
          </a:br>
          <a:r>
            <a:rPr lang="ru-RU" dirty="0" smtClean="0"/>
            <a:t>Финляндия</a:t>
          </a:r>
          <a:endParaRPr lang="ru-RU" dirty="0"/>
        </a:p>
      </dgm:t>
    </dgm:pt>
    <dgm:pt modelId="{03D3DECF-2508-492F-802F-1A2DD060F39C}" type="parTrans" cxnId="{CF8AA5C5-009E-4602-B2D5-A4F44583D61C}">
      <dgm:prSet/>
      <dgm:spPr/>
      <dgm:t>
        <a:bodyPr/>
        <a:lstStyle/>
        <a:p>
          <a:endParaRPr lang="ru-RU"/>
        </a:p>
      </dgm:t>
    </dgm:pt>
    <dgm:pt modelId="{1E7230B8-BF8C-4063-B3B5-BD731E624179}" type="sibTrans" cxnId="{CF8AA5C5-009E-4602-B2D5-A4F44583D61C}">
      <dgm:prSet/>
      <dgm:spPr/>
      <dgm:t>
        <a:bodyPr/>
        <a:lstStyle/>
        <a:p>
          <a:endParaRPr lang="ru-RU"/>
        </a:p>
      </dgm:t>
    </dgm:pt>
    <dgm:pt modelId="{66C983A7-2AE3-4BF8-BAFD-46798A4EDAFD}">
      <dgm:prSet phldrT="[Text]"/>
      <dgm:spPr/>
      <dgm:t>
        <a:bodyPr/>
        <a:lstStyle/>
        <a:p>
          <a:pPr algn="l"/>
          <a:r>
            <a:rPr lang="ru-RU" dirty="0" smtClean="0"/>
            <a:t>Болгария, Венгрия, Чехословакия, ГДР</a:t>
          </a:r>
          <a:endParaRPr lang="ru-RU" dirty="0"/>
        </a:p>
      </dgm:t>
    </dgm:pt>
    <dgm:pt modelId="{7892A154-98B5-452A-91E5-75108BBE9712}" type="parTrans" cxnId="{484DDD8F-FF8E-4BC2-B92E-D026E721293D}">
      <dgm:prSet/>
      <dgm:spPr/>
      <dgm:t>
        <a:bodyPr/>
        <a:lstStyle/>
        <a:p>
          <a:endParaRPr lang="ru-RU"/>
        </a:p>
      </dgm:t>
    </dgm:pt>
    <dgm:pt modelId="{67692424-0811-4DE3-867E-CDDCCEAAAD80}" type="sibTrans" cxnId="{484DDD8F-FF8E-4BC2-B92E-D026E721293D}">
      <dgm:prSet/>
      <dgm:spPr/>
      <dgm:t>
        <a:bodyPr/>
        <a:lstStyle/>
        <a:p>
          <a:endParaRPr lang="ru-RU"/>
        </a:p>
      </dgm:t>
    </dgm:pt>
    <dgm:pt modelId="{5EFB9F85-BD83-4FAD-8C32-F9A64C815C9F}" type="pres">
      <dgm:prSet presAssocID="{D1D82135-6498-4D3E-B002-98E7D028130B}" presName="linearFlow" presStyleCnt="0">
        <dgm:presLayoutVars>
          <dgm:dir/>
          <dgm:resizeHandles val="exact"/>
        </dgm:presLayoutVars>
      </dgm:prSet>
      <dgm:spPr/>
    </dgm:pt>
    <dgm:pt modelId="{662FAA19-342F-4573-B832-961252F7D357}" type="pres">
      <dgm:prSet presAssocID="{AC37AD2E-F9E8-4EE0-B32B-CBC7C7F788DF}" presName="composite" presStyleCnt="0"/>
      <dgm:spPr/>
    </dgm:pt>
    <dgm:pt modelId="{499274D8-5B43-47A1-97AB-B50F3EC0C5FC}" type="pres">
      <dgm:prSet presAssocID="{AC37AD2E-F9E8-4EE0-B32B-CBC7C7F788DF}" presName="imgShp" presStyleLbl="fgImgPlace1" presStyleIdx="0" presStyleCnt="2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403BAD4D-1EF8-47C2-B01D-02AC3D32116D}" type="pres">
      <dgm:prSet presAssocID="{AC37AD2E-F9E8-4EE0-B32B-CBC7C7F788DF}" presName="txShp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0AC6F2-9A8C-42A4-A74A-FF8727005573}" type="pres">
      <dgm:prSet presAssocID="{1E7230B8-BF8C-4063-B3B5-BD731E624179}" presName="spacing" presStyleCnt="0"/>
      <dgm:spPr/>
    </dgm:pt>
    <dgm:pt modelId="{EFCAC2EC-622C-4476-9BA1-84BA01EE813F}" type="pres">
      <dgm:prSet presAssocID="{66C983A7-2AE3-4BF8-BAFD-46798A4EDAFD}" presName="composite" presStyleCnt="0"/>
      <dgm:spPr/>
    </dgm:pt>
    <dgm:pt modelId="{93FC6D27-7E1A-4308-B7D2-2129D78509F5}" type="pres">
      <dgm:prSet presAssocID="{66C983A7-2AE3-4BF8-BAFD-46798A4EDAFD}" presName="imgShp" presStyleLbl="fgImgPlace1" presStyleIdx="1" presStyleCnt="2"/>
      <dgm:spPr/>
    </dgm:pt>
    <dgm:pt modelId="{F58998DD-9B53-4C43-A8C8-67DB49B23491}" type="pres">
      <dgm:prSet presAssocID="{66C983A7-2AE3-4BF8-BAFD-46798A4EDAFD}" presName="txShp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DF72B08-AFF6-4D46-BAED-A0633D94E5DB}" type="presOf" srcId="{AC37AD2E-F9E8-4EE0-B32B-CBC7C7F788DF}" destId="{403BAD4D-1EF8-47C2-B01D-02AC3D32116D}" srcOrd="0" destOrd="0" presId="urn:microsoft.com/office/officeart/2005/8/layout/vList3"/>
    <dgm:cxn modelId="{CF8AA5C5-009E-4602-B2D5-A4F44583D61C}" srcId="{D1D82135-6498-4D3E-B002-98E7D028130B}" destId="{AC37AD2E-F9E8-4EE0-B32B-CBC7C7F788DF}" srcOrd="0" destOrd="0" parTransId="{03D3DECF-2508-492F-802F-1A2DD060F39C}" sibTransId="{1E7230B8-BF8C-4063-B3B5-BD731E624179}"/>
    <dgm:cxn modelId="{DB22A273-B23D-4F96-BD48-1A9A8C61F760}" type="presOf" srcId="{66C983A7-2AE3-4BF8-BAFD-46798A4EDAFD}" destId="{F58998DD-9B53-4C43-A8C8-67DB49B23491}" srcOrd="0" destOrd="0" presId="urn:microsoft.com/office/officeart/2005/8/layout/vList3"/>
    <dgm:cxn modelId="{484DDD8F-FF8E-4BC2-B92E-D026E721293D}" srcId="{D1D82135-6498-4D3E-B002-98E7D028130B}" destId="{66C983A7-2AE3-4BF8-BAFD-46798A4EDAFD}" srcOrd="1" destOrd="0" parTransId="{7892A154-98B5-452A-91E5-75108BBE9712}" sibTransId="{67692424-0811-4DE3-867E-CDDCCEAAAD80}"/>
    <dgm:cxn modelId="{A3EB6F77-C85C-4D44-AD29-C22687F77771}" type="presOf" srcId="{D1D82135-6498-4D3E-B002-98E7D028130B}" destId="{5EFB9F85-BD83-4FAD-8C32-F9A64C815C9F}" srcOrd="0" destOrd="0" presId="urn:microsoft.com/office/officeart/2005/8/layout/vList3"/>
    <dgm:cxn modelId="{693590C6-1DBA-4BE7-A705-6529D541D40D}" type="presParOf" srcId="{5EFB9F85-BD83-4FAD-8C32-F9A64C815C9F}" destId="{662FAA19-342F-4573-B832-961252F7D357}" srcOrd="0" destOrd="0" presId="urn:microsoft.com/office/officeart/2005/8/layout/vList3"/>
    <dgm:cxn modelId="{D2BB7534-56AC-4BB5-90D7-11C515803FE8}" type="presParOf" srcId="{662FAA19-342F-4573-B832-961252F7D357}" destId="{499274D8-5B43-47A1-97AB-B50F3EC0C5FC}" srcOrd="0" destOrd="0" presId="urn:microsoft.com/office/officeart/2005/8/layout/vList3"/>
    <dgm:cxn modelId="{A96EBAFE-9CEB-420F-B3BC-F412F3F7CFAB}" type="presParOf" srcId="{662FAA19-342F-4573-B832-961252F7D357}" destId="{403BAD4D-1EF8-47C2-B01D-02AC3D32116D}" srcOrd="1" destOrd="0" presId="urn:microsoft.com/office/officeart/2005/8/layout/vList3"/>
    <dgm:cxn modelId="{B872C76C-1DEE-4BE2-9DD7-CCBD1FE76BE0}" type="presParOf" srcId="{5EFB9F85-BD83-4FAD-8C32-F9A64C815C9F}" destId="{F20AC6F2-9A8C-42A4-A74A-FF8727005573}" srcOrd="1" destOrd="0" presId="urn:microsoft.com/office/officeart/2005/8/layout/vList3"/>
    <dgm:cxn modelId="{C454C5B4-63CE-49F4-9A81-A66E39324EDF}" type="presParOf" srcId="{5EFB9F85-BD83-4FAD-8C32-F9A64C815C9F}" destId="{EFCAC2EC-622C-4476-9BA1-84BA01EE813F}" srcOrd="2" destOrd="0" presId="urn:microsoft.com/office/officeart/2005/8/layout/vList3"/>
    <dgm:cxn modelId="{16CA883E-0AF9-4A80-8F56-505083DA8094}" type="presParOf" srcId="{EFCAC2EC-622C-4476-9BA1-84BA01EE813F}" destId="{93FC6D27-7E1A-4308-B7D2-2129D78509F5}" srcOrd="0" destOrd="0" presId="urn:microsoft.com/office/officeart/2005/8/layout/vList3"/>
    <dgm:cxn modelId="{2649F30C-6D0C-4E81-824C-72EB17FCFBD5}" type="presParOf" srcId="{EFCAC2EC-622C-4476-9BA1-84BA01EE813F}" destId="{F58998DD-9B53-4C43-A8C8-67DB49B23491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03D9568-CD38-43EC-B19C-D2B507048706}" type="doc">
      <dgm:prSet loTypeId="urn:microsoft.com/office/officeart/2005/8/layout/vList3" loCatId="picture" qsTypeId="urn:microsoft.com/office/officeart/2005/8/quickstyle/simple1" qsCatId="simple" csTypeId="urn:microsoft.com/office/officeart/2005/8/colors/accent2_2" csCatId="accent2" phldr="1"/>
      <dgm:spPr/>
    </dgm:pt>
    <dgm:pt modelId="{6F29C7A2-A57E-48FC-9BD6-95D8602058AA}">
      <dgm:prSet phldrT="[Text]" custT="1"/>
      <dgm:spPr>
        <a:solidFill>
          <a:schemeClr val="tx1"/>
        </a:solidFill>
      </dgm:spPr>
      <dgm:t>
        <a:bodyPr/>
        <a:lstStyle/>
        <a:p>
          <a:pPr marL="714375" indent="0"/>
          <a:r>
            <a:rPr lang="ru-RU" sz="2800" b="1" dirty="0" smtClean="0">
              <a:solidFill>
                <a:srgbClr val="FF0000"/>
              </a:solidFill>
            </a:rPr>
            <a:t>Три-</a:t>
          </a:r>
          <a:r>
            <a:rPr lang="ru-RU" sz="2800" b="1" dirty="0" err="1" smtClean="0">
              <a:solidFill>
                <a:srgbClr val="FF0000"/>
              </a:solidFill>
            </a:rPr>
            <a:t>Майл</a:t>
          </a:r>
          <a:r>
            <a:rPr lang="ru-RU" sz="2800" b="1" dirty="0" smtClean="0">
              <a:solidFill>
                <a:srgbClr val="FF0000"/>
              </a:solidFill>
            </a:rPr>
            <a:t>-</a:t>
          </a:r>
          <a:r>
            <a:rPr lang="ru-RU" sz="2800" b="1" dirty="0" err="1" smtClean="0">
              <a:solidFill>
                <a:srgbClr val="FF0000"/>
              </a:solidFill>
            </a:rPr>
            <a:t>Айленд</a:t>
          </a:r>
          <a:endParaRPr lang="ru-RU" sz="2800" b="1" dirty="0" smtClean="0">
            <a:solidFill>
              <a:srgbClr val="FF0000"/>
            </a:solidFill>
          </a:endParaRPr>
        </a:p>
        <a:p>
          <a:pPr marL="714375" indent="0"/>
          <a:r>
            <a:rPr lang="ru-RU" sz="2800" b="1" dirty="0" smtClean="0">
              <a:solidFill>
                <a:srgbClr val="FF0000"/>
              </a:solidFill>
            </a:rPr>
            <a:t>1979 г.</a:t>
          </a:r>
          <a:endParaRPr lang="ru-RU" sz="2800" b="1" dirty="0">
            <a:solidFill>
              <a:srgbClr val="FF0000"/>
            </a:solidFill>
          </a:endParaRPr>
        </a:p>
      </dgm:t>
    </dgm:pt>
    <dgm:pt modelId="{99DFCD97-90DE-4F82-B82D-F3F49136E74F}" type="parTrans" cxnId="{2C7DCB78-F262-44E9-9B36-9BCBA3A9F07C}">
      <dgm:prSet/>
      <dgm:spPr/>
      <dgm:t>
        <a:bodyPr/>
        <a:lstStyle/>
        <a:p>
          <a:endParaRPr lang="ru-RU"/>
        </a:p>
      </dgm:t>
    </dgm:pt>
    <dgm:pt modelId="{9D7189D2-9096-40E6-B0D8-61A7E70B1AD1}" type="sibTrans" cxnId="{2C7DCB78-F262-44E9-9B36-9BCBA3A9F07C}">
      <dgm:prSet/>
      <dgm:spPr/>
      <dgm:t>
        <a:bodyPr/>
        <a:lstStyle/>
        <a:p>
          <a:endParaRPr lang="ru-RU"/>
        </a:p>
      </dgm:t>
    </dgm:pt>
    <dgm:pt modelId="{060B2E93-821E-4FC2-ACD9-983D482D8C18}">
      <dgm:prSet phldrT="[Text]" custT="1"/>
      <dgm:spPr>
        <a:solidFill>
          <a:schemeClr val="tx1"/>
        </a:solidFill>
      </dgm:spPr>
      <dgm:t>
        <a:bodyPr/>
        <a:lstStyle/>
        <a:p>
          <a:r>
            <a:rPr lang="ru-RU" sz="2800" b="1" dirty="0" smtClean="0">
              <a:solidFill>
                <a:srgbClr val="FF0000"/>
              </a:solidFill>
            </a:rPr>
            <a:t>4-й блок Чернобыльской АЭС</a:t>
          </a:r>
        </a:p>
        <a:p>
          <a:r>
            <a:rPr lang="ru-RU" sz="2800" b="1" dirty="0" smtClean="0">
              <a:solidFill>
                <a:srgbClr val="FF0000"/>
              </a:solidFill>
            </a:rPr>
            <a:t>1986 г.</a:t>
          </a:r>
          <a:endParaRPr lang="ru-RU" sz="2800" b="1" dirty="0">
            <a:solidFill>
              <a:srgbClr val="FF0000"/>
            </a:solidFill>
          </a:endParaRPr>
        </a:p>
      </dgm:t>
    </dgm:pt>
    <dgm:pt modelId="{73CA9695-4C7E-4790-88CB-C85F07B571AA}" type="parTrans" cxnId="{2DD3FB83-27CD-458E-8E7A-2B76E523DE54}">
      <dgm:prSet/>
      <dgm:spPr/>
      <dgm:t>
        <a:bodyPr/>
        <a:lstStyle/>
        <a:p>
          <a:endParaRPr lang="ru-RU"/>
        </a:p>
      </dgm:t>
    </dgm:pt>
    <dgm:pt modelId="{21CF51CE-23A7-4119-9E27-18E824559E21}" type="sibTrans" cxnId="{2DD3FB83-27CD-458E-8E7A-2B76E523DE54}">
      <dgm:prSet/>
      <dgm:spPr/>
      <dgm:t>
        <a:bodyPr/>
        <a:lstStyle/>
        <a:p>
          <a:endParaRPr lang="ru-RU"/>
        </a:p>
      </dgm:t>
    </dgm:pt>
    <dgm:pt modelId="{A5944754-7507-4642-A19B-F7D6C4583E18}" type="pres">
      <dgm:prSet presAssocID="{603D9568-CD38-43EC-B19C-D2B507048706}" presName="linearFlow" presStyleCnt="0">
        <dgm:presLayoutVars>
          <dgm:dir/>
          <dgm:resizeHandles val="exact"/>
        </dgm:presLayoutVars>
      </dgm:prSet>
      <dgm:spPr/>
    </dgm:pt>
    <dgm:pt modelId="{B43F00E6-E9EA-483D-BA3E-686143FF6BD8}" type="pres">
      <dgm:prSet presAssocID="{6F29C7A2-A57E-48FC-9BD6-95D8602058AA}" presName="composite" presStyleCnt="0"/>
      <dgm:spPr/>
    </dgm:pt>
    <dgm:pt modelId="{8FA67403-0458-4F26-AD07-748EDF7F44D0}" type="pres">
      <dgm:prSet presAssocID="{6F29C7A2-A57E-48FC-9BD6-95D8602058AA}" presName="imgShp" presStyleLbl="fgImgPlace1" presStyleIdx="0" presStyleCnt="2" custScaleX="2000000" custScaleY="2000000" custLinFactX="-100000" custLinFactY="-151256" custLinFactNeighborX="-105558" custLinFactNeighborY="-200000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5000" b="-15000"/>
          </a:stretch>
        </a:blipFill>
        <a:ln w="28575">
          <a:solidFill>
            <a:srgbClr val="FF0000"/>
          </a:solidFill>
        </a:ln>
      </dgm:spPr>
    </dgm:pt>
    <dgm:pt modelId="{618B95DE-EA8F-4267-A25B-77250D4F0506}" type="pres">
      <dgm:prSet presAssocID="{6F29C7A2-A57E-48FC-9BD6-95D8602058AA}" presName="txShp" presStyleLbl="node1" presStyleIdx="0" presStyleCnt="2" custScaleX="110101" custScaleY="876855" custLinFactNeighborX="10195" custLinFactNeighborY="-125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236C07-5CEC-4F34-86EB-F0469ECF9A02}" type="pres">
      <dgm:prSet presAssocID="{9D7189D2-9096-40E6-B0D8-61A7E70B1AD1}" presName="spacing" presStyleCnt="0"/>
      <dgm:spPr/>
    </dgm:pt>
    <dgm:pt modelId="{CBA0ED80-3442-4740-AE50-B41584B26614}" type="pres">
      <dgm:prSet presAssocID="{060B2E93-821E-4FC2-ACD9-983D482D8C18}" presName="composite" presStyleCnt="0"/>
      <dgm:spPr/>
    </dgm:pt>
    <dgm:pt modelId="{85C4C21D-2A4B-45D6-8700-167FA012CFEA}" type="pres">
      <dgm:prSet presAssocID="{060B2E93-821E-4FC2-ACD9-983D482D8C18}" presName="imgShp" presStyleLbl="fgImgPlace1" presStyleIdx="1" presStyleCnt="2" custScaleX="2000000" custScaleY="2000000" custLinFactX="-100000" custLinFactY="100000" custLinFactNeighborX="-105558" custLinFactNeighborY="182522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 w="28575">
          <a:solidFill>
            <a:srgbClr val="FF0000"/>
          </a:solidFill>
        </a:ln>
      </dgm:spPr>
    </dgm:pt>
    <dgm:pt modelId="{828B2D75-34F1-4D93-8979-95E1B183ACC3}" type="pres">
      <dgm:prSet presAssocID="{060B2E93-821E-4FC2-ACD9-983D482D8C18}" presName="txShp" presStyleLbl="node1" presStyleIdx="1" presStyleCnt="2" custScaleX="110101" custScaleY="876855" custLinFactNeighborX="10195" custLinFactNeighborY="414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6EB9883-C626-4D9B-8499-B33B7417F202}" type="presOf" srcId="{6F29C7A2-A57E-48FC-9BD6-95D8602058AA}" destId="{618B95DE-EA8F-4267-A25B-77250D4F0506}" srcOrd="0" destOrd="0" presId="urn:microsoft.com/office/officeart/2005/8/layout/vList3"/>
    <dgm:cxn modelId="{D33B3677-4E7B-43DD-86F8-1AE233959B44}" type="presOf" srcId="{060B2E93-821E-4FC2-ACD9-983D482D8C18}" destId="{828B2D75-34F1-4D93-8979-95E1B183ACC3}" srcOrd="0" destOrd="0" presId="urn:microsoft.com/office/officeart/2005/8/layout/vList3"/>
    <dgm:cxn modelId="{2DD3FB83-27CD-458E-8E7A-2B76E523DE54}" srcId="{603D9568-CD38-43EC-B19C-D2B507048706}" destId="{060B2E93-821E-4FC2-ACD9-983D482D8C18}" srcOrd="1" destOrd="0" parTransId="{73CA9695-4C7E-4790-88CB-C85F07B571AA}" sibTransId="{21CF51CE-23A7-4119-9E27-18E824559E21}"/>
    <dgm:cxn modelId="{2C7DCB78-F262-44E9-9B36-9BCBA3A9F07C}" srcId="{603D9568-CD38-43EC-B19C-D2B507048706}" destId="{6F29C7A2-A57E-48FC-9BD6-95D8602058AA}" srcOrd="0" destOrd="0" parTransId="{99DFCD97-90DE-4F82-B82D-F3F49136E74F}" sibTransId="{9D7189D2-9096-40E6-B0D8-61A7E70B1AD1}"/>
    <dgm:cxn modelId="{9BC3C5BD-79BD-4F97-A55F-DD8DA6C142E5}" type="presOf" srcId="{603D9568-CD38-43EC-B19C-D2B507048706}" destId="{A5944754-7507-4642-A19B-F7D6C4583E18}" srcOrd="0" destOrd="0" presId="urn:microsoft.com/office/officeart/2005/8/layout/vList3"/>
    <dgm:cxn modelId="{A6ED2F5D-ABB7-4EF2-BE27-1DC8765A417F}" type="presParOf" srcId="{A5944754-7507-4642-A19B-F7D6C4583E18}" destId="{B43F00E6-E9EA-483D-BA3E-686143FF6BD8}" srcOrd="0" destOrd="0" presId="urn:microsoft.com/office/officeart/2005/8/layout/vList3"/>
    <dgm:cxn modelId="{C81E5AF6-86A8-4E10-B296-AB2AC4BFC21F}" type="presParOf" srcId="{B43F00E6-E9EA-483D-BA3E-686143FF6BD8}" destId="{8FA67403-0458-4F26-AD07-748EDF7F44D0}" srcOrd="0" destOrd="0" presId="urn:microsoft.com/office/officeart/2005/8/layout/vList3"/>
    <dgm:cxn modelId="{F2E021F4-4A65-4DA0-B707-779EC8DAE319}" type="presParOf" srcId="{B43F00E6-E9EA-483D-BA3E-686143FF6BD8}" destId="{618B95DE-EA8F-4267-A25B-77250D4F0506}" srcOrd="1" destOrd="0" presId="urn:microsoft.com/office/officeart/2005/8/layout/vList3"/>
    <dgm:cxn modelId="{35786773-061C-42C0-A8FA-2E23A120F5D7}" type="presParOf" srcId="{A5944754-7507-4642-A19B-F7D6C4583E18}" destId="{DB236C07-5CEC-4F34-86EB-F0469ECF9A02}" srcOrd="1" destOrd="0" presId="urn:microsoft.com/office/officeart/2005/8/layout/vList3"/>
    <dgm:cxn modelId="{764796EB-97A9-4C78-A461-7F61E377FEEF}" type="presParOf" srcId="{A5944754-7507-4642-A19B-F7D6C4583E18}" destId="{CBA0ED80-3442-4740-AE50-B41584B26614}" srcOrd="2" destOrd="0" presId="urn:microsoft.com/office/officeart/2005/8/layout/vList3"/>
    <dgm:cxn modelId="{7F8721F7-DC2C-4953-AD0F-4117DAE88D49}" type="presParOf" srcId="{CBA0ED80-3442-4740-AE50-B41584B26614}" destId="{85C4C21D-2A4B-45D6-8700-167FA012CFEA}" srcOrd="0" destOrd="0" presId="urn:microsoft.com/office/officeart/2005/8/layout/vList3"/>
    <dgm:cxn modelId="{3A17440F-1B94-426A-93E3-641CC9B62A7A}" type="presParOf" srcId="{CBA0ED80-3442-4740-AE50-B41584B26614}" destId="{828B2D75-34F1-4D93-8979-95E1B183ACC3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750F9FB-6183-4881-B2AD-7A587B80F9A3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085C6C5-A2EA-4069-A03C-781107C8B903}">
      <dgm:prSet phldrT="[Text]" custT="1"/>
      <dgm:spPr>
        <a:solidFill>
          <a:srgbClr val="0066CC"/>
        </a:solidFill>
      </dgm:spPr>
      <dgm:t>
        <a:bodyPr/>
        <a:lstStyle/>
        <a:p>
          <a:r>
            <a:rPr lang="ru-RU" altLang="ru-RU" sz="14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ВВЭР – эволюционное и инновационное развитие</a:t>
          </a:r>
          <a:endParaRPr lang="ru-RU" sz="1400" b="1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D5FF737-AF79-4427-BCBC-F1B86C144C34}" type="parTrans" cxnId="{208BCB40-DD08-4C40-BAC6-A06F4790BB3A}">
      <dgm:prSet/>
      <dgm:spPr/>
      <dgm:t>
        <a:bodyPr/>
        <a:lstStyle/>
        <a:p>
          <a:endParaRPr lang="ru-RU" sz="1400" b="1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C983C22-B743-42D8-AF45-54C4597F539B}" type="sibTrans" cxnId="{208BCB40-DD08-4C40-BAC6-A06F4790BB3A}">
      <dgm:prSet/>
      <dgm:spPr>
        <a:ln>
          <a:solidFill>
            <a:srgbClr val="0066CC"/>
          </a:solidFill>
        </a:ln>
      </dgm:spPr>
      <dgm:t>
        <a:bodyPr/>
        <a:lstStyle/>
        <a:p>
          <a:endParaRPr lang="ru-RU" sz="1400" b="1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E09F9F7-D5E3-41DF-82FF-3C654078C104}">
      <dgm:prSet custT="1"/>
      <dgm:spPr>
        <a:solidFill>
          <a:srgbClr val="0066CC"/>
        </a:solidFill>
      </dgm:spPr>
      <dgm:t>
        <a:bodyPr/>
        <a:lstStyle/>
        <a:p>
          <a:r>
            <a:rPr lang="ru-RU" altLang="ru-RU" sz="14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БН – быстрые реакторы с натриевым теплоносителем</a:t>
          </a:r>
        </a:p>
      </dgm:t>
    </dgm:pt>
    <dgm:pt modelId="{297C65EE-B523-4B45-B0A1-2FE3A0C35FC3}" type="parTrans" cxnId="{37E9E0C9-CABD-4D60-82D9-B7D700219986}">
      <dgm:prSet/>
      <dgm:spPr/>
      <dgm:t>
        <a:bodyPr/>
        <a:lstStyle/>
        <a:p>
          <a:endParaRPr lang="ru-RU" sz="1400" b="1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5B09593-2A7C-48F0-9D70-2B3E3A6060F5}" type="sibTrans" cxnId="{37E9E0C9-CABD-4D60-82D9-B7D700219986}">
      <dgm:prSet/>
      <dgm:spPr/>
      <dgm:t>
        <a:bodyPr/>
        <a:lstStyle/>
        <a:p>
          <a:endParaRPr lang="ru-RU" sz="1400" b="1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72FEF64-688E-40E8-8A1B-CC1FD075C549}">
      <dgm:prSet custT="1"/>
      <dgm:spPr>
        <a:solidFill>
          <a:srgbClr val="0066CC"/>
        </a:solidFill>
      </dgm:spPr>
      <dgm:t>
        <a:bodyPr/>
        <a:lstStyle/>
        <a:p>
          <a:pPr>
            <a:lnSpc>
              <a:spcPct val="100000"/>
            </a:lnSpc>
          </a:pPr>
          <a:r>
            <a:rPr lang="ru-RU" altLang="ru-RU" sz="14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Реакторы средней мощности для региональной энергетики и коммунального энергоснабжения на базе технологии ВВЭР и судового </a:t>
          </a:r>
          <a:r>
            <a:rPr lang="ru-RU" altLang="ru-RU" sz="1400" b="1" dirty="0" err="1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реакторостроения</a:t>
          </a:r>
          <a:endParaRPr lang="ru-RU" altLang="ru-RU" sz="1400" b="1" dirty="0" smtClean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10A456D-24D0-4E0F-BDEF-3ACD8A22424C}" type="parTrans" cxnId="{E49612C4-C5AF-4DA5-9D1B-BFDFDAE757C6}">
      <dgm:prSet/>
      <dgm:spPr/>
      <dgm:t>
        <a:bodyPr/>
        <a:lstStyle/>
        <a:p>
          <a:endParaRPr lang="ru-RU" sz="1400" b="1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6B5B3A4-D472-476C-8C92-FE346E3E1056}" type="sibTrans" cxnId="{E49612C4-C5AF-4DA5-9D1B-BFDFDAE757C6}">
      <dgm:prSet/>
      <dgm:spPr/>
      <dgm:t>
        <a:bodyPr/>
        <a:lstStyle/>
        <a:p>
          <a:endParaRPr lang="ru-RU" sz="1400" b="1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6E48864-3BDF-4E99-AE93-1D1661FFDDF3}">
      <dgm:prSet custT="1"/>
      <dgm:spPr>
        <a:solidFill>
          <a:srgbClr val="0066CC"/>
        </a:solidFill>
      </dgm:spPr>
      <dgm:t>
        <a:bodyPr/>
        <a:lstStyle/>
        <a:p>
          <a:r>
            <a:rPr lang="ru-RU" altLang="ru-RU" sz="14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Реакторы малой мощности для локального и местного энергоснабжения</a:t>
          </a:r>
        </a:p>
      </dgm:t>
    </dgm:pt>
    <dgm:pt modelId="{1F3EF723-1B8B-4C8B-8C77-FC937532C297}" type="parTrans" cxnId="{007D71EF-416C-479B-A6F8-803FAF6239C5}">
      <dgm:prSet/>
      <dgm:spPr/>
      <dgm:t>
        <a:bodyPr/>
        <a:lstStyle/>
        <a:p>
          <a:endParaRPr lang="ru-RU" sz="1400" b="1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E8441A8-8D37-4414-B6C9-A9A9609FD238}" type="sibTrans" cxnId="{007D71EF-416C-479B-A6F8-803FAF6239C5}">
      <dgm:prSet/>
      <dgm:spPr/>
      <dgm:t>
        <a:bodyPr/>
        <a:lstStyle/>
        <a:p>
          <a:endParaRPr lang="ru-RU" sz="1400" b="1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D4224C7-C4A2-4148-B15D-62C80F376F74}">
      <dgm:prSet custT="1"/>
      <dgm:spPr>
        <a:solidFill>
          <a:srgbClr val="0066CC"/>
        </a:solidFill>
      </dgm:spPr>
      <dgm:t>
        <a:bodyPr/>
        <a:lstStyle/>
        <a:p>
          <a:r>
            <a:rPr lang="ru-RU" altLang="ru-RU" sz="14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Газоохлаждаемые реакторы для высокотемпературных промышленных технологий</a:t>
          </a:r>
        </a:p>
      </dgm:t>
    </dgm:pt>
    <dgm:pt modelId="{DF94527B-50E3-49C3-A422-3181923C501F}" type="parTrans" cxnId="{DE0B691D-8A4E-492F-A790-A2A9D30F9BD0}">
      <dgm:prSet/>
      <dgm:spPr/>
      <dgm:t>
        <a:bodyPr/>
        <a:lstStyle/>
        <a:p>
          <a:endParaRPr lang="ru-RU" sz="1400" b="1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1AA5CB9-3048-4D60-B319-8F783554112B}" type="sibTrans" cxnId="{DE0B691D-8A4E-492F-A790-A2A9D30F9BD0}">
      <dgm:prSet/>
      <dgm:spPr/>
      <dgm:t>
        <a:bodyPr/>
        <a:lstStyle/>
        <a:p>
          <a:endParaRPr lang="ru-RU" sz="1400" b="1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1C2B5D6-99C2-475E-85B1-E333035E0896}" type="pres">
      <dgm:prSet presAssocID="{A750F9FB-6183-4881-B2AD-7A587B80F9A3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F62C8965-9B43-450F-AD72-01FDF53A39C2}" type="pres">
      <dgm:prSet presAssocID="{A750F9FB-6183-4881-B2AD-7A587B80F9A3}" presName="Name1" presStyleCnt="0"/>
      <dgm:spPr/>
    </dgm:pt>
    <dgm:pt modelId="{D85D30AA-D296-475A-B7B6-FF874B69CD0F}" type="pres">
      <dgm:prSet presAssocID="{A750F9FB-6183-4881-B2AD-7A587B80F9A3}" presName="cycle" presStyleCnt="0"/>
      <dgm:spPr/>
    </dgm:pt>
    <dgm:pt modelId="{32488E30-E5D6-4690-86FD-39C362F30914}" type="pres">
      <dgm:prSet presAssocID="{A750F9FB-6183-4881-B2AD-7A587B80F9A3}" presName="srcNode" presStyleLbl="node1" presStyleIdx="0" presStyleCnt="5"/>
      <dgm:spPr/>
    </dgm:pt>
    <dgm:pt modelId="{526B1C93-E5E0-4237-A05A-967067C33B48}" type="pres">
      <dgm:prSet presAssocID="{A750F9FB-6183-4881-B2AD-7A587B80F9A3}" presName="conn" presStyleLbl="parChTrans1D2" presStyleIdx="0" presStyleCnt="1"/>
      <dgm:spPr/>
      <dgm:t>
        <a:bodyPr/>
        <a:lstStyle/>
        <a:p>
          <a:endParaRPr lang="ru-RU"/>
        </a:p>
      </dgm:t>
    </dgm:pt>
    <dgm:pt modelId="{A81F3F6F-F742-4310-9B97-72DB43960CAC}" type="pres">
      <dgm:prSet presAssocID="{A750F9FB-6183-4881-B2AD-7A587B80F9A3}" presName="extraNode" presStyleLbl="node1" presStyleIdx="0" presStyleCnt="5"/>
      <dgm:spPr/>
    </dgm:pt>
    <dgm:pt modelId="{2A837B3F-39E6-4927-ADA7-618A65984C94}" type="pres">
      <dgm:prSet presAssocID="{A750F9FB-6183-4881-B2AD-7A587B80F9A3}" presName="dstNode" presStyleLbl="node1" presStyleIdx="0" presStyleCnt="5"/>
      <dgm:spPr/>
    </dgm:pt>
    <dgm:pt modelId="{E7E18081-F34B-4989-9E0D-7BA4B6CE4755}" type="pres">
      <dgm:prSet presAssocID="{0085C6C5-A2EA-4069-A03C-781107C8B903}" presName="text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7AC5FD-0DF7-491A-8EDE-FCBBA0AF0EE2}" type="pres">
      <dgm:prSet presAssocID="{0085C6C5-A2EA-4069-A03C-781107C8B903}" presName="accent_1" presStyleCnt="0"/>
      <dgm:spPr/>
    </dgm:pt>
    <dgm:pt modelId="{094C6E5D-0199-4591-A82A-F78B0779D8A0}" type="pres">
      <dgm:prSet presAssocID="{0085C6C5-A2EA-4069-A03C-781107C8B903}" presName="accentRepeatNode" presStyleLbl="solidFgAcc1" presStyleIdx="0" presStyleCnt="5"/>
      <dgm:spPr>
        <a:ln>
          <a:solidFill>
            <a:srgbClr val="0066CC"/>
          </a:solidFill>
        </a:ln>
      </dgm:spPr>
    </dgm:pt>
    <dgm:pt modelId="{86D43FAF-C0DF-4CA5-8096-D52853B24173}" type="pres">
      <dgm:prSet presAssocID="{DE09F9F7-D5E3-41DF-82FF-3C654078C104}" presName="text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D78D5F-C68D-4DB7-AC57-E1B9B5AFE0C0}" type="pres">
      <dgm:prSet presAssocID="{DE09F9F7-D5E3-41DF-82FF-3C654078C104}" presName="accent_2" presStyleCnt="0"/>
      <dgm:spPr/>
    </dgm:pt>
    <dgm:pt modelId="{4D534FC8-AE47-44A9-8DE9-5A9071F95D51}" type="pres">
      <dgm:prSet presAssocID="{DE09F9F7-D5E3-41DF-82FF-3C654078C104}" presName="accentRepeatNode" presStyleLbl="solidFgAcc1" presStyleIdx="1" presStyleCnt="5"/>
      <dgm:spPr>
        <a:ln>
          <a:solidFill>
            <a:srgbClr val="0066CC"/>
          </a:solidFill>
        </a:ln>
      </dgm:spPr>
    </dgm:pt>
    <dgm:pt modelId="{E41A2A2D-94C6-4792-87C4-C0FB2BFB6F60}" type="pres">
      <dgm:prSet presAssocID="{D72FEF64-688E-40E8-8A1B-CC1FD075C549}" presName="text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4F2B58-079A-4469-B560-AE1B498CC855}" type="pres">
      <dgm:prSet presAssocID="{D72FEF64-688E-40E8-8A1B-CC1FD075C549}" presName="accent_3" presStyleCnt="0"/>
      <dgm:spPr/>
    </dgm:pt>
    <dgm:pt modelId="{158B5F4C-2030-4429-9F14-165220451D12}" type="pres">
      <dgm:prSet presAssocID="{D72FEF64-688E-40E8-8A1B-CC1FD075C549}" presName="accentRepeatNode" presStyleLbl="solidFgAcc1" presStyleIdx="2" presStyleCnt="5"/>
      <dgm:spPr>
        <a:ln>
          <a:solidFill>
            <a:srgbClr val="0066CC"/>
          </a:solidFill>
        </a:ln>
      </dgm:spPr>
    </dgm:pt>
    <dgm:pt modelId="{8784D9B2-1549-4352-ABC2-7DA128C43FB2}" type="pres">
      <dgm:prSet presAssocID="{76E48864-3BDF-4E99-AE93-1D1661FFDDF3}" presName="text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B126F6-8FA9-490B-AECA-54937621F83D}" type="pres">
      <dgm:prSet presAssocID="{76E48864-3BDF-4E99-AE93-1D1661FFDDF3}" presName="accent_4" presStyleCnt="0"/>
      <dgm:spPr/>
    </dgm:pt>
    <dgm:pt modelId="{F2CE14ED-D68E-42A0-93EF-D55CF37E1180}" type="pres">
      <dgm:prSet presAssocID="{76E48864-3BDF-4E99-AE93-1D1661FFDDF3}" presName="accentRepeatNode" presStyleLbl="solidFgAcc1" presStyleIdx="3" presStyleCnt="5"/>
      <dgm:spPr>
        <a:ln>
          <a:solidFill>
            <a:srgbClr val="0066CC"/>
          </a:solidFill>
        </a:ln>
      </dgm:spPr>
    </dgm:pt>
    <dgm:pt modelId="{AAC9AE28-D919-43A8-8024-43059602547F}" type="pres">
      <dgm:prSet presAssocID="{ED4224C7-C4A2-4148-B15D-62C80F376F74}" presName="text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4EDC63-3905-447D-8C91-03BC77972215}" type="pres">
      <dgm:prSet presAssocID="{ED4224C7-C4A2-4148-B15D-62C80F376F74}" presName="accent_5" presStyleCnt="0"/>
      <dgm:spPr/>
    </dgm:pt>
    <dgm:pt modelId="{9FC87EA6-B3E3-40E5-BBCA-BF36E01AB4CA}" type="pres">
      <dgm:prSet presAssocID="{ED4224C7-C4A2-4148-B15D-62C80F376F74}" presName="accentRepeatNode" presStyleLbl="solidFgAcc1" presStyleIdx="4" presStyleCnt="5"/>
      <dgm:spPr>
        <a:ln>
          <a:solidFill>
            <a:srgbClr val="0066CC"/>
          </a:solidFill>
        </a:ln>
      </dgm:spPr>
    </dgm:pt>
  </dgm:ptLst>
  <dgm:cxnLst>
    <dgm:cxn modelId="{208BCB40-DD08-4C40-BAC6-A06F4790BB3A}" srcId="{A750F9FB-6183-4881-B2AD-7A587B80F9A3}" destId="{0085C6C5-A2EA-4069-A03C-781107C8B903}" srcOrd="0" destOrd="0" parTransId="{5D5FF737-AF79-4427-BCBC-F1B86C144C34}" sibTransId="{BC983C22-B743-42D8-AF45-54C4597F539B}"/>
    <dgm:cxn modelId="{647D015A-8885-4D01-BAE2-BE8CE808B235}" type="presOf" srcId="{0085C6C5-A2EA-4069-A03C-781107C8B903}" destId="{E7E18081-F34B-4989-9E0D-7BA4B6CE4755}" srcOrd="0" destOrd="0" presId="urn:microsoft.com/office/officeart/2008/layout/VerticalCurvedList"/>
    <dgm:cxn modelId="{F995DFE3-DC0C-4DB6-AD58-2ABC2CC04307}" type="presOf" srcId="{D72FEF64-688E-40E8-8A1B-CC1FD075C549}" destId="{E41A2A2D-94C6-4792-87C4-C0FB2BFB6F60}" srcOrd="0" destOrd="0" presId="urn:microsoft.com/office/officeart/2008/layout/VerticalCurvedList"/>
    <dgm:cxn modelId="{37E9E0C9-CABD-4D60-82D9-B7D700219986}" srcId="{A750F9FB-6183-4881-B2AD-7A587B80F9A3}" destId="{DE09F9F7-D5E3-41DF-82FF-3C654078C104}" srcOrd="1" destOrd="0" parTransId="{297C65EE-B523-4B45-B0A1-2FE3A0C35FC3}" sibTransId="{C5B09593-2A7C-48F0-9D70-2B3E3A6060F5}"/>
    <dgm:cxn modelId="{007D71EF-416C-479B-A6F8-803FAF6239C5}" srcId="{A750F9FB-6183-4881-B2AD-7A587B80F9A3}" destId="{76E48864-3BDF-4E99-AE93-1D1661FFDDF3}" srcOrd="3" destOrd="0" parTransId="{1F3EF723-1B8B-4C8B-8C77-FC937532C297}" sibTransId="{1E8441A8-8D37-4414-B6C9-A9A9609FD238}"/>
    <dgm:cxn modelId="{F249425A-977A-4948-BA88-C83D7EBBB63B}" type="presOf" srcId="{ED4224C7-C4A2-4148-B15D-62C80F376F74}" destId="{AAC9AE28-D919-43A8-8024-43059602547F}" srcOrd="0" destOrd="0" presId="urn:microsoft.com/office/officeart/2008/layout/VerticalCurvedList"/>
    <dgm:cxn modelId="{18E38C4E-D2F0-48C6-8E86-E8EE029251E5}" type="presOf" srcId="{DE09F9F7-D5E3-41DF-82FF-3C654078C104}" destId="{86D43FAF-C0DF-4CA5-8096-D52853B24173}" srcOrd="0" destOrd="0" presId="urn:microsoft.com/office/officeart/2008/layout/VerticalCurvedList"/>
    <dgm:cxn modelId="{CBF93616-FC8B-4753-86EC-C2BEBC50A0B3}" type="presOf" srcId="{BC983C22-B743-42D8-AF45-54C4597F539B}" destId="{526B1C93-E5E0-4237-A05A-967067C33B48}" srcOrd="0" destOrd="0" presId="urn:microsoft.com/office/officeart/2008/layout/VerticalCurvedList"/>
    <dgm:cxn modelId="{BDDD234C-72AE-40B1-84CB-5339575B2053}" type="presOf" srcId="{76E48864-3BDF-4E99-AE93-1D1661FFDDF3}" destId="{8784D9B2-1549-4352-ABC2-7DA128C43FB2}" srcOrd="0" destOrd="0" presId="urn:microsoft.com/office/officeart/2008/layout/VerticalCurvedList"/>
    <dgm:cxn modelId="{E49612C4-C5AF-4DA5-9D1B-BFDFDAE757C6}" srcId="{A750F9FB-6183-4881-B2AD-7A587B80F9A3}" destId="{D72FEF64-688E-40E8-8A1B-CC1FD075C549}" srcOrd="2" destOrd="0" parTransId="{F10A456D-24D0-4E0F-BDEF-3ACD8A22424C}" sibTransId="{E6B5B3A4-D472-476C-8C92-FE346E3E1056}"/>
    <dgm:cxn modelId="{3599314D-5E15-4D2D-8ABA-9910A22C6A46}" type="presOf" srcId="{A750F9FB-6183-4881-B2AD-7A587B80F9A3}" destId="{01C2B5D6-99C2-475E-85B1-E333035E0896}" srcOrd="0" destOrd="0" presId="urn:microsoft.com/office/officeart/2008/layout/VerticalCurvedList"/>
    <dgm:cxn modelId="{DE0B691D-8A4E-492F-A790-A2A9D30F9BD0}" srcId="{A750F9FB-6183-4881-B2AD-7A587B80F9A3}" destId="{ED4224C7-C4A2-4148-B15D-62C80F376F74}" srcOrd="4" destOrd="0" parTransId="{DF94527B-50E3-49C3-A422-3181923C501F}" sibTransId="{41AA5CB9-3048-4D60-B319-8F783554112B}"/>
    <dgm:cxn modelId="{6B4D5723-B6A3-40DE-AE5A-B82A642A8188}" type="presParOf" srcId="{01C2B5D6-99C2-475E-85B1-E333035E0896}" destId="{F62C8965-9B43-450F-AD72-01FDF53A39C2}" srcOrd="0" destOrd="0" presId="urn:microsoft.com/office/officeart/2008/layout/VerticalCurvedList"/>
    <dgm:cxn modelId="{266F61E2-8F18-4712-8A01-2A5A6E87BF93}" type="presParOf" srcId="{F62C8965-9B43-450F-AD72-01FDF53A39C2}" destId="{D85D30AA-D296-475A-B7B6-FF874B69CD0F}" srcOrd="0" destOrd="0" presId="urn:microsoft.com/office/officeart/2008/layout/VerticalCurvedList"/>
    <dgm:cxn modelId="{57B55C32-3F66-4A4C-8127-2504E9705C28}" type="presParOf" srcId="{D85D30AA-D296-475A-B7B6-FF874B69CD0F}" destId="{32488E30-E5D6-4690-86FD-39C362F30914}" srcOrd="0" destOrd="0" presId="urn:microsoft.com/office/officeart/2008/layout/VerticalCurvedList"/>
    <dgm:cxn modelId="{0D1E3502-F68A-4976-96C8-B7B45499D166}" type="presParOf" srcId="{D85D30AA-D296-475A-B7B6-FF874B69CD0F}" destId="{526B1C93-E5E0-4237-A05A-967067C33B48}" srcOrd="1" destOrd="0" presId="urn:microsoft.com/office/officeart/2008/layout/VerticalCurvedList"/>
    <dgm:cxn modelId="{6FEB83C9-A04B-4C9F-92D5-9A62C2287AAF}" type="presParOf" srcId="{D85D30AA-D296-475A-B7B6-FF874B69CD0F}" destId="{A81F3F6F-F742-4310-9B97-72DB43960CAC}" srcOrd="2" destOrd="0" presId="urn:microsoft.com/office/officeart/2008/layout/VerticalCurvedList"/>
    <dgm:cxn modelId="{F3E6CF78-0A8E-45DB-A704-088BE6961C8D}" type="presParOf" srcId="{D85D30AA-D296-475A-B7B6-FF874B69CD0F}" destId="{2A837B3F-39E6-4927-ADA7-618A65984C94}" srcOrd="3" destOrd="0" presId="urn:microsoft.com/office/officeart/2008/layout/VerticalCurvedList"/>
    <dgm:cxn modelId="{F73CE89E-15C1-45EC-B2E7-9EDC06E9817A}" type="presParOf" srcId="{F62C8965-9B43-450F-AD72-01FDF53A39C2}" destId="{E7E18081-F34B-4989-9E0D-7BA4B6CE4755}" srcOrd="1" destOrd="0" presId="urn:microsoft.com/office/officeart/2008/layout/VerticalCurvedList"/>
    <dgm:cxn modelId="{8CD3BEDD-4958-4C0C-A29F-9C0AA7FB67EA}" type="presParOf" srcId="{F62C8965-9B43-450F-AD72-01FDF53A39C2}" destId="{757AC5FD-0DF7-491A-8EDE-FCBBA0AF0EE2}" srcOrd="2" destOrd="0" presId="urn:microsoft.com/office/officeart/2008/layout/VerticalCurvedList"/>
    <dgm:cxn modelId="{840828A4-CC6F-44DB-A9EC-32F92C3D20AC}" type="presParOf" srcId="{757AC5FD-0DF7-491A-8EDE-FCBBA0AF0EE2}" destId="{094C6E5D-0199-4591-A82A-F78B0779D8A0}" srcOrd="0" destOrd="0" presId="urn:microsoft.com/office/officeart/2008/layout/VerticalCurvedList"/>
    <dgm:cxn modelId="{EC333FC7-8222-4756-B43D-87B94393AC53}" type="presParOf" srcId="{F62C8965-9B43-450F-AD72-01FDF53A39C2}" destId="{86D43FAF-C0DF-4CA5-8096-D52853B24173}" srcOrd="3" destOrd="0" presId="urn:microsoft.com/office/officeart/2008/layout/VerticalCurvedList"/>
    <dgm:cxn modelId="{134114A6-45E4-4AE2-BAC0-435439906286}" type="presParOf" srcId="{F62C8965-9B43-450F-AD72-01FDF53A39C2}" destId="{A6D78D5F-C68D-4DB7-AC57-E1B9B5AFE0C0}" srcOrd="4" destOrd="0" presId="urn:microsoft.com/office/officeart/2008/layout/VerticalCurvedList"/>
    <dgm:cxn modelId="{1F35B93A-3C02-44A8-A8B8-F81054A0C92E}" type="presParOf" srcId="{A6D78D5F-C68D-4DB7-AC57-E1B9B5AFE0C0}" destId="{4D534FC8-AE47-44A9-8DE9-5A9071F95D51}" srcOrd="0" destOrd="0" presId="urn:microsoft.com/office/officeart/2008/layout/VerticalCurvedList"/>
    <dgm:cxn modelId="{F3DB7230-D984-4F56-9050-C3607A95C314}" type="presParOf" srcId="{F62C8965-9B43-450F-AD72-01FDF53A39C2}" destId="{E41A2A2D-94C6-4792-87C4-C0FB2BFB6F60}" srcOrd="5" destOrd="0" presId="urn:microsoft.com/office/officeart/2008/layout/VerticalCurvedList"/>
    <dgm:cxn modelId="{6789FA2A-4A4C-49D3-80CD-0A895BF18D91}" type="presParOf" srcId="{F62C8965-9B43-450F-AD72-01FDF53A39C2}" destId="{9B4F2B58-079A-4469-B560-AE1B498CC855}" srcOrd="6" destOrd="0" presId="urn:microsoft.com/office/officeart/2008/layout/VerticalCurvedList"/>
    <dgm:cxn modelId="{5747517D-2E07-4AE5-8FBF-DE8520612560}" type="presParOf" srcId="{9B4F2B58-079A-4469-B560-AE1B498CC855}" destId="{158B5F4C-2030-4429-9F14-165220451D12}" srcOrd="0" destOrd="0" presId="urn:microsoft.com/office/officeart/2008/layout/VerticalCurvedList"/>
    <dgm:cxn modelId="{0E20476C-0352-4B52-9492-43789B91817D}" type="presParOf" srcId="{F62C8965-9B43-450F-AD72-01FDF53A39C2}" destId="{8784D9B2-1549-4352-ABC2-7DA128C43FB2}" srcOrd="7" destOrd="0" presId="urn:microsoft.com/office/officeart/2008/layout/VerticalCurvedList"/>
    <dgm:cxn modelId="{2820DC9F-1638-4AC3-A0E5-17D7687BE205}" type="presParOf" srcId="{F62C8965-9B43-450F-AD72-01FDF53A39C2}" destId="{BEB126F6-8FA9-490B-AECA-54937621F83D}" srcOrd="8" destOrd="0" presId="urn:microsoft.com/office/officeart/2008/layout/VerticalCurvedList"/>
    <dgm:cxn modelId="{4DFB8A58-DA4C-43F5-AA0E-2934C6E67171}" type="presParOf" srcId="{BEB126F6-8FA9-490B-AECA-54937621F83D}" destId="{F2CE14ED-D68E-42A0-93EF-D55CF37E1180}" srcOrd="0" destOrd="0" presId="urn:microsoft.com/office/officeart/2008/layout/VerticalCurvedList"/>
    <dgm:cxn modelId="{6D4281B4-9D56-4A02-8B67-002E22F40E81}" type="presParOf" srcId="{F62C8965-9B43-450F-AD72-01FDF53A39C2}" destId="{AAC9AE28-D919-43A8-8024-43059602547F}" srcOrd="9" destOrd="0" presId="urn:microsoft.com/office/officeart/2008/layout/VerticalCurvedList"/>
    <dgm:cxn modelId="{C12FAD12-DA4C-4444-8288-4AEF5C002BDA}" type="presParOf" srcId="{F62C8965-9B43-450F-AD72-01FDF53A39C2}" destId="{124EDC63-3905-447D-8C91-03BC77972215}" srcOrd="10" destOrd="0" presId="urn:microsoft.com/office/officeart/2008/layout/VerticalCurvedList"/>
    <dgm:cxn modelId="{49EDB9C1-B060-47B5-9E59-49B81BAEDC86}" type="presParOf" srcId="{124EDC63-3905-447D-8C91-03BC77972215}" destId="{9FC87EA6-B3E3-40E5-BBCA-BF36E01AB4CA}" srcOrd="0" destOrd="0" presId="urn:microsoft.com/office/officeart/2008/layout/VerticalCurvedList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3BAD4D-1EF8-47C2-B01D-02AC3D32116D}">
      <dsp:nvSpPr>
        <dsp:cNvPr id="0" name=""/>
        <dsp:cNvSpPr/>
      </dsp:nvSpPr>
      <dsp:spPr>
        <a:xfrm rot="10800000">
          <a:off x="1646130" y="1496"/>
          <a:ext cx="4561849" cy="1988373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817" tIns="118110" rIns="220472" bIns="11811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/>
            <a:t>ГДР, </a:t>
          </a:r>
          <a:br>
            <a:rPr lang="ru-RU" sz="3100" kern="1200" dirty="0" smtClean="0"/>
          </a:br>
          <a:r>
            <a:rPr lang="ru-RU" sz="3100" kern="1200" dirty="0" smtClean="0"/>
            <a:t>Болгария, Чехословакия,</a:t>
          </a:r>
          <a:br>
            <a:rPr lang="ru-RU" sz="3100" kern="1200" dirty="0" smtClean="0"/>
          </a:br>
          <a:r>
            <a:rPr lang="ru-RU" sz="3100" kern="1200" dirty="0" smtClean="0"/>
            <a:t>Финляндия</a:t>
          </a:r>
          <a:endParaRPr lang="ru-RU" sz="3100" kern="1200" dirty="0"/>
        </a:p>
      </dsp:txBody>
      <dsp:txXfrm rot="10800000">
        <a:off x="2143223" y="1496"/>
        <a:ext cx="4064756" cy="1988373"/>
      </dsp:txXfrm>
    </dsp:sp>
    <dsp:sp modelId="{499274D8-5B43-47A1-97AB-B50F3EC0C5FC}">
      <dsp:nvSpPr>
        <dsp:cNvPr id="0" name=""/>
        <dsp:cNvSpPr/>
      </dsp:nvSpPr>
      <dsp:spPr>
        <a:xfrm>
          <a:off x="651943" y="1496"/>
          <a:ext cx="1988373" cy="1988373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58998DD-9B53-4C43-A8C8-67DB49B23491}">
      <dsp:nvSpPr>
        <dsp:cNvPr id="0" name=""/>
        <dsp:cNvSpPr/>
      </dsp:nvSpPr>
      <dsp:spPr>
        <a:xfrm rot="10800000">
          <a:off x="1646130" y="2583413"/>
          <a:ext cx="4561849" cy="1988373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817" tIns="118110" rIns="220472" bIns="11811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/>
            <a:t>Болгария, Венгрия, Чехословакия, ГДР</a:t>
          </a:r>
          <a:endParaRPr lang="ru-RU" sz="3100" kern="1200" dirty="0"/>
        </a:p>
      </dsp:txBody>
      <dsp:txXfrm rot="10800000">
        <a:off x="2143223" y="2583413"/>
        <a:ext cx="4064756" cy="1988373"/>
      </dsp:txXfrm>
    </dsp:sp>
    <dsp:sp modelId="{93FC6D27-7E1A-4308-B7D2-2129D78509F5}">
      <dsp:nvSpPr>
        <dsp:cNvPr id="0" name=""/>
        <dsp:cNvSpPr/>
      </dsp:nvSpPr>
      <dsp:spPr>
        <a:xfrm>
          <a:off x="651943" y="2583413"/>
          <a:ext cx="1988373" cy="1988373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8B95DE-EA8F-4267-A25B-77250D4F0506}">
      <dsp:nvSpPr>
        <dsp:cNvPr id="0" name=""/>
        <dsp:cNvSpPr/>
      </dsp:nvSpPr>
      <dsp:spPr>
        <a:xfrm rot="10800000">
          <a:off x="2219240" y="735716"/>
          <a:ext cx="6137062" cy="1173684"/>
        </a:xfrm>
        <a:prstGeom prst="homePlate">
          <a:avLst/>
        </a:prstGeom>
        <a:solidFill>
          <a:schemeClr val="tx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9025" tIns="106680" rIns="199136" bIns="106680" numCol="1" spcCol="1270" anchor="ctr" anchorCtr="0">
          <a:noAutofit/>
        </a:bodyPr>
        <a:lstStyle/>
        <a:p>
          <a:pPr marL="714375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rgbClr val="FF0000"/>
              </a:solidFill>
            </a:rPr>
            <a:t>Три-</a:t>
          </a:r>
          <a:r>
            <a:rPr lang="ru-RU" sz="2800" b="1" kern="1200" dirty="0" err="1" smtClean="0">
              <a:solidFill>
                <a:srgbClr val="FF0000"/>
              </a:solidFill>
            </a:rPr>
            <a:t>Майл</a:t>
          </a:r>
          <a:r>
            <a:rPr lang="ru-RU" sz="2800" b="1" kern="1200" dirty="0" smtClean="0">
              <a:solidFill>
                <a:srgbClr val="FF0000"/>
              </a:solidFill>
            </a:rPr>
            <a:t>-</a:t>
          </a:r>
          <a:r>
            <a:rPr lang="ru-RU" sz="2800" b="1" kern="1200" dirty="0" err="1" smtClean="0">
              <a:solidFill>
                <a:srgbClr val="FF0000"/>
              </a:solidFill>
            </a:rPr>
            <a:t>Айленд</a:t>
          </a:r>
          <a:endParaRPr lang="ru-RU" sz="2800" b="1" kern="1200" dirty="0" smtClean="0">
            <a:solidFill>
              <a:srgbClr val="FF0000"/>
            </a:solidFill>
          </a:endParaRPr>
        </a:p>
        <a:p>
          <a:pPr marL="714375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rgbClr val="FF0000"/>
              </a:solidFill>
            </a:rPr>
            <a:t>1979 г.</a:t>
          </a:r>
          <a:endParaRPr lang="ru-RU" sz="2800" b="1" kern="1200" dirty="0">
            <a:solidFill>
              <a:srgbClr val="FF0000"/>
            </a:solidFill>
          </a:endParaRPr>
        </a:p>
      </dsp:txBody>
      <dsp:txXfrm rot="10800000">
        <a:off x="2512661" y="735716"/>
        <a:ext cx="5843641" cy="1173684"/>
      </dsp:txXfrm>
    </dsp:sp>
    <dsp:sp modelId="{8FA67403-0458-4F26-AD07-748EDF7F44D0}">
      <dsp:nvSpPr>
        <dsp:cNvPr id="0" name=""/>
        <dsp:cNvSpPr/>
      </dsp:nvSpPr>
      <dsp:spPr>
        <a:xfrm>
          <a:off x="318826" y="0"/>
          <a:ext cx="2677031" cy="2677031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5000" b="-15000"/>
          </a:stretch>
        </a:blipFill>
        <a:ln w="28575" cap="flat" cmpd="sng" algn="ctr">
          <a:solidFill>
            <a:srgbClr val="FF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28B2D75-34F1-4D93-8979-95E1B183ACC3}">
      <dsp:nvSpPr>
        <dsp:cNvPr id="0" name=""/>
        <dsp:cNvSpPr/>
      </dsp:nvSpPr>
      <dsp:spPr>
        <a:xfrm rot="10800000">
          <a:off x="2219240" y="3524938"/>
          <a:ext cx="6137062" cy="1173684"/>
        </a:xfrm>
        <a:prstGeom prst="homePlate">
          <a:avLst/>
        </a:prstGeom>
        <a:solidFill>
          <a:schemeClr val="tx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9025" tIns="106680" rIns="199136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rgbClr val="FF0000"/>
              </a:solidFill>
            </a:rPr>
            <a:t>4-й блок Чернобыльской АЭС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rgbClr val="FF0000"/>
              </a:solidFill>
            </a:rPr>
            <a:t>1986 г.</a:t>
          </a:r>
          <a:endParaRPr lang="ru-RU" sz="2800" b="1" kern="1200" dirty="0">
            <a:solidFill>
              <a:srgbClr val="FF0000"/>
            </a:solidFill>
          </a:endParaRPr>
        </a:p>
      </dsp:txBody>
      <dsp:txXfrm rot="10800000">
        <a:off x="2512661" y="3524938"/>
        <a:ext cx="5843641" cy="1173684"/>
      </dsp:txXfrm>
    </dsp:sp>
    <dsp:sp modelId="{85C4C21D-2A4B-45D6-8700-167FA012CFEA}">
      <dsp:nvSpPr>
        <dsp:cNvPr id="0" name=""/>
        <dsp:cNvSpPr/>
      </dsp:nvSpPr>
      <dsp:spPr>
        <a:xfrm>
          <a:off x="318826" y="2718680"/>
          <a:ext cx="2677031" cy="2677031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 w="28575" cap="flat" cmpd="sng" algn="ctr">
          <a:solidFill>
            <a:srgbClr val="FF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6B1C93-E5E0-4237-A05A-967067C33B48}">
      <dsp:nvSpPr>
        <dsp:cNvPr id="0" name=""/>
        <dsp:cNvSpPr/>
      </dsp:nvSpPr>
      <dsp:spPr>
        <a:xfrm>
          <a:off x="-5641057" y="-863537"/>
          <a:ext cx="6716245" cy="6716245"/>
        </a:xfrm>
        <a:prstGeom prst="blockArc">
          <a:avLst>
            <a:gd name="adj1" fmla="val 18900000"/>
            <a:gd name="adj2" fmla="val 2700000"/>
            <a:gd name="adj3" fmla="val 322"/>
          </a:avLst>
        </a:prstGeom>
        <a:noFill/>
        <a:ln w="25400" cap="flat" cmpd="sng" algn="ctr">
          <a:solidFill>
            <a:srgbClr val="0066CC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E18081-F34B-4989-9E0D-7BA4B6CE4755}">
      <dsp:nvSpPr>
        <dsp:cNvPr id="0" name=""/>
        <dsp:cNvSpPr/>
      </dsp:nvSpPr>
      <dsp:spPr>
        <a:xfrm>
          <a:off x="470029" y="311723"/>
          <a:ext cx="8209150" cy="623845"/>
        </a:xfrm>
        <a:prstGeom prst="rect">
          <a:avLst/>
        </a:prstGeom>
        <a:solidFill>
          <a:srgbClr val="0066CC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178" tIns="35560" rIns="35560" bIns="3556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400" b="1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ВВЭР – эволюционное и инновационное развитие</a:t>
          </a:r>
          <a:endParaRPr lang="ru-RU" sz="1400" b="1" kern="12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70029" y="311723"/>
        <a:ext cx="8209150" cy="623845"/>
      </dsp:txXfrm>
    </dsp:sp>
    <dsp:sp modelId="{094C6E5D-0199-4591-A82A-F78B0779D8A0}">
      <dsp:nvSpPr>
        <dsp:cNvPr id="0" name=""/>
        <dsp:cNvSpPr/>
      </dsp:nvSpPr>
      <dsp:spPr>
        <a:xfrm>
          <a:off x="80125" y="233742"/>
          <a:ext cx="779807" cy="77980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66CC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6D43FAF-C0DF-4CA5-8096-D52853B24173}">
      <dsp:nvSpPr>
        <dsp:cNvPr id="0" name=""/>
        <dsp:cNvSpPr/>
      </dsp:nvSpPr>
      <dsp:spPr>
        <a:xfrm>
          <a:off x="917059" y="1247192"/>
          <a:ext cx="7762120" cy="623845"/>
        </a:xfrm>
        <a:prstGeom prst="rect">
          <a:avLst/>
        </a:prstGeom>
        <a:solidFill>
          <a:srgbClr val="0066CC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178" tIns="35560" rIns="35560" bIns="3556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400" b="1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БН – быстрые реакторы с натриевым теплоносителем</a:t>
          </a:r>
        </a:p>
      </dsp:txBody>
      <dsp:txXfrm>
        <a:off x="917059" y="1247192"/>
        <a:ext cx="7762120" cy="623845"/>
      </dsp:txXfrm>
    </dsp:sp>
    <dsp:sp modelId="{4D534FC8-AE47-44A9-8DE9-5A9071F95D51}">
      <dsp:nvSpPr>
        <dsp:cNvPr id="0" name=""/>
        <dsp:cNvSpPr/>
      </dsp:nvSpPr>
      <dsp:spPr>
        <a:xfrm>
          <a:off x="527155" y="1169212"/>
          <a:ext cx="779807" cy="77980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66CC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41A2A2D-94C6-4792-87C4-C0FB2BFB6F60}">
      <dsp:nvSpPr>
        <dsp:cNvPr id="0" name=""/>
        <dsp:cNvSpPr/>
      </dsp:nvSpPr>
      <dsp:spPr>
        <a:xfrm>
          <a:off x="1054261" y="2182662"/>
          <a:ext cx="7624918" cy="623845"/>
        </a:xfrm>
        <a:prstGeom prst="rect">
          <a:avLst/>
        </a:prstGeom>
        <a:solidFill>
          <a:srgbClr val="0066CC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178" tIns="35560" rIns="35560" bIns="35560" numCol="1" spcCol="1270" anchor="ctr" anchorCtr="0">
          <a:noAutofit/>
        </a:bodyPr>
        <a:lstStyle/>
        <a:p>
          <a:pPr lvl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400" b="1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Реакторы средней мощности для региональной энергетики и коммунального энергоснабжения на базе технологии ВВЭР и судового </a:t>
          </a:r>
          <a:r>
            <a:rPr lang="ru-RU" altLang="ru-RU" sz="1400" b="1" kern="1200" dirty="0" err="1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реакторостроения</a:t>
          </a:r>
          <a:endParaRPr lang="ru-RU" altLang="ru-RU" sz="1400" b="1" kern="1200" dirty="0" smtClean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054261" y="2182662"/>
        <a:ext cx="7624918" cy="623845"/>
      </dsp:txXfrm>
    </dsp:sp>
    <dsp:sp modelId="{158B5F4C-2030-4429-9F14-165220451D12}">
      <dsp:nvSpPr>
        <dsp:cNvPr id="0" name=""/>
        <dsp:cNvSpPr/>
      </dsp:nvSpPr>
      <dsp:spPr>
        <a:xfrm>
          <a:off x="664357" y="2104681"/>
          <a:ext cx="779807" cy="77980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66CC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784D9B2-1549-4352-ABC2-7DA128C43FB2}">
      <dsp:nvSpPr>
        <dsp:cNvPr id="0" name=""/>
        <dsp:cNvSpPr/>
      </dsp:nvSpPr>
      <dsp:spPr>
        <a:xfrm>
          <a:off x="917059" y="3118132"/>
          <a:ext cx="7762120" cy="623845"/>
        </a:xfrm>
        <a:prstGeom prst="rect">
          <a:avLst/>
        </a:prstGeom>
        <a:solidFill>
          <a:srgbClr val="0066CC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178" tIns="35560" rIns="35560" bIns="3556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400" b="1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Реакторы малой мощности для локального и местного энергоснабжения</a:t>
          </a:r>
        </a:p>
      </dsp:txBody>
      <dsp:txXfrm>
        <a:off x="917059" y="3118132"/>
        <a:ext cx="7762120" cy="623845"/>
      </dsp:txXfrm>
    </dsp:sp>
    <dsp:sp modelId="{F2CE14ED-D68E-42A0-93EF-D55CF37E1180}">
      <dsp:nvSpPr>
        <dsp:cNvPr id="0" name=""/>
        <dsp:cNvSpPr/>
      </dsp:nvSpPr>
      <dsp:spPr>
        <a:xfrm>
          <a:off x="527155" y="3040151"/>
          <a:ext cx="779807" cy="77980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66CC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AC9AE28-D919-43A8-8024-43059602547F}">
      <dsp:nvSpPr>
        <dsp:cNvPr id="0" name=""/>
        <dsp:cNvSpPr/>
      </dsp:nvSpPr>
      <dsp:spPr>
        <a:xfrm>
          <a:off x="470029" y="4053601"/>
          <a:ext cx="8209150" cy="623845"/>
        </a:xfrm>
        <a:prstGeom prst="rect">
          <a:avLst/>
        </a:prstGeom>
        <a:solidFill>
          <a:srgbClr val="0066CC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178" tIns="35560" rIns="35560" bIns="3556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400" b="1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Газоохлаждаемые реакторы для высокотемпературных промышленных технологий</a:t>
          </a:r>
        </a:p>
      </dsp:txBody>
      <dsp:txXfrm>
        <a:off x="470029" y="4053601"/>
        <a:ext cx="8209150" cy="623845"/>
      </dsp:txXfrm>
    </dsp:sp>
    <dsp:sp modelId="{9FC87EA6-B3E3-40E5-BBCA-BF36E01AB4CA}">
      <dsp:nvSpPr>
        <dsp:cNvPr id="0" name=""/>
        <dsp:cNvSpPr/>
      </dsp:nvSpPr>
      <dsp:spPr>
        <a:xfrm>
          <a:off x="80125" y="3975620"/>
          <a:ext cx="779807" cy="77980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66CC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1475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179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05238" y="0"/>
            <a:ext cx="2911475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87CA0199-4C7D-4B0A-AD13-21E497A0D0DE}" type="datetime1">
              <a:rPr lang="ru-RU"/>
              <a:pPr>
                <a:defRPr/>
              </a:pPr>
              <a:t>19.06.2014</a:t>
            </a:fld>
            <a:endParaRPr lang="en-US"/>
          </a:p>
        </p:txBody>
      </p:sp>
      <p:sp>
        <p:nvSpPr>
          <p:cNvPr id="16179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2911475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179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05238" y="9372600"/>
            <a:ext cx="2911475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0D9CD166-56B2-42A0-BA7B-E2C8B14E4B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14038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1475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67" tIns="47383" rIns="94767" bIns="47383" numCol="1" anchor="t" anchorCtr="0" compatLnSpc="1">
            <a:prstTxWarp prst="textNoShape">
              <a:avLst/>
            </a:prstTxWarp>
          </a:bodyPr>
          <a:lstStyle>
            <a:lvl1pPr algn="l" defTabSz="947738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75" name="Rectangle 1027"/>
          <p:cNvSpPr>
            <a:spLocks noGrp="1" noChangeArrowheads="1"/>
          </p:cNvSpPr>
          <p:nvPr>
            <p:ph type="dt" idx="1"/>
          </p:nvPr>
        </p:nvSpPr>
        <p:spPr bwMode="auto">
          <a:xfrm>
            <a:off x="3805238" y="0"/>
            <a:ext cx="2911475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67" tIns="47383" rIns="94767" bIns="47383" numCol="1" anchor="t" anchorCtr="0" compatLnSpc="1">
            <a:prstTxWarp prst="textNoShape">
              <a:avLst/>
            </a:prstTxWarp>
          </a:bodyPr>
          <a:lstStyle>
            <a:lvl1pPr algn="r" defTabSz="947738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62286D5B-D80B-4EEF-A312-DDD941129560}" type="datetime1">
              <a:rPr lang="ru-RU"/>
              <a:pPr>
                <a:defRPr/>
              </a:pPr>
              <a:t>19.06.2014</a:t>
            </a:fld>
            <a:endParaRPr lang="ru-RU"/>
          </a:p>
        </p:txBody>
      </p:sp>
      <p:sp>
        <p:nvSpPr>
          <p:cNvPr id="64516" name="Rectangle 1028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93763" y="739775"/>
            <a:ext cx="4933950" cy="37004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1029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3100" y="4686300"/>
            <a:ext cx="5372100" cy="444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67" tIns="47383" rIns="94767" bIns="4738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3078" name="Rectangle 1030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2600"/>
            <a:ext cx="2911475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67" tIns="47383" rIns="94767" bIns="47383" numCol="1" anchor="b" anchorCtr="0" compatLnSpc="1">
            <a:prstTxWarp prst="textNoShape">
              <a:avLst/>
            </a:prstTxWarp>
          </a:bodyPr>
          <a:lstStyle>
            <a:lvl1pPr algn="l" defTabSz="947738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79" name="Rectangle 1031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05238" y="9372600"/>
            <a:ext cx="2911475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67" tIns="47383" rIns="94767" bIns="47383" numCol="1" anchor="b" anchorCtr="0" compatLnSpc="1">
            <a:prstTxWarp prst="textNoShape">
              <a:avLst/>
            </a:prstTxWarp>
          </a:bodyPr>
          <a:lstStyle>
            <a:lvl1pPr algn="r" defTabSz="947738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0F28284A-6628-4A56-8E11-6647BD47E0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80654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l" defTabSz="946288" eaLnBrk="0" hangingPunct="0">
              <a:spcBef>
                <a:spcPct val="30000"/>
              </a:spcBef>
              <a:defRPr sz="1100">
                <a:solidFill>
                  <a:schemeClr val="tx1"/>
                </a:solidFill>
                <a:latin typeface="Arial" pitchFamily="34" charset="0"/>
              </a:defRPr>
            </a:lvl1pPr>
            <a:lvl2pPr marL="742752" indent="-285557" algn="l" defTabSz="946288" eaLnBrk="0" hangingPunct="0">
              <a:spcBef>
                <a:spcPct val="30000"/>
              </a:spcBef>
              <a:defRPr sz="1100">
                <a:solidFill>
                  <a:schemeClr val="tx1"/>
                </a:solidFill>
                <a:latin typeface="Arial" pitchFamily="34" charset="0"/>
              </a:defRPr>
            </a:lvl2pPr>
            <a:lvl3pPr marL="1142228" indent="-227838" algn="l" defTabSz="946288" eaLnBrk="0" hangingPunct="0">
              <a:spcBef>
                <a:spcPct val="30000"/>
              </a:spcBef>
              <a:defRPr sz="1100">
                <a:solidFill>
                  <a:schemeClr val="tx1"/>
                </a:solidFill>
                <a:latin typeface="Arial" pitchFamily="34" charset="0"/>
              </a:defRPr>
            </a:lvl3pPr>
            <a:lvl4pPr marL="1599423" indent="-227838" algn="l" defTabSz="946288" eaLnBrk="0" hangingPunct="0">
              <a:spcBef>
                <a:spcPct val="30000"/>
              </a:spcBef>
              <a:defRPr sz="1100">
                <a:solidFill>
                  <a:schemeClr val="tx1"/>
                </a:solidFill>
                <a:latin typeface="Arial" pitchFamily="34" charset="0"/>
              </a:defRPr>
            </a:lvl4pPr>
            <a:lvl5pPr marL="2056618" indent="-227838" algn="l" defTabSz="946288" eaLnBrk="0" hangingPunct="0">
              <a:spcBef>
                <a:spcPct val="30000"/>
              </a:spcBef>
              <a:defRPr sz="1100">
                <a:solidFill>
                  <a:schemeClr val="tx1"/>
                </a:solidFill>
                <a:latin typeface="Arial" pitchFamily="34" charset="0"/>
              </a:defRPr>
            </a:lvl5pPr>
            <a:lvl6pPr marL="2494067" indent="-227838" defTabSz="946288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itchFamily="34" charset="0"/>
              </a:defRPr>
            </a:lvl6pPr>
            <a:lvl7pPr marL="2931516" indent="-227838" defTabSz="946288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itchFamily="34" charset="0"/>
              </a:defRPr>
            </a:lvl7pPr>
            <a:lvl8pPr marL="3368965" indent="-227838" defTabSz="946288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itchFamily="34" charset="0"/>
              </a:defRPr>
            </a:lvl8pPr>
            <a:lvl9pPr marL="3806414" indent="-227838" defTabSz="946288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CEFEE8D9-DFE8-48A4-AE6C-C2ECDAAFC0D0}" type="slidenum">
              <a:rPr lang="ru-RU" altLang="ru-RU" sz="1200"/>
              <a:pPr algn="r" eaLnBrk="1" hangingPunct="1">
                <a:spcBef>
                  <a:spcPct val="0"/>
                </a:spcBef>
              </a:pPr>
              <a:t>4</a:t>
            </a:fld>
            <a:endParaRPr lang="ru-RU" altLang="ru-RU" sz="120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l" defTabSz="946288" eaLnBrk="0" hangingPunct="0">
              <a:spcBef>
                <a:spcPct val="30000"/>
              </a:spcBef>
              <a:defRPr sz="1100">
                <a:solidFill>
                  <a:schemeClr val="tx1"/>
                </a:solidFill>
                <a:latin typeface="Arial" charset="0"/>
              </a:defRPr>
            </a:lvl1pPr>
            <a:lvl2pPr marL="742752" indent="-285557" algn="l" defTabSz="946288" eaLnBrk="0" hangingPunct="0">
              <a:spcBef>
                <a:spcPct val="30000"/>
              </a:spcBef>
              <a:defRPr sz="1100">
                <a:solidFill>
                  <a:schemeClr val="tx1"/>
                </a:solidFill>
                <a:latin typeface="Arial" charset="0"/>
              </a:defRPr>
            </a:lvl2pPr>
            <a:lvl3pPr marL="1142228" indent="-227838" algn="l" defTabSz="946288" eaLnBrk="0" hangingPunct="0">
              <a:spcBef>
                <a:spcPct val="30000"/>
              </a:spcBef>
              <a:defRPr sz="1100">
                <a:solidFill>
                  <a:schemeClr val="tx1"/>
                </a:solidFill>
                <a:latin typeface="Arial" charset="0"/>
              </a:defRPr>
            </a:lvl3pPr>
            <a:lvl4pPr marL="1599423" indent="-227838" algn="l" defTabSz="946288" eaLnBrk="0" hangingPunct="0">
              <a:spcBef>
                <a:spcPct val="30000"/>
              </a:spcBef>
              <a:defRPr sz="1100">
                <a:solidFill>
                  <a:schemeClr val="tx1"/>
                </a:solidFill>
                <a:latin typeface="Arial" charset="0"/>
              </a:defRPr>
            </a:lvl4pPr>
            <a:lvl5pPr marL="2056618" indent="-227838" algn="l" defTabSz="946288" eaLnBrk="0" hangingPunct="0">
              <a:spcBef>
                <a:spcPct val="30000"/>
              </a:spcBef>
              <a:defRPr sz="1100">
                <a:solidFill>
                  <a:schemeClr val="tx1"/>
                </a:solidFill>
                <a:latin typeface="Arial" charset="0"/>
              </a:defRPr>
            </a:lvl5pPr>
            <a:lvl6pPr marL="2494067" indent="-227838" defTabSz="946288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charset="0"/>
              </a:defRPr>
            </a:lvl6pPr>
            <a:lvl7pPr marL="2931516" indent="-227838" defTabSz="946288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charset="0"/>
              </a:defRPr>
            </a:lvl7pPr>
            <a:lvl8pPr marL="3368965" indent="-227838" defTabSz="946288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charset="0"/>
              </a:defRPr>
            </a:lvl8pPr>
            <a:lvl9pPr marL="3806414" indent="-227838" defTabSz="946288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D6CA5431-3FC0-4EAC-9B41-8B332E7608DD}" type="slidenum">
              <a:rPr lang="ru-RU" altLang="ru-RU" sz="1200"/>
              <a:pPr algn="r" eaLnBrk="1" hangingPunct="1">
                <a:spcBef>
                  <a:spcPct val="0"/>
                </a:spcBef>
              </a:pPr>
              <a:t>5</a:t>
            </a:fld>
            <a:endParaRPr lang="ru-RU" altLang="ru-RU" sz="1200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l" defTabSz="946288" eaLnBrk="0" hangingPunct="0">
              <a:spcBef>
                <a:spcPct val="30000"/>
              </a:spcBef>
              <a:defRPr sz="1100">
                <a:solidFill>
                  <a:schemeClr val="tx1"/>
                </a:solidFill>
                <a:latin typeface="Arial" charset="0"/>
              </a:defRPr>
            </a:lvl1pPr>
            <a:lvl2pPr marL="742752" indent="-285557" algn="l" defTabSz="946288" eaLnBrk="0" hangingPunct="0">
              <a:spcBef>
                <a:spcPct val="30000"/>
              </a:spcBef>
              <a:defRPr sz="1100">
                <a:solidFill>
                  <a:schemeClr val="tx1"/>
                </a:solidFill>
                <a:latin typeface="Arial" charset="0"/>
              </a:defRPr>
            </a:lvl2pPr>
            <a:lvl3pPr marL="1142228" indent="-227838" algn="l" defTabSz="946288" eaLnBrk="0" hangingPunct="0">
              <a:spcBef>
                <a:spcPct val="30000"/>
              </a:spcBef>
              <a:defRPr sz="1100">
                <a:solidFill>
                  <a:schemeClr val="tx1"/>
                </a:solidFill>
                <a:latin typeface="Arial" charset="0"/>
              </a:defRPr>
            </a:lvl3pPr>
            <a:lvl4pPr marL="1599423" indent="-227838" algn="l" defTabSz="946288" eaLnBrk="0" hangingPunct="0">
              <a:spcBef>
                <a:spcPct val="30000"/>
              </a:spcBef>
              <a:defRPr sz="1100">
                <a:solidFill>
                  <a:schemeClr val="tx1"/>
                </a:solidFill>
                <a:latin typeface="Arial" charset="0"/>
              </a:defRPr>
            </a:lvl4pPr>
            <a:lvl5pPr marL="2056618" indent="-227838" algn="l" defTabSz="946288" eaLnBrk="0" hangingPunct="0">
              <a:spcBef>
                <a:spcPct val="30000"/>
              </a:spcBef>
              <a:defRPr sz="1100">
                <a:solidFill>
                  <a:schemeClr val="tx1"/>
                </a:solidFill>
                <a:latin typeface="Arial" charset="0"/>
              </a:defRPr>
            </a:lvl5pPr>
            <a:lvl6pPr marL="2494067" indent="-227838" defTabSz="946288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charset="0"/>
              </a:defRPr>
            </a:lvl6pPr>
            <a:lvl7pPr marL="2931516" indent="-227838" defTabSz="946288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charset="0"/>
              </a:defRPr>
            </a:lvl7pPr>
            <a:lvl8pPr marL="3368965" indent="-227838" defTabSz="946288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charset="0"/>
              </a:defRPr>
            </a:lvl8pPr>
            <a:lvl9pPr marL="3806414" indent="-227838" defTabSz="946288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C57E2AF8-448B-47E7-9642-47E150CC89CA}" type="slidenum">
              <a:rPr lang="ru-RU" altLang="ru-RU" sz="1200"/>
              <a:pPr algn="r" eaLnBrk="1" hangingPunct="1">
                <a:spcBef>
                  <a:spcPct val="0"/>
                </a:spcBef>
              </a:pPr>
              <a:t>7</a:t>
            </a:fld>
            <a:endParaRPr lang="ru-RU" altLang="ru-RU" sz="120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l" defTabSz="946288" eaLnBrk="0" hangingPunct="0">
              <a:spcBef>
                <a:spcPct val="30000"/>
              </a:spcBef>
              <a:defRPr sz="1100">
                <a:solidFill>
                  <a:schemeClr val="tx1"/>
                </a:solidFill>
                <a:latin typeface="Arial" charset="0"/>
              </a:defRPr>
            </a:lvl1pPr>
            <a:lvl2pPr marL="742752" indent="-285557" algn="l" defTabSz="946288" eaLnBrk="0" hangingPunct="0">
              <a:spcBef>
                <a:spcPct val="30000"/>
              </a:spcBef>
              <a:defRPr sz="1100">
                <a:solidFill>
                  <a:schemeClr val="tx1"/>
                </a:solidFill>
                <a:latin typeface="Arial" charset="0"/>
              </a:defRPr>
            </a:lvl2pPr>
            <a:lvl3pPr marL="1142228" indent="-227838" algn="l" defTabSz="946288" eaLnBrk="0" hangingPunct="0">
              <a:spcBef>
                <a:spcPct val="30000"/>
              </a:spcBef>
              <a:defRPr sz="1100">
                <a:solidFill>
                  <a:schemeClr val="tx1"/>
                </a:solidFill>
                <a:latin typeface="Arial" charset="0"/>
              </a:defRPr>
            </a:lvl3pPr>
            <a:lvl4pPr marL="1599423" indent="-227838" algn="l" defTabSz="946288" eaLnBrk="0" hangingPunct="0">
              <a:spcBef>
                <a:spcPct val="30000"/>
              </a:spcBef>
              <a:defRPr sz="1100">
                <a:solidFill>
                  <a:schemeClr val="tx1"/>
                </a:solidFill>
                <a:latin typeface="Arial" charset="0"/>
              </a:defRPr>
            </a:lvl4pPr>
            <a:lvl5pPr marL="2056618" indent="-227838" algn="l" defTabSz="946288" eaLnBrk="0" hangingPunct="0">
              <a:spcBef>
                <a:spcPct val="30000"/>
              </a:spcBef>
              <a:defRPr sz="1100">
                <a:solidFill>
                  <a:schemeClr val="tx1"/>
                </a:solidFill>
                <a:latin typeface="Arial" charset="0"/>
              </a:defRPr>
            </a:lvl5pPr>
            <a:lvl6pPr marL="2494067" indent="-227838" defTabSz="946288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charset="0"/>
              </a:defRPr>
            </a:lvl6pPr>
            <a:lvl7pPr marL="2931516" indent="-227838" defTabSz="946288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charset="0"/>
              </a:defRPr>
            </a:lvl7pPr>
            <a:lvl8pPr marL="3368965" indent="-227838" defTabSz="946288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charset="0"/>
              </a:defRPr>
            </a:lvl8pPr>
            <a:lvl9pPr marL="3806414" indent="-227838" defTabSz="946288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D04B0A40-9FE1-4043-BBFD-6952E08CB406}" type="slidenum">
              <a:rPr lang="ru-RU" altLang="ru-RU" sz="1200"/>
              <a:pPr algn="r" eaLnBrk="1" hangingPunct="1">
                <a:spcBef>
                  <a:spcPct val="0"/>
                </a:spcBef>
              </a:pPr>
              <a:t>16</a:t>
            </a:fld>
            <a:endParaRPr lang="ru-RU" altLang="ru-RU" sz="1200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l" defTabSz="946288" eaLnBrk="0" hangingPunct="0">
              <a:spcBef>
                <a:spcPct val="30000"/>
              </a:spcBef>
              <a:defRPr sz="1100">
                <a:solidFill>
                  <a:schemeClr val="tx1"/>
                </a:solidFill>
                <a:latin typeface="Arial" charset="0"/>
              </a:defRPr>
            </a:lvl1pPr>
            <a:lvl2pPr marL="742752" indent="-285557" algn="l" defTabSz="946288" eaLnBrk="0" hangingPunct="0">
              <a:spcBef>
                <a:spcPct val="30000"/>
              </a:spcBef>
              <a:defRPr sz="1100">
                <a:solidFill>
                  <a:schemeClr val="tx1"/>
                </a:solidFill>
                <a:latin typeface="Arial" charset="0"/>
              </a:defRPr>
            </a:lvl2pPr>
            <a:lvl3pPr marL="1142228" indent="-227838" algn="l" defTabSz="946288" eaLnBrk="0" hangingPunct="0">
              <a:spcBef>
                <a:spcPct val="30000"/>
              </a:spcBef>
              <a:defRPr sz="1100">
                <a:solidFill>
                  <a:schemeClr val="tx1"/>
                </a:solidFill>
                <a:latin typeface="Arial" charset="0"/>
              </a:defRPr>
            </a:lvl3pPr>
            <a:lvl4pPr marL="1599423" indent="-227838" algn="l" defTabSz="946288" eaLnBrk="0" hangingPunct="0">
              <a:spcBef>
                <a:spcPct val="30000"/>
              </a:spcBef>
              <a:defRPr sz="1100">
                <a:solidFill>
                  <a:schemeClr val="tx1"/>
                </a:solidFill>
                <a:latin typeface="Arial" charset="0"/>
              </a:defRPr>
            </a:lvl4pPr>
            <a:lvl5pPr marL="2056618" indent="-227838" algn="l" defTabSz="946288" eaLnBrk="0" hangingPunct="0">
              <a:spcBef>
                <a:spcPct val="30000"/>
              </a:spcBef>
              <a:defRPr sz="1100">
                <a:solidFill>
                  <a:schemeClr val="tx1"/>
                </a:solidFill>
                <a:latin typeface="Arial" charset="0"/>
              </a:defRPr>
            </a:lvl5pPr>
            <a:lvl6pPr marL="2494067" indent="-227838" defTabSz="946288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charset="0"/>
              </a:defRPr>
            </a:lvl6pPr>
            <a:lvl7pPr marL="2931516" indent="-227838" defTabSz="946288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charset="0"/>
              </a:defRPr>
            </a:lvl7pPr>
            <a:lvl8pPr marL="3368965" indent="-227838" defTabSz="946288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charset="0"/>
              </a:defRPr>
            </a:lvl8pPr>
            <a:lvl9pPr marL="3806414" indent="-227838" defTabSz="946288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E5DAE59A-103F-4215-BF12-42450A546388}" type="slidenum">
              <a:rPr lang="ru-RU" altLang="ru-RU" sz="1200"/>
              <a:pPr algn="r" eaLnBrk="1" hangingPunct="1">
                <a:spcBef>
                  <a:spcPct val="0"/>
                </a:spcBef>
              </a:pPr>
              <a:t>18</a:t>
            </a:fld>
            <a:endParaRPr lang="ru-RU" altLang="ru-RU" sz="1200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l" defTabSz="946288" eaLnBrk="0" hangingPunct="0">
              <a:spcBef>
                <a:spcPct val="30000"/>
              </a:spcBef>
              <a:defRPr sz="1100">
                <a:solidFill>
                  <a:schemeClr val="tx1"/>
                </a:solidFill>
                <a:latin typeface="Arial" charset="0"/>
              </a:defRPr>
            </a:lvl1pPr>
            <a:lvl2pPr marL="742752" indent="-285557" algn="l" defTabSz="946288" eaLnBrk="0" hangingPunct="0">
              <a:spcBef>
                <a:spcPct val="30000"/>
              </a:spcBef>
              <a:defRPr sz="1100">
                <a:solidFill>
                  <a:schemeClr val="tx1"/>
                </a:solidFill>
                <a:latin typeface="Arial" charset="0"/>
              </a:defRPr>
            </a:lvl2pPr>
            <a:lvl3pPr marL="1142228" indent="-227838" algn="l" defTabSz="946288" eaLnBrk="0" hangingPunct="0">
              <a:spcBef>
                <a:spcPct val="30000"/>
              </a:spcBef>
              <a:defRPr sz="1100">
                <a:solidFill>
                  <a:schemeClr val="tx1"/>
                </a:solidFill>
                <a:latin typeface="Arial" charset="0"/>
              </a:defRPr>
            </a:lvl3pPr>
            <a:lvl4pPr marL="1599423" indent="-227838" algn="l" defTabSz="946288" eaLnBrk="0" hangingPunct="0">
              <a:spcBef>
                <a:spcPct val="30000"/>
              </a:spcBef>
              <a:defRPr sz="1100">
                <a:solidFill>
                  <a:schemeClr val="tx1"/>
                </a:solidFill>
                <a:latin typeface="Arial" charset="0"/>
              </a:defRPr>
            </a:lvl4pPr>
            <a:lvl5pPr marL="2056618" indent="-227838" algn="l" defTabSz="946288" eaLnBrk="0" hangingPunct="0">
              <a:spcBef>
                <a:spcPct val="30000"/>
              </a:spcBef>
              <a:defRPr sz="1100">
                <a:solidFill>
                  <a:schemeClr val="tx1"/>
                </a:solidFill>
                <a:latin typeface="Arial" charset="0"/>
              </a:defRPr>
            </a:lvl5pPr>
            <a:lvl6pPr marL="2494067" indent="-227838" defTabSz="946288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charset="0"/>
              </a:defRPr>
            </a:lvl6pPr>
            <a:lvl7pPr marL="2931516" indent="-227838" defTabSz="946288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charset="0"/>
              </a:defRPr>
            </a:lvl7pPr>
            <a:lvl8pPr marL="3368965" indent="-227838" defTabSz="946288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charset="0"/>
              </a:defRPr>
            </a:lvl8pPr>
            <a:lvl9pPr marL="3806414" indent="-227838" defTabSz="946288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4221D2B8-88CA-4EDA-9A59-91D78DEA6509}" type="slidenum">
              <a:rPr lang="ru-RU" altLang="ru-RU" sz="1200"/>
              <a:pPr algn="r" eaLnBrk="1" hangingPunct="1">
                <a:spcBef>
                  <a:spcPct val="0"/>
                </a:spcBef>
              </a:pPr>
              <a:t>23</a:t>
            </a:fld>
            <a:endParaRPr lang="ru-RU" altLang="ru-RU" sz="1200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defTabSz="946288" eaLnBrk="0" hangingPunct="0">
              <a:spcBef>
                <a:spcPct val="30000"/>
              </a:spcBef>
              <a:defRPr sz="1100">
                <a:solidFill>
                  <a:schemeClr val="tx1"/>
                </a:solidFill>
                <a:latin typeface="Arial" pitchFamily="34" charset="0"/>
              </a:defRPr>
            </a:lvl1pPr>
            <a:lvl2pPr marL="742752" indent="-285557" algn="l" defTabSz="946288" eaLnBrk="0" hangingPunct="0">
              <a:spcBef>
                <a:spcPct val="30000"/>
              </a:spcBef>
              <a:defRPr sz="1100">
                <a:solidFill>
                  <a:schemeClr val="tx1"/>
                </a:solidFill>
                <a:latin typeface="Arial" pitchFamily="34" charset="0"/>
              </a:defRPr>
            </a:lvl2pPr>
            <a:lvl3pPr marL="1142228" indent="-227838" algn="l" defTabSz="946288" eaLnBrk="0" hangingPunct="0">
              <a:spcBef>
                <a:spcPct val="30000"/>
              </a:spcBef>
              <a:defRPr sz="1100">
                <a:solidFill>
                  <a:schemeClr val="tx1"/>
                </a:solidFill>
                <a:latin typeface="Arial" pitchFamily="34" charset="0"/>
              </a:defRPr>
            </a:lvl3pPr>
            <a:lvl4pPr marL="1599423" indent="-227838" algn="l" defTabSz="946288" eaLnBrk="0" hangingPunct="0">
              <a:spcBef>
                <a:spcPct val="30000"/>
              </a:spcBef>
              <a:defRPr sz="1100">
                <a:solidFill>
                  <a:schemeClr val="tx1"/>
                </a:solidFill>
                <a:latin typeface="Arial" pitchFamily="34" charset="0"/>
              </a:defRPr>
            </a:lvl4pPr>
            <a:lvl5pPr marL="2056618" indent="-227838" algn="l" defTabSz="946288" eaLnBrk="0" hangingPunct="0">
              <a:spcBef>
                <a:spcPct val="30000"/>
              </a:spcBef>
              <a:defRPr sz="1100">
                <a:solidFill>
                  <a:schemeClr val="tx1"/>
                </a:solidFill>
                <a:latin typeface="Arial" pitchFamily="34" charset="0"/>
              </a:defRPr>
            </a:lvl5pPr>
            <a:lvl6pPr marL="2494067" indent="-227838" defTabSz="946288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itchFamily="34" charset="0"/>
              </a:defRPr>
            </a:lvl6pPr>
            <a:lvl7pPr marL="2931516" indent="-227838" defTabSz="946288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itchFamily="34" charset="0"/>
              </a:defRPr>
            </a:lvl7pPr>
            <a:lvl8pPr marL="3368965" indent="-227838" defTabSz="946288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itchFamily="34" charset="0"/>
              </a:defRPr>
            </a:lvl8pPr>
            <a:lvl9pPr marL="3806414" indent="-227838" defTabSz="946288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B84159D5-A4DC-4A84-BA4D-D740E5901A29}" type="slidenum">
              <a:rPr lang="ru-RU" altLang="ru-RU" sz="1200">
                <a:cs typeface="Arial" pitchFamily="34" charset="0"/>
              </a:rPr>
              <a:pPr algn="r" eaLnBrk="1" hangingPunct="1">
                <a:spcBef>
                  <a:spcPct val="0"/>
                </a:spcBef>
              </a:pPr>
              <a:t>26</a:t>
            </a:fld>
            <a:endParaRPr lang="ru-RU" altLang="ru-RU" sz="1200">
              <a:cs typeface="Arial" pitchFamily="34" charset="0"/>
            </a:endParaRPr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l" defTabSz="946288" eaLnBrk="0" hangingPunct="0">
              <a:spcBef>
                <a:spcPct val="30000"/>
              </a:spcBef>
              <a:defRPr sz="1100">
                <a:solidFill>
                  <a:schemeClr val="tx1"/>
                </a:solidFill>
                <a:latin typeface="Arial" pitchFamily="34" charset="0"/>
              </a:defRPr>
            </a:lvl1pPr>
            <a:lvl2pPr marL="742752" indent="-285557" algn="l" defTabSz="946288" eaLnBrk="0" hangingPunct="0">
              <a:spcBef>
                <a:spcPct val="30000"/>
              </a:spcBef>
              <a:defRPr sz="1100">
                <a:solidFill>
                  <a:schemeClr val="tx1"/>
                </a:solidFill>
                <a:latin typeface="Arial" pitchFamily="34" charset="0"/>
              </a:defRPr>
            </a:lvl2pPr>
            <a:lvl3pPr marL="1142228" indent="-227838" algn="l" defTabSz="946288" eaLnBrk="0" hangingPunct="0">
              <a:spcBef>
                <a:spcPct val="30000"/>
              </a:spcBef>
              <a:defRPr sz="1100">
                <a:solidFill>
                  <a:schemeClr val="tx1"/>
                </a:solidFill>
                <a:latin typeface="Arial" pitchFamily="34" charset="0"/>
              </a:defRPr>
            </a:lvl3pPr>
            <a:lvl4pPr marL="1599423" indent="-227838" algn="l" defTabSz="946288" eaLnBrk="0" hangingPunct="0">
              <a:spcBef>
                <a:spcPct val="30000"/>
              </a:spcBef>
              <a:defRPr sz="1100">
                <a:solidFill>
                  <a:schemeClr val="tx1"/>
                </a:solidFill>
                <a:latin typeface="Arial" pitchFamily="34" charset="0"/>
              </a:defRPr>
            </a:lvl4pPr>
            <a:lvl5pPr marL="2056618" indent="-227838" algn="l" defTabSz="946288" eaLnBrk="0" hangingPunct="0">
              <a:spcBef>
                <a:spcPct val="30000"/>
              </a:spcBef>
              <a:defRPr sz="1100">
                <a:solidFill>
                  <a:schemeClr val="tx1"/>
                </a:solidFill>
                <a:latin typeface="Arial" pitchFamily="34" charset="0"/>
              </a:defRPr>
            </a:lvl5pPr>
            <a:lvl6pPr marL="2494067" indent="-227838" defTabSz="946288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itchFamily="34" charset="0"/>
              </a:defRPr>
            </a:lvl6pPr>
            <a:lvl7pPr marL="2931516" indent="-227838" defTabSz="946288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itchFamily="34" charset="0"/>
              </a:defRPr>
            </a:lvl7pPr>
            <a:lvl8pPr marL="3368965" indent="-227838" defTabSz="946288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itchFamily="34" charset="0"/>
              </a:defRPr>
            </a:lvl8pPr>
            <a:lvl9pPr marL="3806414" indent="-227838" defTabSz="946288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A32EB40E-2F79-4BEA-BF63-0E6B8229524D}" type="slidenum">
              <a:rPr lang="ru-RU" altLang="ru-RU" sz="1200"/>
              <a:pPr algn="r" eaLnBrk="1" hangingPunct="1">
                <a:spcBef>
                  <a:spcPct val="0"/>
                </a:spcBef>
              </a:pPr>
              <a:t>28</a:t>
            </a:fld>
            <a:endParaRPr lang="ru-RU" altLang="ru-RU" sz="1200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ВВЭРы - водоводяные энергетические реакторы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2622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ВВЭРы - водоводяные энергетические реакторы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2014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ВВЭРы - водоводяные энергетические реакторы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1746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ChangeArrowheads="1"/>
          </p:cNvSpPr>
          <p:nvPr>
            <p:ph type="ftr" sz="quarter" idx="10"/>
          </p:nvPr>
        </p:nvSpPr>
        <p:spPr>
          <a:xfrm>
            <a:off x="8483600" y="6257925"/>
            <a:ext cx="558800" cy="476250"/>
          </a:xfrm>
        </p:spPr>
        <p:txBody>
          <a:bodyPr/>
          <a:lstStyle>
            <a:lvl1pPr>
              <a:defRPr sz="2000" b="1">
                <a:latin typeface="Calibri" pitchFamily="34" charset="0"/>
              </a:defRPr>
            </a:lvl1pPr>
          </a:lstStyle>
          <a:p>
            <a:pPr>
              <a:defRPr/>
            </a:pPr>
            <a:fld id="{0340AFCD-FE4E-4342-91DC-8681890A050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6941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825500"/>
            <a:ext cx="8229600" cy="53006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ВВЭРы - водоводяные энергетические реакторы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9571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ВВЭРы - водоводяные энергетические реакторы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095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ВВЭРы - водоводяные энергетические реакторы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5365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ВВЭРы - водоводяные энергетические реакторы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1416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25500"/>
            <a:ext cx="4038600" cy="53006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25500"/>
            <a:ext cx="4038600" cy="53006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ВВЭРы - водоводяные энергетические реакторы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7269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ВВЭРы - водоводяные энергетические реакторы</a:t>
            </a:r>
          </a:p>
        </p:txBody>
      </p:sp>
      <p:sp>
        <p:nvSpPr>
          <p:cNvPr id="8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549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ВВЭРы - водоводяные энергетические реакторы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714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ВВЭРы - водоводяные энергетические реакторы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178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ВВЭРы - водоводяные энергетические реакторы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7580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ВВЭРы - водоводяные энергетические реакторы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8860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ВВЭРы - водоводяные энергетические реакторы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6119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ВВЭРы - водоводяные энергетические реакторы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2666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ВВЭРы - водоводяные энергетические реакторы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6927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ВВЭРы - водоводяные энергетические реакторы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51800" y="6257925"/>
            <a:ext cx="990600" cy="476250"/>
          </a:xfrm>
        </p:spPr>
        <p:txBody>
          <a:bodyPr/>
          <a:lstStyle>
            <a:lvl1pPr>
              <a:defRPr sz="2000" b="1">
                <a:latin typeface="Calibri" pitchFamily="34" charset="0"/>
              </a:defRPr>
            </a:lvl1pPr>
          </a:lstStyle>
          <a:p>
            <a:pPr>
              <a:defRPr/>
            </a:pPr>
            <a:fld id="{A3C99355-AC8A-479D-81DA-46D04D32FA5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5204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ru-R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2856D95E-F7E2-4029-ABFA-741D9EA97DE6}" type="datetimeFigureOut">
              <a:rPr lang="ru-RU"/>
              <a:pPr>
                <a:defRPr/>
              </a:pPr>
              <a:t>19.06.2014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252663" cy="365125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C10E2CF6-4D26-4942-A2DF-8E2F9EDA62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4103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71474"/>
            <a:ext cx="8229600" cy="7969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36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76300"/>
            <a:ext cx="8229600" cy="5249863"/>
          </a:xfrm>
        </p:spPr>
        <p:txBody>
          <a:bodyPr/>
          <a:lstStyle>
            <a:lvl1pPr algn="just">
              <a:spcBef>
                <a:spcPts val="1800"/>
              </a:spcBef>
              <a:defRPr sz="2600"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0184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6553200" y="6356350"/>
            <a:ext cx="2252663" cy="365125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2E55964B-34BB-4377-8618-2731AF10047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41623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ВВЭРы - водоводяные энергетические реакторы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2518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BF7AAE99-7F78-492B-9390-6877194731D4}" type="datetimeFigureOut">
              <a:rPr lang="ru-RU"/>
              <a:pPr>
                <a:defRPr/>
              </a:pPr>
              <a:t>19.06.2014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252663" cy="365125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1BE18B7B-07BF-4696-A31D-A9BACCD56E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1220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6553200" y="6356350"/>
            <a:ext cx="2252663" cy="365125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15778214-9BC7-4BEB-9B3C-581B81805BD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23592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7282"/>
            <a:ext cx="8229600" cy="1123466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ru-RU" dirty="0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6553200" y="6356350"/>
            <a:ext cx="2252663" cy="365125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FB24D678-5C06-4E08-B673-13466228AD7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8325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6553200" y="6356350"/>
            <a:ext cx="2252663" cy="365125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18AB247D-676F-4BB1-AAD9-845703DF257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34654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6553200" y="6356350"/>
            <a:ext cx="2252663" cy="365125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387E07A9-F254-431F-9115-411C0C31BEF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75209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6553200" y="6356350"/>
            <a:ext cx="2252663" cy="365125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396BDF64-F17C-48A7-9B11-CC2C4ED7792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34782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86903ADD-25E5-491C-B23B-8793C74E666A}" type="datetimeFigureOut">
              <a:rPr lang="ru-RU"/>
              <a:pPr>
                <a:defRPr/>
              </a:pPr>
              <a:t>19.06.2014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252663" cy="365125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C9D42FF8-E2A2-4FBF-BDDC-E0C9E8ADD5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1395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33ED7DF0-6471-4353-B451-C0F11681D5AA}" type="datetimeFigureOut">
              <a:rPr lang="ru-RU"/>
              <a:pPr>
                <a:defRPr/>
              </a:pPr>
              <a:t>19.06.2014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252663" cy="365125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8176B5BA-BEC9-483B-A4EC-1642F493EF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4944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857364"/>
            <a:ext cx="8786874" cy="4357718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8786874" cy="1357322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rgbClr val="0A468F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8215313" y="6429375"/>
            <a:ext cx="785812" cy="365125"/>
          </a:xfrm>
          <a:prstGeom prst="rect">
            <a:avLst/>
          </a:prstGeom>
        </p:spPr>
        <p:txBody>
          <a:bodyPr/>
          <a:lstStyle>
            <a:lvl1pPr algn="ctr"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9914ADC1-82AA-4F7C-BD04-207AF2709A4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06287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53351" cy="997527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ru-RU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549730"/>
            <a:ext cx="8229600" cy="4576433"/>
          </a:xfrm>
        </p:spPr>
        <p:txBody>
          <a:bodyPr rtlCol="0">
            <a:normAutofit/>
          </a:bodyPr>
          <a:lstStyle/>
          <a:p>
            <a:pPr lvl="0"/>
            <a:endParaRPr lang="ru-RU" noProof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ru-RU"/>
              <a:t>ВВЭРы - водоводяные энергетические реакторы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4073487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25500"/>
            <a:ext cx="4038600" cy="53006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25500"/>
            <a:ext cx="4038600" cy="53006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ВВЭРы - водоводяные энергетические реакторы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978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ru-R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604F475B-8665-4590-B333-9EA4B3A9E58D}" type="datetimeFigureOut">
              <a:rPr lang="ru-RU"/>
              <a:pPr>
                <a:defRPr/>
              </a:pPr>
              <a:t>19.06.2014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252663" cy="365125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3369E576-A0B0-4435-8B1E-BA5AF6B52A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0132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 userDrawn="1"/>
        </p:nvSpPr>
        <p:spPr bwMode="auto">
          <a:xfrm>
            <a:off x="0" y="0"/>
            <a:ext cx="9144000" cy="371475"/>
          </a:xfrm>
          <a:prstGeom prst="rect">
            <a:avLst/>
          </a:prstGeom>
          <a:solidFill>
            <a:srgbClr val="013685"/>
          </a:solidFill>
          <a:extLst/>
        </p:spPr>
        <p:txBody>
          <a:bodyPr lIns="54000" tIns="36000" rIns="54000" bIns="72000"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 kern="1200">
                <a:solidFill>
                  <a:srgbClr val="D5152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D5152C"/>
                </a:solidFill>
                <a:latin typeface="Arial" charset="0"/>
                <a:cs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D5152C"/>
                </a:solidFill>
                <a:latin typeface="Arial" charset="0"/>
                <a:cs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D5152C"/>
                </a:solidFill>
                <a:latin typeface="Arial" charset="0"/>
                <a:cs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D5152C"/>
                </a:solidFill>
                <a:latin typeface="Arial" charset="0"/>
                <a:cs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D5152C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D5152C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D5152C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D5152C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ru-RU" sz="1800" b="0" dirty="0" smtClean="0">
                <a:solidFill>
                  <a:schemeClr val="bg1"/>
                </a:solidFill>
                <a:latin typeface="HeliosCond" pitchFamily="82" charset="0"/>
              </a:rPr>
              <a:t>ВВЭРы в стратегии развития атомной энергетики России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71474"/>
            <a:ext cx="8229600" cy="7969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72932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 userDrawn="1"/>
        </p:nvSpPr>
        <p:spPr bwMode="auto">
          <a:xfrm>
            <a:off x="0" y="0"/>
            <a:ext cx="9144000" cy="371475"/>
          </a:xfrm>
          <a:prstGeom prst="rect">
            <a:avLst/>
          </a:prstGeom>
          <a:solidFill>
            <a:srgbClr val="013685"/>
          </a:solidFill>
          <a:extLst/>
        </p:spPr>
        <p:txBody>
          <a:bodyPr lIns="54000" tIns="36000" rIns="54000" bIns="36000"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 kern="1200">
                <a:solidFill>
                  <a:srgbClr val="D5152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D5152C"/>
                </a:solidFill>
                <a:latin typeface="Arial" charset="0"/>
                <a:cs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D5152C"/>
                </a:solidFill>
                <a:latin typeface="Arial" charset="0"/>
                <a:cs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D5152C"/>
                </a:solidFill>
                <a:latin typeface="Arial" charset="0"/>
                <a:cs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D5152C"/>
                </a:solidFill>
                <a:latin typeface="Arial" charset="0"/>
                <a:cs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D5152C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D5152C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D5152C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D5152C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ru-RU" sz="1800" b="0" dirty="0" smtClean="0">
                <a:solidFill>
                  <a:schemeClr val="bg1"/>
                </a:solidFill>
                <a:latin typeface="HeliosCond" pitchFamily="82" charset="0"/>
              </a:rPr>
              <a:t>Обеспечение безопасности атомных станций с ВВЭР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76300"/>
            <a:ext cx="8229600" cy="5249863"/>
          </a:xfrm>
        </p:spPr>
        <p:txBody>
          <a:bodyPr/>
          <a:lstStyle>
            <a:lvl1pPr algn="just">
              <a:spcBef>
                <a:spcPts val="1800"/>
              </a:spcBef>
              <a:defRPr sz="2600"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8950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6553200" y="6356350"/>
            <a:ext cx="2252663" cy="365125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00BAE7FA-0CD2-4EFB-8D5D-DE4C5C9CF2C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1941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CFB06E0E-600D-490C-BD8D-C6AF16CB51CD}" type="datetimeFigureOut">
              <a:rPr lang="ru-RU"/>
              <a:pPr>
                <a:defRPr/>
              </a:pPr>
              <a:t>19.06.2014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252663" cy="365125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44F2DA2A-4B03-47FE-A796-C2D5CE275A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5162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6553200" y="6356350"/>
            <a:ext cx="2252663" cy="365125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0BD1F47D-8D2F-4283-B286-08C5C8FAB2C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0938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6553200" y="6356350"/>
            <a:ext cx="2252663" cy="365125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321ADEA8-66D4-4D25-85B3-D0B513EB898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57550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6553200" y="6356350"/>
            <a:ext cx="2252663" cy="365125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D9A33599-E8F9-47F3-9ED1-F9A18A47F9F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6226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6553200" y="6356350"/>
            <a:ext cx="2252663" cy="365125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9A67ACFB-9500-4229-A4F2-5F309E6808D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39937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6553200" y="6356350"/>
            <a:ext cx="2252663" cy="365125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7C5735BE-B532-42DB-AE5C-457CF3A1FBD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74010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ВВЭРы - водоводяные энергетические реакторы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09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5666A5A9-D43A-4170-BE88-CE7549895C3A}" type="datetimeFigureOut">
              <a:rPr lang="ru-RU"/>
              <a:pPr>
                <a:defRPr/>
              </a:pPr>
              <a:t>19.06.2014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252663" cy="365125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58ED31C8-4FAE-4F1A-AA6F-A552DC6B2D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8658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4CCAFCC5-F227-43EE-9FC4-B4E88F7998F4}" type="datetimeFigureOut">
              <a:rPr lang="ru-RU"/>
              <a:pPr>
                <a:defRPr/>
              </a:pPr>
              <a:t>19.06.2014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252663" cy="365125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F4022F86-47CC-4EB1-A913-14BEE615F5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1962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04813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2B66E3F9-6CD0-4224-A333-88CE2F7B51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1546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04813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BA01BE90-4425-4C71-8FC3-040C7AE2F0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5006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58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825500"/>
            <a:ext cx="4038600" cy="53006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825500"/>
            <a:ext cx="4038600" cy="2573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551238"/>
            <a:ext cx="4038600" cy="2574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r>
              <a:rPr lang="en-US" altLang="ru-RU"/>
              <a:t>ВВЭРы - водоводяные энергетические реакторы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903650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ru-R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8614CA57-31A0-4504-A58A-25FBD7A241CC}" type="datetimeFigureOut">
              <a:rPr lang="ru-RU"/>
              <a:pPr>
                <a:defRPr/>
              </a:pPr>
              <a:t>19.06.2014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252663" cy="365125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AF388850-1E29-4F83-B81A-7BA1DDFABB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7445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 userDrawn="1"/>
        </p:nvSpPr>
        <p:spPr bwMode="auto">
          <a:xfrm>
            <a:off x="0" y="0"/>
            <a:ext cx="9144000" cy="371475"/>
          </a:xfrm>
          <a:prstGeom prst="rect">
            <a:avLst/>
          </a:prstGeom>
          <a:solidFill>
            <a:srgbClr val="013685"/>
          </a:solidFill>
          <a:extLst/>
        </p:spPr>
        <p:txBody>
          <a:bodyPr lIns="54000" tIns="36000" rIns="54000" bIns="36000"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 kern="1200">
                <a:solidFill>
                  <a:srgbClr val="D5152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D5152C"/>
                </a:solidFill>
                <a:latin typeface="Arial" charset="0"/>
                <a:cs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D5152C"/>
                </a:solidFill>
                <a:latin typeface="Arial" charset="0"/>
                <a:cs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D5152C"/>
                </a:solidFill>
                <a:latin typeface="Arial" charset="0"/>
                <a:cs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D5152C"/>
                </a:solidFill>
                <a:latin typeface="Arial" charset="0"/>
                <a:cs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D5152C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D5152C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D5152C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D5152C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ru-RU" sz="1800" b="0" dirty="0" smtClean="0">
                <a:solidFill>
                  <a:schemeClr val="bg1"/>
                </a:solidFill>
                <a:latin typeface="HeliosCond" pitchFamily="82" charset="0"/>
              </a:rPr>
              <a:t>Стратегия развития атомной энергетики России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71474"/>
            <a:ext cx="8229600" cy="796925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2772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 userDrawn="1"/>
        </p:nvSpPr>
        <p:spPr bwMode="auto">
          <a:xfrm>
            <a:off x="0" y="0"/>
            <a:ext cx="9144000" cy="371475"/>
          </a:xfrm>
          <a:prstGeom prst="rect">
            <a:avLst/>
          </a:prstGeom>
          <a:solidFill>
            <a:srgbClr val="013685"/>
          </a:solidFill>
          <a:extLst/>
        </p:spPr>
        <p:txBody>
          <a:bodyPr lIns="54000" tIns="36000" rIns="54000" bIns="36000"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 kern="1200">
                <a:solidFill>
                  <a:srgbClr val="D5152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D5152C"/>
                </a:solidFill>
                <a:latin typeface="Arial" charset="0"/>
                <a:cs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D5152C"/>
                </a:solidFill>
                <a:latin typeface="Arial" charset="0"/>
                <a:cs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D5152C"/>
                </a:solidFill>
                <a:latin typeface="Arial" charset="0"/>
                <a:cs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D5152C"/>
                </a:solidFill>
                <a:latin typeface="Arial" charset="0"/>
                <a:cs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D5152C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D5152C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D5152C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D5152C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ru-RU" sz="1800" b="0" dirty="0" smtClean="0">
                <a:solidFill>
                  <a:schemeClr val="bg1"/>
                </a:solidFill>
                <a:latin typeface="HeliosCond" pitchFamily="82" charset="0"/>
              </a:rPr>
              <a:t>Обеспечение безопасности атомных станций с ВВЭР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76300"/>
            <a:ext cx="8229600" cy="5249863"/>
          </a:xfrm>
          <a:prstGeom prst="rect">
            <a:avLst/>
          </a:prstGeom>
        </p:spPr>
        <p:txBody>
          <a:bodyPr/>
          <a:lstStyle>
            <a:lvl1pPr algn="just">
              <a:spcBef>
                <a:spcPts val="1800"/>
              </a:spcBef>
              <a:defRPr sz="2600"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3723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6553200" y="6356350"/>
            <a:ext cx="2252663" cy="365125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56264649-087C-48F5-A6E8-49E7919DD69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20255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98438"/>
            <a:ext cx="8229600" cy="969962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2DE4E071-92E5-467E-B2EC-ABA4B6FD3FA2}" type="datetimeFigureOut">
              <a:rPr lang="ru-RU"/>
              <a:pPr>
                <a:defRPr/>
              </a:pPr>
              <a:t>19.06.2014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252663" cy="365125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CD3DB00F-AA08-42FE-831B-E26F90DFBC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9195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ВВЭРы - водоводяные энергетические реакторы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2256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98438"/>
            <a:ext cx="8229600" cy="9699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6553200" y="6356350"/>
            <a:ext cx="2252663" cy="365125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ACEC73E8-9029-4D9C-98DA-EC5E37F34CC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59256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98438"/>
            <a:ext cx="8229600" cy="969962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6553200" y="6356350"/>
            <a:ext cx="2252663" cy="365125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8F6D01FB-3653-4C3F-A54A-DA41A4F60C5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80546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6553200" y="6356350"/>
            <a:ext cx="2252663" cy="365125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895F69DE-0A02-4314-B96F-B8BEF041640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39118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6553200" y="6356350"/>
            <a:ext cx="2252663" cy="365125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BB10A693-0F88-431B-86E9-4F1CF56326E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59569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6553200" y="6356350"/>
            <a:ext cx="2252663" cy="365125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A0504588-6BEF-456C-AA78-0445F28542D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7673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98438"/>
            <a:ext cx="8229600" cy="969962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95400"/>
            <a:ext cx="8229600" cy="48307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95AD88B7-F12F-42AB-8C8F-3003A895B36B}" type="datetimeFigureOut">
              <a:rPr lang="ru-RU"/>
              <a:pPr>
                <a:defRPr/>
              </a:pPr>
              <a:t>19.06.2014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252663" cy="365125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A0822DF7-116A-4B5F-90C4-E783A9F077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9941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89323440-3A3B-4139-8786-24863E79F10B}" type="datetimeFigureOut">
              <a:rPr lang="ru-RU"/>
              <a:pPr>
                <a:defRPr/>
              </a:pPr>
              <a:t>19.06.2014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252663" cy="365125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EA4BBC8F-AF11-43DF-84A4-C82C2827C7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9838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04813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E407218B-DAA7-406F-AE1D-B7A70100DF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4239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04813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ECA4ECF8-4201-4BCC-8D6F-2EC5A79F70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9489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588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825500"/>
            <a:ext cx="4038600" cy="53006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825500"/>
            <a:ext cx="4038600" cy="2573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551238"/>
            <a:ext cx="4038600" cy="25749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r>
              <a:rPr lang="en-US" altLang="ru-RU"/>
              <a:t>ВВЭРы - водоводяные энергетические реакторы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508406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ВВЭРы - водоводяные энергетические реакторы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3405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022A30-9910-4B81-A213-83526CEC6134}" type="datetimeFigureOut">
              <a:rPr lang="ru-RU"/>
              <a:pPr>
                <a:defRPr/>
              </a:pPr>
              <a:t>19.06.2014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BAE5A4-063E-447B-B10F-F97E4D96DA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5477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10BEB2-E415-48E4-BC1B-F70CD85C5653}" type="datetimeFigureOut">
              <a:rPr lang="ru-RU"/>
              <a:pPr>
                <a:defRPr/>
              </a:pPr>
              <a:t>19.06.2014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AE907A-F671-4B6D-B389-82904B2A4E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4825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B1264F-6BE4-4D2E-89A5-0A23613BA03D}" type="datetimeFigureOut">
              <a:rPr lang="ru-RU"/>
              <a:pPr>
                <a:defRPr/>
              </a:pPr>
              <a:t>19.06.2014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842DA8-864E-4C57-B8D2-1F5F22AF75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8429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57182-B945-46C1-B931-F00D601DC523}" type="datetimeFigureOut">
              <a:rPr lang="ru-RU"/>
              <a:pPr>
                <a:defRPr/>
              </a:pPr>
              <a:t>19.06.2014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13600-7122-4D73-B7EC-1198D1C662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7392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256C8E-321E-4B19-8436-F8B172862BDB}" type="datetimeFigureOut">
              <a:rPr lang="ru-RU"/>
              <a:pPr>
                <a:defRPr/>
              </a:pPr>
              <a:t>19.06.2014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8E2BD2-A646-4F39-B07A-B9B19C2649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0043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2C31A2-2D93-4571-8B8E-5D5363A6FEA0}" type="datetimeFigureOut">
              <a:rPr lang="ru-RU"/>
              <a:pPr>
                <a:defRPr/>
              </a:pPr>
              <a:t>19.06.2014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1BC38A-1DB8-4FB4-A5C3-C91D801FF4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2324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1C5387-0A8A-4505-A2D6-D30B5B3C20B4}" type="datetimeFigureOut">
              <a:rPr lang="ru-RU"/>
              <a:pPr>
                <a:defRPr/>
              </a:pPr>
              <a:t>19.06.2014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F1A50F-D495-4723-BD19-B0A6B183EE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5093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82325F-C5D2-4A46-A693-CEB4DA9AB9F8}" type="datetimeFigureOut">
              <a:rPr lang="ru-RU"/>
              <a:pPr>
                <a:defRPr/>
              </a:pPr>
              <a:t>19.06.2014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247A-3C9F-4C0E-ACFE-8C0D8CD214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5699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620F0-04AC-46E6-BF1B-9CA52AF4346F}" type="datetimeFigureOut">
              <a:rPr lang="ru-RU"/>
              <a:pPr>
                <a:defRPr/>
              </a:pPr>
              <a:t>19.06.2014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A0BE79-52D2-41BC-97F4-A8BE9C7945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4508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2D76F5-C8C3-485D-A0B8-AD36120526A4}" type="datetimeFigureOut">
              <a:rPr lang="ru-RU"/>
              <a:pPr>
                <a:defRPr/>
              </a:pPr>
              <a:t>19.06.2014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E58744-2DA7-4C1B-B9F0-BB34B90017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5246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ВВЭРы - водоводяные энергетические реакторы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6853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122AA-AE69-4DE5-87E4-0893AA58BFD9}" type="datetimeFigureOut">
              <a:rPr lang="ru-RU"/>
              <a:pPr>
                <a:defRPr/>
              </a:pPr>
              <a:t>19.06.2014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E4F25A-362F-4FC9-901D-7BA59D132D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4152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ВВЭРы - водоводяные энергетические реакторы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718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8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slideLayout" Target="../slideLayouts/slideLayout39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51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41.xml"/><Relationship Id="rId16" Type="http://schemas.openxmlformats.org/officeDocument/2006/relationships/theme" Target="../theme/theme4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5" Type="http://schemas.openxmlformats.org/officeDocument/2006/relationships/slideLayout" Target="../slideLayouts/slideLayout54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Relationship Id="rId14" Type="http://schemas.openxmlformats.org/officeDocument/2006/relationships/slideLayout" Target="../slideLayouts/slideLayout5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2.xml"/><Relationship Id="rId13" Type="http://schemas.openxmlformats.org/officeDocument/2006/relationships/slideLayout" Target="../slideLayouts/slideLayout67.xml"/><Relationship Id="rId3" Type="http://schemas.openxmlformats.org/officeDocument/2006/relationships/slideLayout" Target="../slideLayouts/slideLayout57.xml"/><Relationship Id="rId7" Type="http://schemas.openxmlformats.org/officeDocument/2006/relationships/slideLayout" Target="../slideLayouts/slideLayout61.xml"/><Relationship Id="rId12" Type="http://schemas.openxmlformats.org/officeDocument/2006/relationships/slideLayout" Target="../slideLayouts/slideLayout66.xml"/><Relationship Id="rId2" Type="http://schemas.openxmlformats.org/officeDocument/2006/relationships/slideLayout" Target="../slideLayouts/slideLayout56.xml"/><Relationship Id="rId16" Type="http://schemas.openxmlformats.org/officeDocument/2006/relationships/theme" Target="../theme/theme5.xml"/><Relationship Id="rId1" Type="http://schemas.openxmlformats.org/officeDocument/2006/relationships/slideLayout" Target="../slideLayouts/slideLayout55.xml"/><Relationship Id="rId6" Type="http://schemas.openxmlformats.org/officeDocument/2006/relationships/slideLayout" Target="../slideLayouts/slideLayout60.xml"/><Relationship Id="rId11" Type="http://schemas.openxmlformats.org/officeDocument/2006/relationships/slideLayout" Target="../slideLayouts/slideLayout65.xml"/><Relationship Id="rId5" Type="http://schemas.openxmlformats.org/officeDocument/2006/relationships/slideLayout" Target="../slideLayouts/slideLayout59.xml"/><Relationship Id="rId15" Type="http://schemas.openxmlformats.org/officeDocument/2006/relationships/slideLayout" Target="../slideLayouts/slideLayout69.xml"/><Relationship Id="rId10" Type="http://schemas.openxmlformats.org/officeDocument/2006/relationships/slideLayout" Target="../slideLayouts/slideLayout64.xml"/><Relationship Id="rId4" Type="http://schemas.openxmlformats.org/officeDocument/2006/relationships/slideLayout" Target="../slideLayouts/slideLayout58.xml"/><Relationship Id="rId9" Type="http://schemas.openxmlformats.org/officeDocument/2006/relationships/slideLayout" Target="../slideLayouts/slideLayout63.xml"/><Relationship Id="rId14" Type="http://schemas.openxmlformats.org/officeDocument/2006/relationships/slideLayout" Target="../slideLayouts/slideLayout68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7.xml"/><Relationship Id="rId3" Type="http://schemas.openxmlformats.org/officeDocument/2006/relationships/slideLayout" Target="../slideLayouts/slideLayout72.xml"/><Relationship Id="rId7" Type="http://schemas.openxmlformats.org/officeDocument/2006/relationships/slideLayout" Target="../slideLayouts/slideLayout76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71.xml"/><Relationship Id="rId1" Type="http://schemas.openxmlformats.org/officeDocument/2006/relationships/slideLayout" Target="../slideLayouts/slideLayout70.xml"/><Relationship Id="rId6" Type="http://schemas.openxmlformats.org/officeDocument/2006/relationships/slideLayout" Target="../slideLayouts/slideLayout75.xml"/><Relationship Id="rId11" Type="http://schemas.openxmlformats.org/officeDocument/2006/relationships/slideLayout" Target="../slideLayouts/slideLayout80.xml"/><Relationship Id="rId5" Type="http://schemas.openxmlformats.org/officeDocument/2006/relationships/slideLayout" Target="../slideLayouts/slideLayout74.xml"/><Relationship Id="rId10" Type="http://schemas.openxmlformats.org/officeDocument/2006/relationships/slideLayout" Target="../slideLayouts/slideLayout79.xml"/><Relationship Id="rId4" Type="http://schemas.openxmlformats.org/officeDocument/2006/relationships/slideLayout" Target="../slideLayouts/slideLayout73.xml"/><Relationship Id="rId9" Type="http://schemas.openxmlformats.org/officeDocument/2006/relationships/slideLayout" Target="../slideLayouts/slideLayout7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825500"/>
            <a:ext cx="8229600" cy="530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83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r>
              <a:rPr lang="en-US"/>
              <a:t>ВВЭРы - водоводяные энергетические реакторы</a:t>
            </a:r>
          </a:p>
        </p:txBody>
      </p:sp>
      <p:sp>
        <p:nvSpPr>
          <p:cNvPr id="583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pic>
        <p:nvPicPr>
          <p:cNvPr id="1029" name="Picture 9" descr="LOGO_new_4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" y="139700"/>
            <a:ext cx="85994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6385" r:id="rId1"/>
    <p:sldLayoutId id="2147486386" r:id="rId2"/>
    <p:sldLayoutId id="2147486387" r:id="rId3"/>
    <p:sldLayoutId id="2147486388" r:id="rId4"/>
    <p:sldLayoutId id="2147486389" r:id="rId5"/>
    <p:sldLayoutId id="2147486390" r:id="rId6"/>
    <p:sldLayoutId id="2147486391" r:id="rId7"/>
    <p:sldLayoutId id="2147486392" r:id="rId8"/>
    <p:sldLayoutId id="2147486393" r:id="rId9"/>
    <p:sldLayoutId id="2147486394" r:id="rId10"/>
    <p:sldLayoutId id="2147486395" r:id="rId11"/>
    <p:sldLayoutId id="2147486420" r:id="rId12"/>
    <p:sldLayoutId id="2147486396" r:id="rId1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bg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bg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bg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bg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000" b="1">
          <a:solidFill>
            <a:schemeClr val="bg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000" b="1">
          <a:solidFill>
            <a:schemeClr val="bg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000" b="1">
          <a:solidFill>
            <a:schemeClr val="bg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0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 b="1">
          <a:solidFill>
            <a:srgbClr val="CC0000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98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825500"/>
            <a:ext cx="8229600" cy="530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97987" name="Rectangle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r>
              <a:rPr lang="en-US"/>
              <a:t>ВВЭРы - водоводяные энергетические реакторы</a:t>
            </a:r>
          </a:p>
        </p:txBody>
      </p:sp>
      <p:sp>
        <p:nvSpPr>
          <p:cNvPr id="297988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97" r:id="rId1"/>
    <p:sldLayoutId id="2147486398" r:id="rId2"/>
    <p:sldLayoutId id="2147486399" r:id="rId3"/>
    <p:sldLayoutId id="2147486400" r:id="rId4"/>
    <p:sldLayoutId id="2147486401" r:id="rId5"/>
    <p:sldLayoutId id="2147486402" r:id="rId6"/>
    <p:sldLayoutId id="2147486403" r:id="rId7"/>
    <p:sldLayoutId id="2147486404" r:id="rId8"/>
    <p:sldLayoutId id="2147486405" r:id="rId9"/>
    <p:sldLayoutId id="2147486406" r:id="rId10"/>
    <p:sldLayoutId id="2147486407" r:id="rId11"/>
    <p:sldLayoutId id="2147486421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bg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bg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bg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bg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000" b="1">
          <a:solidFill>
            <a:schemeClr val="bg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000" b="1">
          <a:solidFill>
            <a:schemeClr val="bg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000" b="1">
          <a:solidFill>
            <a:schemeClr val="bg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000" b="1">
          <a:solidFill>
            <a:schemeClr val="bg1"/>
          </a:solidFill>
          <a:latin typeface="Arial" charset="0"/>
        </a:defRPr>
      </a:lvl9pPr>
    </p:titleStyle>
    <p:bodyStyle>
      <a:lvl1pPr marL="342900" indent="-342900" algn="ctr" rtl="0" eaLnBrk="0" fontAlgn="base" hangingPunct="0">
        <a:spcBef>
          <a:spcPct val="20000"/>
        </a:spcBef>
        <a:spcAft>
          <a:spcPct val="0"/>
        </a:spcAft>
        <a:defRPr sz="2800" b="1">
          <a:solidFill>
            <a:srgbClr val="CC0000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17500"/>
            <a:ext cx="8229600" cy="9699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ru-RU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414463"/>
            <a:ext cx="8229600" cy="4830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Click to edit Master text styles</a:t>
            </a:r>
          </a:p>
          <a:p>
            <a:pPr lvl="1"/>
            <a:r>
              <a:rPr lang="en-US" altLang="ru-RU" smtClean="0"/>
              <a:t>Second level</a:t>
            </a:r>
          </a:p>
          <a:p>
            <a:pPr lvl="2"/>
            <a:r>
              <a:rPr lang="en-US" altLang="ru-RU" smtClean="0"/>
              <a:t>Third level</a:t>
            </a:r>
            <a:endParaRPr lang="ru-RU" altLang="ru-RU" smtClean="0"/>
          </a:p>
        </p:txBody>
      </p:sp>
      <p:sp>
        <p:nvSpPr>
          <p:cNvPr id="3077" name="TextBox 5"/>
          <p:cNvSpPr txBox="1">
            <a:spLocks noChangeArrowheads="1"/>
          </p:cNvSpPr>
          <p:nvPr/>
        </p:nvSpPr>
        <p:spPr bwMode="auto">
          <a:xfrm>
            <a:off x="8736013" y="6554788"/>
            <a:ext cx="407987" cy="306387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defRPr/>
            </a:pPr>
            <a:fld id="{81828E54-8BF8-45B0-95E4-58F2D60F71DD}" type="slidenum">
              <a:rPr lang="ru-RU" sz="1400" b="1" smtClean="0">
                <a:solidFill>
                  <a:schemeClr val="bg1"/>
                </a:solidFill>
                <a:latin typeface="HeliosCond" pitchFamily="82" charset="0"/>
                <a:cs typeface="+mn-cs"/>
              </a:rPr>
              <a:pPr algn="r" eaLnBrk="1" hangingPunct="1">
                <a:defRPr/>
              </a:pPr>
              <a:t>‹#›</a:t>
            </a:fld>
            <a:endParaRPr lang="ru-RU" sz="1400" b="1" dirty="0" smtClean="0">
              <a:solidFill>
                <a:schemeClr val="bg1"/>
              </a:solidFill>
              <a:latin typeface="HeliosCond" pitchFamily="82" charset="0"/>
              <a:cs typeface="+mn-cs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0" y="0"/>
            <a:ext cx="9144000" cy="185738"/>
          </a:xfrm>
          <a:prstGeom prst="rect">
            <a:avLst/>
          </a:prstGeom>
          <a:noFill/>
          <a:extLst/>
        </p:spPr>
        <p:txBody>
          <a:bodyPr lIns="54000" tIns="36000" rIns="54000" bIns="36000"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 kern="1200">
                <a:solidFill>
                  <a:srgbClr val="D5152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D5152C"/>
                </a:solidFill>
                <a:latin typeface="Arial" charset="0"/>
                <a:cs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D5152C"/>
                </a:solidFill>
                <a:latin typeface="Arial" charset="0"/>
                <a:cs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D5152C"/>
                </a:solidFill>
                <a:latin typeface="Arial" charset="0"/>
                <a:cs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D5152C"/>
                </a:solidFill>
                <a:latin typeface="Arial" charset="0"/>
                <a:cs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D5152C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D5152C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D5152C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D5152C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ru-RU" sz="1800" b="0" spc="50" dirty="0" smtClean="0">
                <a:solidFill>
                  <a:schemeClr val="bg1"/>
                </a:solidFill>
                <a:latin typeface="HeliosCond" pitchFamily="82" charset="0"/>
              </a:rPr>
              <a:t>Ядерная энергетика: через эйфорию и отрицание – к зрелости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422" r:id="rId1"/>
    <p:sldLayoutId id="2147486408" r:id="rId2"/>
    <p:sldLayoutId id="2147486423" r:id="rId3"/>
    <p:sldLayoutId id="2147486424" r:id="rId4"/>
    <p:sldLayoutId id="2147486425" r:id="rId5"/>
    <p:sldLayoutId id="2147486426" r:id="rId6"/>
    <p:sldLayoutId id="2147486427" r:id="rId7"/>
    <p:sldLayoutId id="2147486428" r:id="rId8"/>
    <p:sldLayoutId id="2147486429" r:id="rId9"/>
    <p:sldLayoutId id="2147486430" r:id="rId10"/>
    <p:sldLayoutId id="2147486431" r:id="rId11"/>
    <p:sldLayoutId id="2147486432" r:id="rId12"/>
    <p:sldLayoutId id="2147486433" r:id="rId13"/>
    <p:sldLayoutId id="2147486464" r:id="rId1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kern="1200">
          <a:solidFill>
            <a:srgbClr val="013685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itchFamily="34" charset="0"/>
          <a:ea typeface="+mj-ea"/>
          <a:cs typeface="Arial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13685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13685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13685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13685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rgbClr val="D5152C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rgbClr val="D5152C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rgbClr val="D5152C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rgbClr val="D5152C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2857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10000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98438"/>
            <a:ext cx="8229600" cy="969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ru-RU" dirty="0"/>
          </a:p>
        </p:txBody>
      </p:sp>
      <p:sp>
        <p:nvSpPr>
          <p:cNvPr id="409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95400"/>
            <a:ext cx="822960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Click to edit Master text styles</a:t>
            </a:r>
          </a:p>
          <a:p>
            <a:pPr lvl="1"/>
            <a:r>
              <a:rPr lang="en-US" altLang="ru-RU" smtClean="0"/>
              <a:t>Second level</a:t>
            </a:r>
          </a:p>
          <a:p>
            <a:pPr lvl="2"/>
            <a:r>
              <a:rPr lang="en-US" altLang="ru-RU" smtClean="0"/>
              <a:t>Third level</a:t>
            </a:r>
            <a:endParaRPr lang="ru-RU" altLang="ru-RU" smtClean="0"/>
          </a:p>
        </p:txBody>
      </p:sp>
      <p:sp>
        <p:nvSpPr>
          <p:cNvPr id="3077" name="TextBox 5"/>
          <p:cNvSpPr txBox="1">
            <a:spLocks noChangeArrowheads="1"/>
          </p:cNvSpPr>
          <p:nvPr/>
        </p:nvSpPr>
        <p:spPr bwMode="auto">
          <a:xfrm>
            <a:off x="0" y="6554788"/>
            <a:ext cx="9144000" cy="306387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defRPr/>
            </a:pPr>
            <a:fld id="{C28A487C-F297-4401-9C00-714E17071A1A}" type="slidenum">
              <a:rPr lang="ru-RU" sz="1400" b="1" smtClean="0">
                <a:solidFill>
                  <a:srgbClr val="013685"/>
                </a:solidFill>
                <a:latin typeface="Calibri" pitchFamily="34" charset="0"/>
                <a:cs typeface="+mn-cs"/>
              </a:rPr>
              <a:pPr algn="r" eaLnBrk="1" hangingPunct="1">
                <a:defRPr/>
              </a:pPr>
              <a:t>‹#›</a:t>
            </a:fld>
            <a:endParaRPr lang="ru-RU" sz="1400" b="1" dirty="0" smtClean="0">
              <a:solidFill>
                <a:srgbClr val="013685"/>
              </a:solidFill>
              <a:latin typeface="Calibri" pitchFamily="34" charset="0"/>
              <a:cs typeface="+mn-cs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0" y="0"/>
            <a:ext cx="9144000" cy="371475"/>
          </a:xfrm>
          <a:prstGeom prst="rect">
            <a:avLst/>
          </a:prstGeom>
          <a:solidFill>
            <a:srgbClr val="013685"/>
          </a:solidFill>
          <a:extLst/>
        </p:spPr>
        <p:txBody>
          <a:bodyPr lIns="54000" tIns="36000" rIns="54000" bIns="36000"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 kern="1200">
                <a:solidFill>
                  <a:srgbClr val="D5152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D5152C"/>
                </a:solidFill>
                <a:latin typeface="Arial" charset="0"/>
                <a:cs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D5152C"/>
                </a:solidFill>
                <a:latin typeface="Arial" charset="0"/>
                <a:cs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D5152C"/>
                </a:solidFill>
                <a:latin typeface="Arial" charset="0"/>
                <a:cs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D5152C"/>
                </a:solidFill>
                <a:latin typeface="Arial" charset="0"/>
                <a:cs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D5152C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D5152C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D5152C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D5152C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ru-RU" sz="1800" b="0" dirty="0" smtClean="0">
                <a:solidFill>
                  <a:schemeClr val="bg1"/>
                </a:solidFill>
                <a:latin typeface="HeliosCond" pitchFamily="82" charset="0"/>
              </a:rPr>
              <a:t>Стратегия развития атомной энергетики России</a:t>
            </a:r>
          </a:p>
        </p:txBody>
      </p:sp>
      <p:pic>
        <p:nvPicPr>
          <p:cNvPr id="4102" name="Picture 4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100" y="6583363"/>
            <a:ext cx="4775200" cy="249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6434" r:id="rId1"/>
    <p:sldLayoutId id="2147486435" r:id="rId2"/>
    <p:sldLayoutId id="2147486436" r:id="rId3"/>
    <p:sldLayoutId id="2147486437" r:id="rId4"/>
    <p:sldLayoutId id="2147486438" r:id="rId5"/>
    <p:sldLayoutId id="2147486439" r:id="rId6"/>
    <p:sldLayoutId id="2147486440" r:id="rId7"/>
    <p:sldLayoutId id="2147486441" r:id="rId8"/>
    <p:sldLayoutId id="2147486442" r:id="rId9"/>
    <p:sldLayoutId id="2147486443" r:id="rId10"/>
    <p:sldLayoutId id="2147486444" r:id="rId11"/>
    <p:sldLayoutId id="2147486445" r:id="rId12"/>
    <p:sldLayoutId id="2147486446" r:id="rId13"/>
    <p:sldLayoutId id="2147486447" r:id="rId14"/>
    <p:sldLayoutId id="2147486448" r:id="rId1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kern="1200">
          <a:solidFill>
            <a:srgbClr val="C0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itchFamily="34" charset="0"/>
          <a:ea typeface="+mj-ea"/>
          <a:cs typeface="Arial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C00000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C00000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C00000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C00000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rgbClr val="D5152C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rgbClr val="D5152C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rgbClr val="D5152C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rgbClr val="D5152C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2857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10000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6449" r:id="rId1"/>
    <p:sldLayoutId id="2147486450" r:id="rId2"/>
    <p:sldLayoutId id="2147486451" r:id="rId3"/>
    <p:sldLayoutId id="2147486452" r:id="rId4"/>
    <p:sldLayoutId id="2147486453" r:id="rId5"/>
    <p:sldLayoutId id="2147486454" r:id="rId6"/>
    <p:sldLayoutId id="2147486455" r:id="rId7"/>
    <p:sldLayoutId id="2147486456" r:id="rId8"/>
    <p:sldLayoutId id="2147486457" r:id="rId9"/>
    <p:sldLayoutId id="2147486458" r:id="rId10"/>
    <p:sldLayoutId id="2147486459" r:id="rId11"/>
    <p:sldLayoutId id="2147486460" r:id="rId12"/>
    <p:sldLayoutId id="2147486461" r:id="rId13"/>
    <p:sldLayoutId id="2147486462" r:id="rId14"/>
    <p:sldLayoutId id="2147486463" r:id="rId1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kern="1200">
          <a:solidFill>
            <a:srgbClr val="C0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itchFamily="34" charset="0"/>
          <a:ea typeface="+mj-ea"/>
          <a:cs typeface="Arial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C00000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C00000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C00000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C00000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rgbClr val="D5152C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rgbClr val="D5152C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rgbClr val="D5152C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rgbClr val="D5152C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2857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Click to edit Master title style</a:t>
            </a:r>
            <a:endParaRPr lang="ru-RU" altLang="ru-RU" smtClean="0"/>
          </a:p>
        </p:txBody>
      </p:sp>
      <p:sp>
        <p:nvSpPr>
          <p:cNvPr id="512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Click to edit Master text styles</a:t>
            </a:r>
          </a:p>
          <a:p>
            <a:pPr lvl="1"/>
            <a:r>
              <a:rPr lang="en-US" altLang="ru-RU" smtClean="0"/>
              <a:t>Second level</a:t>
            </a:r>
          </a:p>
          <a:p>
            <a:pPr lvl="2"/>
            <a:r>
              <a:rPr lang="en-US" altLang="ru-RU" smtClean="0"/>
              <a:t>Third level</a:t>
            </a:r>
          </a:p>
          <a:p>
            <a:pPr lvl="3"/>
            <a:r>
              <a:rPr lang="en-US" altLang="ru-RU" smtClean="0"/>
              <a:t>Fourth level</a:t>
            </a:r>
          </a:p>
          <a:p>
            <a:pPr lvl="4"/>
            <a:r>
              <a:rPr lang="en-US" altLang="ru-RU" smtClean="0"/>
              <a:t>Fifth level</a:t>
            </a:r>
            <a:endParaRPr lang="ru-RU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6929A70F-B503-4FB6-9E1D-3881BCFBB605}" type="datetimeFigureOut">
              <a:rPr lang="ru-RU"/>
              <a:pPr>
                <a:defRPr/>
              </a:pPr>
              <a:t>19.06.2014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FA281DBA-77C9-4D59-9028-8661BF3CCA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409" r:id="rId1"/>
    <p:sldLayoutId id="2147486410" r:id="rId2"/>
    <p:sldLayoutId id="2147486411" r:id="rId3"/>
    <p:sldLayoutId id="2147486412" r:id="rId4"/>
    <p:sldLayoutId id="2147486413" r:id="rId5"/>
    <p:sldLayoutId id="2147486414" r:id="rId6"/>
    <p:sldLayoutId id="2147486415" r:id="rId7"/>
    <p:sldLayoutId id="2147486416" r:id="rId8"/>
    <p:sldLayoutId id="2147486417" r:id="rId9"/>
    <p:sldLayoutId id="2147486418" r:id="rId10"/>
    <p:sldLayoutId id="214748641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32.xml"/><Relationship Id="rId6" Type="http://schemas.openxmlformats.org/officeDocument/2006/relationships/image" Target="../media/image30.jpeg"/><Relationship Id="rId5" Type="http://schemas.openxmlformats.org/officeDocument/2006/relationships/image" Target="../media/image29.emf"/><Relationship Id="rId4" Type="http://schemas.openxmlformats.org/officeDocument/2006/relationships/image" Target="../media/image28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33.wm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2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3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13" Type="http://schemas.openxmlformats.org/officeDocument/2006/relationships/image" Target="../media/image50.png"/><Relationship Id="rId3" Type="http://schemas.openxmlformats.org/officeDocument/2006/relationships/image" Target="../media/image40.png"/><Relationship Id="rId7" Type="http://schemas.openxmlformats.org/officeDocument/2006/relationships/image" Target="../media/image44.jpeg"/><Relationship Id="rId12" Type="http://schemas.openxmlformats.org/officeDocument/2006/relationships/image" Target="../media/image49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2.xml"/><Relationship Id="rId6" Type="http://schemas.openxmlformats.org/officeDocument/2006/relationships/image" Target="../media/image43.png"/><Relationship Id="rId11" Type="http://schemas.openxmlformats.org/officeDocument/2006/relationships/image" Target="../media/image48.jpeg"/><Relationship Id="rId5" Type="http://schemas.openxmlformats.org/officeDocument/2006/relationships/image" Target="../media/image42.jpeg"/><Relationship Id="rId10" Type="http://schemas.openxmlformats.org/officeDocument/2006/relationships/image" Target="../media/image47.jpeg"/><Relationship Id="rId4" Type="http://schemas.openxmlformats.org/officeDocument/2006/relationships/image" Target="../media/image41.png"/><Relationship Id="rId9" Type="http://schemas.openxmlformats.org/officeDocument/2006/relationships/image" Target="../media/image46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7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455738"/>
            <a:ext cx="9144000" cy="2463800"/>
          </a:xfrm>
          <a:extLst/>
        </p:spPr>
        <p:txBody>
          <a:bodyPr anchor="ctr"/>
          <a:lstStyle/>
          <a:p>
            <a:pPr marL="0" indent="0">
              <a:spcBef>
                <a:spcPts val="0"/>
              </a:spcBef>
              <a:defRPr/>
            </a:pPr>
            <a:r>
              <a:rPr lang="ru-RU" sz="4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ЯДЕРНАЯ ЭНЕРГЕТИКА:</a:t>
            </a:r>
          </a:p>
          <a:p>
            <a:pPr marL="0" indent="0">
              <a:spcBef>
                <a:spcPts val="0"/>
              </a:spcBef>
              <a:defRPr/>
            </a:pPr>
            <a:r>
              <a:rPr lang="ru-RU" sz="4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через эйфорию и отрицание</a:t>
            </a:r>
          </a:p>
          <a:p>
            <a:pPr marL="0" indent="0">
              <a:spcBef>
                <a:spcPts val="0"/>
              </a:spcBef>
              <a:defRPr/>
            </a:pPr>
            <a:r>
              <a:rPr lang="ru-RU" sz="4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к зрелости</a:t>
            </a:r>
          </a:p>
        </p:txBody>
      </p:sp>
      <p:sp>
        <p:nvSpPr>
          <p:cNvPr id="51203" name="Rectangle 3"/>
          <p:cNvSpPr>
            <a:spLocks noChangeArrowheads="1"/>
          </p:cNvSpPr>
          <p:nvPr/>
        </p:nvSpPr>
        <p:spPr bwMode="auto">
          <a:xfrm>
            <a:off x="0" y="4230688"/>
            <a:ext cx="9144000" cy="159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4000" tIns="72000" rIns="54000" bIns="72000"/>
          <a:lstStyle>
            <a:lvl1pPr algn="ctr" eaLnBrk="0" hangingPunct="0">
              <a:spcBef>
                <a:spcPct val="20000"/>
              </a:spcBef>
              <a:defRPr sz="2800" b="1">
                <a:solidFill>
                  <a:srgbClr val="CC0000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•"/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ts val="1200"/>
              </a:spcBef>
            </a:pPr>
            <a:r>
              <a:rPr lang="ru-RU" altLang="ru-RU" sz="1400" i="1" dirty="0">
                <a:solidFill>
                  <a:schemeClr val="tx1"/>
                </a:solidFill>
              </a:rPr>
              <a:t>НИЦ</a:t>
            </a:r>
            <a:r>
              <a:rPr lang="en-US" altLang="ru-RU" sz="1400" i="1" dirty="0">
                <a:solidFill>
                  <a:schemeClr val="tx1"/>
                </a:solidFill>
              </a:rPr>
              <a:t> «</a:t>
            </a:r>
            <a:r>
              <a:rPr lang="ru-RU" altLang="ru-RU" sz="1400" i="1" dirty="0">
                <a:solidFill>
                  <a:schemeClr val="tx1"/>
                </a:solidFill>
              </a:rPr>
              <a:t>Курчатовский институт»: </a:t>
            </a:r>
            <a:br>
              <a:rPr lang="ru-RU" altLang="ru-RU" sz="1400" i="1" dirty="0">
                <a:solidFill>
                  <a:schemeClr val="tx1"/>
                </a:solidFill>
              </a:rPr>
            </a:br>
            <a:r>
              <a:rPr lang="ru-RU" altLang="ru-RU" sz="1400" i="1" dirty="0">
                <a:solidFill>
                  <a:schemeClr val="tx1"/>
                </a:solidFill>
              </a:rPr>
              <a:t>Семченков Ю.М.,</a:t>
            </a:r>
            <a:r>
              <a:rPr lang="en-US" altLang="ru-RU" sz="1400" i="1" dirty="0">
                <a:solidFill>
                  <a:schemeClr val="tx1"/>
                </a:solidFill>
              </a:rPr>
              <a:t> </a:t>
            </a:r>
            <a:r>
              <a:rPr lang="ru-RU" altLang="ru-RU" sz="1400" i="1" dirty="0">
                <a:solidFill>
                  <a:schemeClr val="tx1"/>
                </a:solidFill>
              </a:rPr>
              <a:t>Сидоренко В.А., </a:t>
            </a:r>
            <a:r>
              <a:rPr lang="ru-RU" altLang="ru-RU" sz="1400" i="1" dirty="0" err="1">
                <a:solidFill>
                  <a:schemeClr val="tx1"/>
                </a:solidFill>
              </a:rPr>
              <a:t>Штромбах</a:t>
            </a:r>
            <a:r>
              <a:rPr lang="ru-RU" altLang="ru-RU" sz="1400" i="1" dirty="0">
                <a:solidFill>
                  <a:schemeClr val="tx1"/>
                </a:solidFill>
              </a:rPr>
              <a:t> Я.И.</a:t>
            </a:r>
          </a:p>
          <a:p>
            <a:pPr eaLnBrk="1" hangingPunct="1">
              <a:spcBef>
                <a:spcPts val="1200"/>
              </a:spcBef>
            </a:pPr>
            <a:r>
              <a:rPr lang="ru-RU" altLang="ru-RU" sz="1400" i="1" dirty="0">
                <a:solidFill>
                  <a:schemeClr val="tx1"/>
                </a:solidFill>
              </a:rPr>
              <a:t>ОАО «Концерн Росэнергоатом»: </a:t>
            </a:r>
            <a:r>
              <a:rPr lang="ru-RU" altLang="ru-RU" sz="1400" i="1" dirty="0" err="1">
                <a:solidFill>
                  <a:schemeClr val="tx1"/>
                </a:solidFill>
              </a:rPr>
              <a:t>Асмолов</a:t>
            </a:r>
            <a:r>
              <a:rPr lang="ru-RU" altLang="ru-RU" sz="1400" i="1" dirty="0">
                <a:solidFill>
                  <a:schemeClr val="tx1"/>
                </a:solidFill>
              </a:rPr>
              <a:t> В.Г.</a:t>
            </a:r>
            <a:endParaRPr lang="ru-RU" altLang="ru-RU" sz="1600" dirty="0">
              <a:solidFill>
                <a:srgbClr val="C00000"/>
              </a:solidFill>
            </a:endParaRPr>
          </a:p>
        </p:txBody>
      </p:sp>
      <p:sp>
        <p:nvSpPr>
          <p:cNvPr id="51204" name="Rectangle 3"/>
          <p:cNvSpPr>
            <a:spLocks noChangeArrowheads="1"/>
          </p:cNvSpPr>
          <p:nvPr/>
        </p:nvSpPr>
        <p:spPr bwMode="auto">
          <a:xfrm>
            <a:off x="0" y="5824538"/>
            <a:ext cx="9144000" cy="105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4000" tIns="72000" rIns="54000" bIns="72000"/>
          <a:lstStyle>
            <a:lvl1pPr algn="ctr" eaLnBrk="0" hangingPunct="0">
              <a:spcBef>
                <a:spcPct val="20000"/>
              </a:spcBef>
              <a:defRPr sz="2800" b="1">
                <a:solidFill>
                  <a:srgbClr val="CC0000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•"/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ts val="1200"/>
              </a:spcBef>
            </a:pPr>
            <a:r>
              <a:rPr lang="ru-RU" altLang="ru-RU" sz="1400">
                <a:solidFill>
                  <a:srgbClr val="013685"/>
                </a:solidFill>
              </a:rPr>
              <a:t>Конференция Ядерного общества России к 60-летию атомной энергетики</a:t>
            </a:r>
            <a:br>
              <a:rPr lang="ru-RU" altLang="ru-RU" sz="1400">
                <a:solidFill>
                  <a:srgbClr val="013685"/>
                </a:solidFill>
              </a:rPr>
            </a:br>
            <a:r>
              <a:rPr lang="ru-RU" altLang="ru-RU" sz="1400">
                <a:solidFill>
                  <a:srgbClr val="013685"/>
                </a:solidFill>
              </a:rPr>
              <a:t>«АЭС: вчера, сегодня, завтра»</a:t>
            </a:r>
          </a:p>
          <a:p>
            <a:pPr eaLnBrk="1" hangingPunct="1">
              <a:spcBef>
                <a:spcPts val="1200"/>
              </a:spcBef>
            </a:pPr>
            <a:r>
              <a:rPr lang="ru-RU" altLang="ru-RU" sz="1400">
                <a:solidFill>
                  <a:schemeClr val="tx1"/>
                </a:solidFill>
              </a:rPr>
              <a:t>Обнинск, 26 июня 2014 г.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7899" y="191081"/>
            <a:ext cx="1437785" cy="848961"/>
          </a:xfrm>
          <a:prstGeom prst="rect">
            <a:avLst/>
          </a:prstGeom>
          <a:effectLst/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410" y="191081"/>
            <a:ext cx="2372525" cy="88680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7350"/>
            <a:ext cx="8229600" cy="681038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dirty="0" smtClean="0"/>
              <a:t>Планирование и реализация</a:t>
            </a:r>
            <a:endParaRPr lang="ru-RU" sz="2000" i="1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2805372"/>
              </p:ext>
            </p:extLst>
          </p:nvPr>
        </p:nvGraphicFramePr>
        <p:xfrm>
          <a:off x="301625" y="1206394"/>
          <a:ext cx="8559800" cy="520234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279900"/>
                <a:gridCol w="4279900"/>
              </a:tblGrid>
              <a:tr h="722907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Планирование</a:t>
                      </a:r>
                      <a:endParaRPr lang="ru-RU" sz="24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2" marR="91452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368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Реализация</a:t>
                      </a:r>
                      <a:endParaRPr lang="ru-RU" sz="24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2" marR="91452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3685"/>
                    </a:solidFill>
                  </a:tcPr>
                </a:tc>
              </a:tr>
              <a:tr h="111986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Госплан, строительство АЭС</a:t>
                      </a:r>
                    </a:p>
                    <a:p>
                      <a:pPr algn="ctr"/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 1966-1975 гг. </a:t>
                      </a:r>
                    </a:p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11,9 млн кВт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2" marR="91452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6,1</a:t>
                      </a:r>
                      <a:r>
                        <a:rPr lang="ru-RU" sz="20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млн кВт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2" marR="91452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11986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Программа сооружения АЭС</a:t>
                      </a:r>
                    </a:p>
                    <a:p>
                      <a:pPr algn="ctr"/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1971-1980 гг.</a:t>
                      </a:r>
                    </a:p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26,8</a:t>
                      </a:r>
                      <a:r>
                        <a:rPr lang="ru-RU" sz="2000" b="1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млн кВт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2" marR="91452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11,1</a:t>
                      </a:r>
                      <a:r>
                        <a:rPr lang="ru-RU" sz="20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млн кВт</a:t>
                      </a:r>
                      <a:endParaRPr lang="ru-RU" sz="20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2" marR="91452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11986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Постановление 1080 г.</a:t>
                      </a:r>
                    </a:p>
                    <a:p>
                      <a:pPr algn="ctr"/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ввод в 1981-1990 гг.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66,9</a:t>
                      </a:r>
                      <a:r>
                        <a:rPr lang="ru-RU" sz="2000" b="1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млн кВт</a:t>
                      </a:r>
                      <a:endParaRPr lang="ru-RU" sz="2000" b="1" dirty="0" smtClean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2" marR="91452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28,9</a:t>
                      </a:r>
                      <a:r>
                        <a:rPr lang="ru-RU" sz="20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млн кВт</a:t>
                      </a:r>
                      <a:endParaRPr lang="ru-RU" sz="20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2" marR="91452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11986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Доведение мощности</a:t>
                      </a:r>
                      <a:r>
                        <a:rPr lang="ru-RU" sz="20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АЭС</a:t>
                      </a:r>
                    </a:p>
                    <a:p>
                      <a:pPr algn="ctr"/>
                      <a:r>
                        <a:rPr lang="ru-RU" sz="20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 1993 г.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 </a:t>
                      </a: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ru-RU" sz="2000" b="1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млн кВт</a:t>
                      </a:r>
                      <a:endParaRPr lang="ru-RU" sz="2000" b="1" dirty="0" smtClean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2" marR="91452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</a:t>
                      </a:r>
                      <a:r>
                        <a:rPr lang="ru-RU" sz="20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млн кВт</a:t>
                      </a:r>
                      <a:endParaRPr lang="ru-RU" sz="20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2" marR="91452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555" y="387350"/>
            <a:ext cx="8471000" cy="112395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dirty="0" smtClean="0"/>
              <a:t>Сооружено ВВЭР за рубежом</a:t>
            </a:r>
            <a:endParaRPr lang="ru-RU" dirty="0"/>
          </a:p>
        </p:txBody>
      </p:sp>
      <p:graphicFrame>
        <p:nvGraphicFramePr>
          <p:cNvPr id="3" name="Diagram 2"/>
          <p:cNvGraphicFramePr/>
          <p:nvPr/>
        </p:nvGraphicFramePr>
        <p:xfrm>
          <a:off x="381000" y="1805898"/>
          <a:ext cx="6859924" cy="45732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6324" name="TextBox 4"/>
          <p:cNvSpPr txBox="1">
            <a:spLocks noChangeArrowheads="1"/>
          </p:cNvSpPr>
          <p:nvPr/>
        </p:nvSpPr>
        <p:spPr bwMode="auto">
          <a:xfrm>
            <a:off x="1247775" y="2447925"/>
            <a:ext cx="15398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algn="ctr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ctr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ctr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ctr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ctr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000" b="1"/>
              <a:t>С 1966 г.</a:t>
            </a:r>
          </a:p>
          <a:p>
            <a:pPr eaLnBrk="1" hangingPunct="1"/>
            <a:r>
              <a:rPr lang="ru-RU" altLang="ru-RU" sz="2000" b="1"/>
              <a:t>до 1980 г.</a:t>
            </a:r>
          </a:p>
        </p:txBody>
      </p:sp>
      <p:sp>
        <p:nvSpPr>
          <p:cNvPr id="6" name="Oval 5"/>
          <p:cNvSpPr/>
          <p:nvPr/>
        </p:nvSpPr>
        <p:spPr>
          <a:xfrm>
            <a:off x="6126163" y="1808163"/>
            <a:ext cx="1989137" cy="1987550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6326" name="TextBox 6"/>
          <p:cNvSpPr txBox="1">
            <a:spLocks noChangeArrowheads="1"/>
          </p:cNvSpPr>
          <p:nvPr/>
        </p:nvSpPr>
        <p:spPr bwMode="auto">
          <a:xfrm>
            <a:off x="6440488" y="2339975"/>
            <a:ext cx="13620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ctr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ctr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ctr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ctr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ctr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3600" b="1">
                <a:solidFill>
                  <a:schemeClr val="bg1"/>
                </a:solidFill>
              </a:rPr>
              <a:t>50, 6</a:t>
            </a:r>
          </a:p>
          <a:p>
            <a:pPr eaLnBrk="1" hangingPunct="1"/>
            <a:r>
              <a:rPr lang="ru-RU" altLang="ru-RU" b="1">
                <a:solidFill>
                  <a:schemeClr val="bg1"/>
                </a:solidFill>
              </a:rPr>
              <a:t>млн кВт</a:t>
            </a:r>
          </a:p>
        </p:txBody>
      </p:sp>
      <p:sp>
        <p:nvSpPr>
          <p:cNvPr id="56327" name="TextBox 9"/>
          <p:cNvSpPr txBox="1">
            <a:spLocks noChangeArrowheads="1"/>
          </p:cNvSpPr>
          <p:nvPr/>
        </p:nvSpPr>
        <p:spPr bwMode="auto">
          <a:xfrm>
            <a:off x="1247775" y="5030788"/>
            <a:ext cx="15398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algn="ctr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ctr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ctr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ctr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ctr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000" b="1"/>
              <a:t>С 1981 г.</a:t>
            </a:r>
          </a:p>
          <a:p>
            <a:pPr eaLnBrk="1" hangingPunct="1"/>
            <a:r>
              <a:rPr lang="ru-RU" altLang="ru-RU" sz="2000" b="1"/>
              <a:t>до 1999 г.</a:t>
            </a:r>
          </a:p>
        </p:txBody>
      </p:sp>
      <p:sp>
        <p:nvSpPr>
          <p:cNvPr id="11" name="Oval 10"/>
          <p:cNvSpPr/>
          <p:nvPr/>
        </p:nvSpPr>
        <p:spPr>
          <a:xfrm>
            <a:off x="6126163" y="4381500"/>
            <a:ext cx="1989137" cy="1987550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6329" name="TextBox 11"/>
          <p:cNvSpPr txBox="1">
            <a:spLocks noChangeArrowheads="1"/>
          </p:cNvSpPr>
          <p:nvPr/>
        </p:nvSpPr>
        <p:spPr bwMode="auto">
          <a:xfrm>
            <a:off x="6440488" y="4913313"/>
            <a:ext cx="13620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ctr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ctr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ctr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ctr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ctr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3600" b="1">
                <a:solidFill>
                  <a:schemeClr val="bg1"/>
                </a:solidFill>
              </a:rPr>
              <a:t>81, 6</a:t>
            </a:r>
          </a:p>
          <a:p>
            <a:pPr eaLnBrk="1" hangingPunct="1"/>
            <a:r>
              <a:rPr lang="ru-RU" altLang="ru-RU" b="1">
                <a:solidFill>
                  <a:schemeClr val="bg1"/>
                </a:solidFill>
              </a:rPr>
              <a:t>млн кВт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91993"/>
            <a:ext cx="8229600" cy="86829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dirty="0" smtClean="0"/>
              <a:t>Аварии на АЭС</a:t>
            </a:r>
            <a:endParaRPr lang="ru-RU" dirty="0"/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765384750"/>
              </p:ext>
            </p:extLst>
          </p:nvPr>
        </p:nvGraphicFramePr>
        <p:xfrm>
          <a:off x="295275" y="1052713"/>
          <a:ext cx="8382000" cy="5395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Rectangle 4099"/>
          <p:cNvSpPr txBox="1">
            <a:spLocks noChangeArrowheads="1"/>
          </p:cNvSpPr>
          <p:nvPr/>
        </p:nvSpPr>
        <p:spPr bwMode="auto">
          <a:xfrm>
            <a:off x="3142768" y="3101721"/>
            <a:ext cx="2566469" cy="281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spcBef>
                <a:spcPts val="0"/>
              </a:spcBef>
              <a:buFontTx/>
              <a:buNone/>
            </a:pPr>
            <a:r>
              <a:rPr lang="ru-RU" sz="1200" b="1" i="1" dirty="0" smtClean="0">
                <a:solidFill>
                  <a:srgbClr val="FF0000"/>
                </a:solidFill>
              </a:rPr>
              <a:t>Расплавленный материал</a:t>
            </a:r>
            <a:endParaRPr lang="ru-RU" altLang="ru-RU" sz="1200" b="1" i="1" dirty="0">
              <a:solidFill>
                <a:srgbClr val="FF0000"/>
              </a:solidFill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flipH="1" flipV="1">
            <a:off x="2036269" y="2835408"/>
            <a:ext cx="1352390" cy="437990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H="1" flipV="1">
            <a:off x="2261467" y="3015290"/>
            <a:ext cx="1127194" cy="258110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4099"/>
          <p:cNvSpPr txBox="1">
            <a:spLocks noChangeArrowheads="1"/>
          </p:cNvSpPr>
          <p:nvPr/>
        </p:nvSpPr>
        <p:spPr bwMode="auto">
          <a:xfrm>
            <a:off x="3211550" y="3472495"/>
            <a:ext cx="2930542" cy="281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spcBef>
                <a:spcPts val="0"/>
              </a:spcBef>
              <a:buFontTx/>
              <a:buNone/>
            </a:pPr>
            <a:r>
              <a:rPr lang="en-US" sz="1200" b="1" i="1" dirty="0" smtClean="0">
                <a:solidFill>
                  <a:srgbClr val="FF0000"/>
                </a:solidFill>
              </a:rPr>
              <a:t>O</a:t>
            </a:r>
            <a:r>
              <a:rPr lang="ru-RU" sz="1200" b="1" i="1" dirty="0" err="1" smtClean="0">
                <a:solidFill>
                  <a:srgbClr val="FF0000"/>
                </a:solidFill>
              </a:rPr>
              <a:t>бъем</a:t>
            </a:r>
            <a:r>
              <a:rPr lang="ru-RU" sz="1200" b="1" i="1" dirty="0" smtClean="0">
                <a:solidFill>
                  <a:srgbClr val="FF0000"/>
                </a:solidFill>
              </a:rPr>
              <a:t> </a:t>
            </a:r>
            <a:r>
              <a:rPr lang="ru-RU" sz="1200" b="1" i="1" dirty="0">
                <a:solidFill>
                  <a:srgbClr val="FF0000"/>
                </a:solidFill>
              </a:rPr>
              <a:t>урана, который стек вниз</a:t>
            </a:r>
            <a:endParaRPr lang="ru-RU" altLang="ru-RU" sz="1200" b="1" i="1" dirty="0">
              <a:solidFill>
                <a:srgbClr val="FF0000"/>
              </a:solidFill>
            </a:endParaRPr>
          </a:p>
        </p:txBody>
      </p:sp>
      <p:cxnSp>
        <p:nvCxnSpPr>
          <p:cNvPr id="20" name="Straight Arrow Connector 19"/>
          <p:cNvCxnSpPr/>
          <p:nvPr/>
        </p:nvCxnSpPr>
        <p:spPr>
          <a:xfrm flipH="1" flipV="1">
            <a:off x="2145495" y="3546088"/>
            <a:ext cx="1243164" cy="111512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7350"/>
            <a:ext cx="8229600" cy="112395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dirty="0" smtClean="0"/>
              <a:t>После аварии на 4-м блоке Чернобыльской АЭС:</a:t>
            </a:r>
            <a:endParaRPr lang="ru-RU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0748101"/>
              </p:ext>
            </p:extLst>
          </p:nvPr>
        </p:nvGraphicFramePr>
        <p:xfrm>
          <a:off x="1771650" y="1612900"/>
          <a:ext cx="5781675" cy="512127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81675"/>
              </a:tblGrid>
              <a:tr h="365805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bg1"/>
                          </a:solidFill>
                        </a:rPr>
                        <a:t>Прекращено сооружение:</a:t>
                      </a:r>
                      <a:endParaRPr lang="ru-RU" sz="1800" b="1" dirty="0">
                        <a:solidFill>
                          <a:schemeClr val="bg1"/>
                        </a:solidFill>
                      </a:endParaRPr>
                    </a:p>
                  </a:txBody>
                  <a:tcPr marT="45726" marB="45726">
                    <a:solidFill>
                      <a:srgbClr val="C00000"/>
                    </a:solidFill>
                  </a:tcPr>
                </a:tc>
              </a:tr>
              <a:tr h="3109346">
                <a:tc>
                  <a:txBody>
                    <a:bodyPr/>
                    <a:lstStyle/>
                    <a:p>
                      <a:pPr lvl="1"/>
                      <a:r>
                        <a:rPr lang="ru-RU" sz="1800" b="1" dirty="0" smtClean="0">
                          <a:solidFill>
                            <a:srgbClr val="C00000"/>
                          </a:solidFill>
                        </a:rPr>
                        <a:t>АЭС с реакторами РБМК</a:t>
                      </a:r>
                    </a:p>
                    <a:p>
                      <a:pPr lvl="2"/>
                      <a:r>
                        <a:rPr lang="ru-RU" sz="1800" dirty="0" smtClean="0"/>
                        <a:t>(кроме 2-го блока Игналинской АЭС</a:t>
                      </a:r>
                    </a:p>
                    <a:p>
                      <a:pPr lvl="2"/>
                      <a:r>
                        <a:rPr lang="ru-RU" sz="1800" dirty="0" smtClean="0"/>
                        <a:t>и</a:t>
                      </a:r>
                      <a:r>
                        <a:rPr lang="ru-RU" sz="1800" baseline="0" dirty="0" smtClean="0"/>
                        <a:t> 3-го блока Смоленской АЭС)</a:t>
                      </a:r>
                    </a:p>
                    <a:p>
                      <a:pPr lvl="1"/>
                      <a:r>
                        <a:rPr lang="ru-RU" sz="1800" b="1" baseline="0" dirty="0" smtClean="0">
                          <a:solidFill>
                            <a:srgbClr val="C00000"/>
                          </a:solidFill>
                        </a:rPr>
                        <a:t>АЭС с реакторами ВВЭР</a:t>
                      </a:r>
                    </a:p>
                    <a:p>
                      <a:pPr lvl="2"/>
                      <a:r>
                        <a:rPr lang="ru-RU" sz="1800" dirty="0" smtClean="0"/>
                        <a:t>Башкирская АЭС</a:t>
                      </a:r>
                    </a:p>
                    <a:p>
                      <a:pPr lvl="2"/>
                      <a:r>
                        <a:rPr lang="ru-RU" sz="1800" dirty="0" smtClean="0"/>
                        <a:t>Татарская АЭС</a:t>
                      </a:r>
                    </a:p>
                    <a:p>
                      <a:pPr lvl="2"/>
                      <a:r>
                        <a:rPr lang="ru-RU" sz="1800" dirty="0" smtClean="0"/>
                        <a:t>Блоки 3 и 4 Ростовской АЭС</a:t>
                      </a:r>
                    </a:p>
                    <a:p>
                      <a:pPr marL="91440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Блоки 5 и 6 </a:t>
                      </a:r>
                      <a:r>
                        <a:rPr lang="ru-RU" sz="1800" dirty="0" err="1" smtClean="0"/>
                        <a:t>Балаковской</a:t>
                      </a:r>
                      <a:r>
                        <a:rPr lang="ru-RU" sz="1800" dirty="0" smtClean="0"/>
                        <a:t> АЭС</a:t>
                      </a:r>
                    </a:p>
                    <a:p>
                      <a:pPr marL="91440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Блоки 3 и 4 Хмельницкой АЭС</a:t>
                      </a:r>
                    </a:p>
                    <a:p>
                      <a:pPr marL="91440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Блок 4 Южно-Украинской АЭС</a:t>
                      </a:r>
                    </a:p>
                    <a:p>
                      <a:pPr marL="91440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Крымская АЭС</a:t>
                      </a:r>
                    </a:p>
                  </a:txBody>
                  <a:tcPr marT="45726" marB="45726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65805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bg1"/>
                          </a:solidFill>
                        </a:rPr>
                        <a:t>Законсервировано строительство:</a:t>
                      </a:r>
                      <a:endParaRPr lang="ru-RU" sz="1800" b="1" dirty="0">
                        <a:solidFill>
                          <a:schemeClr val="bg1"/>
                        </a:solidFill>
                      </a:endParaRPr>
                    </a:p>
                  </a:txBody>
                  <a:tcPr marT="45726" marB="45726">
                    <a:solidFill>
                      <a:srgbClr val="C00000"/>
                    </a:solidFill>
                  </a:tcPr>
                </a:tc>
              </a:tr>
              <a:tr h="914513">
                <a:tc>
                  <a:txBody>
                    <a:bodyPr/>
                    <a:lstStyle/>
                    <a:p>
                      <a:pPr lvl="2"/>
                      <a:r>
                        <a:rPr lang="ru-RU" sz="1800" dirty="0" smtClean="0"/>
                        <a:t>Блок 2 Хмельницкой</a:t>
                      </a:r>
                      <a:r>
                        <a:rPr lang="ru-RU" sz="1800" baseline="0" dirty="0" smtClean="0"/>
                        <a:t> АЭС</a:t>
                      </a:r>
                    </a:p>
                    <a:p>
                      <a:pPr lvl="2"/>
                      <a:r>
                        <a:rPr lang="ru-RU" sz="1800" baseline="0" dirty="0" smtClean="0"/>
                        <a:t>Блок 6 Запорожской АЭС</a:t>
                      </a:r>
                    </a:p>
                    <a:p>
                      <a:pPr lvl="2"/>
                      <a:r>
                        <a:rPr lang="ru-RU" sz="1800" baseline="0" dirty="0" smtClean="0"/>
                        <a:t>Блок 4 Ровенской АЭС</a:t>
                      </a:r>
                      <a:endParaRPr lang="ru-RU" sz="1800" dirty="0"/>
                    </a:p>
                  </a:txBody>
                  <a:tcPr marT="45726" marB="45726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65805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bg1"/>
                          </a:solidFill>
                        </a:rPr>
                        <a:t>Прекращено проектирование 35 АЭС</a:t>
                      </a:r>
                      <a:endParaRPr lang="ru-RU" sz="1800" b="1" dirty="0">
                        <a:solidFill>
                          <a:schemeClr val="bg1"/>
                        </a:solidFill>
                      </a:endParaRPr>
                    </a:p>
                  </a:txBody>
                  <a:tcPr marT="45726" marB="45726">
                    <a:solidFill>
                      <a:srgbClr val="C000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7350"/>
            <a:ext cx="8229600" cy="112395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3600" dirty="0" smtClean="0"/>
              <a:t>Установленная мощность АЭС </a:t>
            </a:r>
            <a:br>
              <a:rPr lang="ru-RU" sz="3600" dirty="0" smtClean="0"/>
            </a:br>
            <a:r>
              <a:rPr lang="ru-RU" sz="3600" dirty="0" smtClean="0"/>
              <a:t>в СССР и СНГ (план и реализация)</a:t>
            </a:r>
            <a:endParaRPr lang="ru-RU" sz="3600" dirty="0"/>
          </a:p>
        </p:txBody>
      </p:sp>
      <p:pic>
        <p:nvPicPr>
          <p:cNvPr id="59395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93891" y="1814513"/>
            <a:ext cx="7956219" cy="431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КАЭС - общий вид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" b="28166"/>
          <a:stretch>
            <a:fillRect/>
          </a:stretch>
        </p:blipFill>
        <p:spPr bwMode="auto">
          <a:xfrm>
            <a:off x="0" y="1788612"/>
            <a:ext cx="3059113" cy="1833562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Волгодонск - 20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16378"/>
            <a:ext cx="3059113" cy="2165350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788" y="1788612"/>
            <a:ext cx="2843212" cy="1266825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788" y="3228474"/>
            <a:ext cx="2843212" cy="1258888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kudankulam_октябрь 2011 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788" y="4689490"/>
            <a:ext cx="2843212" cy="1392238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0" y="1714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 sz="2400">
              <a:latin typeface="Times New Roman" pitchFamily="18" charset="0"/>
            </a:endParaRPr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0" y="2507749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105" name="Rectangle 9"/>
          <p:cNvSpPr>
            <a:spLocks noChangeArrowheads="1"/>
          </p:cNvSpPr>
          <p:nvPr/>
        </p:nvSpPr>
        <p:spPr bwMode="auto">
          <a:xfrm>
            <a:off x="0" y="4739774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106" name="Text Box 10"/>
          <p:cNvSpPr txBox="1">
            <a:spLocks noChangeArrowheads="1"/>
          </p:cNvSpPr>
          <p:nvPr/>
        </p:nvSpPr>
        <p:spPr bwMode="auto">
          <a:xfrm>
            <a:off x="3203574" y="1700386"/>
            <a:ext cx="2941193" cy="44319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182563" indent="-182563" eaLnBrk="1" hangingPunct="1">
              <a:spcBef>
                <a:spcPts val="1200"/>
              </a:spcBef>
              <a:buFontTx/>
              <a:buChar char="•"/>
            </a:pPr>
            <a:r>
              <a:rPr lang="ru-RU" altLang="ru-RU" sz="1400" b="1" dirty="0" smtClean="0"/>
              <a:t>Развернуто </a:t>
            </a:r>
            <a:r>
              <a:rPr lang="ru-RU" altLang="ru-RU" sz="1400" b="1" dirty="0"/>
              <a:t>второе в мире по масштабам (после Китая) строительство новых АЭС;</a:t>
            </a:r>
          </a:p>
          <a:p>
            <a:pPr marL="182563" indent="-182563" eaLnBrk="1" hangingPunct="1">
              <a:spcBef>
                <a:spcPts val="1200"/>
              </a:spcBef>
              <a:buFontTx/>
              <a:buChar char="•"/>
            </a:pPr>
            <a:r>
              <a:rPr lang="ru-RU" altLang="ru-RU" sz="1400" b="1" dirty="0" smtClean="0"/>
              <a:t>Реализуется </a:t>
            </a:r>
            <a:r>
              <a:rPr lang="ru-RU" altLang="ru-RU" sz="1400" b="1" dirty="0"/>
              <a:t>агрессивная политика внедрения на мировой ядерный рынок;</a:t>
            </a:r>
          </a:p>
          <a:p>
            <a:pPr marL="182563" indent="-182563" eaLnBrk="1" hangingPunct="1">
              <a:spcBef>
                <a:spcPts val="1200"/>
              </a:spcBef>
              <a:buFontTx/>
              <a:buChar char="•"/>
            </a:pPr>
            <a:r>
              <a:rPr lang="ru-RU" altLang="ru-RU" sz="1400" b="1" dirty="0" smtClean="0"/>
              <a:t>Начат </a:t>
            </a:r>
            <a:r>
              <a:rPr lang="ru-RU" altLang="ru-RU" sz="1400" b="1" dirty="0"/>
              <a:t>ряд новых проектов, в том числе по замыканию ядерного топливного цикла;</a:t>
            </a:r>
          </a:p>
          <a:p>
            <a:pPr marL="182563" indent="-182563" eaLnBrk="1" hangingPunct="1">
              <a:spcBef>
                <a:spcPts val="1200"/>
              </a:spcBef>
              <a:buFontTx/>
              <a:buChar char="•"/>
            </a:pPr>
            <a:r>
              <a:rPr lang="ru-RU" altLang="ru-RU" sz="1400" b="1" dirty="0" smtClean="0"/>
              <a:t>Ядерная </a:t>
            </a:r>
            <a:r>
              <a:rPr lang="ru-RU" altLang="ru-RU" sz="1400" b="1" dirty="0"/>
              <a:t>отрасль консолидирована в единый хозяйственный механизм </a:t>
            </a:r>
            <a:r>
              <a:rPr lang="ru-RU" altLang="ru-RU" sz="1400" b="1" dirty="0" smtClean="0"/>
              <a:t/>
            </a:r>
            <a:br>
              <a:rPr lang="ru-RU" altLang="ru-RU" sz="1400" b="1" dirty="0" smtClean="0"/>
            </a:br>
            <a:r>
              <a:rPr lang="ru-RU" altLang="ru-RU" sz="1400" b="1" dirty="0" smtClean="0"/>
              <a:t>– </a:t>
            </a:r>
            <a:r>
              <a:rPr lang="ru-RU" altLang="ru-RU" sz="1400" b="1" dirty="0"/>
              <a:t>государственную корпорацию</a:t>
            </a:r>
            <a:r>
              <a:rPr lang="ru-RU" altLang="ru-RU" sz="1400" b="1" dirty="0" smtClean="0"/>
              <a:t>, объединяющую </a:t>
            </a:r>
            <a:r>
              <a:rPr lang="ru-RU" altLang="ru-RU" sz="1400" b="1" dirty="0"/>
              <a:t>все ядерные производства по принципу «</a:t>
            </a:r>
            <a:r>
              <a:rPr lang="ru-RU" altLang="ru-RU" sz="1400" b="1" dirty="0" err="1"/>
              <a:t>from</a:t>
            </a:r>
            <a:r>
              <a:rPr lang="ru-RU" altLang="ru-RU" sz="1400" b="1" dirty="0"/>
              <a:t> </a:t>
            </a:r>
            <a:r>
              <a:rPr lang="ru-RU" altLang="ru-RU" sz="1400" b="1" dirty="0" err="1"/>
              <a:t>cradle</a:t>
            </a:r>
            <a:r>
              <a:rPr lang="ru-RU" altLang="ru-RU" sz="1400" b="1" dirty="0"/>
              <a:t> </a:t>
            </a:r>
            <a:r>
              <a:rPr lang="ru-RU" altLang="ru-RU" sz="1400" b="1" dirty="0" err="1"/>
              <a:t>to</a:t>
            </a:r>
            <a:r>
              <a:rPr lang="ru-RU" altLang="ru-RU" sz="1400" b="1" dirty="0"/>
              <a:t> </a:t>
            </a:r>
            <a:r>
              <a:rPr lang="ru-RU" altLang="ru-RU" sz="1400" b="1" dirty="0" err="1"/>
              <a:t>grave</a:t>
            </a:r>
            <a:r>
              <a:rPr lang="ru-RU" altLang="ru-RU" sz="1400" b="1" dirty="0"/>
              <a:t>». </a:t>
            </a:r>
          </a:p>
        </p:txBody>
      </p:sp>
      <p:sp>
        <p:nvSpPr>
          <p:cNvPr id="4107" name="Text Box 11"/>
          <p:cNvSpPr txBox="1">
            <a:spLocks noChangeArrowheads="1"/>
          </p:cNvSpPr>
          <p:nvPr/>
        </p:nvSpPr>
        <p:spPr bwMode="auto">
          <a:xfrm>
            <a:off x="107950" y="1860049"/>
            <a:ext cx="1223963" cy="184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200" b="1" dirty="0">
                <a:latin typeface="Arial Narrow" pitchFamily="34" charset="0"/>
              </a:rPr>
              <a:t>Калининская АЭС</a:t>
            </a:r>
          </a:p>
        </p:txBody>
      </p:sp>
      <p:sp>
        <p:nvSpPr>
          <p:cNvPr id="4108" name="Text Box 12"/>
          <p:cNvSpPr txBox="1">
            <a:spLocks noChangeArrowheads="1"/>
          </p:cNvSpPr>
          <p:nvPr/>
        </p:nvSpPr>
        <p:spPr bwMode="auto">
          <a:xfrm>
            <a:off x="107950" y="3951729"/>
            <a:ext cx="1223963" cy="184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200" b="1" dirty="0">
                <a:latin typeface="Arial Narrow" pitchFamily="34" charset="0"/>
              </a:rPr>
              <a:t>Ростовская АЭС</a:t>
            </a:r>
          </a:p>
        </p:txBody>
      </p:sp>
      <p:sp>
        <p:nvSpPr>
          <p:cNvPr id="4109" name="Text Box 13"/>
          <p:cNvSpPr txBox="1">
            <a:spLocks noChangeArrowheads="1"/>
          </p:cNvSpPr>
          <p:nvPr/>
        </p:nvSpPr>
        <p:spPr bwMode="auto">
          <a:xfrm>
            <a:off x="6372225" y="1877766"/>
            <a:ext cx="1079500" cy="184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200" b="1" dirty="0">
                <a:latin typeface="Arial Narrow" pitchFamily="34" charset="0"/>
              </a:rPr>
              <a:t>АЭС </a:t>
            </a:r>
            <a:r>
              <a:rPr lang="ru-RU" altLang="ru-RU" sz="1200" b="1" dirty="0" err="1">
                <a:latin typeface="Arial Narrow" pitchFamily="34" charset="0"/>
              </a:rPr>
              <a:t>Тяньвань</a:t>
            </a:r>
            <a:endParaRPr lang="ru-RU" altLang="ru-RU" sz="1200" b="1" dirty="0">
              <a:latin typeface="Arial Narrow" pitchFamily="34" charset="0"/>
            </a:endParaRPr>
          </a:p>
        </p:txBody>
      </p:sp>
      <p:sp>
        <p:nvSpPr>
          <p:cNvPr id="4110" name="Text Box 14"/>
          <p:cNvSpPr txBox="1">
            <a:spLocks noChangeArrowheads="1"/>
          </p:cNvSpPr>
          <p:nvPr/>
        </p:nvSpPr>
        <p:spPr bwMode="auto">
          <a:xfrm>
            <a:off x="6372225" y="3272364"/>
            <a:ext cx="1008063" cy="184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200" b="1" dirty="0">
                <a:latin typeface="Arial Narrow" pitchFamily="34" charset="0"/>
              </a:rPr>
              <a:t>АЭС </a:t>
            </a:r>
            <a:r>
              <a:rPr lang="ru-RU" altLang="ru-RU" sz="1200" b="1" dirty="0" err="1">
                <a:latin typeface="Arial Narrow" pitchFamily="34" charset="0"/>
              </a:rPr>
              <a:t>Бушер</a:t>
            </a:r>
            <a:endParaRPr lang="ru-RU" altLang="ru-RU" sz="1200" b="1" dirty="0">
              <a:latin typeface="Arial Narrow" pitchFamily="34" charset="0"/>
            </a:endParaRPr>
          </a:p>
        </p:txBody>
      </p:sp>
      <p:sp>
        <p:nvSpPr>
          <p:cNvPr id="4111" name="Text Box 15"/>
          <p:cNvSpPr txBox="1">
            <a:spLocks noChangeArrowheads="1"/>
          </p:cNvSpPr>
          <p:nvPr/>
        </p:nvSpPr>
        <p:spPr bwMode="auto">
          <a:xfrm>
            <a:off x="6372225" y="4739774"/>
            <a:ext cx="1152525" cy="184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200" b="1" dirty="0">
                <a:latin typeface="Arial Narrow" pitchFamily="34" charset="0"/>
              </a:rPr>
              <a:t>АЭС </a:t>
            </a:r>
            <a:r>
              <a:rPr lang="ru-RU" altLang="ru-RU" sz="1200" b="1" dirty="0" err="1">
                <a:latin typeface="Arial Narrow" pitchFamily="34" charset="0"/>
              </a:rPr>
              <a:t>Куданкулам</a:t>
            </a:r>
            <a:endParaRPr lang="ru-RU" altLang="ru-RU" sz="1200" b="1" dirty="0">
              <a:latin typeface="Arial Narrow" pitchFamily="34" charset="0"/>
            </a:endParaRPr>
          </a:p>
        </p:txBody>
      </p:sp>
      <p:sp>
        <p:nvSpPr>
          <p:cNvPr id="4112" name="Rectangle 16"/>
          <p:cNvSpPr>
            <a:spLocks noGrp="1" noChangeArrowheads="1"/>
          </p:cNvSpPr>
          <p:nvPr>
            <p:ph type="title"/>
          </p:nvPr>
        </p:nvSpPr>
        <p:spPr>
          <a:xfrm>
            <a:off x="256033" y="453119"/>
            <a:ext cx="8602674" cy="881131"/>
          </a:xfrm>
        </p:spPr>
        <p:txBody>
          <a:bodyPr>
            <a:noAutofit/>
          </a:bodyPr>
          <a:lstStyle/>
          <a:p>
            <a:pPr algn="ctr" eaLnBrk="1" hangingPunct="1"/>
            <a:r>
              <a:rPr lang="ru-RU" altLang="ru-RU" sz="3600" b="1" dirty="0" smtClean="0">
                <a:solidFill>
                  <a:srgbClr val="013685"/>
                </a:solidFill>
              </a:rPr>
              <a:t>Российская ядерно-энергетическая политика сегодня</a:t>
            </a:r>
          </a:p>
        </p:txBody>
      </p:sp>
    </p:spTree>
    <p:extLst>
      <p:ext uri="{BB962C8B-B14F-4D97-AF65-F5344CB8AC3E}">
        <p14:creationId xmlns:p14="http://schemas.microsoft.com/office/powerpoint/2010/main" val="775989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56545"/>
            <a:ext cx="8229600" cy="89290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altLang="ru-RU" sz="2800" dirty="0" smtClean="0">
                <a:latin typeface="Arial" charset="0"/>
                <a:cs typeface="Arial" charset="0"/>
              </a:rPr>
              <a:t>Обеспечение современного уровня безопасности, учет внешних воздействий</a:t>
            </a:r>
            <a:endParaRPr lang="en-US" altLang="ru-RU" sz="2800" dirty="0" smtClean="0">
              <a:latin typeface="Arial" charset="0"/>
              <a:cs typeface="Arial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8" t="10993" r="2747"/>
          <a:stretch/>
        </p:blipFill>
        <p:spPr>
          <a:xfrm>
            <a:off x="457745" y="1270388"/>
            <a:ext cx="8316308" cy="5488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5217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2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53413" cy="99695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dirty="0" smtClean="0"/>
              <a:t>Сравнительные показатели</a:t>
            </a:r>
            <a:br>
              <a:rPr lang="ru-RU" altLang="ru-RU" dirty="0" smtClean="0"/>
            </a:br>
            <a:r>
              <a:rPr lang="ru-RU" altLang="ru-RU" dirty="0" smtClean="0"/>
              <a:t>АЭС с ВВЭР-1000 и АЭС-2006</a:t>
            </a:r>
            <a:endParaRPr lang="en-US" altLang="ru-RU" dirty="0"/>
          </a:p>
        </p:txBody>
      </p:sp>
      <p:graphicFrame>
        <p:nvGraphicFramePr>
          <p:cNvPr id="439488" name="Group 192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511566971"/>
              </p:ext>
            </p:extLst>
          </p:nvPr>
        </p:nvGraphicFramePr>
        <p:xfrm>
          <a:off x="457200" y="1730375"/>
          <a:ext cx="8229601" cy="4652963"/>
        </p:xfrm>
        <a:graphic>
          <a:graphicData uri="http://schemas.openxmlformats.org/drawingml/2006/table">
            <a:tbl>
              <a:tblPr/>
              <a:tblGrid>
                <a:gridCol w="4108845"/>
                <a:gridCol w="1211812"/>
                <a:gridCol w="1205857"/>
                <a:gridCol w="1703087"/>
              </a:tblGrid>
              <a:tr h="7097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 b="1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Характеристика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13685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 b="1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АЭС с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ВВЭР-1000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13685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 b="1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АЭС-2006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13685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 b="1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Изменение,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13685"/>
                    </a:solidFill>
                  </a:tcPr>
                </a:tc>
              </a:tr>
              <a:tr h="49536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 b="1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Мощность электрическая, МВт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 b="1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1020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 b="1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1170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 b="1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+ 14,7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</a:tr>
              <a:tr h="5033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 b="1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Годовая выработка, млрд. кВт</a:t>
                      </a:r>
                      <a:r>
                        <a:rPr kumimoji="0" lang="en-US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·</a:t>
                      </a: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час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 b="1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7,5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 b="1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9,0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 b="1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+ 20,0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0171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 b="1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Срок службы АЭС (проектный), годы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 b="1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30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 b="1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50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 b="1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+ 66,7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</a:tr>
              <a:tr h="5852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 b="1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Снижение среднегодовой продолжительности плановых остановов 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 b="1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40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 b="1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25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 b="1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– 37,5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7472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 b="1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Коэффициент готовности, отн. ед.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 b="1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0,80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 b="1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0,92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 b="1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+ 15,0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</a:tr>
              <a:tr h="38581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 b="1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Удельная площадь, м</a:t>
                      </a:r>
                      <a:r>
                        <a:rPr kumimoji="0" lang="ru-RU" altLang="ru-RU" sz="16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</a:t>
                      </a:r>
                      <a:r>
                        <a:rPr kumimoji="0" lang="en-US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/</a:t>
                      </a: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кВт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 b="1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13,1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 b="1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11,9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 b="1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– 9,1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2393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 b="1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Удельные строительные объемы, м</a:t>
                      </a:r>
                      <a:r>
                        <a:rPr kumimoji="0" lang="ru-RU" altLang="ru-RU" sz="16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3</a:t>
                      </a:r>
                      <a:r>
                        <a:rPr kumimoji="0" lang="en-US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/</a:t>
                      </a: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МВт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 b="1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620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 b="1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512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 b="1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– 17,4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</a:tr>
              <a:tr h="47313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 b="1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Объем ОЯТ (в форме ТВС), </a:t>
                      </a:r>
                      <a:b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</a:b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т</a:t>
                      </a:r>
                      <a:r>
                        <a:rPr kumimoji="0" lang="en-US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/</a:t>
                      </a: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млрд. квт</a:t>
                      </a:r>
                      <a:r>
                        <a:rPr kumimoji="0" lang="en-US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·</a:t>
                      </a: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час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 b="1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5,5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 b="1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3,5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 b="1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– 36,4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23182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6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0850"/>
            <a:ext cx="8229600" cy="102552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ru-RU" dirty="0" err="1" smtClean="0"/>
              <a:t>Управление</a:t>
            </a:r>
            <a:r>
              <a:rPr lang="ru-RU" altLang="ru-RU" dirty="0" smtClean="0"/>
              <a:t/>
            </a:r>
            <a:br>
              <a:rPr lang="ru-RU" altLang="ru-RU" dirty="0" smtClean="0"/>
            </a:br>
            <a:r>
              <a:rPr lang="en-US" altLang="ru-RU" dirty="0" err="1" smtClean="0"/>
              <a:t>тяжелыми</a:t>
            </a:r>
            <a:r>
              <a:rPr lang="en-US" altLang="ru-RU" dirty="0" smtClean="0"/>
              <a:t> </a:t>
            </a:r>
            <a:r>
              <a:rPr lang="en-US" altLang="ru-RU" dirty="0" err="1" smtClean="0"/>
              <a:t>авариями</a:t>
            </a:r>
            <a:endParaRPr lang="ru-RU" altLang="ru-RU" b="0" dirty="0"/>
          </a:p>
        </p:txBody>
      </p:sp>
      <p:sp>
        <p:nvSpPr>
          <p:cNvPr id="20483" name="Rectangle 5"/>
          <p:cNvSpPr>
            <a:spLocks noChangeArrowheads="1"/>
          </p:cNvSpPr>
          <p:nvPr/>
        </p:nvSpPr>
        <p:spPr bwMode="auto">
          <a:xfrm>
            <a:off x="190500" y="1660525"/>
            <a:ext cx="8763000" cy="1595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indent="12700" algn="l" eaLnBrk="0" hangingPunct="0">
              <a:spcBef>
                <a:spcPct val="20000"/>
              </a:spcBef>
              <a:buFont typeface="Arial" charset="0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820738" indent="-285750" algn="l" eaLnBrk="0" hangingPunct="0">
              <a:spcBef>
                <a:spcPct val="20000"/>
              </a:spcBef>
              <a:buFont typeface="Arial" charset="0"/>
              <a:buChar char="–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228725" indent="-228600" algn="l" eaLnBrk="0" hangingPunct="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36713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ru-RU" altLang="ru-RU" sz="1800" baseline="0"/>
              <a:t>Разработана конструкция</a:t>
            </a:r>
            <a:r>
              <a:rPr lang="en-US" altLang="ru-RU" sz="1800" baseline="0"/>
              <a:t> </a:t>
            </a:r>
            <a:r>
              <a:rPr lang="ru-RU" altLang="ru-RU" sz="1800" baseline="0"/>
              <a:t>устройства локализации расплава (УЛР),</a:t>
            </a:r>
            <a:r>
              <a:rPr lang="en-US" altLang="ru-RU" sz="1800" baseline="0"/>
              <a:t> </a:t>
            </a:r>
            <a:r>
              <a:rPr lang="ru-RU" altLang="ru-RU" sz="1800" baseline="0"/>
              <a:t>обеспечивающего гарантированное управление безопасностью даже в</a:t>
            </a:r>
            <a:r>
              <a:rPr lang="en-US" altLang="ru-RU" sz="1800" baseline="0"/>
              <a:t> </a:t>
            </a:r>
            <a:r>
              <a:rPr lang="ru-RU" altLang="ru-RU" sz="1800" baseline="0"/>
              <a:t>случае маловероятных тяжёлых аварий с расплавлением активной</a:t>
            </a:r>
            <a:r>
              <a:rPr lang="en-US" altLang="ru-RU" sz="1800" baseline="0"/>
              <a:t> </a:t>
            </a:r>
            <a:r>
              <a:rPr lang="ru-RU" altLang="ru-RU" sz="1800" baseline="0"/>
              <a:t>зоны реактора. Впервые в мировой практике УЛР сооружены на</a:t>
            </a:r>
            <a:r>
              <a:rPr lang="en-US" altLang="ru-RU" sz="1800" baseline="0"/>
              <a:t> </a:t>
            </a:r>
            <a:r>
              <a:rPr lang="ru-RU" altLang="ru-RU" sz="1800" baseline="0"/>
              <a:t>атомных станциях: Тяньванской АЭС в Китае и на АЭС</a:t>
            </a:r>
            <a:r>
              <a:rPr lang="en-US" altLang="ru-RU" sz="1800" baseline="0"/>
              <a:t> </a:t>
            </a:r>
            <a:r>
              <a:rPr lang="ru-RU" altLang="ru-RU" sz="1800" baseline="0"/>
              <a:t>Куданкулам в Индии. </a:t>
            </a:r>
            <a:endParaRPr lang="en-US" altLang="ru-RU" sz="1800" baseline="0"/>
          </a:p>
        </p:txBody>
      </p:sp>
      <p:sp>
        <p:nvSpPr>
          <p:cNvPr id="20484" name="Text Box 6"/>
          <p:cNvSpPr txBox="1">
            <a:spLocks noChangeArrowheads="1"/>
          </p:cNvSpPr>
          <p:nvPr/>
        </p:nvSpPr>
        <p:spPr bwMode="auto">
          <a:xfrm>
            <a:off x="508000" y="6340475"/>
            <a:ext cx="328930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400" b="1" i="1" baseline="0"/>
              <a:t>Схема устройства локализации расплава (УЛР)</a:t>
            </a:r>
            <a:endParaRPr lang="en-US" altLang="ru-RU" sz="1400" b="1" i="1" baseline="0"/>
          </a:p>
        </p:txBody>
      </p:sp>
      <p:sp>
        <p:nvSpPr>
          <p:cNvPr id="20485" name="Text Box 7"/>
          <p:cNvSpPr txBox="1">
            <a:spLocks noChangeArrowheads="1"/>
          </p:cNvSpPr>
          <p:nvPr/>
        </p:nvSpPr>
        <p:spPr bwMode="auto">
          <a:xfrm>
            <a:off x="4419600" y="6276975"/>
            <a:ext cx="457200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400" b="1" i="1" baseline="0"/>
              <a:t>Устройство локализации расплава</a:t>
            </a:r>
            <a:br>
              <a:rPr lang="ru-RU" altLang="ru-RU" sz="1400" b="1" i="1" baseline="0"/>
            </a:br>
            <a:r>
              <a:rPr lang="ru-RU" altLang="ru-RU" sz="1400" b="1" i="1" baseline="0"/>
              <a:t>на Таньваньской АЭС с ВВЭР-1000</a:t>
            </a:r>
            <a:endParaRPr lang="en-US" altLang="ru-RU" sz="1400" b="1" i="1" baseline="0"/>
          </a:p>
        </p:txBody>
      </p:sp>
      <p:pic>
        <p:nvPicPr>
          <p:cNvPr id="20486" name="Picture 8" descr="rasplav [Converted]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75" y="3357563"/>
            <a:ext cx="3975100" cy="291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7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1513" y="3327400"/>
            <a:ext cx="4360862" cy="2863850"/>
          </a:xfrm>
          <a:prstGeom prst="rect">
            <a:avLst/>
          </a:prstGeom>
          <a:noFill/>
          <a:ln w="1905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3802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7350"/>
            <a:ext cx="8229600" cy="1123950"/>
          </a:xfrm>
          <a:noFill/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dirty="0" smtClean="0"/>
              <a:t>Установленные мощности мировой ядерной энергетики</a:t>
            </a:r>
            <a:endParaRPr lang="ru-RU" dirty="0"/>
          </a:p>
        </p:txBody>
      </p:sp>
      <p:pic>
        <p:nvPicPr>
          <p:cNvPr id="60419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5169" y="1859801"/>
            <a:ext cx="8591405" cy="4547641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60420" name="TextBox 4"/>
          <p:cNvSpPr txBox="1">
            <a:spLocks noChangeArrowheads="1"/>
          </p:cNvSpPr>
          <p:nvPr/>
        </p:nvSpPr>
        <p:spPr bwMode="auto">
          <a:xfrm>
            <a:off x="1229395" y="3315992"/>
            <a:ext cx="289828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ctr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ctr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ctr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ctr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ctr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1200" b="1" i="1" dirty="0" smtClean="0"/>
              <a:t>«</a:t>
            </a:r>
            <a:r>
              <a:rPr lang="ru-RU" altLang="ru-RU" sz="1200" b="1" i="1" dirty="0"/>
              <a:t>Тенденции в ядерном топливном цикле» – </a:t>
            </a:r>
            <a:r>
              <a:rPr lang="en-US" altLang="ru-RU" sz="1200" b="1" i="1" dirty="0"/>
              <a:t>NEA. 2002 </a:t>
            </a:r>
            <a:r>
              <a:rPr lang="ru-RU" altLang="ru-RU" sz="1200" b="1" i="1" dirty="0"/>
              <a:t>г</a:t>
            </a:r>
            <a:r>
              <a:rPr lang="ru-RU" altLang="ru-RU" sz="1200" b="1" i="1" dirty="0" smtClean="0"/>
              <a:t>.</a:t>
            </a:r>
            <a:endParaRPr lang="ru-RU" altLang="ru-RU" sz="1200" b="1" i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387350"/>
            <a:ext cx="8229600" cy="811213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История</a:t>
            </a:r>
            <a:endParaRPr lang="ru-RU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7788" y="5635625"/>
            <a:ext cx="2820987" cy="102393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2231" name="Picture 7" descr="D:\Archive_up to 2013\ИЯР\Museum\AES_02.tif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34164" y="2035175"/>
            <a:ext cx="1927225" cy="1322388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232" name="Picture 8" descr="D:\Archive_up to 2013\ИЯР\Museum\ph8-1.tif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19393" y="1422400"/>
            <a:ext cx="1812925" cy="1320800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233" name="Picture 9" descr="D:\Archive_up to 2013\ИЯР\Booklet_7 Folder\Links\Lenin.tif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32638" y="763588"/>
            <a:ext cx="2011362" cy="1319212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10" descr="D:\Archive_up to 2013\ИЯР\F-1\музей-01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28963" y="5367338"/>
            <a:ext cx="1854200" cy="1490662"/>
          </a:xfrm>
          <a:prstGeom prst="rect">
            <a:avLst/>
          </a:prstGeom>
          <a:noFill/>
          <a:ln w="127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236" name="Picture 12" descr="D:\Archive CD\CD_24\NuclearSh\Annushka2.tif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422775"/>
            <a:ext cx="2359025" cy="1506538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237" name="Picture 13" descr="D:\Archive CD\CD_24\NuclearSh\back10.tif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00212" y="2582863"/>
            <a:ext cx="1317625" cy="1568450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234" name="Rectangle 4099"/>
          <p:cNvSpPr txBox="1">
            <a:spLocks noChangeArrowheads="1"/>
          </p:cNvSpPr>
          <p:nvPr/>
        </p:nvSpPr>
        <p:spPr bwMode="auto">
          <a:xfrm>
            <a:off x="4967288" y="6499225"/>
            <a:ext cx="1292225" cy="34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65113" indent="-265113" eaLnBrk="0" hangingPunct="0">
              <a:spcBef>
                <a:spcPct val="20000"/>
              </a:spcBef>
              <a:buFont typeface="Arial" charset="0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ts val="600"/>
              </a:spcBef>
              <a:buFontTx/>
              <a:buNone/>
            </a:pPr>
            <a:r>
              <a:rPr lang="ru-RU" altLang="ru-RU" sz="1200" b="1" i="1">
                <a:solidFill>
                  <a:srgbClr val="FF0000"/>
                </a:solidFill>
              </a:rPr>
              <a:t>1946 г. </a:t>
            </a:r>
            <a:r>
              <a:rPr lang="ru-RU" altLang="ru-RU" sz="1200" b="1" i="1"/>
              <a:t>Ф-1</a:t>
            </a:r>
          </a:p>
        </p:txBody>
      </p:sp>
      <p:sp>
        <p:nvSpPr>
          <p:cNvPr id="52235" name="Rectangle 4099"/>
          <p:cNvSpPr txBox="1">
            <a:spLocks noChangeArrowheads="1"/>
          </p:cNvSpPr>
          <p:nvPr/>
        </p:nvSpPr>
        <p:spPr bwMode="auto">
          <a:xfrm>
            <a:off x="0" y="5978525"/>
            <a:ext cx="2359025" cy="66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65113" indent="-265113" eaLnBrk="0" hangingPunct="0">
              <a:spcBef>
                <a:spcPct val="20000"/>
              </a:spcBef>
              <a:buFont typeface="Arial" charset="0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spcBef>
                <a:spcPts val="0"/>
              </a:spcBef>
              <a:buFontTx/>
              <a:buNone/>
            </a:pPr>
            <a:r>
              <a:rPr lang="ru-RU" altLang="ru-RU" sz="1200" b="1" i="1" dirty="0">
                <a:solidFill>
                  <a:srgbClr val="FF0000"/>
                </a:solidFill>
              </a:rPr>
              <a:t>1948 г. </a:t>
            </a:r>
          </a:p>
          <a:p>
            <a:pPr algn="ctr">
              <a:spcBef>
                <a:spcPts val="0"/>
              </a:spcBef>
              <a:buFontTx/>
              <a:buNone/>
            </a:pPr>
            <a:r>
              <a:rPr lang="ru-RU" altLang="ru-RU" sz="1200" b="1" i="1" dirty="0"/>
              <a:t>Реактор «Аннушка»</a:t>
            </a:r>
          </a:p>
        </p:txBody>
      </p:sp>
      <p:sp>
        <p:nvSpPr>
          <p:cNvPr id="5" name="Rectangle 4099"/>
          <p:cNvSpPr txBox="1">
            <a:spLocks noChangeArrowheads="1"/>
          </p:cNvSpPr>
          <p:nvPr/>
        </p:nvSpPr>
        <p:spPr bwMode="auto">
          <a:xfrm>
            <a:off x="947856" y="3316288"/>
            <a:ext cx="712001" cy="356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>
              <a:spcBef>
                <a:spcPts val="600"/>
              </a:spcBef>
              <a:buFontTx/>
              <a:buNone/>
            </a:pPr>
            <a:r>
              <a:rPr lang="ru-RU" altLang="ru-RU" sz="1200" b="1" i="1" dirty="0">
                <a:solidFill>
                  <a:srgbClr val="FF0000"/>
                </a:solidFill>
              </a:rPr>
              <a:t>1949 </a:t>
            </a:r>
            <a:r>
              <a:rPr lang="ru-RU" altLang="ru-RU" sz="1200" b="1" i="1" dirty="0" smtClean="0">
                <a:solidFill>
                  <a:srgbClr val="FF0000"/>
                </a:solidFill>
              </a:rPr>
              <a:t>г</a:t>
            </a:r>
            <a:endParaRPr lang="ru-RU" altLang="ru-RU" sz="1200" b="1" i="1" dirty="0"/>
          </a:p>
        </p:txBody>
      </p:sp>
      <p:sp>
        <p:nvSpPr>
          <p:cNvPr id="6" name="Rectangle 4099"/>
          <p:cNvSpPr txBox="1">
            <a:spLocks noChangeArrowheads="1"/>
          </p:cNvSpPr>
          <p:nvPr/>
        </p:nvSpPr>
        <p:spPr bwMode="auto">
          <a:xfrm>
            <a:off x="3334163" y="3401900"/>
            <a:ext cx="1985229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spcBef>
                <a:spcPts val="0"/>
              </a:spcBef>
              <a:buFontTx/>
              <a:buNone/>
            </a:pPr>
            <a:r>
              <a:rPr lang="ru-RU" altLang="ru-RU" sz="1200" b="1" i="1" dirty="0">
                <a:solidFill>
                  <a:srgbClr val="FF0000"/>
                </a:solidFill>
              </a:rPr>
              <a:t>1954 г. </a:t>
            </a:r>
          </a:p>
          <a:p>
            <a:pPr algn="ctr">
              <a:spcBef>
                <a:spcPts val="0"/>
              </a:spcBef>
              <a:buFontTx/>
              <a:buNone/>
            </a:pPr>
            <a:r>
              <a:rPr lang="ru-RU" altLang="ru-RU" sz="1200" b="1" i="1" dirty="0"/>
              <a:t>Первая в мире АЭС</a:t>
            </a:r>
          </a:p>
        </p:txBody>
      </p:sp>
      <p:sp>
        <p:nvSpPr>
          <p:cNvPr id="52238" name="Rectangle 4099"/>
          <p:cNvSpPr txBox="1">
            <a:spLocks noChangeArrowheads="1"/>
          </p:cNvSpPr>
          <p:nvPr/>
        </p:nvSpPr>
        <p:spPr bwMode="auto">
          <a:xfrm>
            <a:off x="5319392" y="2752725"/>
            <a:ext cx="1813246" cy="56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spcBef>
                <a:spcPts val="0"/>
              </a:spcBef>
              <a:buFontTx/>
              <a:buNone/>
            </a:pPr>
            <a:r>
              <a:rPr lang="ru-RU" altLang="ru-RU" sz="1200" b="1" i="1" dirty="0">
                <a:solidFill>
                  <a:srgbClr val="FF0000"/>
                </a:solidFill>
              </a:rPr>
              <a:t>1958 г. </a:t>
            </a:r>
          </a:p>
          <a:p>
            <a:pPr algn="ctr">
              <a:spcBef>
                <a:spcPts val="0"/>
              </a:spcBef>
              <a:buFontTx/>
              <a:buNone/>
            </a:pPr>
            <a:r>
              <a:rPr lang="ru-RU" altLang="ru-RU" sz="1200" b="1" i="1" dirty="0"/>
              <a:t>Первая АПЛ</a:t>
            </a:r>
          </a:p>
        </p:txBody>
      </p:sp>
      <p:sp>
        <p:nvSpPr>
          <p:cNvPr id="52239" name="Rectangle 4099"/>
          <p:cNvSpPr txBox="1">
            <a:spLocks noChangeArrowheads="1"/>
          </p:cNvSpPr>
          <p:nvPr/>
        </p:nvSpPr>
        <p:spPr bwMode="auto">
          <a:xfrm>
            <a:off x="7132638" y="2071688"/>
            <a:ext cx="2011362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spcBef>
                <a:spcPts val="0"/>
              </a:spcBef>
              <a:buFontTx/>
              <a:buNone/>
            </a:pPr>
            <a:r>
              <a:rPr lang="ru-RU" altLang="ru-RU" sz="1200" b="1" i="1" dirty="0">
                <a:solidFill>
                  <a:srgbClr val="FF0000"/>
                </a:solidFill>
              </a:rPr>
              <a:t>1959 г. </a:t>
            </a:r>
          </a:p>
          <a:p>
            <a:pPr algn="ctr">
              <a:spcBef>
                <a:spcPts val="0"/>
              </a:spcBef>
              <a:buFontTx/>
              <a:buNone/>
            </a:pPr>
            <a:r>
              <a:rPr lang="ru-RU" altLang="ru-RU" sz="1200" b="1" i="1" dirty="0"/>
              <a:t>Первый ледокол</a:t>
            </a:r>
          </a:p>
        </p:txBody>
      </p:sp>
      <p:sp>
        <p:nvSpPr>
          <p:cNvPr id="8" name="Arc 7"/>
          <p:cNvSpPr/>
          <p:nvPr/>
        </p:nvSpPr>
        <p:spPr>
          <a:xfrm>
            <a:off x="1490663" y="4762500"/>
            <a:ext cx="1890712" cy="1062038"/>
          </a:xfrm>
          <a:prstGeom prst="arc">
            <a:avLst/>
          </a:prstGeom>
          <a:ln w="12700">
            <a:solidFill>
              <a:srgbClr val="FF0000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1" name="Arc 20"/>
          <p:cNvSpPr/>
          <p:nvPr/>
        </p:nvSpPr>
        <p:spPr>
          <a:xfrm flipH="1">
            <a:off x="1013619" y="3732213"/>
            <a:ext cx="1153278" cy="1223962"/>
          </a:xfrm>
          <a:prstGeom prst="arc">
            <a:avLst/>
          </a:prstGeom>
          <a:ln w="12700">
            <a:solidFill>
              <a:srgbClr val="FF0000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10" name="Straight Arrow Connector 9"/>
          <p:cNvCxnSpPr/>
          <p:nvPr/>
        </p:nvCxnSpPr>
        <p:spPr>
          <a:xfrm flipV="1">
            <a:off x="3619500" y="3919538"/>
            <a:ext cx="360363" cy="1373187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V="1">
            <a:off x="4179888" y="3367088"/>
            <a:ext cx="1882775" cy="1925637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>
            <a:endCxn id="52239" idx="2"/>
          </p:cNvCxnSpPr>
          <p:nvPr/>
        </p:nvCxnSpPr>
        <p:spPr>
          <a:xfrm flipV="1">
            <a:off x="4740275" y="2633663"/>
            <a:ext cx="3398044" cy="2659062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457200" y="376238"/>
            <a:ext cx="8253413" cy="941387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2800" smtClean="0">
                <a:latin typeface="Arial" charset="0"/>
                <a:cs typeface="Arial" charset="0"/>
              </a:rPr>
              <a:t>Типы ядерных реакторов, находящихся </a:t>
            </a:r>
            <a:br>
              <a:rPr lang="ru-RU" altLang="ru-RU" sz="2800" smtClean="0">
                <a:latin typeface="Arial" charset="0"/>
                <a:cs typeface="Arial" charset="0"/>
              </a:rPr>
            </a:br>
            <a:r>
              <a:rPr lang="ru-RU" altLang="ru-RU" sz="2800" smtClean="0">
                <a:latin typeface="Arial" charset="0"/>
                <a:cs typeface="Arial" charset="0"/>
              </a:rPr>
              <a:t>в эксплуатации и строительстве (31.12.2013)</a:t>
            </a:r>
          </a:p>
        </p:txBody>
      </p:sp>
      <p:graphicFrame>
        <p:nvGraphicFramePr>
          <p:cNvPr id="4" name="Table Placeholder 3"/>
          <p:cNvGraphicFramePr>
            <a:graphicFrameLocks noGrp="1"/>
          </p:cNvGraphicFramePr>
          <p:nvPr>
            <p:ph type="tbl" idx="1"/>
          </p:nvPr>
        </p:nvGraphicFramePr>
        <p:xfrm>
          <a:off x="268288" y="1344613"/>
          <a:ext cx="8607425" cy="5343527"/>
        </p:xfrm>
        <a:graphic>
          <a:graphicData uri="http://schemas.openxmlformats.org/drawingml/2006/table">
            <a:tbl>
              <a:tblPr/>
              <a:tblGrid>
                <a:gridCol w="1217612"/>
                <a:gridCol w="1095375"/>
                <a:gridCol w="1244600"/>
                <a:gridCol w="679450"/>
                <a:gridCol w="631825"/>
                <a:gridCol w="698500"/>
                <a:gridCol w="565150"/>
                <a:gridCol w="847725"/>
                <a:gridCol w="860425"/>
                <a:gridCol w="766763"/>
              </a:tblGrid>
              <a:tr h="246063">
                <a:tc row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539750" algn="l"/>
                          <a:tab pos="900113" algn="l"/>
                        </a:tabLst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Тип реактора</a:t>
                      </a:r>
                      <a:endParaRPr kumimoji="0" lang="ru-RU" alt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14111" marR="1411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CC"/>
                    </a:solidFill>
                  </a:tcPr>
                </a:tc>
                <a:tc row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539750" algn="l"/>
                          <a:tab pos="900113" algn="l"/>
                        </a:tabLst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Международное название</a:t>
                      </a:r>
                      <a:endParaRPr kumimoji="0" lang="ru-RU" alt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14111" marR="1411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CC"/>
                    </a:solidFill>
                  </a:tcPr>
                </a:tc>
                <a:tc row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539750" algn="l"/>
                          <a:tab pos="900113" algn="l"/>
                        </a:tabLst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Страны размещения</a:t>
                      </a:r>
                      <a:endParaRPr kumimoji="0" lang="ru-RU" alt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14111" marR="1411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CC"/>
                    </a:solidFill>
                  </a:tcPr>
                </a:tc>
                <a:tc grid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539750" algn="l"/>
                          <a:tab pos="900113" algn="l"/>
                        </a:tabLst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Работающие реакторы</a:t>
                      </a:r>
                      <a:endParaRPr kumimoji="0" lang="ru-RU" alt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14111" marR="1411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539750" algn="l"/>
                          <a:tab pos="900113" algn="l"/>
                        </a:tabLst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Строящиеся реакторы</a:t>
                      </a:r>
                      <a:endParaRPr kumimoji="0" lang="ru-RU" alt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14111" marR="1411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539750" algn="l"/>
                          <a:tab pos="900113" algn="l"/>
                        </a:tabLst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Основные характеристики</a:t>
                      </a:r>
                      <a:endParaRPr kumimoji="0" lang="ru-RU" alt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14111" marR="1411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24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539750" algn="l"/>
                          <a:tab pos="900113" algn="l"/>
                        </a:tabLst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Кол-во</a:t>
                      </a:r>
                      <a:endParaRPr kumimoji="0" lang="ru-RU" alt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14111" marR="1411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CC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539750" algn="l"/>
                          <a:tab pos="900113" algn="l"/>
                        </a:tabLst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ГВт (эл.)</a:t>
                      </a:r>
                      <a:endParaRPr kumimoji="0" lang="ru-RU" alt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14111" marR="1411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CC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539750" algn="l"/>
                          <a:tab pos="900113" algn="l"/>
                        </a:tabLst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Кол-во</a:t>
                      </a:r>
                      <a:endParaRPr kumimoji="0" lang="ru-RU" alt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14111" marR="1411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CC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539750" algn="l"/>
                          <a:tab pos="900113" algn="l"/>
                        </a:tabLst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ГВт (эл.)</a:t>
                      </a:r>
                      <a:endParaRPr kumimoji="0" lang="ru-RU" alt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14111" marR="1411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CC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539750" algn="l"/>
                          <a:tab pos="900113" algn="l"/>
                        </a:tabLst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Топливо</a:t>
                      </a:r>
                      <a:endParaRPr kumimoji="0" lang="ru-RU" alt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14111" marR="1411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CC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539750" algn="l"/>
                          <a:tab pos="900113" algn="l"/>
                        </a:tabLst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Охладитель</a:t>
                      </a:r>
                      <a:endParaRPr kumimoji="0" lang="ru-RU" alt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14111" marR="1411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CC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539750" algn="l"/>
                          <a:tab pos="900113" algn="l"/>
                        </a:tabLst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Замедлитель</a:t>
                      </a:r>
                      <a:endParaRPr kumimoji="0" lang="ru-RU" alt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14111" marR="1411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CC"/>
                    </a:solidFill>
                  </a:tcPr>
                </a:tc>
              </a:tr>
              <a:tr h="987424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539750" algn="l"/>
                          <a:tab pos="900113" algn="l"/>
                        </a:tabLst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Водо-водяной энергетический реактор (ВВЭР)</a:t>
                      </a:r>
                      <a:endParaRPr kumimoji="0" lang="ru-RU" alt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14111" marR="1411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539750" algn="l"/>
                          <a:tab pos="900113" algn="l"/>
                        </a:tabLst>
                      </a:pPr>
                      <a:r>
                        <a:rPr kumimoji="0" lang="en-US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Water Cooled Water Moderated Power Reactor (WER)</a:t>
                      </a:r>
                      <a:endParaRPr kumimoji="0" lang="ru-RU" alt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14111" marR="1411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539750" algn="l"/>
                          <a:tab pos="900113" algn="l"/>
                        </a:tabLst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Россия, Украина, Финляндия, Болгария, Чехия, Венгрия, Армения, Словакия</a:t>
                      </a:r>
                      <a:endParaRPr kumimoji="0" lang="ru-RU" alt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14111" marR="1411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539750" algn="l"/>
                          <a:tab pos="900113" algn="l"/>
                        </a:tabLst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69</a:t>
                      </a:r>
                      <a:endParaRPr kumimoji="0" lang="ru-RU" alt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14111" marR="1411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539750" algn="l"/>
                          <a:tab pos="900113" algn="l"/>
                        </a:tabLst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49,37</a:t>
                      </a:r>
                      <a:endParaRPr kumimoji="0" lang="ru-RU" alt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14111" marR="1411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539750" algn="l"/>
                          <a:tab pos="900113" algn="l"/>
                        </a:tabLst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16</a:t>
                      </a:r>
                      <a:endParaRPr kumimoji="0" lang="ru-RU" alt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14111" marR="1411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539750" algn="l"/>
                          <a:tab pos="900113" algn="l"/>
                        </a:tabLst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13,87</a:t>
                      </a:r>
                      <a:endParaRPr kumimoji="0" lang="ru-RU" alt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14111" marR="1411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539750" algn="l"/>
                          <a:tab pos="900113" algn="l"/>
                        </a:tabLst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обогащенный уран</a:t>
                      </a:r>
                      <a:endParaRPr kumimoji="0" lang="ru-RU" alt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14111" marR="1411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539750" algn="l"/>
                          <a:tab pos="900113" algn="l"/>
                        </a:tabLst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вода</a:t>
                      </a:r>
                      <a:endParaRPr kumimoji="0" lang="ru-RU" alt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14111" marR="1411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539750" algn="l"/>
                          <a:tab pos="900113" algn="l"/>
                        </a:tabLst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вода</a:t>
                      </a:r>
                      <a:endParaRPr kumimoji="0" lang="ru-RU" alt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14111" marR="1411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93713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539750" algn="l"/>
                          <a:tab pos="900113" algn="l"/>
                        </a:tabLst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Легководный реактор с водой под давлением</a:t>
                      </a:r>
                      <a:endParaRPr kumimoji="0" lang="ru-RU" alt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14111" marR="1411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539750" algn="l"/>
                          <a:tab pos="900113" algn="l"/>
                        </a:tabLst>
                      </a:pPr>
                      <a:r>
                        <a:rPr kumimoji="0" lang="en-US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Pressurized Water Reactor (PWR)</a:t>
                      </a:r>
                      <a:endParaRPr kumimoji="0" lang="ru-RU" alt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14111" marR="1411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539750" algn="l"/>
                          <a:tab pos="900113" algn="l"/>
                        </a:tabLst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США, Франция, Япония идр.</a:t>
                      </a:r>
                      <a:endParaRPr kumimoji="0" lang="ru-RU" alt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14111" marR="1411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539750" algn="l"/>
                          <a:tab pos="900113" algn="l"/>
                        </a:tabLst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2</a:t>
                      </a:r>
                      <a:r>
                        <a:rPr kumimoji="0" lang="en-US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2</a:t>
                      </a: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4</a:t>
                      </a:r>
                      <a:endParaRPr kumimoji="0" lang="ru-RU" alt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14111" marR="1411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539750" algn="l"/>
                          <a:tab pos="900113" algn="l"/>
                        </a:tabLst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2</a:t>
                      </a:r>
                      <a:r>
                        <a:rPr kumimoji="0" lang="en-US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17</a:t>
                      </a: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,</a:t>
                      </a:r>
                      <a:r>
                        <a:rPr kumimoji="0" lang="en-US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2</a:t>
                      </a:r>
                      <a:endParaRPr kumimoji="0" lang="ru-RU" alt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14111" marR="1411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539750" algn="l"/>
                          <a:tab pos="900113" algn="l"/>
                        </a:tabLst>
                      </a:pPr>
                      <a:r>
                        <a:rPr kumimoji="0" lang="en-US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45</a:t>
                      </a:r>
                      <a:endParaRPr kumimoji="0" lang="ru-RU" alt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14111" marR="1411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539750" algn="l"/>
                          <a:tab pos="900113" algn="l"/>
                        </a:tabLst>
                      </a:pPr>
                      <a:r>
                        <a:rPr kumimoji="0" lang="en-US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47</a:t>
                      </a: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,</a:t>
                      </a:r>
                      <a:r>
                        <a:rPr kumimoji="0" lang="en-US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7</a:t>
                      </a:r>
                      <a:endParaRPr kumimoji="0" lang="ru-RU" alt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14111" marR="1411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539750" algn="l"/>
                          <a:tab pos="900113" algn="l"/>
                        </a:tabLst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обогащенный уран</a:t>
                      </a:r>
                      <a:endParaRPr kumimoji="0" lang="ru-RU" alt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14111" marR="1411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539750" algn="l"/>
                          <a:tab pos="900113" algn="l"/>
                        </a:tabLst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вода</a:t>
                      </a:r>
                      <a:endParaRPr kumimoji="0" lang="ru-RU" alt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14111" marR="1411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539750" algn="l"/>
                          <a:tab pos="900113" algn="l"/>
                        </a:tabLst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вода</a:t>
                      </a:r>
                      <a:endParaRPr kumimoji="0" lang="ru-RU" alt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14111" marR="1411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</a:tr>
              <a:tr h="369888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539750" algn="l"/>
                          <a:tab pos="900113" algn="l"/>
                        </a:tabLst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Легководный кипящий реактор</a:t>
                      </a:r>
                      <a:endParaRPr kumimoji="0" lang="ru-RU" alt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14111" marR="1411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539750" algn="l"/>
                          <a:tab pos="900113" algn="l"/>
                        </a:tabLst>
                      </a:pPr>
                      <a:r>
                        <a:rPr kumimoji="0" lang="en-US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Boiled Water Reactor (BWR)</a:t>
                      </a:r>
                      <a:endParaRPr kumimoji="0" lang="ru-RU" alt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14111" marR="1411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539750" algn="l"/>
                          <a:tab pos="900113" algn="l"/>
                        </a:tabLst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США, Япония, Швеция и др.</a:t>
                      </a:r>
                      <a:endParaRPr kumimoji="0" lang="ru-RU" alt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14111" marR="1411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539750" algn="l"/>
                          <a:tab pos="900113" algn="l"/>
                        </a:tabLst>
                      </a:pPr>
                      <a:r>
                        <a:rPr kumimoji="0" lang="en-US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81</a:t>
                      </a:r>
                      <a:endParaRPr kumimoji="0" lang="ru-RU" alt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14111" marR="1411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539750" algn="l"/>
                          <a:tab pos="900113" algn="l"/>
                        </a:tabLst>
                      </a:pPr>
                      <a:r>
                        <a:rPr kumimoji="0" lang="en-US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75,96</a:t>
                      </a:r>
                      <a:endParaRPr kumimoji="0" lang="ru-RU" alt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14111" marR="1411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539750" algn="l"/>
                          <a:tab pos="900113" algn="l"/>
                        </a:tabLst>
                      </a:pPr>
                      <a:r>
                        <a:rPr kumimoji="0" lang="en-US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2</a:t>
                      </a:r>
                      <a:endParaRPr kumimoji="0" lang="ru-RU" alt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14111" marR="1411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539750" algn="l"/>
                          <a:tab pos="900113" algn="l"/>
                        </a:tabLst>
                      </a:pPr>
                      <a:r>
                        <a:rPr kumimoji="0" lang="en-US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1,33</a:t>
                      </a:r>
                      <a:endParaRPr kumimoji="0" lang="ru-RU" alt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14111" marR="1411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539750" algn="l"/>
                          <a:tab pos="900113" algn="l"/>
                        </a:tabLst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обогащенный уран</a:t>
                      </a:r>
                      <a:endParaRPr kumimoji="0" lang="ru-RU" alt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14111" marR="1411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539750" algn="l"/>
                          <a:tab pos="900113" algn="l"/>
                        </a:tabLst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вода</a:t>
                      </a:r>
                      <a:endParaRPr kumimoji="0" lang="ru-RU" alt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14111" marR="1411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539750" algn="l"/>
                          <a:tab pos="900113" algn="l"/>
                        </a:tabLst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вода</a:t>
                      </a:r>
                      <a:endParaRPr kumimoji="0" lang="ru-RU" alt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14111" marR="1411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17538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539750" algn="l"/>
                          <a:tab pos="900113" algn="l"/>
                        </a:tabLst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Реактор с газовым</a:t>
                      </a:r>
                      <a:endParaRPr kumimoji="0" lang="ru-RU" alt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 Narrow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539750" algn="l"/>
                          <a:tab pos="900113" algn="l"/>
                        </a:tabLst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охлаждением;</a:t>
                      </a:r>
                      <a:endParaRPr kumimoji="0" lang="ru-RU" alt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 Narrow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539750" algn="l"/>
                          <a:tab pos="900113" algn="l"/>
                        </a:tabLst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газографитовый реактор</a:t>
                      </a:r>
                      <a:endParaRPr kumimoji="0" lang="ru-RU" alt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14111" marR="1411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539750" algn="l"/>
                          <a:tab pos="900113" algn="l"/>
                        </a:tabLst>
                      </a:pPr>
                      <a:r>
                        <a:rPr kumimoji="0" lang="en-US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Advanced Gas-cooled Reactor (AGR): Magnox</a:t>
                      </a:r>
                      <a:endParaRPr kumimoji="0" lang="ru-RU" alt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14111" marR="1411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539750" algn="l"/>
                          <a:tab pos="900113" algn="l"/>
                        </a:tabLst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Великобритания</a:t>
                      </a:r>
                      <a:endParaRPr kumimoji="0" lang="ru-RU" alt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14111" marR="1411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539750" algn="l"/>
                          <a:tab pos="900113" algn="l"/>
                        </a:tabLst>
                      </a:pPr>
                      <a:r>
                        <a:rPr kumimoji="0" lang="en-US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15</a:t>
                      </a:r>
                      <a:endParaRPr kumimoji="0" lang="ru-RU" alt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14111" marR="1411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539750" algn="l"/>
                          <a:tab pos="900113" algn="l"/>
                        </a:tabLst>
                      </a:pPr>
                      <a:r>
                        <a:rPr kumimoji="0" lang="en-US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8</a:t>
                      </a: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,</a:t>
                      </a:r>
                      <a:r>
                        <a:rPr kumimoji="0" lang="en-US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0</a:t>
                      </a:r>
                      <a:endParaRPr kumimoji="0" lang="ru-RU" alt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14111" marR="1411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539750" algn="l"/>
                          <a:tab pos="900113" algn="l"/>
                        </a:tabLst>
                      </a:pPr>
                      <a:r>
                        <a:rPr kumimoji="0" lang="en-US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0</a:t>
                      </a:r>
                      <a:endParaRPr kumimoji="0" lang="ru-RU" alt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14111" marR="1411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539750" algn="l"/>
                          <a:tab pos="900113" algn="l"/>
                        </a:tabLst>
                      </a:pPr>
                      <a:r>
                        <a:rPr kumimoji="0" lang="en-US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0</a:t>
                      </a:r>
                      <a:endParaRPr kumimoji="0" lang="ru-RU" alt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14111" marR="1411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539750" algn="l"/>
                          <a:tab pos="900113" algn="l"/>
                        </a:tabLst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обогащенный уран</a:t>
                      </a:r>
                      <a:endParaRPr kumimoji="0" lang="ru-RU" alt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14111" marR="1411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539750" algn="l"/>
                          <a:tab pos="900113" algn="l"/>
                        </a:tabLst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СО</a:t>
                      </a:r>
                      <a:r>
                        <a:rPr kumimoji="0" lang="ru-RU" altLang="ru-RU" sz="10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2</a:t>
                      </a:r>
                      <a:endParaRPr kumimoji="0" lang="ru-RU" alt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14111" marR="1411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539750" algn="l"/>
                          <a:tab pos="900113" algn="l"/>
                        </a:tabLst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графит</a:t>
                      </a:r>
                      <a:endParaRPr kumimoji="0" lang="ru-RU" alt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14111" marR="1411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</a:tr>
              <a:tr h="1233487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539750" algn="l"/>
                          <a:tab pos="900113" algn="l"/>
                        </a:tabLst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Реактор с тяжеловод-ным замедлителем и теплоноси-телем под давлением (тип </a:t>
                      </a:r>
                      <a:r>
                        <a:rPr kumimoji="0" lang="en-US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CANDU</a:t>
                      </a: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)</a:t>
                      </a:r>
                      <a:endParaRPr kumimoji="0" lang="ru-RU" alt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14111" marR="1411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539750" algn="l"/>
                          <a:tab pos="900113" algn="l"/>
                        </a:tabLst>
                      </a:pPr>
                      <a:r>
                        <a:rPr kumimoji="0" lang="en-US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Pressurized Heavy-Water (Moderated and Cooled) Reactor (PHWR) Canadian Deuterium Uranium (CANDU)</a:t>
                      </a:r>
                      <a:endParaRPr kumimoji="0" lang="ru-RU" alt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14111" marR="1411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539750" algn="l"/>
                          <a:tab pos="900113" algn="l"/>
                        </a:tabLst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Канада, Индия и др.</a:t>
                      </a:r>
                      <a:endParaRPr kumimoji="0" lang="ru-RU" alt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14111" marR="1411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539750" algn="l"/>
                          <a:tab pos="900113" algn="l"/>
                        </a:tabLst>
                      </a:pPr>
                      <a:r>
                        <a:rPr kumimoji="0" lang="en-US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48</a:t>
                      </a:r>
                      <a:endParaRPr kumimoji="0" lang="ru-RU" alt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14111" marR="1411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539750" algn="l"/>
                          <a:tab pos="900113" algn="l"/>
                        </a:tabLst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2</a:t>
                      </a:r>
                      <a:r>
                        <a:rPr kumimoji="0" lang="en-US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3</a:t>
                      </a: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,</a:t>
                      </a:r>
                      <a:r>
                        <a:rPr kumimoji="0" lang="en-US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9</a:t>
                      </a:r>
                      <a:endParaRPr kumimoji="0" lang="ru-RU" alt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14111" marR="1411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539750" algn="l"/>
                          <a:tab pos="900113" algn="l"/>
                        </a:tabLst>
                      </a:pPr>
                      <a:r>
                        <a:rPr kumimoji="0" lang="en-US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4</a:t>
                      </a:r>
                      <a:endParaRPr kumimoji="0" lang="ru-RU" alt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14111" marR="1411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539750" algn="l"/>
                          <a:tab pos="900113" algn="l"/>
                        </a:tabLst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2,</a:t>
                      </a:r>
                      <a:r>
                        <a:rPr kumimoji="0" lang="en-US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52</a:t>
                      </a:r>
                      <a:endParaRPr kumimoji="0" lang="ru-RU" alt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14111" marR="1411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539750" algn="l"/>
                          <a:tab pos="900113" algn="l"/>
                        </a:tabLst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естественный уран</a:t>
                      </a:r>
                      <a:endParaRPr kumimoji="0" lang="ru-RU" alt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14111" marR="1411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539750" algn="l"/>
                          <a:tab pos="900113" algn="l"/>
                        </a:tabLst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тяжелая вода</a:t>
                      </a:r>
                      <a:endParaRPr kumimoji="0" lang="ru-RU" alt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14111" marR="1411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539750" algn="l"/>
                          <a:tab pos="900113" algn="l"/>
                        </a:tabLst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тяжелая вода</a:t>
                      </a:r>
                      <a:endParaRPr kumimoji="0" lang="ru-RU" alt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14111" marR="1411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17538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539750" algn="l"/>
                          <a:tab pos="900113" algn="l"/>
                        </a:tabLst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Уран-графитовый</a:t>
                      </a:r>
                      <a:endParaRPr kumimoji="0" lang="ru-RU" alt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 Narrow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539750" algn="l"/>
                          <a:tab pos="900113" algn="l"/>
                        </a:tabLst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реактор канального типа - РБМК</a:t>
                      </a:r>
                      <a:endParaRPr kumimoji="0" lang="ru-RU" alt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14111" marR="1411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539750" algn="l"/>
                          <a:tab pos="900113" algn="l"/>
                        </a:tabLst>
                      </a:pPr>
                      <a:r>
                        <a:rPr kumimoji="0" lang="en-US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Light-Water-Cooled Graphite-Mode-Rated Reactor (LWGR)</a:t>
                      </a:r>
                      <a:endParaRPr kumimoji="0" lang="ru-RU" alt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14111" marR="1411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539750" algn="l"/>
                          <a:tab pos="900113" algn="l"/>
                        </a:tabLst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Россия</a:t>
                      </a:r>
                      <a:endParaRPr kumimoji="0" lang="ru-RU" alt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14111" marR="1411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539750" algn="l"/>
                          <a:tab pos="900113" algn="l"/>
                        </a:tabLst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1</a:t>
                      </a:r>
                      <a:r>
                        <a:rPr kumimoji="0" lang="en-US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5</a:t>
                      </a:r>
                      <a:endParaRPr kumimoji="0" lang="ru-RU" alt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14111" marR="1411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539750" algn="l"/>
                          <a:tab pos="900113" algn="l"/>
                        </a:tabLst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1</a:t>
                      </a:r>
                      <a:r>
                        <a:rPr kumimoji="0" lang="en-US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0</a:t>
                      </a: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,</a:t>
                      </a:r>
                      <a:r>
                        <a:rPr kumimoji="0" lang="en-US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2</a:t>
                      </a:r>
                      <a:endParaRPr kumimoji="0" lang="ru-RU" alt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14111" marR="1411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539750" algn="l"/>
                          <a:tab pos="900113" algn="l"/>
                        </a:tabLst>
                      </a:pPr>
                      <a:r>
                        <a:rPr kumimoji="0" lang="en-US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0</a:t>
                      </a:r>
                      <a:endParaRPr kumimoji="0" lang="ru-RU" alt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14111" marR="1411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539750" algn="l"/>
                          <a:tab pos="900113" algn="l"/>
                        </a:tabLst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0</a:t>
                      </a:r>
                      <a:endParaRPr kumimoji="0" lang="ru-RU" alt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14111" marR="1411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539750" algn="l"/>
                          <a:tab pos="900113" algn="l"/>
                        </a:tabLst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обогащенный уран</a:t>
                      </a:r>
                      <a:endParaRPr kumimoji="0" lang="ru-RU" alt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14111" marR="1411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539750" algn="l"/>
                          <a:tab pos="900113" algn="l"/>
                        </a:tabLst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вода</a:t>
                      </a:r>
                      <a:endParaRPr kumimoji="0" lang="ru-RU" alt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14111" marR="1411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539750" algn="l"/>
                          <a:tab pos="900113" algn="l"/>
                        </a:tabLst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графит</a:t>
                      </a:r>
                      <a:endParaRPr kumimoji="0" lang="ru-RU" alt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14111" marR="1411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</a:tr>
              <a:tr h="369888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539750" algn="l"/>
                          <a:tab pos="900113" algn="l"/>
                        </a:tabLst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Реактор на быстрых нейтронах</a:t>
                      </a:r>
                      <a:endParaRPr kumimoji="0" lang="ru-RU" alt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14111" marR="1411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539750" algn="l"/>
                          <a:tab pos="900113" algn="l"/>
                        </a:tabLst>
                      </a:pPr>
                      <a:r>
                        <a:rPr kumimoji="0" lang="en-US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Fast Breeder Reactor</a:t>
                      </a:r>
                      <a:endParaRPr kumimoji="0" lang="ru-RU" alt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14111" marR="1411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539750" algn="l"/>
                          <a:tab pos="900113" algn="l"/>
                        </a:tabLst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Япония, Франция, Россия</a:t>
                      </a:r>
                      <a:endParaRPr kumimoji="0" lang="ru-RU" alt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14111" marR="1411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539750" algn="l"/>
                          <a:tab pos="900113" algn="l"/>
                        </a:tabLst>
                      </a:pPr>
                      <a:r>
                        <a:rPr kumimoji="0" lang="en-US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2</a:t>
                      </a:r>
                      <a:endParaRPr kumimoji="0" lang="ru-RU" alt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14111" marR="1411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539750" algn="l"/>
                          <a:tab pos="900113" algn="l"/>
                        </a:tabLst>
                      </a:pPr>
                      <a:r>
                        <a:rPr kumimoji="0" lang="en-US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0,58</a:t>
                      </a:r>
                      <a:endParaRPr kumimoji="0" lang="ru-RU" alt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14111" marR="1411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539750" algn="l"/>
                          <a:tab pos="900113" algn="l"/>
                        </a:tabLst>
                      </a:pPr>
                      <a:r>
                        <a:rPr kumimoji="0" lang="en-US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2</a:t>
                      </a:r>
                      <a:endParaRPr kumimoji="0" lang="ru-RU" alt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14111" marR="1411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539750" algn="l"/>
                          <a:tab pos="900113" algn="l"/>
                        </a:tabLst>
                      </a:pPr>
                      <a:r>
                        <a:rPr kumimoji="0" lang="en-US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1</a:t>
                      </a: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,</a:t>
                      </a:r>
                      <a:r>
                        <a:rPr kumimoji="0" lang="en-US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26</a:t>
                      </a:r>
                      <a:endParaRPr kumimoji="0" lang="ru-RU" alt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14111" marR="1411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539750" algn="l"/>
                          <a:tab pos="900113" algn="l"/>
                        </a:tabLst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плутоний и уран</a:t>
                      </a:r>
                      <a:endParaRPr kumimoji="0" lang="ru-RU" alt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14111" marR="1411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539750" algn="l"/>
                          <a:tab pos="900113" algn="l"/>
                        </a:tabLst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жидкий натрий</a:t>
                      </a:r>
                      <a:endParaRPr kumimoji="0" lang="ru-RU" alt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14111" marR="1411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539750" algn="l"/>
                          <a:tab pos="900113" algn="l"/>
                        </a:tabLst>
                      </a:pPr>
                      <a:r>
                        <a:rPr kumimoji="0" lang="en-US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–</a:t>
                      </a:r>
                      <a:endParaRPr kumimoji="0" lang="ru-RU" alt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4111" marR="1411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5588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539750" algn="l"/>
                          <a:tab pos="900113" algn="l"/>
                        </a:tabLst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ВСЕГО</a:t>
                      </a:r>
                      <a:endParaRPr kumimoji="0" lang="ru-RU" alt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14111" marR="1411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CC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539750" algn="l"/>
                          <a:tab pos="900113" algn="l"/>
                        </a:tabLst>
                      </a:pPr>
                      <a:endParaRPr kumimoji="0" lang="ru-RU" alt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4111" marR="1411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CC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539750" algn="l"/>
                          <a:tab pos="900113" algn="l"/>
                        </a:tabLst>
                      </a:pPr>
                      <a:endParaRPr kumimoji="0" lang="ru-RU" alt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4111" marR="1411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CC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539750" algn="l"/>
                          <a:tab pos="900113" algn="l"/>
                        </a:tabLst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454</a:t>
                      </a:r>
                      <a:endParaRPr kumimoji="0" lang="ru-RU" alt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14111" marR="1411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CC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539750" algn="l"/>
                          <a:tab pos="900113" algn="l"/>
                        </a:tabLst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385,2</a:t>
                      </a:r>
                      <a:endParaRPr kumimoji="0" lang="ru-RU" alt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14111" marR="1411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CC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539750" algn="l"/>
                          <a:tab pos="900113" algn="l"/>
                        </a:tabLst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69</a:t>
                      </a:r>
                      <a:endParaRPr kumimoji="0" lang="ru-RU" alt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14111" marR="1411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CC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539750" algn="l"/>
                          <a:tab pos="900113" algn="l"/>
                        </a:tabLst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66,</a:t>
                      </a:r>
                      <a:r>
                        <a:rPr kumimoji="0" lang="en-US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 Narrow" pitchFamily="34" charset="0"/>
                        </a:rPr>
                        <a:t>7</a:t>
                      </a:r>
                      <a:endParaRPr kumimoji="0" lang="ru-RU" alt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 Narrow" pitchFamily="34" charset="0"/>
                      </a:endParaRPr>
                    </a:p>
                  </a:txBody>
                  <a:tcPr marL="14111" marR="1411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CC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539750" algn="l"/>
                          <a:tab pos="900113" algn="l"/>
                        </a:tabLst>
                      </a:pPr>
                      <a:endParaRPr kumimoji="0" lang="ru-RU" alt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4111" marR="1411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CC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539750" algn="l"/>
                          <a:tab pos="900113" algn="l"/>
                        </a:tabLst>
                      </a:pPr>
                      <a:endParaRPr kumimoji="0" lang="ru-RU" alt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4111" marR="1411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CC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tabLst>
                          <a:tab pos="179388" algn="l"/>
                          <a:tab pos="539750" algn="l"/>
                          <a:tab pos="900113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539750" algn="l"/>
                          <a:tab pos="900113" algn="l"/>
                        </a:tabLst>
                      </a:pPr>
                      <a:endParaRPr kumimoji="0" lang="ru-RU" alt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4111" marR="1411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CC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4796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3"/>
          <p:cNvSpPr>
            <a:spLocks noGrp="1" noChangeArrowheads="1"/>
          </p:cNvSpPr>
          <p:nvPr>
            <p:ph type="title"/>
          </p:nvPr>
        </p:nvSpPr>
        <p:spPr>
          <a:xfrm>
            <a:off x="249238" y="457200"/>
            <a:ext cx="8710612" cy="996950"/>
          </a:xfrm>
        </p:spPr>
        <p:txBody>
          <a:bodyPr/>
          <a:lstStyle/>
          <a:p>
            <a:pPr eaLnBrk="1" hangingPunct="1"/>
            <a:r>
              <a:rPr lang="ru-RU" altLang="ru-RU" sz="2800" smtClean="0">
                <a:latin typeface="Arial" charset="0"/>
                <a:cs typeface="Arial" charset="0"/>
              </a:rPr>
              <a:t>Итоги «атомного ренессанса» за период </a:t>
            </a:r>
            <a:br>
              <a:rPr lang="ru-RU" altLang="ru-RU" sz="2800" smtClean="0">
                <a:latin typeface="Arial" charset="0"/>
                <a:cs typeface="Arial" charset="0"/>
              </a:rPr>
            </a:br>
            <a:r>
              <a:rPr lang="ru-RU" altLang="ru-RU" sz="2800" smtClean="0">
                <a:latin typeface="Arial" charset="0"/>
                <a:cs typeface="Arial" charset="0"/>
              </a:rPr>
              <a:t>с 2011 по 2013 год (данные МАГАТЭ, 12. 2013 г.)</a:t>
            </a:r>
            <a:endParaRPr lang="en-US" altLang="ru-RU" sz="2800" smtClean="0">
              <a:latin typeface="Arial" charset="0"/>
              <a:cs typeface="Arial" charset="0"/>
            </a:endParaRPr>
          </a:p>
        </p:txBody>
      </p:sp>
      <p:graphicFrame>
        <p:nvGraphicFramePr>
          <p:cNvPr id="429163" name="Group 107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125999924"/>
              </p:ext>
            </p:extLst>
          </p:nvPr>
        </p:nvGraphicFramePr>
        <p:xfrm>
          <a:off x="457200" y="2295525"/>
          <a:ext cx="8229600" cy="3352800"/>
        </p:xfrm>
        <a:graphic>
          <a:graphicData uri="http://schemas.openxmlformats.org/drawingml/2006/table">
            <a:tbl>
              <a:tblPr/>
              <a:tblGrid>
                <a:gridCol w="2022848"/>
                <a:gridCol w="2751576"/>
                <a:gridCol w="3455176"/>
              </a:tblGrid>
              <a:tr h="4873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Страна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463" marR="9046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Кол-во энергоблоков 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/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 из них 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LWR</a:t>
                      </a:r>
                    </a:p>
                  </a:txBody>
                  <a:tcPr marL="90463" marR="9046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Установленная мощность, МВт(э) 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/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 из них 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LWR</a:t>
                      </a:r>
                    </a:p>
                  </a:txBody>
                  <a:tcPr marL="90463" marR="9046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CC"/>
                    </a:solidFill>
                  </a:tcPr>
                </a:tc>
              </a:tr>
              <a:tr h="1762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Япония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463" marR="9046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0 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/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0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463" marR="9046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0 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/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0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463" marR="9046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762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Китай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463" marR="9046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7 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/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7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463" marR="9046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5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770 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/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5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770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463" marR="9046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762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Иран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463" marR="9046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1/1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463" marR="9046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915/915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463" marR="9046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Индия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463" marR="9046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2/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</a:t>
                      </a:r>
                    </a:p>
                  </a:txBody>
                  <a:tcPr marL="90463" marR="9046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970 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/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970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463" marR="9046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762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Южная Корея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463" marR="9046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/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2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463" marR="9046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920 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/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1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920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463" marR="9046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762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Россия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463" marR="9046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 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/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</a:t>
                      </a:r>
                    </a:p>
                  </a:txBody>
                  <a:tcPr marL="90463" marR="9046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950 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/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950</a:t>
                      </a:r>
                    </a:p>
                  </a:txBody>
                  <a:tcPr marL="90463" marR="9046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762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Пакистан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463" marR="9046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1/1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463" marR="9046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300 / 300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463" marR="9046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762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Итого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463" marR="9046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14 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/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1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4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463" marR="9046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10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825 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/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 10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825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463" marR="9046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CC"/>
                    </a:solidFill>
                  </a:tcPr>
                </a:tc>
              </a:tr>
            </a:tbl>
          </a:graphicData>
        </a:graphic>
      </p:graphicFrame>
      <p:sp>
        <p:nvSpPr>
          <p:cNvPr id="1130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31800" y="1806575"/>
            <a:ext cx="8242300" cy="461963"/>
          </a:xfrm>
        </p:spPr>
        <p:txBody>
          <a:bodyPr/>
          <a:lstStyle/>
          <a:p>
            <a:pPr algn="ctr" eaLnBrk="1" hangingPunct="1"/>
            <a:r>
              <a:rPr lang="ru-RU" altLang="ru-RU" sz="2000" b="1" smtClean="0">
                <a:latin typeface="Arial" charset="0"/>
                <a:cs typeface="Arial" charset="0"/>
              </a:rPr>
              <a:t>Подключение к сети</a:t>
            </a:r>
            <a:endParaRPr lang="en-US" altLang="ru-RU" sz="2000" b="1" smtClean="0">
              <a:latin typeface="Arial" charset="0"/>
              <a:cs typeface="Arial" charset="0"/>
            </a:endParaRPr>
          </a:p>
        </p:txBody>
      </p:sp>
      <p:sp>
        <p:nvSpPr>
          <p:cNvPr id="429164" name="Rectangle 108"/>
          <p:cNvSpPr>
            <a:spLocks noChangeArrowheads="1"/>
          </p:cNvSpPr>
          <p:nvPr/>
        </p:nvSpPr>
        <p:spPr bwMode="auto">
          <a:xfrm>
            <a:off x="317500" y="4533900"/>
            <a:ext cx="8356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spcBef>
                <a:spcPct val="20000"/>
              </a:spcBef>
              <a:defRPr/>
            </a:pPr>
            <a:endParaRPr lang="en-US" sz="2400" b="1" baseline="0" dirty="0">
              <a:solidFill>
                <a:srgbClr val="CC33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10887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53413" cy="820738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2800" smtClean="0">
                <a:latin typeface="Arial" charset="0"/>
                <a:cs typeface="Arial" charset="0"/>
              </a:rPr>
              <a:t>Итоги «атомного ренессанса» за период с 2010 по 2013 год (данные МАГАТЭ, 12. 2013 г.)</a:t>
            </a:r>
            <a:endParaRPr lang="en-US" altLang="ru-RU" sz="2800" smtClean="0">
              <a:latin typeface="Arial" charset="0"/>
              <a:cs typeface="Arial" charset="0"/>
            </a:endParaRPr>
          </a:p>
        </p:txBody>
      </p:sp>
      <p:sp>
        <p:nvSpPr>
          <p:cNvPr id="12291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63538" y="1481138"/>
            <a:ext cx="8356600" cy="428625"/>
          </a:xfrm>
        </p:spPr>
        <p:txBody>
          <a:bodyPr/>
          <a:lstStyle/>
          <a:p>
            <a:pPr algn="ctr" eaLnBrk="1" hangingPunct="1"/>
            <a:r>
              <a:rPr lang="ru-RU" altLang="ru-RU" sz="2000" b="1" smtClean="0">
                <a:latin typeface="Arial" charset="0"/>
                <a:cs typeface="Arial" charset="0"/>
              </a:rPr>
              <a:t>Начало строительства 2010-2013 гг.</a:t>
            </a:r>
            <a:endParaRPr lang="en-US" altLang="ru-RU" sz="2000" b="1" smtClean="0">
              <a:latin typeface="Arial" charset="0"/>
              <a:cs typeface="Arial" charset="0"/>
            </a:endParaRPr>
          </a:p>
        </p:txBody>
      </p:sp>
      <p:graphicFrame>
        <p:nvGraphicFramePr>
          <p:cNvPr id="432356" name="Group 2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7663536"/>
              </p:ext>
            </p:extLst>
          </p:nvPr>
        </p:nvGraphicFramePr>
        <p:xfrm>
          <a:off x="368300" y="1936750"/>
          <a:ext cx="8318500" cy="4686297"/>
        </p:xfrm>
        <a:graphic>
          <a:graphicData uri="http://schemas.openxmlformats.org/drawingml/2006/table">
            <a:tbl>
              <a:tblPr/>
              <a:tblGrid>
                <a:gridCol w="2044700"/>
                <a:gridCol w="2781300"/>
                <a:gridCol w="3492500"/>
              </a:tblGrid>
              <a:tr h="69186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Страна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Кол-во энергоблоков 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/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 из них 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LWR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Установленная мощность, МВт(э) 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/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 из них 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LWR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CC"/>
                    </a:solidFill>
                  </a:tcPr>
                </a:tc>
              </a:tr>
              <a:tr h="36233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Китай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17 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/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16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17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431 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/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17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220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6233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Южная Корея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 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/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680 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/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2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680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6233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Россия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3 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/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3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3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464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/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3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464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6233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Япония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1/ 1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383 / 1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383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6233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Бразилия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 / 1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300 / 1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300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6233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Беларусь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 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/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1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109 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/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1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109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6233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Индия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4 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/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0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520 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/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0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6233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Пакистан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2/ 2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630 / 630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6233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США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4/4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4 468 / 4 468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6233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ОАЭ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2/2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2 690 / 2 690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106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Итого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37 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/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 32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37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675 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/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 34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944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CC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26949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53413" cy="996950"/>
          </a:xfrm>
        </p:spPr>
        <p:txBody>
          <a:bodyPr/>
          <a:lstStyle/>
          <a:p>
            <a:pPr eaLnBrk="1" hangingPunct="1"/>
            <a:r>
              <a:rPr lang="ru-RU" altLang="ru-RU" sz="2800" smtClean="0">
                <a:latin typeface="Arial" charset="0"/>
                <a:cs typeface="Arial" charset="0"/>
              </a:rPr>
              <a:t>Совершенствование технологий действующей технологической платформы</a:t>
            </a:r>
            <a:endParaRPr lang="en-US" altLang="ru-RU" sz="2800" smtClean="0">
              <a:latin typeface="Arial" charset="0"/>
              <a:cs typeface="Arial" charset="0"/>
            </a:endParaRPr>
          </a:p>
        </p:txBody>
      </p:sp>
      <p:graphicFrame>
        <p:nvGraphicFramePr>
          <p:cNvPr id="305192" name="Group 40"/>
          <p:cNvGraphicFramePr>
            <a:graphicFrameLocks noGrp="1"/>
          </p:cNvGraphicFramePr>
          <p:nvPr>
            <p:ph type="tbl" idx="1"/>
          </p:nvPr>
        </p:nvGraphicFramePr>
        <p:xfrm>
          <a:off x="457200" y="1549400"/>
          <a:ext cx="8229600" cy="4986464"/>
        </p:xfrm>
        <a:graphic>
          <a:graphicData uri="http://schemas.openxmlformats.org/drawingml/2006/table">
            <a:tbl>
              <a:tblPr/>
              <a:tblGrid>
                <a:gridCol w="1819898"/>
                <a:gridCol w="6409702"/>
              </a:tblGrid>
              <a:tr h="184702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 b="1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ВВЭР-ТОИ</a:t>
                      </a:r>
                      <a:endParaRPr kumimoji="0" lang="en-US" alt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82410" marR="82410" marT="45712" marB="4571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 b="1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Повышение конкурентоспособности за счет улучшения потребительских качеств при гарантированном обеспечении безопасности.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6</a:t>
                      </a:r>
                      <a:r>
                        <a:rPr kumimoji="0" lang="en-US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D</a:t>
                      </a: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-проектирование включает в себя информационное управление проектом – поставками всех ресурсов, финансами, сроками, вплоть до количества людей на площадке.</a:t>
                      </a:r>
                      <a:endParaRPr kumimoji="0" lang="en-US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82410" marR="82410" marT="45712" marB="457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100579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 b="1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ВВЭР-600</a:t>
                      </a:r>
                      <a:b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</a:b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+</a:t>
                      </a:r>
                      <a:b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</a:b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ВБЭР-600</a:t>
                      </a:r>
                      <a:endParaRPr kumimoji="0" lang="en-US" alt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82410" marR="82410" marT="45712" marB="4571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 b="1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Создание АЭС средней мощности для регионов.</a:t>
                      </a:r>
                      <a:endParaRPr kumimoji="0" lang="en-US" alt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82410" marR="82410" marT="45712" marB="457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82292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 b="1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Плавучая АЭС</a:t>
                      </a:r>
                      <a:endParaRPr kumimoji="0" lang="en-US" alt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82410" marR="82410" marT="45712" marB="4571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FFB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 b="1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Строительство и эксплуатация плавучих атомных теплоэлектростанций для энергоснабжения изолированных и удаленных районов.</a:t>
                      </a:r>
                      <a:endParaRPr kumimoji="0" lang="en-US" alt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82410" marR="82410" marT="45712" marB="457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FFB1"/>
                    </a:solidFill>
                  </a:tcPr>
                </a:tc>
              </a:tr>
              <a:tr h="131059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 b="1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ТВС-квадрат для реакторов </a:t>
                      </a:r>
                      <a:r>
                        <a:rPr kumimoji="0" lang="en-US" alt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PWR</a:t>
                      </a:r>
                    </a:p>
                  </a:txBody>
                  <a:tcPr marL="82410" marR="82410" marT="45712" marB="4571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CD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 b="1"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algn="l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Усиление рыночных позиций за счет выхода на рынок топлива для реакторов зарубежного дизайна.</a:t>
                      </a:r>
                      <a:endParaRPr kumimoji="0" lang="en-US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82410" marR="82410" marT="45712" marB="457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CD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51515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5175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15367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4101" name="Picture 5" descr="НИЦ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380" y="1430337"/>
            <a:ext cx="2814818" cy="4034117"/>
          </a:xfrm>
          <a:prstGeom prst="rect">
            <a:avLst/>
          </a:prstGeom>
          <a:solidFill>
            <a:srgbClr val="CCFFFF">
              <a:alpha val="50195"/>
            </a:srgbClr>
          </a:solidFill>
          <a:ln w="9525" algn="ctr">
            <a:solidFill>
              <a:schemeClr val="bg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/>
              <a:t>Курчатовский институт и стратегия ядерно-энергетического развития России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694176" y="1341478"/>
            <a:ext cx="4718304" cy="4196126"/>
          </a:xfrm>
        </p:spPr>
        <p:txBody>
          <a:bodyPr/>
          <a:lstStyle/>
          <a:p>
            <a:pPr marL="0" indent="0" eaLnBrk="1" hangingPunct="1">
              <a:spcBef>
                <a:spcPts val="2400"/>
              </a:spcBef>
            </a:pPr>
            <a:r>
              <a:rPr lang="ru-RU" altLang="ru-RU" sz="1600" b="1" dirty="0" smtClean="0"/>
              <a:t>Регулярные </a:t>
            </a:r>
            <a:r>
              <a:rPr lang="ru-RU" altLang="ru-RU" sz="1600" b="1" dirty="0"/>
              <a:t>исследования места и роли энергии атома для мировой и отечественной перспективы – традиция, </a:t>
            </a:r>
            <a:r>
              <a:rPr lang="ru-RU" altLang="ru-RU" sz="1600" b="1" dirty="0" smtClean="0"/>
              <a:t>заложенная И.В</a:t>
            </a:r>
            <a:r>
              <a:rPr lang="ru-RU" altLang="ru-RU" sz="1600" b="1" dirty="0"/>
              <a:t>. Курчатовым и </a:t>
            </a:r>
            <a:r>
              <a:rPr lang="ru-RU" altLang="ru-RU" sz="1600" b="1" dirty="0" smtClean="0"/>
              <a:t/>
            </a:r>
            <a:br>
              <a:rPr lang="ru-RU" altLang="ru-RU" sz="1600" b="1" dirty="0" smtClean="0"/>
            </a:br>
            <a:r>
              <a:rPr lang="ru-RU" altLang="ru-RU" sz="1600" b="1" dirty="0" smtClean="0"/>
              <a:t>А.П</a:t>
            </a:r>
            <a:r>
              <a:rPr lang="ru-RU" altLang="ru-RU" sz="1600" b="1" dirty="0"/>
              <a:t>. Александровым</a:t>
            </a:r>
            <a:r>
              <a:rPr lang="en-US" altLang="ru-RU" sz="1600" b="1" dirty="0"/>
              <a:t>.</a:t>
            </a:r>
            <a:r>
              <a:rPr lang="ru-RU" altLang="ru-RU" sz="1600" b="1" dirty="0"/>
              <a:t> </a:t>
            </a:r>
          </a:p>
          <a:p>
            <a:pPr marL="0" indent="0" eaLnBrk="1" hangingPunct="1">
              <a:spcBef>
                <a:spcPts val="2400"/>
              </a:spcBef>
            </a:pPr>
            <a:r>
              <a:rPr lang="ru-RU" altLang="ru-RU" sz="1600" b="1" dirty="0" smtClean="0"/>
              <a:t>Опираясь </a:t>
            </a:r>
            <a:r>
              <a:rPr lang="ru-RU" altLang="ru-RU" sz="1600" b="1" dirty="0"/>
              <a:t>на исторический опыт </a:t>
            </a:r>
            <a:r>
              <a:rPr lang="ru-RU" altLang="ru-RU" sz="1600" b="1" dirty="0" smtClean="0"/>
              <a:t>и квалифицированных </a:t>
            </a:r>
            <a:r>
              <a:rPr lang="ru-RU" altLang="ru-RU" sz="1600" b="1" dirty="0"/>
              <a:t>экспертов, владеющих современным математическим аппаратом для системного моделирования, НИЦ «Курчатовский институт», развивающий в рамках единого центра фундаментальные и прикладные исследования в сфере энергетики, </a:t>
            </a:r>
            <a:r>
              <a:rPr lang="ru-RU" altLang="ru-RU" sz="1600" b="1" dirty="0" err="1"/>
              <a:t>наносистем</a:t>
            </a:r>
            <a:r>
              <a:rPr lang="ru-RU" altLang="ru-RU" sz="1600" b="1" dirty="0"/>
              <a:t> и современных материалов, предлагает свой взгляд на стратегию ядерно-энергетического развития России</a:t>
            </a:r>
            <a:r>
              <a:rPr lang="ru-RU" altLang="ru-RU" sz="1600" b="1" dirty="0" smtClean="0"/>
              <a:t>.</a:t>
            </a:r>
            <a:endParaRPr lang="ru-RU" altLang="ru-RU" sz="1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34010" y="5749747"/>
            <a:ext cx="81418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Доклад подготовлен в Национальном исследовательском центре «Курчатовский институт» </a:t>
            </a:r>
            <a:r>
              <a:rPr lang="ru-RU" sz="1200" b="1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200" b="1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200" b="1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1200" b="1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2010-2011 гг. экспертной группой в составе: П.Н. Алексеев, В.Г. </a:t>
            </a:r>
            <a:r>
              <a:rPr lang="ru-RU" sz="1200" b="1" i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Асмолов</a:t>
            </a:r>
            <a:r>
              <a:rPr lang="ru-RU" sz="1200" b="1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А.Ю. Гагаринский, </a:t>
            </a:r>
            <a:r>
              <a:rPr lang="ru-RU" sz="1200" b="1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200" b="1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200" b="1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Н.Е</a:t>
            </a:r>
            <a:r>
              <a:rPr lang="ru-RU" sz="1200" b="1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Кухаркин, Ю.М. Семченков, В.А. Сидоренко, С.А. Субботин, В.Ф. Цибульский, Я.И. </a:t>
            </a:r>
            <a:r>
              <a:rPr lang="ru-RU" sz="1200" b="1" i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Штромбах</a:t>
            </a:r>
            <a:r>
              <a:rPr lang="ru-RU" sz="1200" b="1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1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200" b="1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200" b="1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 </a:t>
            </a:r>
            <a:r>
              <a:rPr lang="ru-RU" sz="1200" b="1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поддержке широкого круга специалистов Курчатовского института.</a:t>
            </a:r>
          </a:p>
        </p:txBody>
      </p:sp>
    </p:spTree>
    <p:extLst>
      <p:ext uri="{BB962C8B-B14F-4D97-AF65-F5344CB8AC3E}">
        <p14:creationId xmlns:p14="http://schemas.microsoft.com/office/powerpoint/2010/main" val="2852728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371474"/>
            <a:ext cx="8229600" cy="1201294"/>
          </a:xfrm>
        </p:spPr>
        <p:txBody>
          <a:bodyPr>
            <a:noAutofit/>
          </a:bodyPr>
          <a:lstStyle/>
          <a:p>
            <a:pPr eaLnBrk="1" hangingPunct="1"/>
            <a:r>
              <a:rPr lang="ru-RU" altLang="ru-RU" sz="2800" b="1" dirty="0" smtClean="0"/>
              <a:t>Существующие и перспективные</a:t>
            </a:r>
            <a:br>
              <a:rPr lang="ru-RU" altLang="ru-RU" sz="2800" b="1" dirty="0" smtClean="0"/>
            </a:br>
            <a:r>
              <a:rPr lang="ru-RU" altLang="ru-RU" sz="2800" b="1" dirty="0" smtClean="0"/>
              <a:t>реакторные технологии до середины 21 века</a:t>
            </a: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935089005"/>
              </p:ext>
            </p:extLst>
          </p:nvPr>
        </p:nvGraphicFramePr>
        <p:xfrm>
          <a:off x="-36577" y="1557933"/>
          <a:ext cx="8748979" cy="49891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49080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Box 9"/>
          <p:cNvSpPr txBox="1">
            <a:spLocks noChangeArrowheads="1"/>
          </p:cNvSpPr>
          <p:nvPr/>
        </p:nvSpPr>
        <p:spPr bwMode="auto">
          <a:xfrm>
            <a:off x="5244506" y="4618037"/>
            <a:ext cx="1721687" cy="1062037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txBody>
          <a:bodyPr lIns="72000" tIns="3600" rIns="10800" bIns="3600" anchor="ctr" anchorCtr="0"/>
          <a:lstStyle>
            <a:lvl1pPr algn="l" eaLnBrk="0" hangingPunct="0">
              <a:spcBef>
                <a:spcPct val="20000"/>
              </a:spcBef>
              <a:buFont typeface="Arial" pitchFamily="34" charset="0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pitchFamily="34" charset="0"/>
              <a:buChar char="–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  <a:buClr>
                <a:srgbClr val="800000"/>
              </a:buClr>
              <a:buFont typeface="Wingdings" pitchFamily="2" charset="2"/>
              <a:buNone/>
            </a:pPr>
            <a:r>
              <a:rPr lang="ru-RU" altLang="ru-RU" sz="1200" b="1" i="1" dirty="0"/>
              <a:t>Максимальное использование </a:t>
            </a:r>
            <a:br>
              <a:rPr lang="ru-RU" altLang="ru-RU" sz="1200" b="1" i="1" dirty="0"/>
            </a:br>
            <a:r>
              <a:rPr lang="ru-RU" altLang="ru-RU" sz="1200" b="1" i="1" dirty="0"/>
              <a:t>опыта проектирования </a:t>
            </a:r>
            <a:br>
              <a:rPr lang="ru-RU" altLang="ru-RU" sz="1200" b="1" i="1" dirty="0"/>
            </a:br>
            <a:r>
              <a:rPr lang="ru-RU" altLang="ru-RU" sz="1200" b="1" i="1" dirty="0"/>
              <a:t>АЭС-2006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2438"/>
            <a:ext cx="82296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Региональная</a:t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атомная энергетика</a:t>
            </a:r>
            <a:endParaRPr lang="ru-RU" dirty="0" smtClean="0"/>
          </a:p>
        </p:txBody>
      </p:sp>
      <p:sp>
        <p:nvSpPr>
          <p:cNvPr id="24579" name="Text Box 4"/>
          <p:cNvSpPr txBox="1">
            <a:spLocks noChangeArrowheads="1"/>
          </p:cNvSpPr>
          <p:nvPr/>
        </p:nvSpPr>
        <p:spPr bwMode="auto">
          <a:xfrm>
            <a:off x="381000" y="5783263"/>
            <a:ext cx="3759200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Font typeface="Arial" pitchFamily="34" charset="0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pitchFamily="34" charset="0"/>
              <a:buChar char="–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600" b="1" i="1" baseline="0" dirty="0"/>
              <a:t>ВБЭР-600 (ОКБМ)*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600" b="1" i="1" baseline="0" dirty="0"/>
              <a:t>* </a:t>
            </a:r>
            <a:r>
              <a:rPr lang="ru-RU" altLang="ru-RU" sz="1200" b="1" i="1" dirty="0"/>
              <a:t>С возможностью унификации петли мощностью ~150 МВт (э)</a:t>
            </a:r>
            <a:endParaRPr lang="en-US" altLang="ru-RU" sz="1200" b="1" i="1" dirty="0"/>
          </a:p>
        </p:txBody>
      </p:sp>
      <p:sp>
        <p:nvSpPr>
          <p:cNvPr id="24580" name="Text Box 5"/>
          <p:cNvSpPr txBox="1">
            <a:spLocks noChangeArrowheads="1"/>
          </p:cNvSpPr>
          <p:nvPr/>
        </p:nvSpPr>
        <p:spPr bwMode="auto">
          <a:xfrm>
            <a:off x="4876800" y="5753100"/>
            <a:ext cx="42672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Font typeface="Arial" pitchFamily="34" charset="0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pitchFamily="34" charset="0"/>
              <a:buChar char="–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600" b="1" i="1" baseline="0"/>
              <a:t>ВВЭР-600 (ОКБ ГП) (АЭС-2006</a:t>
            </a:r>
            <a:r>
              <a:rPr lang="en-US" altLang="ru-RU" sz="1600" b="1" i="1" baseline="0"/>
              <a:t>/2</a:t>
            </a:r>
            <a:r>
              <a:rPr lang="ru-RU" altLang="ru-RU" sz="1600" b="1" i="1" baseline="0"/>
              <a:t>)</a:t>
            </a:r>
            <a:endParaRPr lang="en-US" altLang="ru-RU" sz="1600" b="1" i="1" baseline="0"/>
          </a:p>
        </p:txBody>
      </p:sp>
      <p:pic>
        <p:nvPicPr>
          <p:cNvPr id="24581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975" y="1928813"/>
            <a:ext cx="3114675" cy="2709862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2" name="Text Box 3"/>
          <p:cNvSpPr txBox="1">
            <a:spLocks noChangeArrowheads="1"/>
          </p:cNvSpPr>
          <p:nvPr/>
        </p:nvSpPr>
        <p:spPr bwMode="auto">
          <a:xfrm>
            <a:off x="141288" y="2281626"/>
            <a:ext cx="1673225" cy="176974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</p:spPr>
        <p:txBody>
          <a:bodyPr lIns="10800" tIns="36000" rIns="72000" bIns="36000" anchor="ctr" anchorCtr="0"/>
          <a:lstStyle>
            <a:lvl1pPr algn="l" eaLnBrk="0" hangingPunct="0">
              <a:spcBef>
                <a:spcPct val="20000"/>
              </a:spcBef>
              <a:buFont typeface="Arial" pitchFamily="34" charset="0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pitchFamily="34" charset="0"/>
              <a:buChar char="–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>
              <a:spcBef>
                <a:spcPct val="0"/>
              </a:spcBef>
              <a:spcAft>
                <a:spcPts val="600"/>
              </a:spcAft>
              <a:buClr>
                <a:srgbClr val="800000"/>
              </a:buClr>
              <a:buFont typeface="Wingdings" pitchFamily="2" charset="2"/>
              <a:buNone/>
            </a:pPr>
            <a:r>
              <a:rPr lang="ru-RU" altLang="ru-RU" sz="1200" b="1" i="1" baseline="0" dirty="0"/>
              <a:t>Использование освоенных технологий судовых блочных реакторов:</a:t>
            </a:r>
            <a:br>
              <a:rPr lang="ru-RU" altLang="ru-RU" sz="1200" b="1" i="1" baseline="0" dirty="0"/>
            </a:br>
            <a:r>
              <a:rPr lang="ru-RU" altLang="ru-RU" sz="1200" b="1" i="1" baseline="0" dirty="0"/>
              <a:t>опыт эксплуатации аналогов более 6000 </a:t>
            </a:r>
            <a:r>
              <a:rPr lang="ru-RU" altLang="ru-RU" sz="1200" b="1" i="1" baseline="0" dirty="0" err="1"/>
              <a:t>реакторо</a:t>
            </a:r>
            <a:r>
              <a:rPr lang="ru-RU" altLang="ru-RU" sz="1200" b="1" i="1" baseline="0" dirty="0"/>
              <a:t>-лет</a:t>
            </a:r>
            <a:endParaRPr lang="ru-RU" altLang="ru-RU" sz="1200" b="1" i="1" baseline="0" dirty="0">
              <a:solidFill>
                <a:srgbClr val="000066"/>
              </a:solidFill>
            </a:endParaRPr>
          </a:p>
        </p:txBody>
      </p:sp>
      <p:sp>
        <p:nvSpPr>
          <p:cNvPr id="24584" name="AutoShape 5"/>
          <p:cNvSpPr>
            <a:spLocks noChangeArrowheads="1"/>
          </p:cNvSpPr>
          <p:nvPr/>
        </p:nvSpPr>
        <p:spPr bwMode="auto">
          <a:xfrm>
            <a:off x="1645862" y="1901825"/>
            <a:ext cx="798512" cy="346075"/>
          </a:xfrm>
          <a:prstGeom prst="curvedDownArrow">
            <a:avLst>
              <a:gd name="adj1" fmla="val 46147"/>
              <a:gd name="adj2" fmla="val 92294"/>
              <a:gd name="adj3" fmla="val 45403"/>
            </a:avLst>
          </a:prstGeom>
          <a:gradFill rotWithShape="0">
            <a:gsLst>
              <a:gs pos="0">
                <a:schemeClr val="bg1"/>
              </a:gs>
              <a:gs pos="50000">
                <a:srgbClr val="CCFFFF"/>
              </a:gs>
              <a:gs pos="100000">
                <a:schemeClr val="bg1"/>
              </a:gs>
            </a:gsLst>
            <a:lin ang="0" scaled="0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Font typeface="Arial" pitchFamily="34" charset="0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pitchFamily="34" charset="0"/>
              <a:buChar char="–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US" altLang="ru-RU" sz="1800" b="1"/>
          </a:p>
        </p:txBody>
      </p:sp>
      <p:sp>
        <p:nvSpPr>
          <p:cNvPr id="24587" name="Text Box 9"/>
          <p:cNvSpPr txBox="1">
            <a:spLocks noChangeArrowheads="1"/>
          </p:cNvSpPr>
          <p:nvPr/>
        </p:nvSpPr>
        <p:spPr bwMode="auto">
          <a:xfrm>
            <a:off x="2260600" y="4618038"/>
            <a:ext cx="2355850" cy="1062037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txBody>
          <a:bodyPr lIns="72000" tIns="3600" rIns="10800" bIns="3600" anchor="ctr" anchorCtr="0"/>
          <a:lstStyle>
            <a:lvl1pPr algn="l" eaLnBrk="0" hangingPunct="0">
              <a:spcBef>
                <a:spcPct val="20000"/>
              </a:spcBef>
              <a:buFont typeface="Arial" pitchFamily="34" charset="0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pitchFamily="34" charset="0"/>
              <a:buChar char="–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  <a:buClr>
                <a:srgbClr val="800000"/>
              </a:buClr>
              <a:buFont typeface="Wingdings" pitchFamily="2" charset="2"/>
              <a:buNone/>
            </a:pPr>
            <a:r>
              <a:rPr lang="ru-RU" altLang="ru-RU" sz="1200" b="1" i="1" baseline="0" dirty="0"/>
              <a:t>Гарантированная безопасность</a:t>
            </a:r>
            <a:r>
              <a:rPr lang="ru-RU" altLang="ru-RU" sz="1200" b="1" i="1" baseline="0" dirty="0" smtClean="0"/>
              <a:t>:</a:t>
            </a:r>
            <a:r>
              <a:rPr lang="en-US" altLang="ru-RU" sz="1200" b="1" i="1" baseline="0" dirty="0" smtClean="0"/>
              <a:t> </a:t>
            </a:r>
            <a:r>
              <a:rPr lang="ru-RU" altLang="ru-RU" sz="1200" b="1" i="1" baseline="0" dirty="0" smtClean="0"/>
              <a:t>использование разработок </a:t>
            </a:r>
            <a:r>
              <a:rPr lang="ru-RU" altLang="ru-RU" sz="1200" b="1" i="1" baseline="0" dirty="0"/>
              <a:t>АСТ, прошедших экспертизу МАГАТЭ</a:t>
            </a:r>
          </a:p>
        </p:txBody>
      </p:sp>
      <p:pic>
        <p:nvPicPr>
          <p:cNvPr id="24588" name="Picture 13" descr="photo-00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6575" y="1743075"/>
            <a:ext cx="3251200" cy="361315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AutoShape 5"/>
          <p:cNvSpPr>
            <a:spLocks noChangeArrowheads="1"/>
          </p:cNvSpPr>
          <p:nvPr/>
        </p:nvSpPr>
        <p:spPr bwMode="auto">
          <a:xfrm rot="18000000">
            <a:off x="1764740" y="4310619"/>
            <a:ext cx="798512" cy="346075"/>
          </a:xfrm>
          <a:prstGeom prst="curvedDownArrow">
            <a:avLst>
              <a:gd name="adj1" fmla="val 46147"/>
              <a:gd name="adj2" fmla="val 92294"/>
              <a:gd name="adj3" fmla="val 45403"/>
            </a:avLst>
          </a:prstGeom>
          <a:gradFill rotWithShape="0">
            <a:gsLst>
              <a:gs pos="0">
                <a:schemeClr val="bg1"/>
              </a:gs>
              <a:gs pos="50000">
                <a:srgbClr val="CCFFFF"/>
              </a:gs>
              <a:gs pos="100000">
                <a:schemeClr val="bg1"/>
              </a:gs>
            </a:gsLst>
            <a:lin ang="0" scaled="0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Font typeface="Arial" pitchFamily="34" charset="0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pitchFamily="34" charset="0"/>
              <a:buChar char="–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US" altLang="ru-RU" sz="1800" b="1"/>
          </a:p>
        </p:txBody>
      </p:sp>
      <p:sp>
        <p:nvSpPr>
          <p:cNvPr id="17" name="Text Box 9"/>
          <p:cNvSpPr txBox="1">
            <a:spLocks noChangeArrowheads="1"/>
          </p:cNvSpPr>
          <p:nvPr/>
        </p:nvSpPr>
        <p:spPr bwMode="auto">
          <a:xfrm>
            <a:off x="3846063" y="2487614"/>
            <a:ext cx="1770511" cy="92568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txBody>
          <a:bodyPr lIns="72000" tIns="3600" rIns="10800" bIns="3600" anchor="ctr" anchorCtr="0"/>
          <a:lstStyle>
            <a:lvl1pPr algn="l" eaLnBrk="0" hangingPunct="0">
              <a:spcBef>
                <a:spcPct val="20000"/>
              </a:spcBef>
              <a:buFont typeface="Arial" pitchFamily="34" charset="0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pitchFamily="34" charset="0"/>
              <a:buChar char="–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spcBef>
                <a:spcPct val="0"/>
              </a:spcBef>
              <a:spcAft>
                <a:spcPts val="600"/>
              </a:spcAft>
              <a:buClr>
                <a:srgbClr val="800000"/>
              </a:buClr>
              <a:buFont typeface="Wingdings" pitchFamily="2" charset="2"/>
              <a:buNone/>
            </a:pPr>
            <a:r>
              <a:rPr lang="ru-RU" altLang="ru-RU" sz="1200" b="1" i="1" dirty="0"/>
              <a:t>Использование опыта эксплуатации реакторов</a:t>
            </a:r>
            <a:br>
              <a:rPr lang="ru-RU" altLang="ru-RU" sz="1200" b="1" i="1" dirty="0"/>
            </a:br>
            <a:r>
              <a:rPr lang="ru-RU" altLang="ru-RU" sz="1200" b="1" i="1" dirty="0"/>
              <a:t>типа ВВЭР</a:t>
            </a:r>
          </a:p>
        </p:txBody>
      </p:sp>
      <p:sp>
        <p:nvSpPr>
          <p:cNvPr id="18" name="AutoShape 5"/>
          <p:cNvSpPr>
            <a:spLocks noChangeArrowheads="1"/>
          </p:cNvSpPr>
          <p:nvPr/>
        </p:nvSpPr>
        <p:spPr bwMode="auto">
          <a:xfrm>
            <a:off x="5244506" y="2106005"/>
            <a:ext cx="798512" cy="346075"/>
          </a:xfrm>
          <a:prstGeom prst="curvedDownArrow">
            <a:avLst>
              <a:gd name="adj1" fmla="val 46147"/>
              <a:gd name="adj2" fmla="val 92294"/>
              <a:gd name="adj3" fmla="val 45403"/>
            </a:avLst>
          </a:prstGeom>
          <a:gradFill rotWithShape="0">
            <a:gsLst>
              <a:gs pos="0">
                <a:schemeClr val="bg1"/>
              </a:gs>
              <a:gs pos="50000">
                <a:srgbClr val="CCFFFF"/>
              </a:gs>
              <a:gs pos="100000">
                <a:schemeClr val="bg1"/>
              </a:gs>
            </a:gsLst>
            <a:lin ang="0" scaled="0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Font typeface="Arial" pitchFamily="34" charset="0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pitchFamily="34" charset="0"/>
              <a:buChar char="–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US" altLang="ru-RU" sz="1800" b="1"/>
          </a:p>
        </p:txBody>
      </p:sp>
      <p:sp>
        <p:nvSpPr>
          <p:cNvPr id="19" name="AutoShape 5"/>
          <p:cNvSpPr>
            <a:spLocks noChangeArrowheads="1"/>
          </p:cNvSpPr>
          <p:nvPr/>
        </p:nvSpPr>
        <p:spPr bwMode="auto">
          <a:xfrm flipH="1">
            <a:off x="3536671" y="2074862"/>
            <a:ext cx="859632" cy="346075"/>
          </a:xfrm>
          <a:prstGeom prst="curvedDownArrow">
            <a:avLst>
              <a:gd name="adj1" fmla="val 46147"/>
              <a:gd name="adj2" fmla="val 92294"/>
              <a:gd name="adj3" fmla="val 45403"/>
            </a:avLst>
          </a:prstGeom>
          <a:gradFill rotWithShape="0">
            <a:gsLst>
              <a:gs pos="0">
                <a:schemeClr val="bg1"/>
              </a:gs>
              <a:gs pos="50000">
                <a:srgbClr val="CCFFFF"/>
              </a:gs>
              <a:gs pos="100000">
                <a:schemeClr val="bg1"/>
              </a:gs>
            </a:gsLst>
            <a:lin ang="0" scaled="0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Font typeface="Arial" pitchFamily="34" charset="0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pitchFamily="34" charset="0"/>
              <a:buChar char="–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US" altLang="ru-RU" sz="1800" b="1"/>
          </a:p>
        </p:txBody>
      </p:sp>
      <p:sp>
        <p:nvSpPr>
          <p:cNvPr id="21" name="AutoShape 5"/>
          <p:cNvSpPr>
            <a:spLocks noChangeArrowheads="1"/>
          </p:cNvSpPr>
          <p:nvPr/>
        </p:nvSpPr>
        <p:spPr bwMode="auto">
          <a:xfrm rot="18000000">
            <a:off x="4711877" y="4145341"/>
            <a:ext cx="798512" cy="346075"/>
          </a:xfrm>
          <a:prstGeom prst="curvedDownArrow">
            <a:avLst>
              <a:gd name="adj1" fmla="val 46147"/>
              <a:gd name="adj2" fmla="val 92294"/>
              <a:gd name="adj3" fmla="val 45403"/>
            </a:avLst>
          </a:prstGeom>
          <a:gradFill rotWithShape="0">
            <a:gsLst>
              <a:gs pos="0">
                <a:schemeClr val="bg1"/>
              </a:gs>
              <a:gs pos="50000">
                <a:srgbClr val="CCFFFF"/>
              </a:gs>
              <a:gs pos="100000">
                <a:schemeClr val="bg1"/>
              </a:gs>
            </a:gsLst>
            <a:lin ang="0" scaled="0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Font typeface="Arial" pitchFamily="34" charset="0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pitchFamily="34" charset="0"/>
              <a:buChar char="–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US" altLang="ru-RU" sz="1800" b="1"/>
          </a:p>
        </p:txBody>
      </p:sp>
    </p:spTree>
    <p:extLst>
      <p:ext uri="{BB962C8B-B14F-4D97-AF65-F5344CB8AC3E}">
        <p14:creationId xmlns:p14="http://schemas.microsoft.com/office/powerpoint/2010/main" val="3259433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387350"/>
            <a:ext cx="8229600" cy="112395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Сравнительная оценка топливных ресурсов России</a:t>
            </a:r>
            <a:endParaRPr lang="ru-RU" dirty="0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598488" y="4141788"/>
            <a:ext cx="65532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ru-RU" sz="4400">
              <a:solidFill>
                <a:srgbClr val="1F497D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charset="0"/>
            </a:endParaRPr>
          </a:p>
        </p:txBody>
      </p:sp>
      <p:sp>
        <p:nvSpPr>
          <p:cNvPr id="25604" name="Text Box 75"/>
          <p:cNvSpPr txBox="1">
            <a:spLocks noChangeArrowheads="1"/>
          </p:cNvSpPr>
          <p:nvPr/>
        </p:nvSpPr>
        <p:spPr bwMode="auto">
          <a:xfrm>
            <a:off x="415925" y="5403850"/>
            <a:ext cx="83121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Font typeface="Arial" pitchFamily="34" charset="0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285750" indent="-285750" algn="l" eaLnBrk="0" hangingPunct="0">
              <a:spcBef>
                <a:spcPct val="20000"/>
              </a:spcBef>
              <a:buFont typeface="Arial" pitchFamily="34" charset="0"/>
              <a:buChar char="–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baseline="0">
                <a:solidFill>
                  <a:srgbClr val="000000"/>
                </a:solidFill>
                <a:sym typeface="Symbol" pitchFamily="18" charset="2"/>
              </a:rPr>
              <a:t>Нефть</a:t>
            </a:r>
            <a:r>
              <a:rPr lang="en-US" altLang="ru-RU" sz="1600" b="1" baseline="0">
                <a:solidFill>
                  <a:srgbClr val="000000"/>
                </a:solidFill>
                <a:sym typeface="Symbol" pitchFamily="18" charset="2"/>
              </a:rPr>
              <a:t> – 9.910</a:t>
            </a:r>
            <a:r>
              <a:rPr lang="en-US" altLang="ru-RU" sz="1600" b="1" baseline="30000">
                <a:solidFill>
                  <a:srgbClr val="000000"/>
                </a:solidFill>
                <a:sym typeface="Symbol" pitchFamily="18" charset="2"/>
              </a:rPr>
              <a:t>9</a:t>
            </a:r>
            <a:r>
              <a:rPr lang="en-US" altLang="ru-RU" sz="1600" b="1" baseline="0">
                <a:solidFill>
                  <a:srgbClr val="000000"/>
                </a:solidFill>
                <a:sym typeface="Symbol" pitchFamily="18" charset="2"/>
              </a:rPr>
              <a:t> </a:t>
            </a:r>
            <a:r>
              <a:rPr lang="ru-RU" altLang="ru-RU" sz="1600" b="1" baseline="0">
                <a:solidFill>
                  <a:srgbClr val="000000"/>
                </a:solidFill>
                <a:sym typeface="Symbol" pitchFamily="18" charset="2"/>
              </a:rPr>
              <a:t>тонн</a:t>
            </a:r>
            <a:r>
              <a:rPr lang="en-US" altLang="ru-RU" sz="1600" b="1" baseline="0">
                <a:solidFill>
                  <a:srgbClr val="000000"/>
                </a:solidFill>
                <a:sym typeface="Symbol" pitchFamily="18" charset="2"/>
              </a:rPr>
              <a:t>, </a:t>
            </a:r>
            <a:r>
              <a:rPr lang="ru-RU" altLang="ru-RU" sz="1600" b="1" baseline="0">
                <a:solidFill>
                  <a:srgbClr val="000000"/>
                </a:solidFill>
                <a:sym typeface="Symbol" pitchFamily="18" charset="2"/>
              </a:rPr>
              <a:t>газ</a:t>
            </a:r>
            <a:r>
              <a:rPr lang="en-US" altLang="ru-RU" sz="1600" b="1" baseline="0">
                <a:solidFill>
                  <a:srgbClr val="000000"/>
                </a:solidFill>
                <a:sym typeface="Symbol" pitchFamily="18" charset="2"/>
              </a:rPr>
              <a:t> </a:t>
            </a:r>
            <a:r>
              <a:rPr lang="ru-RU" altLang="ru-RU" sz="1600" b="1" baseline="0">
                <a:solidFill>
                  <a:srgbClr val="000000"/>
                </a:solidFill>
                <a:sym typeface="Symbol" pitchFamily="18" charset="2"/>
              </a:rPr>
              <a:t>–</a:t>
            </a:r>
            <a:r>
              <a:rPr lang="en-US" altLang="ru-RU" sz="1600" b="1" baseline="0">
                <a:solidFill>
                  <a:srgbClr val="000000"/>
                </a:solidFill>
                <a:sym typeface="Symbol" pitchFamily="18" charset="2"/>
              </a:rPr>
              <a:t> 48·10</a:t>
            </a:r>
            <a:r>
              <a:rPr lang="en-US" altLang="ru-RU" sz="1600" b="1" baseline="30000">
                <a:solidFill>
                  <a:srgbClr val="000000"/>
                </a:solidFill>
                <a:sym typeface="Symbol" pitchFamily="18" charset="2"/>
              </a:rPr>
              <a:t>12</a:t>
            </a:r>
            <a:r>
              <a:rPr lang="ru-RU" altLang="ru-RU" sz="1600" b="1" baseline="0">
                <a:solidFill>
                  <a:srgbClr val="000000"/>
                </a:solidFill>
                <a:sym typeface="Symbol" pitchFamily="18" charset="2"/>
              </a:rPr>
              <a:t> м</a:t>
            </a:r>
            <a:r>
              <a:rPr lang="en-US" altLang="ru-RU" sz="1600" b="1" baseline="30000">
                <a:solidFill>
                  <a:srgbClr val="000000"/>
                </a:solidFill>
                <a:sym typeface="Symbol" pitchFamily="18" charset="2"/>
              </a:rPr>
              <a:t>3</a:t>
            </a:r>
            <a:r>
              <a:rPr lang="en-US" altLang="ru-RU" sz="1600" b="1" baseline="0">
                <a:solidFill>
                  <a:srgbClr val="000000"/>
                </a:solidFill>
                <a:sym typeface="Symbol" pitchFamily="18" charset="2"/>
              </a:rPr>
              <a:t>, </a:t>
            </a:r>
            <a:r>
              <a:rPr lang="ru-RU" altLang="ru-RU" sz="1600" b="1" baseline="0">
                <a:solidFill>
                  <a:srgbClr val="000000"/>
                </a:solidFill>
                <a:sym typeface="Symbol" pitchFamily="18" charset="2"/>
              </a:rPr>
              <a:t>уголь</a:t>
            </a:r>
            <a:r>
              <a:rPr lang="en-US" altLang="ru-RU" sz="1600" b="1" baseline="0">
                <a:solidFill>
                  <a:srgbClr val="000000"/>
                </a:solidFill>
                <a:sym typeface="Symbol" pitchFamily="18" charset="2"/>
              </a:rPr>
              <a:t> </a:t>
            </a:r>
            <a:r>
              <a:rPr lang="ru-RU" altLang="ru-RU" sz="1600" b="1" baseline="0">
                <a:solidFill>
                  <a:srgbClr val="000000"/>
                </a:solidFill>
                <a:sym typeface="Symbol" pitchFamily="18" charset="2"/>
              </a:rPr>
              <a:t>–</a:t>
            </a:r>
            <a:r>
              <a:rPr lang="en-US" altLang="ru-RU" sz="1600" b="1" baseline="0">
                <a:solidFill>
                  <a:srgbClr val="000000"/>
                </a:solidFill>
                <a:sym typeface="Symbol" pitchFamily="18" charset="2"/>
              </a:rPr>
              <a:t> 1.5710</a:t>
            </a:r>
            <a:r>
              <a:rPr lang="en-US" altLang="ru-RU" sz="1600" b="1" baseline="30000">
                <a:solidFill>
                  <a:srgbClr val="000000"/>
                </a:solidFill>
                <a:sym typeface="Symbol" pitchFamily="18" charset="2"/>
              </a:rPr>
              <a:t>11</a:t>
            </a:r>
            <a:r>
              <a:rPr lang="en-US" altLang="ru-RU" sz="1600" b="1" baseline="0">
                <a:solidFill>
                  <a:srgbClr val="000000"/>
                </a:solidFill>
                <a:sym typeface="Symbol" pitchFamily="18" charset="2"/>
              </a:rPr>
              <a:t> </a:t>
            </a:r>
            <a:r>
              <a:rPr lang="ru-RU" altLang="ru-RU" sz="1600" b="1" baseline="0">
                <a:solidFill>
                  <a:srgbClr val="000000"/>
                </a:solidFill>
                <a:sym typeface="Symbol" pitchFamily="18" charset="2"/>
              </a:rPr>
              <a:t>тонн</a:t>
            </a:r>
            <a:r>
              <a:rPr lang="en-US" altLang="ru-RU" sz="1600" b="1" baseline="0">
                <a:solidFill>
                  <a:srgbClr val="000000"/>
                </a:solidFill>
                <a:sym typeface="Symbol" pitchFamily="18" charset="2"/>
              </a:rPr>
              <a:t>,</a:t>
            </a:r>
            <a:r>
              <a:rPr lang="ru-RU" altLang="ru-RU" sz="1600" b="1" baseline="0">
                <a:solidFill>
                  <a:srgbClr val="000000"/>
                </a:solidFill>
                <a:sym typeface="Symbol" pitchFamily="18" charset="2"/>
              </a:rPr>
              <a:t> </a:t>
            </a:r>
            <a:r>
              <a:rPr lang="en-US" altLang="ru-RU" sz="1600" b="1" baseline="0">
                <a:solidFill>
                  <a:srgbClr val="000000"/>
                </a:solidFill>
                <a:sym typeface="Symbol" pitchFamily="18" charset="2"/>
              </a:rPr>
              <a:t>U235 – 6.3510</a:t>
            </a:r>
            <a:r>
              <a:rPr lang="en-US" altLang="ru-RU" sz="1600" b="1" baseline="30000">
                <a:solidFill>
                  <a:srgbClr val="000000"/>
                </a:solidFill>
                <a:sym typeface="Symbol" pitchFamily="18" charset="2"/>
              </a:rPr>
              <a:t>5</a:t>
            </a:r>
            <a:r>
              <a:rPr lang="en-US" altLang="ru-RU" sz="1600" b="1" baseline="0">
                <a:solidFill>
                  <a:srgbClr val="000000"/>
                </a:solidFill>
                <a:sym typeface="Symbol" pitchFamily="18" charset="2"/>
              </a:rPr>
              <a:t> </a:t>
            </a:r>
            <a:r>
              <a:rPr lang="ru-RU" altLang="ru-RU" sz="1600" b="1" baseline="0">
                <a:solidFill>
                  <a:srgbClr val="000000"/>
                </a:solidFill>
                <a:sym typeface="Symbol" pitchFamily="18" charset="2"/>
              </a:rPr>
              <a:t>тонн</a:t>
            </a:r>
            <a:endParaRPr lang="en-US" altLang="ru-RU" sz="1600" b="1" baseline="0">
              <a:solidFill>
                <a:srgbClr val="000000"/>
              </a:solidFill>
              <a:sym typeface="Symbol" pitchFamily="18" charset="2"/>
            </a:endParaRPr>
          </a:p>
        </p:txBody>
      </p:sp>
      <p:sp>
        <p:nvSpPr>
          <p:cNvPr id="25605" name="Rectangle 11"/>
          <p:cNvSpPr>
            <a:spLocks noChangeArrowheads="1"/>
          </p:cNvSpPr>
          <p:nvPr/>
        </p:nvSpPr>
        <p:spPr bwMode="auto">
          <a:xfrm>
            <a:off x="0" y="6030913"/>
            <a:ext cx="91440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Font typeface="Arial" pitchFamily="34" charset="0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285750" indent="-285750" algn="l" eaLnBrk="0" hangingPunct="0">
              <a:spcBef>
                <a:spcPct val="20000"/>
              </a:spcBef>
              <a:buFont typeface="Arial" pitchFamily="34" charset="0"/>
              <a:buChar char="–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>
                <a:srgbClr val="0000FF"/>
              </a:buClr>
              <a:buSzPct val="120000"/>
              <a:buFontTx/>
              <a:buNone/>
            </a:pPr>
            <a:r>
              <a:rPr lang="ru-RU" altLang="ru-RU" sz="1800" b="1" baseline="0">
                <a:solidFill>
                  <a:srgbClr val="C00000"/>
                </a:solidFill>
                <a:latin typeface="Tahoma" pitchFamily="34" charset="0"/>
              </a:rPr>
              <a:t>Основные ресурсы энергии сосредоточены в </a:t>
            </a:r>
            <a:r>
              <a:rPr lang="en-US" altLang="ru-RU" sz="1800" b="1" baseline="0">
                <a:solidFill>
                  <a:srgbClr val="C00000"/>
                </a:solidFill>
                <a:latin typeface="Tahoma" pitchFamily="34" charset="0"/>
              </a:rPr>
              <a:t>U</a:t>
            </a:r>
            <a:r>
              <a:rPr lang="ru-RU" altLang="ru-RU" sz="1800" b="1" baseline="0">
                <a:solidFill>
                  <a:srgbClr val="C00000"/>
                </a:solidFill>
                <a:latin typeface="Tahoma" pitchFamily="34" charset="0"/>
              </a:rPr>
              <a:t>-</a:t>
            </a:r>
            <a:r>
              <a:rPr lang="en-US" altLang="ru-RU" sz="1800" b="1" baseline="0">
                <a:solidFill>
                  <a:srgbClr val="C00000"/>
                </a:solidFill>
                <a:latin typeface="Tahoma" pitchFamily="34" charset="0"/>
              </a:rPr>
              <a:t>238</a:t>
            </a:r>
            <a:r>
              <a:rPr lang="ru-RU" altLang="ru-RU" sz="1800" b="1" baseline="0">
                <a:solidFill>
                  <a:srgbClr val="C00000"/>
                </a:solidFill>
                <a:latin typeface="Tahoma" pitchFamily="34" charset="0"/>
              </a:rPr>
              <a:t>, </a:t>
            </a:r>
            <a:r>
              <a:rPr lang="en-US" altLang="ru-RU" sz="1800" b="1" baseline="0">
                <a:solidFill>
                  <a:srgbClr val="C00000"/>
                </a:solidFill>
                <a:latin typeface="Tahoma" pitchFamily="34" charset="0"/>
              </a:rPr>
              <a:t>Li</a:t>
            </a:r>
            <a:r>
              <a:rPr lang="ru-RU" altLang="ru-RU" sz="1800" b="1" baseline="0">
                <a:solidFill>
                  <a:srgbClr val="C00000"/>
                </a:solidFill>
                <a:latin typeface="Tahoma" pitchFamily="34" charset="0"/>
              </a:rPr>
              <a:t>-6 и </a:t>
            </a:r>
            <a:r>
              <a:rPr lang="en-US" altLang="ru-RU" sz="1800" b="1" baseline="0">
                <a:solidFill>
                  <a:srgbClr val="C00000"/>
                </a:solidFill>
                <a:latin typeface="Tahoma" pitchFamily="34" charset="0"/>
              </a:rPr>
              <a:t>Th</a:t>
            </a:r>
            <a:r>
              <a:rPr lang="ru-RU" altLang="ru-RU" sz="1800" b="1" baseline="0">
                <a:solidFill>
                  <a:srgbClr val="C00000"/>
                </a:solidFill>
                <a:latin typeface="Tahoma" pitchFamily="34" charset="0"/>
              </a:rPr>
              <a:t>-</a:t>
            </a:r>
            <a:r>
              <a:rPr lang="en-US" altLang="ru-RU" sz="1800" b="1" baseline="0">
                <a:solidFill>
                  <a:srgbClr val="C00000"/>
                </a:solidFill>
                <a:latin typeface="Tahoma" pitchFamily="34" charset="0"/>
              </a:rPr>
              <a:t>232</a:t>
            </a:r>
            <a:endParaRPr lang="ru-RU" altLang="ru-RU" sz="1800" b="1" baseline="0">
              <a:solidFill>
                <a:srgbClr val="C00000"/>
              </a:solidFill>
              <a:latin typeface="Tahoma" pitchFamily="34" charset="0"/>
            </a:endParaRPr>
          </a:p>
        </p:txBody>
      </p:sp>
      <p:graphicFrame>
        <p:nvGraphicFramePr>
          <p:cNvPr id="13" name="Диаграмма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37775313"/>
              </p:ext>
            </p:extLst>
          </p:nvPr>
        </p:nvGraphicFramePr>
        <p:xfrm>
          <a:off x="526774" y="1620873"/>
          <a:ext cx="8279296" cy="36269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29965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394" name="Rectangle 2"/>
          <p:cNvSpPr>
            <a:spLocks noGrp="1" noChangeArrowheads="1"/>
          </p:cNvSpPr>
          <p:nvPr>
            <p:ph type="title"/>
          </p:nvPr>
        </p:nvSpPr>
        <p:spPr>
          <a:xfrm>
            <a:off x="255588" y="452438"/>
            <a:ext cx="8639175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dirty="0" smtClean="0"/>
              <a:t>Две линии создания Супер-ВВЭР</a:t>
            </a:r>
            <a:endParaRPr lang="en-US" altLang="ru-RU" dirty="0"/>
          </a:p>
        </p:txBody>
      </p:sp>
      <p:sp>
        <p:nvSpPr>
          <p:cNvPr id="3" name="Isosceles Triangle 2"/>
          <p:cNvSpPr/>
          <p:nvPr/>
        </p:nvSpPr>
        <p:spPr>
          <a:xfrm>
            <a:off x="104775" y="3894138"/>
            <a:ext cx="4370388" cy="2344737"/>
          </a:xfrm>
          <a:prstGeom prst="triangle">
            <a:avLst/>
          </a:prstGeom>
          <a:solidFill>
            <a:srgbClr val="3366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/>
          </a:p>
        </p:txBody>
      </p:sp>
      <p:sp>
        <p:nvSpPr>
          <p:cNvPr id="26628" name="TextBox 3"/>
          <p:cNvSpPr txBox="1">
            <a:spLocks noChangeArrowheads="1"/>
          </p:cNvSpPr>
          <p:nvPr/>
        </p:nvSpPr>
        <p:spPr bwMode="auto">
          <a:xfrm>
            <a:off x="925513" y="5000625"/>
            <a:ext cx="2728912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Font typeface="Arial" pitchFamily="34" charset="0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pitchFamily="34" charset="0"/>
              <a:buChar char="–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ru-RU" altLang="ru-RU" sz="1800" b="1" u="sng" baseline="0">
                <a:solidFill>
                  <a:schemeClr val="bg1"/>
                </a:solidFill>
              </a:rPr>
              <a:t>Основа</a:t>
            </a:r>
          </a:p>
          <a:p>
            <a:pPr algn="ctr" eaLnBrk="1" hangingPunct="1">
              <a:buFontTx/>
              <a:buNone/>
            </a:pPr>
            <a:r>
              <a:rPr lang="ru-RU" altLang="ru-RU" sz="1400" b="1" baseline="0">
                <a:solidFill>
                  <a:schemeClr val="bg1"/>
                </a:solidFill>
              </a:rPr>
              <a:t>Развитие</a:t>
            </a:r>
            <a:br>
              <a:rPr lang="ru-RU" altLang="ru-RU" sz="1400" b="1" baseline="0">
                <a:solidFill>
                  <a:schemeClr val="bg1"/>
                </a:solidFill>
              </a:rPr>
            </a:br>
            <a:r>
              <a:rPr lang="ru-RU" altLang="ru-RU" sz="1400" b="1" baseline="0">
                <a:solidFill>
                  <a:schemeClr val="bg1"/>
                </a:solidFill>
              </a:rPr>
              <a:t>существующей</a:t>
            </a:r>
            <a:br>
              <a:rPr lang="ru-RU" altLang="ru-RU" sz="1400" b="1" baseline="0">
                <a:solidFill>
                  <a:schemeClr val="bg1"/>
                </a:solidFill>
              </a:rPr>
            </a:br>
            <a:r>
              <a:rPr lang="ru-RU" altLang="ru-RU" sz="1400" b="1" baseline="0">
                <a:solidFill>
                  <a:schemeClr val="bg1"/>
                </a:solidFill>
              </a:rPr>
              <a:t>технологии ВВЭР</a:t>
            </a:r>
            <a:endParaRPr lang="ru-RU" altLang="ru-RU" sz="1400">
              <a:solidFill>
                <a:schemeClr val="bg1"/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615950" y="3689350"/>
            <a:ext cx="3348038" cy="1311275"/>
          </a:xfrm>
          <a:prstGeom prst="ellipse">
            <a:avLst/>
          </a:prstGeom>
          <a:solidFill>
            <a:schemeClr val="accent3">
              <a:lumMod val="40000"/>
              <a:lumOff val="60000"/>
              <a:alpha val="80000"/>
            </a:schemeClr>
          </a:solidFill>
          <a:ln>
            <a:solidFill>
              <a:srgbClr val="336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/>
          </a:p>
        </p:txBody>
      </p:sp>
      <p:sp>
        <p:nvSpPr>
          <p:cNvPr id="2" name="Down Arrow 1"/>
          <p:cNvSpPr/>
          <p:nvPr/>
        </p:nvSpPr>
        <p:spPr>
          <a:xfrm>
            <a:off x="1593850" y="1863725"/>
            <a:ext cx="1392238" cy="1939925"/>
          </a:xfrm>
          <a:prstGeom prst="downArrow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/>
          </a:p>
        </p:txBody>
      </p:sp>
      <p:sp>
        <p:nvSpPr>
          <p:cNvPr id="26631" name="TextBox 27"/>
          <p:cNvSpPr txBox="1">
            <a:spLocks noChangeArrowheads="1"/>
          </p:cNvSpPr>
          <p:nvPr/>
        </p:nvSpPr>
        <p:spPr bwMode="auto">
          <a:xfrm>
            <a:off x="773113" y="4059238"/>
            <a:ext cx="301783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Font typeface="Arial" pitchFamily="34" charset="0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pitchFamily="34" charset="0"/>
              <a:buChar char="–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ru-RU" altLang="ru-RU" b="1" baseline="0"/>
              <a:t>Эволюционная</a:t>
            </a:r>
            <a:endParaRPr lang="en-US" altLang="ru-RU" b="1" baseline="0"/>
          </a:p>
        </p:txBody>
      </p:sp>
      <p:sp>
        <p:nvSpPr>
          <p:cNvPr id="29" name="Isosceles Triangle 28"/>
          <p:cNvSpPr/>
          <p:nvPr/>
        </p:nvSpPr>
        <p:spPr>
          <a:xfrm>
            <a:off x="4656138" y="3878263"/>
            <a:ext cx="4370387" cy="2344737"/>
          </a:xfrm>
          <a:prstGeom prst="triangle">
            <a:avLst/>
          </a:prstGeom>
          <a:solidFill>
            <a:srgbClr val="3366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/>
          </a:p>
        </p:txBody>
      </p:sp>
      <p:sp>
        <p:nvSpPr>
          <p:cNvPr id="26633" name="TextBox 29"/>
          <p:cNvSpPr txBox="1">
            <a:spLocks noChangeArrowheads="1"/>
          </p:cNvSpPr>
          <p:nvPr/>
        </p:nvSpPr>
        <p:spPr bwMode="auto">
          <a:xfrm>
            <a:off x="5035550" y="4983163"/>
            <a:ext cx="3479800" cy="1274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Font typeface="Arial" pitchFamily="34" charset="0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pitchFamily="34" charset="0"/>
              <a:buChar char="–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ru-RU" altLang="ru-RU" sz="1800" b="1" u="sng" baseline="0">
                <a:solidFill>
                  <a:schemeClr val="bg1"/>
                </a:solidFill>
              </a:rPr>
              <a:t>Основа</a:t>
            </a:r>
          </a:p>
          <a:p>
            <a:pPr algn="ctr" eaLnBrk="1" hangingPunct="1">
              <a:buFontTx/>
              <a:buNone/>
            </a:pPr>
            <a:r>
              <a:rPr lang="ru-RU" altLang="ru-RU" sz="1400" b="1" baseline="0">
                <a:solidFill>
                  <a:schemeClr val="bg1"/>
                </a:solidFill>
              </a:rPr>
              <a:t>На основе существующей технологии ВВЭР создание реактора, работающего на сверхкритических параметрах</a:t>
            </a:r>
            <a:endParaRPr lang="ru-RU" altLang="ru-RU" sz="1400">
              <a:solidFill>
                <a:schemeClr val="bg1"/>
              </a:solidFill>
            </a:endParaRPr>
          </a:p>
        </p:txBody>
      </p:sp>
      <p:sp>
        <p:nvSpPr>
          <p:cNvPr id="31" name="Oval 30"/>
          <p:cNvSpPr/>
          <p:nvPr/>
        </p:nvSpPr>
        <p:spPr>
          <a:xfrm>
            <a:off x="5167313" y="3673475"/>
            <a:ext cx="3348037" cy="1309688"/>
          </a:xfrm>
          <a:prstGeom prst="ellipse">
            <a:avLst/>
          </a:prstGeom>
          <a:solidFill>
            <a:schemeClr val="accent2">
              <a:lumMod val="40000"/>
              <a:lumOff val="60000"/>
              <a:alpha val="80000"/>
            </a:schemeClr>
          </a:solidFill>
          <a:ln>
            <a:solidFill>
              <a:srgbClr val="336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/>
          </a:p>
        </p:txBody>
      </p:sp>
      <p:sp>
        <p:nvSpPr>
          <p:cNvPr id="32" name="Down Arrow 31"/>
          <p:cNvSpPr/>
          <p:nvPr/>
        </p:nvSpPr>
        <p:spPr>
          <a:xfrm>
            <a:off x="6145213" y="1846263"/>
            <a:ext cx="1393825" cy="1941512"/>
          </a:xfrm>
          <a:prstGeom prst="downArrow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/>
          </a:p>
        </p:txBody>
      </p:sp>
      <p:sp>
        <p:nvSpPr>
          <p:cNvPr id="26636" name="TextBox 32"/>
          <p:cNvSpPr txBox="1">
            <a:spLocks noChangeArrowheads="1"/>
          </p:cNvSpPr>
          <p:nvPr/>
        </p:nvSpPr>
        <p:spPr bwMode="auto">
          <a:xfrm>
            <a:off x="5324475" y="4041775"/>
            <a:ext cx="30194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Font typeface="Arial" pitchFamily="34" charset="0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pitchFamily="34" charset="0"/>
              <a:buChar char="–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ru-RU" altLang="ru-RU" b="1" baseline="0"/>
              <a:t>Инновационная</a:t>
            </a:r>
            <a:endParaRPr lang="en-US" altLang="ru-RU" b="1" baseline="0"/>
          </a:p>
        </p:txBody>
      </p:sp>
    </p:spTree>
    <p:extLst>
      <p:ext uri="{BB962C8B-B14F-4D97-AF65-F5344CB8AC3E}">
        <p14:creationId xmlns:p14="http://schemas.microsoft.com/office/powerpoint/2010/main" val="3087319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311017" y="6299955"/>
            <a:ext cx="4931078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rIns="234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ru-RU" altLang="ru-RU" sz="1100" b="1" dirty="0"/>
              <a:t>Максимальный вариант развития мировой ядерной энергетики </a:t>
            </a:r>
            <a:r>
              <a:rPr lang="ru-RU" altLang="ru-RU" sz="1100" b="1" dirty="0" smtClean="0"/>
              <a:t/>
            </a:r>
            <a:br>
              <a:rPr lang="ru-RU" altLang="ru-RU" sz="1100" b="1" dirty="0" smtClean="0"/>
            </a:br>
            <a:r>
              <a:rPr lang="ru-RU" altLang="ru-RU" sz="1100" b="1" dirty="0" smtClean="0"/>
              <a:t>с </a:t>
            </a:r>
            <a:r>
              <a:rPr lang="ru-RU" altLang="ru-RU" sz="1100" b="1" dirty="0"/>
              <a:t>термоядерным источником нейтронов, </a:t>
            </a:r>
            <a:r>
              <a:rPr lang="ru-RU" altLang="ru-RU" sz="1100" b="1" dirty="0" smtClean="0"/>
              <a:t>ГВт</a:t>
            </a:r>
            <a:endParaRPr lang="en-US" altLang="ru-RU" sz="1000" b="1" i="1" dirty="0">
              <a:latin typeface="TimesNewRoman,Italic" charset="0"/>
            </a:endParaRPr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5375360" y="2925498"/>
            <a:ext cx="3475473" cy="3539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 altLang="ru-RU" sz="1400" dirty="0"/>
              <a:t>В случае, когда нейтроны, предназначенные для производства нового топлива, генерируются в термоядерном реакторе, их совокупная мощность будет примерно в 10 раз меньше мощности быстрых реакторов. </a:t>
            </a:r>
            <a:endParaRPr lang="en-US" altLang="ru-RU" sz="1400" dirty="0"/>
          </a:p>
          <a:p>
            <a:pPr eaLnBrk="1" hangingPunct="1"/>
            <a:endParaRPr lang="en-US" altLang="ru-RU" sz="1400" dirty="0"/>
          </a:p>
          <a:p>
            <a:pPr eaLnBrk="1" hangingPunct="1"/>
            <a:r>
              <a:rPr lang="ru-RU" altLang="ru-RU" sz="1400" dirty="0"/>
              <a:t>В этом случае в системе ядерной энергетики будут присутствовать тепловые реакторы разного назначения и небольшое количество термоядерных реакторов-гибридов, обеспечивающих наработку нового топлива из сырьевых изотопов и принципиально облегчающих переработку ядерного топлива.</a:t>
            </a:r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8" t="2873" r="2186" b="1534"/>
          <a:stretch/>
        </p:blipFill>
        <p:spPr bwMode="auto">
          <a:xfrm>
            <a:off x="432769" y="2994485"/>
            <a:ext cx="4704623" cy="3252752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16742" name="Group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3465791"/>
              </p:ext>
            </p:extLst>
          </p:nvPr>
        </p:nvGraphicFramePr>
        <p:xfrm>
          <a:off x="383909" y="1785579"/>
          <a:ext cx="8459944" cy="1005840"/>
        </p:xfrm>
        <a:graphic>
          <a:graphicData uri="http://schemas.openxmlformats.org/drawingml/2006/table">
            <a:tbl>
              <a:tblPr/>
              <a:tblGrid>
                <a:gridCol w="1840646"/>
                <a:gridCol w="918068"/>
                <a:gridCol w="950205"/>
                <a:gridCol w="950205"/>
                <a:gridCol w="950205"/>
                <a:gridCol w="950205"/>
                <a:gridCol w="950205"/>
                <a:gridCol w="950205"/>
              </a:tblGrid>
              <a:tr h="263228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13685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Быстрый реактор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13685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ADS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 – протон </a:t>
                      </a:r>
                      <a:b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</a:b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с энергией 1 ГэВ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1368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Термоядерный синтез </a:t>
                      </a:r>
                      <a:b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</a:b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D-T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 реакция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1368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Термоядерный синтез </a:t>
                      </a:r>
                      <a:b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</a:b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D-D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 реакция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1368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3228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CC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sym typeface="Symbol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Pu-239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1368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U-233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1368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Pu-239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1368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U-233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1368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Pu-239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1368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U-233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13685"/>
                    </a:solidFill>
                  </a:tcPr>
                </a:tc>
              </a:tr>
              <a:tr h="26322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Кол-во энергии, 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sym typeface="Symbol" pitchFamily="18" charset="2"/>
                        </a:rPr>
                        <a:t>МэВ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sym typeface="Symbol" pitchFamily="18" charset="2"/>
                        </a:rPr>
                        <a:t> 500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120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7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0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45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176" name="Text Box 32"/>
          <p:cNvSpPr txBox="1">
            <a:spLocks noChangeArrowheads="1"/>
          </p:cNvSpPr>
          <p:nvPr/>
        </p:nvSpPr>
        <p:spPr bwMode="auto">
          <a:xfrm>
            <a:off x="376928" y="1428393"/>
            <a:ext cx="8473905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rIns="234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ru-RU" altLang="ru-RU" sz="1400" b="1" dirty="0"/>
              <a:t>Энергия, выделяемая при производстве одного избыточного ядра делящегося изотопа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0825" y="387282"/>
            <a:ext cx="8774511" cy="738256"/>
          </a:xfrm>
        </p:spPr>
        <p:txBody>
          <a:bodyPr>
            <a:noAutofit/>
          </a:bodyPr>
          <a:lstStyle/>
          <a:p>
            <a:r>
              <a:rPr lang="ru-RU" sz="3600" dirty="0"/>
              <a:t>Источники нейтронов для воспроизводства ядерного топлива</a:t>
            </a: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047024" y="3283231"/>
            <a:ext cx="2617556" cy="1554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rIns="234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ts val="600"/>
              </a:spcBef>
            </a:pPr>
            <a:r>
              <a:rPr lang="ru-RU" altLang="ru-RU" sz="1000" b="1" i="1" dirty="0" smtClean="0"/>
              <a:t>ЛВР </a:t>
            </a:r>
            <a:r>
              <a:rPr lang="ru-RU" altLang="ru-RU" sz="1000" b="1" i="1" dirty="0"/>
              <a:t>– существующие </a:t>
            </a:r>
            <a:r>
              <a:rPr lang="ru-RU" altLang="ru-RU" sz="1000" b="1" i="1" dirty="0" err="1"/>
              <a:t>легководные</a:t>
            </a:r>
            <a:r>
              <a:rPr lang="ru-RU" altLang="ru-RU" sz="1000" b="1" i="1" dirty="0"/>
              <a:t> реакторы</a:t>
            </a:r>
          </a:p>
          <a:p>
            <a:pPr eaLnBrk="1" hangingPunct="1">
              <a:spcBef>
                <a:spcPts val="600"/>
              </a:spcBef>
            </a:pPr>
            <a:r>
              <a:rPr lang="ru-RU" altLang="ru-RU" sz="1000" b="1" i="1" dirty="0"/>
              <a:t>ЛВР-МОКС – те же реакторы </a:t>
            </a:r>
            <a:r>
              <a:rPr lang="ru-RU" altLang="ru-RU" sz="1000" b="1" i="1" dirty="0" smtClean="0"/>
              <a:t/>
            </a:r>
            <a:br>
              <a:rPr lang="ru-RU" altLang="ru-RU" sz="1000" b="1" i="1" dirty="0" smtClean="0"/>
            </a:br>
            <a:r>
              <a:rPr lang="ru-RU" altLang="ru-RU" sz="1000" b="1" i="1" dirty="0" smtClean="0"/>
              <a:t>с </a:t>
            </a:r>
            <a:r>
              <a:rPr lang="ru-RU" altLang="ru-RU" sz="1000" b="1" i="1" dirty="0"/>
              <a:t>МОКС-топливом</a:t>
            </a:r>
          </a:p>
          <a:p>
            <a:pPr eaLnBrk="1" hangingPunct="1">
              <a:spcBef>
                <a:spcPts val="600"/>
              </a:spcBef>
            </a:pPr>
            <a:r>
              <a:rPr lang="ru-RU" altLang="ru-RU" sz="1000" b="1" i="1" dirty="0"/>
              <a:t>ТИН – термоядерные источники нейтронов</a:t>
            </a:r>
          </a:p>
          <a:p>
            <a:pPr eaLnBrk="1" hangingPunct="1">
              <a:spcBef>
                <a:spcPts val="600"/>
              </a:spcBef>
            </a:pPr>
            <a:r>
              <a:rPr lang="ru-RU" altLang="ru-RU" sz="1000" b="1" i="1" dirty="0"/>
              <a:t>ТР – реакторы на тепловых </a:t>
            </a:r>
            <a:r>
              <a:rPr lang="ru-RU" altLang="ru-RU" sz="1000" b="1" i="1" dirty="0" smtClean="0"/>
              <a:t>нейтронах</a:t>
            </a:r>
            <a:r>
              <a:rPr lang="en-US" altLang="ru-RU" sz="1000" b="1" i="1" dirty="0" smtClean="0"/>
              <a:t> </a:t>
            </a:r>
            <a:r>
              <a:rPr lang="ru-RU" altLang="ru-RU" sz="1000" b="1" i="1" dirty="0" smtClean="0"/>
              <a:t>нового поколения</a:t>
            </a:r>
            <a:endParaRPr lang="en-US" altLang="ru-RU" sz="1000" b="1" i="1" dirty="0">
              <a:latin typeface="TimesNewRoman,Ital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0668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7282"/>
            <a:ext cx="8229600" cy="780432"/>
          </a:xfrm>
        </p:spPr>
        <p:txBody>
          <a:bodyPr/>
          <a:lstStyle/>
          <a:p>
            <a:r>
              <a:rPr lang="ru-RU" dirty="0"/>
              <a:t>История</a:t>
            </a:r>
          </a:p>
        </p:txBody>
      </p:sp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539749" y="4647128"/>
            <a:ext cx="7993063" cy="164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b="1" dirty="0"/>
              <a:t>Доклад И.В. Курчатова в </a:t>
            </a:r>
            <a:r>
              <a:rPr lang="ru-RU" altLang="ru-RU" b="1" dirty="0" err="1"/>
              <a:t>Харуэлле</a:t>
            </a:r>
            <a:r>
              <a:rPr lang="ru-RU" altLang="ru-RU" b="1" dirty="0"/>
              <a:t> «Некоторые вопросы развития атомной энергетики в СССР», апрель 1956 года.</a:t>
            </a:r>
          </a:p>
          <a:p>
            <a:pPr algn="ctr" eaLnBrk="1" hangingPunct="1"/>
            <a:endParaRPr lang="ru-RU" altLang="ru-RU" b="1" dirty="0"/>
          </a:p>
          <a:p>
            <a:pPr algn="ctr" eaLnBrk="1" hangingPunct="1"/>
            <a:r>
              <a:rPr lang="ru-RU" altLang="ru-RU" b="1" dirty="0"/>
              <a:t>Генеральный адрес А.П. Александрова на открытии конференции </a:t>
            </a:r>
            <a:r>
              <a:rPr lang="en-US" altLang="ru-RU" b="1" dirty="0"/>
              <a:t>VII</a:t>
            </a:r>
            <a:r>
              <a:rPr lang="ru-RU" altLang="ru-RU" b="1" dirty="0"/>
              <a:t> Мирового энергетического конгресса «Ядерная энергетика и ее роль в техническом прогрессе», 1968 год.</a:t>
            </a:r>
            <a:r>
              <a:rPr lang="ru-RU" altLang="ru-RU" dirty="0"/>
              <a:t> </a:t>
            </a:r>
          </a:p>
        </p:txBody>
      </p:sp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5818390" y="1433383"/>
            <a:ext cx="2786449" cy="276791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 w="9525">
            <a:noFill/>
            <a:miter lim="800000"/>
            <a:headEnd/>
            <a:tailEnd/>
          </a:ln>
          <a:effectLst/>
          <a:extLst/>
        </p:spPr>
        <p:txBody>
          <a:bodyPr wrap="square" lIns="108000" tIns="36000" rIns="36000" bIns="36000" anchor="ctr" anchorCtr="0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ru-RU" altLang="ru-RU" sz="1400" b="1" i="1" dirty="0" smtClean="0"/>
              <a:t>Первые</a:t>
            </a:r>
            <a:r>
              <a:rPr lang="en-US" altLang="ru-RU" sz="1400" b="1" i="1" dirty="0" smtClean="0"/>
              <a:t> </a:t>
            </a:r>
            <a:r>
              <a:rPr lang="ru-RU" altLang="ru-RU" sz="1400" b="1" i="1" dirty="0" smtClean="0"/>
              <a:t>документально</a:t>
            </a:r>
            <a:r>
              <a:rPr lang="en-US" altLang="ru-RU" sz="1400" b="1" i="1" dirty="0" smtClean="0"/>
              <a:t> </a:t>
            </a:r>
            <a:r>
              <a:rPr lang="ru-RU" altLang="ru-RU" sz="1400" b="1" i="1" dirty="0" smtClean="0"/>
              <a:t>зарегистрированные поручения</a:t>
            </a:r>
            <a:r>
              <a:rPr lang="en-US" altLang="ru-RU" sz="1400" b="1" i="1" dirty="0" smtClean="0"/>
              <a:t> </a:t>
            </a:r>
            <a:r>
              <a:rPr lang="ru-RU" altLang="ru-RU" sz="1400" b="1" i="1" dirty="0" smtClean="0"/>
              <a:t>И.В</a:t>
            </a:r>
            <a:r>
              <a:rPr lang="ru-RU" altLang="ru-RU" sz="1400" b="1" i="1" dirty="0"/>
              <a:t>. Курчатова проработать возможность энергетического применения ядерного </a:t>
            </a:r>
            <a:r>
              <a:rPr lang="ru-RU" altLang="ru-RU" sz="1400" b="1" i="1" dirty="0" smtClean="0"/>
              <a:t>реактора</a:t>
            </a:r>
            <a:r>
              <a:rPr lang="en-US" altLang="ru-RU" sz="1400" b="1" i="1" dirty="0" smtClean="0"/>
              <a:t> </a:t>
            </a:r>
            <a:r>
              <a:rPr lang="ru-RU" altLang="ru-RU" sz="1400" b="1" i="1" dirty="0" smtClean="0"/>
              <a:t>– </a:t>
            </a:r>
            <a:r>
              <a:rPr lang="ru-RU" altLang="ru-RU" sz="1400" b="1" i="1" dirty="0"/>
              <a:t>1946 год</a:t>
            </a:r>
            <a:endParaRPr lang="ru-RU" altLang="ru-RU" sz="1400" i="1" dirty="0"/>
          </a:p>
        </p:txBody>
      </p:sp>
      <p:pic>
        <p:nvPicPr>
          <p:cNvPr id="5" name="Picture 8" descr="сканирование001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0556" y="1433383"/>
            <a:ext cx="4232269" cy="276791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576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Три составляющие зрелости</a:t>
            </a:r>
            <a:endParaRPr lang="ru-RU" dirty="0"/>
          </a:p>
        </p:txBody>
      </p:sp>
      <p:sp>
        <p:nvSpPr>
          <p:cNvPr id="30" name="TextBox 29"/>
          <p:cNvSpPr txBox="1"/>
          <p:nvPr/>
        </p:nvSpPr>
        <p:spPr>
          <a:xfrm>
            <a:off x="302820" y="1672791"/>
            <a:ext cx="2487602" cy="923330"/>
          </a:xfrm>
          <a:prstGeom prst="rect">
            <a:avLst/>
          </a:prstGeom>
          <a:solidFill>
            <a:srgbClr val="99CCFF"/>
          </a:solidFill>
          <a:ln w="38100">
            <a:solidFill>
              <a:srgbClr val="013685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1</a:t>
            </a:r>
            <a:r>
              <a:rPr lang="ru-RU" b="1" dirty="0" smtClean="0"/>
              <a:t>.</a:t>
            </a:r>
            <a:endParaRPr lang="en-US" b="1" dirty="0" smtClean="0"/>
          </a:p>
          <a:p>
            <a:pPr algn="ctr"/>
            <a:r>
              <a:rPr lang="ru-RU" b="1" dirty="0" smtClean="0"/>
              <a:t>Обеспеченность </a:t>
            </a:r>
            <a:r>
              <a:rPr lang="ru-RU" b="1" dirty="0"/>
              <a:t>существования</a:t>
            </a:r>
          </a:p>
        </p:txBody>
      </p:sp>
      <p:sp>
        <p:nvSpPr>
          <p:cNvPr id="32" name="Plus 31"/>
          <p:cNvSpPr/>
          <p:nvPr/>
        </p:nvSpPr>
        <p:spPr>
          <a:xfrm>
            <a:off x="2790422" y="1843904"/>
            <a:ext cx="563243" cy="563243"/>
          </a:xfrm>
          <a:prstGeom prst="mathPlus">
            <a:avLst/>
          </a:prstGeom>
          <a:solidFill>
            <a:srgbClr val="0136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TextBox 33"/>
          <p:cNvSpPr txBox="1"/>
          <p:nvPr/>
        </p:nvSpPr>
        <p:spPr>
          <a:xfrm>
            <a:off x="3353665" y="1681721"/>
            <a:ext cx="2487602" cy="923330"/>
          </a:xfrm>
          <a:prstGeom prst="rect">
            <a:avLst/>
          </a:prstGeom>
          <a:solidFill>
            <a:srgbClr val="99CCFF"/>
          </a:solidFill>
          <a:ln w="38100">
            <a:solidFill>
              <a:srgbClr val="013685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2</a:t>
            </a:r>
            <a:r>
              <a:rPr lang="ru-RU" b="1" dirty="0" smtClean="0"/>
              <a:t>.</a:t>
            </a:r>
            <a:endParaRPr lang="en-US" b="1" dirty="0" smtClean="0"/>
          </a:p>
          <a:p>
            <a:pPr algn="ctr"/>
            <a:r>
              <a:rPr lang="ru-RU" b="1" dirty="0"/>
              <a:t>Надежность функционирования</a:t>
            </a:r>
          </a:p>
        </p:txBody>
      </p:sp>
      <p:sp>
        <p:nvSpPr>
          <p:cNvPr id="35" name="Plus 34"/>
          <p:cNvSpPr/>
          <p:nvPr/>
        </p:nvSpPr>
        <p:spPr>
          <a:xfrm>
            <a:off x="5841267" y="1852834"/>
            <a:ext cx="563243" cy="563243"/>
          </a:xfrm>
          <a:prstGeom prst="mathPlus">
            <a:avLst/>
          </a:prstGeom>
          <a:solidFill>
            <a:srgbClr val="0136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TextBox 35"/>
          <p:cNvSpPr txBox="1"/>
          <p:nvPr/>
        </p:nvSpPr>
        <p:spPr>
          <a:xfrm>
            <a:off x="6404510" y="1690651"/>
            <a:ext cx="2487602" cy="923330"/>
          </a:xfrm>
          <a:prstGeom prst="rect">
            <a:avLst/>
          </a:prstGeom>
          <a:solidFill>
            <a:srgbClr val="99CCFF"/>
          </a:solidFill>
          <a:ln w="38100">
            <a:solidFill>
              <a:srgbClr val="013685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3</a:t>
            </a:r>
            <a:r>
              <a:rPr lang="ru-RU" b="1" dirty="0" smtClean="0"/>
              <a:t>.</a:t>
            </a:r>
            <a:endParaRPr lang="en-US" b="1" dirty="0" smtClean="0"/>
          </a:p>
          <a:p>
            <a:pPr algn="ctr"/>
            <a:r>
              <a:rPr lang="ru-RU" b="1" dirty="0"/>
              <a:t>Оптимальное управление</a:t>
            </a:r>
          </a:p>
        </p:txBody>
      </p:sp>
      <p:sp>
        <p:nvSpPr>
          <p:cNvPr id="38" name="Down Arrow 37"/>
          <p:cNvSpPr/>
          <p:nvPr/>
        </p:nvSpPr>
        <p:spPr>
          <a:xfrm>
            <a:off x="3922789" y="2723879"/>
            <a:ext cx="1349354" cy="882203"/>
          </a:xfrm>
          <a:prstGeom prst="downArrow">
            <a:avLst>
              <a:gd name="adj1" fmla="val 50000"/>
              <a:gd name="adj2" fmla="val 45620"/>
            </a:avLst>
          </a:prstGeom>
          <a:solidFill>
            <a:srgbClr val="0136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TextBox 38"/>
          <p:cNvSpPr txBox="1"/>
          <p:nvPr/>
        </p:nvSpPr>
        <p:spPr>
          <a:xfrm>
            <a:off x="3353665" y="3727315"/>
            <a:ext cx="2487602" cy="707886"/>
          </a:xfrm>
          <a:prstGeom prst="rect">
            <a:avLst/>
          </a:prstGeom>
          <a:solidFill>
            <a:schemeClr val="bg1"/>
          </a:solidFill>
          <a:ln w="38100">
            <a:solidFill>
              <a:srgbClr val="013685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13685"/>
                </a:solidFill>
              </a:rPr>
              <a:t>Приобретение опыта</a:t>
            </a:r>
            <a:endParaRPr lang="ru-RU" sz="2000" b="1" dirty="0">
              <a:solidFill>
                <a:srgbClr val="013685"/>
              </a:solidFill>
            </a:endParaRPr>
          </a:p>
        </p:txBody>
      </p:sp>
      <p:sp>
        <p:nvSpPr>
          <p:cNvPr id="40" name="Down Arrow 39"/>
          <p:cNvSpPr/>
          <p:nvPr/>
        </p:nvSpPr>
        <p:spPr>
          <a:xfrm>
            <a:off x="3922789" y="4537653"/>
            <a:ext cx="1349354" cy="882203"/>
          </a:xfrm>
          <a:prstGeom prst="downArrow">
            <a:avLst>
              <a:gd name="adj1" fmla="val 50000"/>
              <a:gd name="adj2" fmla="val 45620"/>
            </a:avLst>
          </a:prstGeom>
          <a:solidFill>
            <a:srgbClr val="0136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TextBox 40"/>
          <p:cNvSpPr txBox="1"/>
          <p:nvPr/>
        </p:nvSpPr>
        <p:spPr>
          <a:xfrm>
            <a:off x="2137455" y="5573286"/>
            <a:ext cx="4920021" cy="830997"/>
          </a:xfrm>
          <a:prstGeom prst="rect">
            <a:avLst/>
          </a:prstGeom>
          <a:solidFill>
            <a:schemeClr val="bg1"/>
          </a:solidFill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Надежность и </a:t>
            </a:r>
            <a:r>
              <a:rPr lang="ru-RU" sz="2400" b="1" dirty="0">
                <a:solidFill>
                  <a:srgbClr val="C00000"/>
                </a:solidFill>
              </a:rPr>
              <a:t>безопасность </a:t>
            </a:r>
            <a:r>
              <a:rPr lang="ru-RU" sz="2400" b="1" dirty="0" smtClean="0">
                <a:solidFill>
                  <a:srgbClr val="C00000"/>
                </a:solidFill>
              </a:rPr>
              <a:t/>
            </a:r>
            <a:br>
              <a:rPr lang="ru-RU" sz="2400" b="1" dirty="0" smtClean="0">
                <a:solidFill>
                  <a:srgbClr val="C00000"/>
                </a:solidFill>
              </a:rPr>
            </a:br>
            <a:r>
              <a:rPr lang="ru-RU" sz="2400" b="1" dirty="0" smtClean="0">
                <a:solidFill>
                  <a:srgbClr val="C00000"/>
                </a:solidFill>
              </a:rPr>
              <a:t>– </a:t>
            </a:r>
            <a:r>
              <a:rPr lang="ru-RU" sz="2400" b="1" dirty="0">
                <a:solidFill>
                  <a:srgbClr val="C00000"/>
                </a:solidFill>
              </a:rPr>
              <a:t>конечный результат</a:t>
            </a:r>
          </a:p>
        </p:txBody>
      </p:sp>
    </p:spTree>
    <p:extLst>
      <p:ext uri="{BB962C8B-B14F-4D97-AF65-F5344CB8AC3E}">
        <p14:creationId xmlns:p14="http://schemas.microsoft.com/office/powerpoint/2010/main" val="2304740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5275" y="290513"/>
            <a:ext cx="8724900" cy="80327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2400" dirty="0" smtClean="0"/>
              <a:t>Безопасность – обязательное и неизменное </a:t>
            </a:r>
            <a:r>
              <a:rPr lang="ru-RU" sz="2400" dirty="0"/>
              <a:t>условие развития ядерной </a:t>
            </a:r>
            <a:r>
              <a:rPr lang="ru-RU" sz="2400" dirty="0" smtClean="0"/>
              <a:t>энергетики</a:t>
            </a:r>
            <a:endParaRPr lang="ru-RU" sz="24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2730866"/>
              </p:ext>
            </p:extLst>
          </p:nvPr>
        </p:nvGraphicFramePr>
        <p:xfrm>
          <a:off x="282956" y="1143070"/>
          <a:ext cx="8098710" cy="5593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6595"/>
                <a:gridCol w="4035693"/>
                <a:gridCol w="502346"/>
                <a:gridCol w="502346"/>
                <a:gridCol w="502346"/>
                <a:gridCol w="502346"/>
                <a:gridCol w="502346"/>
                <a:gridCol w="502346"/>
                <a:gridCol w="502346"/>
              </a:tblGrid>
              <a:tr h="239942">
                <a:tc>
                  <a:txBody>
                    <a:bodyPr/>
                    <a:lstStyle/>
                    <a:p>
                      <a:pPr algn="ctr"/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2015</a:t>
                      </a:r>
                      <a:endParaRPr lang="ru-RU" sz="12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14">
                  <a:txBody>
                    <a:bodyPr/>
                    <a:lstStyle/>
                    <a:p>
                      <a:pPr algn="l"/>
                      <a:r>
                        <a:rPr lang="ru-RU" sz="1000" b="1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Первая АЭС</a:t>
                      </a:r>
                      <a:endParaRPr lang="ru-RU" sz="10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14">
                  <a:txBody>
                    <a:bodyPr/>
                    <a:lstStyle/>
                    <a:p>
                      <a:pPr algn="l"/>
                      <a:r>
                        <a:rPr lang="ru-RU" sz="1000" b="1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Головные промышленные</a:t>
                      </a:r>
                      <a:endParaRPr lang="ru-RU" sz="10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14">
                  <a:txBody>
                    <a:bodyPr/>
                    <a:lstStyle/>
                    <a:p>
                      <a:pPr algn="l"/>
                      <a:r>
                        <a:rPr lang="ru-RU" sz="1000" b="1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1-е поколение</a:t>
                      </a:r>
                      <a:endParaRPr lang="ru-RU" sz="10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14">
                  <a:txBody>
                    <a:bodyPr/>
                    <a:lstStyle/>
                    <a:p>
                      <a:pPr algn="l"/>
                      <a:r>
                        <a:rPr lang="ru-RU" sz="1000" b="1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Финская АЭС</a:t>
                      </a:r>
                      <a:endParaRPr lang="ru-RU" sz="10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1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2-е поколение</a:t>
                      </a:r>
                    </a:p>
                  </a:txBody>
                  <a:tcPr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1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3-е поколение</a:t>
                      </a:r>
                    </a:p>
                  </a:txBody>
                  <a:tcPr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1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4-е поколение</a:t>
                      </a:r>
                    </a:p>
                  </a:txBody>
                  <a:tcPr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9942">
                <a:tc>
                  <a:txBody>
                    <a:bodyPr/>
                    <a:lstStyle/>
                    <a:p>
                      <a:pPr algn="ctr"/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2010</a:t>
                      </a:r>
                      <a:endParaRPr lang="ru-RU" sz="12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b="1" baseline="0" dirty="0" err="1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Фукусима</a:t>
                      </a:r>
                      <a:endParaRPr lang="ru-RU" sz="1100" b="1" baseline="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8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10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10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10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10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10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10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9942">
                <a:tc>
                  <a:txBody>
                    <a:bodyPr/>
                    <a:lstStyle/>
                    <a:p>
                      <a:pPr algn="ctr"/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2005</a:t>
                      </a:r>
                      <a:endParaRPr lang="ru-RU" sz="12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8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10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10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10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10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10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10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9942">
                <a:tc>
                  <a:txBody>
                    <a:bodyPr/>
                    <a:lstStyle/>
                    <a:p>
                      <a:pPr algn="ctr"/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2000</a:t>
                      </a:r>
                      <a:endParaRPr lang="ru-RU" sz="12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8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10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10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10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10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10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10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9942">
                <a:tc>
                  <a:txBody>
                    <a:bodyPr/>
                    <a:lstStyle/>
                    <a:p>
                      <a:pPr algn="ctr"/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1995</a:t>
                      </a:r>
                      <a:endParaRPr lang="ru-RU" sz="12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b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Закон об использовании атомной энергии</a:t>
                      </a:r>
                      <a:endParaRPr lang="ru-RU" sz="1100" b="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800" b="1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10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10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10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10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10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10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99903">
                <a:tc>
                  <a:txBody>
                    <a:bodyPr/>
                    <a:lstStyle/>
                    <a:p>
                      <a:pPr algn="ctr"/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1990</a:t>
                      </a:r>
                      <a:endParaRPr lang="ru-RU" sz="12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b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Реализация первоочередных мероприятий ОПБ-88</a:t>
                      </a:r>
                    </a:p>
                    <a:p>
                      <a:r>
                        <a:rPr lang="ru-RU" sz="1100" b="1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Чернобыль</a:t>
                      </a:r>
                      <a:endParaRPr lang="ru-RU" sz="1100" b="1" baseline="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8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10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10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10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10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10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10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59864">
                <a:tc>
                  <a:txBody>
                    <a:bodyPr/>
                    <a:lstStyle/>
                    <a:p>
                      <a:pPr algn="ctr"/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1985</a:t>
                      </a:r>
                      <a:endParaRPr lang="ru-RU" sz="12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b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Создание сводного перечня норм и правил.</a:t>
                      </a:r>
                    </a:p>
                    <a:p>
                      <a:r>
                        <a:rPr lang="ru-RU" sz="1100" b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Образование ГАЭН.</a:t>
                      </a:r>
                    </a:p>
                    <a:p>
                      <a:r>
                        <a:rPr lang="ru-RU" sz="1100" b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ОПБ-82</a:t>
                      </a:r>
                      <a:endParaRPr lang="ru-RU" sz="1100" b="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8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10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10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10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10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10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10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19825">
                <a:tc>
                  <a:txBody>
                    <a:bodyPr/>
                    <a:lstStyle/>
                    <a:p>
                      <a:pPr algn="ctr"/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1980</a:t>
                      </a:r>
                      <a:endParaRPr lang="ru-RU" sz="12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b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СПАЭС-79.</a:t>
                      </a:r>
                    </a:p>
                    <a:p>
                      <a:r>
                        <a:rPr lang="ru-RU" sz="1100" b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Требования к размещению АСТ.</a:t>
                      </a:r>
                    </a:p>
                    <a:p>
                      <a:r>
                        <a:rPr lang="ru-RU" sz="1100" b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Начало разработки АСТ-500.</a:t>
                      </a:r>
                    </a:p>
                    <a:p>
                      <a:r>
                        <a:rPr lang="ru-RU" sz="1100" b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НРБ-76</a:t>
                      </a:r>
                      <a:endParaRPr lang="ru-RU" sz="1100" b="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8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10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10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10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10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10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10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59864">
                <a:tc>
                  <a:txBody>
                    <a:bodyPr/>
                    <a:lstStyle/>
                    <a:p>
                      <a:pPr algn="ctr"/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1975</a:t>
                      </a:r>
                      <a:endParaRPr lang="ru-RU" sz="12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b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ПБЯ-74.</a:t>
                      </a:r>
                    </a:p>
                    <a:p>
                      <a:r>
                        <a:rPr lang="ru-RU" sz="1100" b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ОПБ-73.</a:t>
                      </a:r>
                    </a:p>
                    <a:p>
                      <a:r>
                        <a:rPr lang="ru-RU" sz="1100" b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ОСП-72, </a:t>
                      </a:r>
                      <a:r>
                        <a:rPr lang="ru-RU" sz="1100" b="0" baseline="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ПУиБЭ</a:t>
                      </a:r>
                      <a:r>
                        <a:rPr lang="ru-RU" sz="1100" b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НРП, ОП-1513-72, ПК-1514-72</a:t>
                      </a:r>
                      <a:endParaRPr lang="ru-RU" sz="1100" b="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8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10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10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10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10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10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10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99903">
                <a:tc>
                  <a:txBody>
                    <a:bodyPr/>
                    <a:lstStyle/>
                    <a:p>
                      <a:pPr algn="ctr"/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1970</a:t>
                      </a:r>
                      <a:endParaRPr lang="ru-RU" sz="12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b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НРБ-69, Соглашение с Финляндией.</a:t>
                      </a:r>
                    </a:p>
                    <a:p>
                      <a:r>
                        <a:rPr lang="ru-RU" sz="1100" b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СПАЭС-68</a:t>
                      </a:r>
                      <a:endParaRPr lang="ru-RU" sz="1100" b="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8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10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10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10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10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10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10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9942">
                <a:tc>
                  <a:txBody>
                    <a:bodyPr/>
                    <a:lstStyle/>
                    <a:p>
                      <a:pPr algn="ctr"/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1965</a:t>
                      </a:r>
                      <a:endParaRPr lang="ru-RU" sz="12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b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Создание НКРЗ</a:t>
                      </a:r>
                      <a:endParaRPr lang="ru-RU" sz="1100" b="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9942">
                <a:tc>
                  <a:txBody>
                    <a:bodyPr/>
                    <a:lstStyle/>
                    <a:p>
                      <a:pPr algn="ctr"/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1960</a:t>
                      </a:r>
                      <a:endParaRPr lang="ru-RU" sz="12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b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СП-333-60</a:t>
                      </a:r>
                      <a:endParaRPr lang="ru-RU" sz="1100" b="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8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10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10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10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10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10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10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59864">
                <a:tc>
                  <a:txBody>
                    <a:bodyPr/>
                    <a:lstStyle/>
                    <a:p>
                      <a:pPr algn="ctr"/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1955</a:t>
                      </a:r>
                      <a:endParaRPr lang="ru-RU" sz="12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b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Общетехнические нормы и правила.</a:t>
                      </a:r>
                    </a:p>
                    <a:p>
                      <a:r>
                        <a:rPr lang="ru-RU" sz="1100" b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Спец. требования к материалам и конструкциям.</a:t>
                      </a:r>
                    </a:p>
                    <a:p>
                      <a:r>
                        <a:rPr lang="ru-RU" sz="1100" b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Индивидуальные технические решения</a:t>
                      </a:r>
                      <a:endParaRPr lang="ru-RU" sz="1100" b="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8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10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10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10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10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10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10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9942">
                <a:tc>
                  <a:txBody>
                    <a:bodyPr/>
                    <a:lstStyle/>
                    <a:p>
                      <a:pPr algn="ctr"/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1950</a:t>
                      </a:r>
                      <a:endParaRPr lang="ru-RU" sz="12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b="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8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10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10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10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10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10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1000" b="1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4877496" y="6083429"/>
            <a:ext cx="486000" cy="357187"/>
          </a:xfrm>
          <a:prstGeom prst="rect">
            <a:avLst/>
          </a:prstGeom>
          <a:solidFill>
            <a:srgbClr val="FFFF00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Rectangle 4"/>
          <p:cNvSpPr/>
          <p:nvPr/>
        </p:nvSpPr>
        <p:spPr>
          <a:xfrm>
            <a:off x="4877496" y="2814766"/>
            <a:ext cx="486000" cy="3268663"/>
          </a:xfrm>
          <a:prstGeom prst="rect">
            <a:avLst/>
          </a:prstGeom>
          <a:solidFill>
            <a:srgbClr val="FFFF0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Rectangle 5"/>
          <p:cNvSpPr/>
          <p:nvPr/>
        </p:nvSpPr>
        <p:spPr>
          <a:xfrm>
            <a:off x="4877496" y="1808291"/>
            <a:ext cx="486000" cy="100647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5376304" y="5407154"/>
            <a:ext cx="477213" cy="676275"/>
          </a:xfrm>
          <a:prstGeom prst="rect">
            <a:avLst/>
          </a:prstGeom>
          <a:solidFill>
            <a:schemeClr val="accent6">
              <a:lumMod val="40000"/>
              <a:lumOff val="6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5379479" y="3157666"/>
            <a:ext cx="477213" cy="2249488"/>
          </a:xfrm>
          <a:prstGeom prst="rect">
            <a:avLst/>
          </a:prstGeom>
          <a:solidFill>
            <a:schemeClr val="accent6">
              <a:lumMod val="75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5876479" y="4919791"/>
            <a:ext cx="478800" cy="663575"/>
          </a:xfrm>
          <a:prstGeom prst="rect">
            <a:avLst/>
          </a:prstGeom>
          <a:solidFill>
            <a:schemeClr val="accent2">
              <a:lumMod val="40000"/>
              <a:lumOff val="6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5879654" y="1697166"/>
            <a:ext cx="478800" cy="322262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1451" name="TextBox 10"/>
          <p:cNvSpPr txBox="1">
            <a:spLocks noChangeArrowheads="1"/>
          </p:cNvSpPr>
          <p:nvPr/>
        </p:nvSpPr>
        <p:spPr bwMode="auto">
          <a:xfrm rot="5400000">
            <a:off x="7139013" y="2693333"/>
            <a:ext cx="3330396" cy="246221"/>
          </a:xfrm>
          <a:prstGeom prst="rect">
            <a:avLst/>
          </a:prstGeom>
          <a:noFill/>
          <a:ln>
            <a:noFill/>
          </a:ln>
          <a:scene3d>
            <a:camera prst="orthographicFront">
              <a:rot lat="0" lon="0" rev="1080000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ctr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ctr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ctr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ctr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ctr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1000" i="1" spc="300" dirty="0" smtClean="0">
                <a:solidFill>
                  <a:srgbClr val="FF0000"/>
                </a:solidFill>
              </a:rPr>
              <a:t>ПОЭТАПНАЯ</a:t>
            </a:r>
            <a:r>
              <a:rPr lang="en-US" altLang="ru-RU" sz="1000" i="1" spc="300" dirty="0" smtClean="0">
                <a:solidFill>
                  <a:srgbClr val="FF0000"/>
                </a:solidFill>
              </a:rPr>
              <a:t>  </a:t>
            </a:r>
            <a:r>
              <a:rPr lang="ru-RU" altLang="ru-RU" sz="1000" i="1" spc="300" dirty="0" smtClean="0">
                <a:solidFill>
                  <a:srgbClr val="FF0000"/>
                </a:solidFill>
              </a:rPr>
              <a:t> МОДЕРНИЗАЦИЯ</a:t>
            </a:r>
            <a:endParaRPr lang="ru-RU" altLang="ru-RU" sz="1000" i="1" spc="3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386212" y="3795841"/>
            <a:ext cx="478800" cy="1508125"/>
          </a:xfrm>
          <a:prstGeom prst="rect">
            <a:avLst/>
          </a:prstGeom>
          <a:solidFill>
            <a:schemeClr val="accent3">
              <a:lumMod val="40000"/>
              <a:lumOff val="6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6386212" y="1697165"/>
            <a:ext cx="478800" cy="209867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Rectangle 13"/>
          <p:cNvSpPr/>
          <p:nvPr/>
        </p:nvSpPr>
        <p:spPr>
          <a:xfrm>
            <a:off x="6884089" y="3795841"/>
            <a:ext cx="478800" cy="754063"/>
          </a:xfrm>
          <a:prstGeom prst="rect">
            <a:avLst/>
          </a:prstGeom>
          <a:solidFill>
            <a:srgbClr val="0066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Rectangle 14"/>
          <p:cNvSpPr/>
          <p:nvPr/>
        </p:nvSpPr>
        <p:spPr>
          <a:xfrm>
            <a:off x="6887264" y="1697166"/>
            <a:ext cx="478800" cy="819150"/>
          </a:xfrm>
          <a:prstGeom prst="rect">
            <a:avLst/>
          </a:prstGeom>
          <a:solidFill>
            <a:srgbClr val="006600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6885676" y="2516316"/>
            <a:ext cx="478800" cy="1279525"/>
          </a:xfrm>
          <a:prstGeom prst="rect">
            <a:avLst/>
          </a:prstGeom>
          <a:solidFill>
            <a:srgbClr val="006600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Rectangle 16"/>
          <p:cNvSpPr/>
          <p:nvPr/>
        </p:nvSpPr>
        <p:spPr>
          <a:xfrm>
            <a:off x="7389246" y="1697166"/>
            <a:ext cx="478800" cy="1049338"/>
          </a:xfrm>
          <a:prstGeom prst="rect">
            <a:avLst/>
          </a:prstGeom>
          <a:solidFill>
            <a:srgbClr val="8FB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Rectangle 17"/>
          <p:cNvSpPr/>
          <p:nvPr/>
        </p:nvSpPr>
        <p:spPr>
          <a:xfrm>
            <a:off x="7891799" y="1697166"/>
            <a:ext cx="478800" cy="52387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anchor="ctr"/>
          <a:lstStyle/>
          <a:p>
            <a:pPr algn="ctr">
              <a:defRPr/>
            </a:pPr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ВТГР</a:t>
            </a:r>
          </a:p>
        </p:txBody>
      </p:sp>
      <p:sp>
        <p:nvSpPr>
          <p:cNvPr id="20" name="Rectangle 19"/>
          <p:cNvSpPr/>
          <p:nvPr/>
        </p:nvSpPr>
        <p:spPr>
          <a:xfrm>
            <a:off x="7891799" y="2657604"/>
            <a:ext cx="478800" cy="13970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anchor="ctr"/>
          <a:lstStyle/>
          <a:p>
            <a:pPr algn="ctr">
              <a:defRPr/>
            </a:pPr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АСТ-500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4872644" y="2825117"/>
            <a:ext cx="3792953" cy="7632"/>
          </a:xfrm>
          <a:prstGeom prst="line">
            <a:avLst/>
          </a:prstGeom>
          <a:ln w="127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4872644" y="4481641"/>
            <a:ext cx="3708646" cy="0"/>
          </a:xfrm>
          <a:prstGeom prst="line">
            <a:avLst/>
          </a:prstGeom>
          <a:ln w="127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8388107" y="1151245"/>
            <a:ext cx="585989" cy="0"/>
          </a:xfrm>
          <a:prstGeom prst="line">
            <a:avLst/>
          </a:prstGeom>
          <a:ln w="127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8498796" y="1151245"/>
            <a:ext cx="0" cy="3330396"/>
          </a:xfrm>
          <a:prstGeom prst="straightConnector1">
            <a:avLst/>
          </a:prstGeom>
          <a:ln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>
            <a:off x="8654328" y="1151245"/>
            <a:ext cx="0" cy="1663521"/>
          </a:xfrm>
          <a:prstGeom prst="straightConnector1">
            <a:avLst/>
          </a:prstGeom>
          <a:ln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0038"/>
            <a:ext cx="8229600" cy="776287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2800" dirty="0" smtClean="0"/>
              <a:t>Новые реакторные технологии российской ядерной энергетики</a:t>
            </a:r>
            <a:endParaRPr lang="ru-RU" sz="2800" dirty="0"/>
          </a:p>
        </p:txBody>
      </p:sp>
      <p:graphicFrame>
        <p:nvGraphicFramePr>
          <p:cNvPr id="110" name="Table 10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0857754"/>
              </p:ext>
            </p:extLst>
          </p:nvPr>
        </p:nvGraphicFramePr>
        <p:xfrm>
          <a:off x="209684" y="1209250"/>
          <a:ext cx="8775165" cy="54013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1098"/>
                <a:gridCol w="504749"/>
                <a:gridCol w="1341571"/>
                <a:gridCol w="1436914"/>
                <a:gridCol w="1383126"/>
                <a:gridCol w="1413862"/>
                <a:gridCol w="1421546"/>
                <a:gridCol w="722299"/>
              </a:tblGrid>
              <a:tr h="763058">
                <a:tc rowSpan="3">
                  <a:txBody>
                    <a:bodyPr/>
                    <a:lstStyle/>
                    <a:p>
                      <a:pPr algn="ctr"/>
                      <a:r>
                        <a:rPr lang="ru-RU" altLang="ru-RU" sz="14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anose="020B0604020202020204" pitchFamily="34" charset="0"/>
                        </a:rPr>
                        <a:t>Реакторы на тепловых нейтронах</a:t>
                      </a:r>
                      <a:endParaRPr lang="ru-RU" sz="1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ru-RU" sz="10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sym typeface="Symbol" pitchFamily="18" charset="2"/>
                        </a:rPr>
                        <a:t>1000 </a:t>
                      </a:r>
                      <a:r>
                        <a:rPr lang="ru-RU" altLang="ru-RU" sz="10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sym typeface="Symbol" pitchFamily="18" charset="2"/>
                        </a:rPr>
                        <a:t>МВт</a:t>
                      </a:r>
                      <a:endParaRPr lang="ru-RU" sz="1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016782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ru-RU" sz="10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sym typeface="Symbol" pitchFamily="18" charset="2"/>
                        </a:rPr>
                        <a:t>300-700 </a:t>
                      </a:r>
                      <a:r>
                        <a:rPr lang="ru-RU" altLang="ru-RU" sz="10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sym typeface="Symbol" pitchFamily="18" charset="2"/>
                        </a:rPr>
                        <a:t>МВт</a:t>
                      </a:r>
                      <a:endParaRPr lang="ru-RU" sz="1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899032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ru-RU" sz="10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sym typeface="Symbol" pitchFamily="18" charset="2"/>
                        </a:rPr>
                        <a:t> 100 </a:t>
                      </a:r>
                      <a:r>
                        <a:rPr lang="ru-RU" altLang="ru-RU" sz="10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sym typeface="Symbol" pitchFamily="18" charset="2"/>
                        </a:rPr>
                        <a:t>МВт</a:t>
                      </a:r>
                      <a:endParaRPr lang="ru-RU" sz="1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960504">
                <a:tc rowSpan="2">
                  <a:txBody>
                    <a:bodyPr/>
                    <a:lstStyle/>
                    <a:p>
                      <a:pPr algn="ctr"/>
                      <a:r>
                        <a:rPr lang="ru-RU" altLang="ru-RU" sz="1400" b="1" dirty="0" smtClean="0">
                          <a:solidFill>
                            <a:schemeClr val="tx1"/>
                          </a:solidFill>
                          <a:latin typeface="Arial" pitchFamily="34" charset="0"/>
                        </a:rPr>
                        <a:t>Быстрые</a:t>
                      </a:r>
                      <a:r>
                        <a:rPr lang="en-US" altLang="ru-RU" sz="1400" b="1" dirty="0" smtClean="0">
                          <a:solidFill>
                            <a:schemeClr val="tx1"/>
                          </a:solidFill>
                          <a:latin typeface="Arial" pitchFamily="34" charset="0"/>
                        </a:rPr>
                        <a:t> </a:t>
                      </a:r>
                      <a:r>
                        <a:rPr lang="ru-RU" altLang="ru-RU" sz="1400" b="1" dirty="0" smtClean="0">
                          <a:solidFill>
                            <a:schemeClr val="tx1"/>
                          </a:solidFill>
                          <a:latin typeface="Arial" pitchFamily="34" charset="0"/>
                        </a:rPr>
                        <a:t>реакторы</a:t>
                      </a:r>
                      <a:endParaRPr lang="ru-RU" sz="1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altLang="ru-RU" sz="1000" b="1" dirty="0" smtClean="0">
                          <a:solidFill>
                            <a:schemeClr val="tx1"/>
                          </a:solidFill>
                          <a:latin typeface="Arial" pitchFamily="34" charset="0"/>
                        </a:rPr>
                        <a:t>Натриевые</a:t>
                      </a:r>
                      <a:endParaRPr lang="ru-RU" sz="1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57154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altLang="ru-RU" sz="1000" b="1" dirty="0" smtClean="0">
                          <a:solidFill>
                            <a:schemeClr val="tx1"/>
                          </a:solidFill>
                          <a:latin typeface="Arial" pitchFamily="34" charset="0"/>
                        </a:rPr>
                        <a:t>Альтернативные концепции</a:t>
                      </a:r>
                      <a:endParaRPr lang="ru-RU" sz="1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5650">
                <a:tc gridSpan="8"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vert="vert">
                    <a:lnL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2468" name="TextBox 110"/>
          <p:cNvSpPr txBox="1">
            <a:spLocks noChangeArrowheads="1"/>
          </p:cNvSpPr>
          <p:nvPr/>
        </p:nvSpPr>
        <p:spPr bwMode="auto">
          <a:xfrm>
            <a:off x="1117512" y="6315075"/>
            <a:ext cx="46831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000" b="1" dirty="0"/>
              <a:t>2010</a:t>
            </a:r>
          </a:p>
        </p:txBody>
      </p:sp>
      <p:sp>
        <p:nvSpPr>
          <p:cNvPr id="62469" name="TextBox 111"/>
          <p:cNvSpPr txBox="1">
            <a:spLocks noChangeArrowheads="1"/>
          </p:cNvSpPr>
          <p:nvPr/>
        </p:nvSpPr>
        <p:spPr bwMode="auto">
          <a:xfrm>
            <a:off x="2377048" y="6319838"/>
            <a:ext cx="4699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000" b="1"/>
              <a:t>2015</a:t>
            </a:r>
          </a:p>
        </p:txBody>
      </p:sp>
      <p:sp>
        <p:nvSpPr>
          <p:cNvPr id="62470" name="TextBox 112"/>
          <p:cNvSpPr txBox="1">
            <a:spLocks noChangeArrowheads="1"/>
          </p:cNvSpPr>
          <p:nvPr/>
        </p:nvSpPr>
        <p:spPr bwMode="auto">
          <a:xfrm>
            <a:off x="3853423" y="6311900"/>
            <a:ext cx="46831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000" b="1"/>
              <a:t>2020</a:t>
            </a:r>
          </a:p>
        </p:txBody>
      </p:sp>
      <p:sp>
        <p:nvSpPr>
          <p:cNvPr id="62471" name="TextBox 113"/>
          <p:cNvSpPr txBox="1">
            <a:spLocks noChangeArrowheads="1"/>
          </p:cNvSpPr>
          <p:nvPr/>
        </p:nvSpPr>
        <p:spPr bwMode="auto">
          <a:xfrm>
            <a:off x="5142473" y="6315075"/>
            <a:ext cx="46831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000" b="1"/>
              <a:t>2025</a:t>
            </a:r>
          </a:p>
        </p:txBody>
      </p:sp>
      <p:sp>
        <p:nvSpPr>
          <p:cNvPr id="62472" name="TextBox 114"/>
          <p:cNvSpPr txBox="1">
            <a:spLocks noChangeArrowheads="1"/>
          </p:cNvSpPr>
          <p:nvPr/>
        </p:nvSpPr>
        <p:spPr bwMode="auto">
          <a:xfrm>
            <a:off x="6564873" y="6300788"/>
            <a:ext cx="4699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000" b="1"/>
              <a:t>2030</a:t>
            </a:r>
          </a:p>
        </p:txBody>
      </p:sp>
      <p:sp>
        <p:nvSpPr>
          <p:cNvPr id="62473" name="TextBox 115"/>
          <p:cNvSpPr txBox="1">
            <a:spLocks noChangeArrowheads="1"/>
          </p:cNvSpPr>
          <p:nvPr/>
        </p:nvSpPr>
        <p:spPr bwMode="auto">
          <a:xfrm>
            <a:off x="8001560" y="6303963"/>
            <a:ext cx="4683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000" b="1"/>
              <a:t>2035</a:t>
            </a:r>
          </a:p>
        </p:txBody>
      </p:sp>
      <p:sp>
        <p:nvSpPr>
          <p:cNvPr id="62474" name="TextBox 116"/>
          <p:cNvSpPr txBox="1">
            <a:spLocks noChangeArrowheads="1"/>
          </p:cNvSpPr>
          <p:nvPr/>
        </p:nvSpPr>
        <p:spPr bwMode="auto">
          <a:xfrm>
            <a:off x="8376210" y="6300788"/>
            <a:ext cx="5476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000" b="1"/>
              <a:t>Годы</a:t>
            </a:r>
          </a:p>
        </p:txBody>
      </p:sp>
      <p:pic>
        <p:nvPicPr>
          <p:cNvPr id="62475" name="Picture 15" descr="Safety_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4723" y="1347788"/>
            <a:ext cx="719137" cy="595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76" name="Picture 16" descr="VVER_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54" t="-2814" r="-754" b="-2814"/>
          <a:stretch>
            <a:fillRect/>
          </a:stretch>
        </p:blipFill>
        <p:spPr bwMode="auto">
          <a:xfrm>
            <a:off x="4912285" y="1347788"/>
            <a:ext cx="900113" cy="6286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8" name="Group 127"/>
          <p:cNvGrpSpPr/>
          <p:nvPr/>
        </p:nvGrpSpPr>
        <p:grpSpPr>
          <a:xfrm>
            <a:off x="3575395" y="1203687"/>
            <a:ext cx="1094989" cy="792000"/>
            <a:chOff x="3724090" y="2629834"/>
            <a:chExt cx="1094989" cy="792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26" name="Right Arrow 125"/>
            <p:cNvSpPr/>
            <p:nvPr/>
          </p:nvSpPr>
          <p:spPr>
            <a:xfrm>
              <a:off x="3724090" y="2629834"/>
              <a:ext cx="1094989" cy="792000"/>
            </a:xfrm>
            <a:prstGeom prst="rightArrow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7" name="Freeform 126"/>
            <p:cNvSpPr/>
            <p:nvPr/>
          </p:nvSpPr>
          <p:spPr>
            <a:xfrm>
              <a:off x="3757752" y="2827834"/>
              <a:ext cx="923015" cy="396000"/>
            </a:xfrm>
            <a:custGeom>
              <a:avLst/>
              <a:gdLst>
                <a:gd name="connsiteX0" fmla="*/ 0 w 807815"/>
                <a:gd name="connsiteY0" fmla="*/ 0 h 396000"/>
                <a:gd name="connsiteX1" fmla="*/ 807815 w 807815"/>
                <a:gd name="connsiteY1" fmla="*/ 0 h 396000"/>
                <a:gd name="connsiteX2" fmla="*/ 807815 w 807815"/>
                <a:gd name="connsiteY2" fmla="*/ 396000 h 396000"/>
                <a:gd name="connsiteX3" fmla="*/ 0 w 807815"/>
                <a:gd name="connsiteY3" fmla="*/ 396000 h 396000"/>
                <a:gd name="connsiteX4" fmla="*/ 0 w 807815"/>
                <a:gd name="connsiteY4" fmla="*/ 0 h 39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7815" h="396000">
                  <a:moveTo>
                    <a:pt x="0" y="0"/>
                  </a:moveTo>
                  <a:lnTo>
                    <a:pt x="807815" y="0"/>
                  </a:lnTo>
                  <a:lnTo>
                    <a:pt x="807815" y="396000"/>
                  </a:lnTo>
                  <a:lnTo>
                    <a:pt x="0" y="396000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101600" rIns="0" bIns="101600" spcCol="1270" anchor="ctr"/>
            <a:lstStyle/>
            <a:p>
              <a:pPr algn="ctr" defTabSz="4445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ВВЭР-1300 (ТОИ)</a:t>
              </a:r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5947943" y="1211452"/>
            <a:ext cx="1094989" cy="792000"/>
            <a:chOff x="3724090" y="2629834"/>
            <a:chExt cx="1094989" cy="792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33" name="Right Arrow 132"/>
            <p:cNvSpPr/>
            <p:nvPr/>
          </p:nvSpPr>
          <p:spPr>
            <a:xfrm>
              <a:off x="3724090" y="2629834"/>
              <a:ext cx="1094989" cy="792000"/>
            </a:xfrm>
            <a:prstGeom prst="rightArrow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4" name="Freeform 133"/>
            <p:cNvSpPr/>
            <p:nvPr/>
          </p:nvSpPr>
          <p:spPr>
            <a:xfrm>
              <a:off x="3757752" y="2827834"/>
              <a:ext cx="923015" cy="396000"/>
            </a:xfrm>
            <a:custGeom>
              <a:avLst/>
              <a:gdLst>
                <a:gd name="connsiteX0" fmla="*/ 0 w 807815"/>
                <a:gd name="connsiteY0" fmla="*/ 0 h 396000"/>
                <a:gd name="connsiteX1" fmla="*/ 807815 w 807815"/>
                <a:gd name="connsiteY1" fmla="*/ 0 h 396000"/>
                <a:gd name="connsiteX2" fmla="*/ 807815 w 807815"/>
                <a:gd name="connsiteY2" fmla="*/ 396000 h 396000"/>
                <a:gd name="connsiteX3" fmla="*/ 0 w 807815"/>
                <a:gd name="connsiteY3" fmla="*/ 396000 h 396000"/>
                <a:gd name="connsiteX4" fmla="*/ 0 w 807815"/>
                <a:gd name="connsiteY4" fmla="*/ 0 h 39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7815" h="396000">
                  <a:moveTo>
                    <a:pt x="0" y="0"/>
                  </a:moveTo>
                  <a:lnTo>
                    <a:pt x="807815" y="0"/>
                  </a:lnTo>
                  <a:lnTo>
                    <a:pt x="807815" y="396000"/>
                  </a:lnTo>
                  <a:lnTo>
                    <a:pt x="0" y="396000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101600" rIns="0" bIns="101600" spcCol="1270" anchor="ctr"/>
            <a:lstStyle/>
            <a:p>
              <a:pPr algn="ctr" defTabSz="4445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ВВЭР-С</a:t>
              </a:r>
            </a:p>
          </p:txBody>
        </p:sp>
      </p:grpSp>
      <p:grpSp>
        <p:nvGrpSpPr>
          <p:cNvPr id="135" name="Group 134"/>
          <p:cNvGrpSpPr/>
          <p:nvPr/>
        </p:nvGrpSpPr>
        <p:grpSpPr>
          <a:xfrm>
            <a:off x="7268586" y="1195247"/>
            <a:ext cx="1094989" cy="792000"/>
            <a:chOff x="3724090" y="2629834"/>
            <a:chExt cx="1094989" cy="792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36" name="Right Arrow 135"/>
            <p:cNvSpPr/>
            <p:nvPr/>
          </p:nvSpPr>
          <p:spPr>
            <a:xfrm>
              <a:off x="3724090" y="2629834"/>
              <a:ext cx="1094989" cy="792000"/>
            </a:xfrm>
            <a:prstGeom prst="rightArrow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7" name="Freeform 136"/>
            <p:cNvSpPr/>
            <p:nvPr/>
          </p:nvSpPr>
          <p:spPr>
            <a:xfrm>
              <a:off x="3757752" y="2827834"/>
              <a:ext cx="923015" cy="396000"/>
            </a:xfrm>
            <a:custGeom>
              <a:avLst/>
              <a:gdLst>
                <a:gd name="connsiteX0" fmla="*/ 0 w 807815"/>
                <a:gd name="connsiteY0" fmla="*/ 0 h 396000"/>
                <a:gd name="connsiteX1" fmla="*/ 807815 w 807815"/>
                <a:gd name="connsiteY1" fmla="*/ 0 h 396000"/>
                <a:gd name="connsiteX2" fmla="*/ 807815 w 807815"/>
                <a:gd name="connsiteY2" fmla="*/ 396000 h 396000"/>
                <a:gd name="connsiteX3" fmla="*/ 0 w 807815"/>
                <a:gd name="connsiteY3" fmla="*/ 396000 h 396000"/>
                <a:gd name="connsiteX4" fmla="*/ 0 w 807815"/>
                <a:gd name="connsiteY4" fmla="*/ 0 h 39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7815" h="396000">
                  <a:moveTo>
                    <a:pt x="0" y="0"/>
                  </a:moveTo>
                  <a:lnTo>
                    <a:pt x="807815" y="0"/>
                  </a:lnTo>
                  <a:lnTo>
                    <a:pt x="807815" y="396000"/>
                  </a:lnTo>
                  <a:lnTo>
                    <a:pt x="0" y="396000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101600" rIns="0" bIns="101600" spcCol="1270" anchor="ctr"/>
            <a:lstStyle/>
            <a:p>
              <a:pPr algn="ctr" defTabSz="4445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ВВЭР-СКД</a:t>
              </a:r>
            </a:p>
          </p:txBody>
        </p:sp>
      </p:grpSp>
      <p:pic>
        <p:nvPicPr>
          <p:cNvPr id="62480" name="Picture 14" descr="photo-00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4035" y="1909763"/>
            <a:ext cx="712788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81" name="Picture 38" descr="5_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832" t="8098" r="20616" b="75661"/>
          <a:stretch>
            <a:fillRect/>
          </a:stretch>
        </p:blipFill>
        <p:spPr bwMode="auto">
          <a:xfrm>
            <a:off x="6949048" y="2217738"/>
            <a:ext cx="576262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7" name="Group 146"/>
          <p:cNvGrpSpPr/>
          <p:nvPr/>
        </p:nvGrpSpPr>
        <p:grpSpPr>
          <a:xfrm>
            <a:off x="4441413" y="1805452"/>
            <a:ext cx="1094989" cy="792000"/>
            <a:chOff x="3724090" y="2629834"/>
            <a:chExt cx="1094989" cy="792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48" name="Right Arrow 147"/>
            <p:cNvSpPr/>
            <p:nvPr/>
          </p:nvSpPr>
          <p:spPr>
            <a:xfrm>
              <a:off x="3724090" y="2629834"/>
              <a:ext cx="1094989" cy="792000"/>
            </a:xfrm>
            <a:prstGeom prst="rightArrow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9" name="Freeform 148"/>
            <p:cNvSpPr/>
            <p:nvPr/>
          </p:nvSpPr>
          <p:spPr>
            <a:xfrm>
              <a:off x="3757752" y="2827834"/>
              <a:ext cx="923015" cy="396000"/>
            </a:xfrm>
            <a:custGeom>
              <a:avLst/>
              <a:gdLst>
                <a:gd name="connsiteX0" fmla="*/ 0 w 807815"/>
                <a:gd name="connsiteY0" fmla="*/ 0 h 396000"/>
                <a:gd name="connsiteX1" fmla="*/ 807815 w 807815"/>
                <a:gd name="connsiteY1" fmla="*/ 0 h 396000"/>
                <a:gd name="connsiteX2" fmla="*/ 807815 w 807815"/>
                <a:gd name="connsiteY2" fmla="*/ 396000 h 396000"/>
                <a:gd name="connsiteX3" fmla="*/ 0 w 807815"/>
                <a:gd name="connsiteY3" fmla="*/ 396000 h 396000"/>
                <a:gd name="connsiteX4" fmla="*/ 0 w 807815"/>
                <a:gd name="connsiteY4" fmla="*/ 0 h 39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7815" h="396000">
                  <a:moveTo>
                    <a:pt x="0" y="0"/>
                  </a:moveTo>
                  <a:lnTo>
                    <a:pt x="807815" y="0"/>
                  </a:lnTo>
                  <a:lnTo>
                    <a:pt x="807815" y="396000"/>
                  </a:lnTo>
                  <a:lnTo>
                    <a:pt x="0" y="396000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101600" rIns="0" bIns="101600" spcCol="1270" anchor="ctr"/>
            <a:lstStyle/>
            <a:p>
              <a:pPr algn="ctr" defTabSz="4445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ВВЭР-600</a:t>
              </a:r>
            </a:p>
          </p:txBody>
        </p:sp>
      </p:grpSp>
      <p:grpSp>
        <p:nvGrpSpPr>
          <p:cNvPr id="150" name="Group 149"/>
          <p:cNvGrpSpPr/>
          <p:nvPr/>
        </p:nvGrpSpPr>
        <p:grpSpPr>
          <a:xfrm>
            <a:off x="4724611" y="2343397"/>
            <a:ext cx="1094989" cy="792000"/>
            <a:chOff x="3724090" y="2629834"/>
            <a:chExt cx="1094989" cy="792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51" name="Right Arrow 150"/>
            <p:cNvSpPr/>
            <p:nvPr/>
          </p:nvSpPr>
          <p:spPr>
            <a:xfrm>
              <a:off x="3724090" y="2629834"/>
              <a:ext cx="1094989" cy="792000"/>
            </a:xfrm>
            <a:prstGeom prst="rightArrow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2" name="Freeform 151"/>
            <p:cNvSpPr/>
            <p:nvPr/>
          </p:nvSpPr>
          <p:spPr>
            <a:xfrm>
              <a:off x="3757752" y="2827834"/>
              <a:ext cx="923015" cy="396000"/>
            </a:xfrm>
            <a:custGeom>
              <a:avLst/>
              <a:gdLst>
                <a:gd name="connsiteX0" fmla="*/ 0 w 807815"/>
                <a:gd name="connsiteY0" fmla="*/ 0 h 396000"/>
                <a:gd name="connsiteX1" fmla="*/ 807815 w 807815"/>
                <a:gd name="connsiteY1" fmla="*/ 0 h 396000"/>
                <a:gd name="connsiteX2" fmla="*/ 807815 w 807815"/>
                <a:gd name="connsiteY2" fmla="*/ 396000 h 396000"/>
                <a:gd name="connsiteX3" fmla="*/ 0 w 807815"/>
                <a:gd name="connsiteY3" fmla="*/ 396000 h 396000"/>
                <a:gd name="connsiteX4" fmla="*/ 0 w 807815"/>
                <a:gd name="connsiteY4" fmla="*/ 0 h 39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7815" h="396000">
                  <a:moveTo>
                    <a:pt x="0" y="0"/>
                  </a:moveTo>
                  <a:lnTo>
                    <a:pt x="807815" y="0"/>
                  </a:lnTo>
                  <a:lnTo>
                    <a:pt x="807815" y="396000"/>
                  </a:lnTo>
                  <a:lnTo>
                    <a:pt x="0" y="396000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101600" rIns="0" bIns="101600" spcCol="1270" anchor="ctr"/>
            <a:lstStyle/>
            <a:p>
              <a:pPr algn="ctr" defTabSz="4445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ВБЭР-600</a:t>
              </a:r>
            </a:p>
          </p:txBody>
        </p:sp>
      </p:grpSp>
      <p:pic>
        <p:nvPicPr>
          <p:cNvPr id="62484" name="Picture 15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2348" y="2443163"/>
            <a:ext cx="677862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5" name="Group 154"/>
          <p:cNvGrpSpPr/>
          <p:nvPr/>
        </p:nvGrpSpPr>
        <p:grpSpPr>
          <a:xfrm>
            <a:off x="7553469" y="2343397"/>
            <a:ext cx="1094989" cy="792000"/>
            <a:chOff x="3724090" y="2629834"/>
            <a:chExt cx="1094989" cy="792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56" name="Right Arrow 155"/>
            <p:cNvSpPr/>
            <p:nvPr/>
          </p:nvSpPr>
          <p:spPr>
            <a:xfrm>
              <a:off x="3724090" y="2629834"/>
              <a:ext cx="1094989" cy="792000"/>
            </a:xfrm>
            <a:prstGeom prst="rightArrow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7" name="Freeform 156"/>
            <p:cNvSpPr/>
            <p:nvPr/>
          </p:nvSpPr>
          <p:spPr>
            <a:xfrm>
              <a:off x="3757752" y="2827834"/>
              <a:ext cx="923015" cy="396000"/>
            </a:xfrm>
            <a:custGeom>
              <a:avLst/>
              <a:gdLst>
                <a:gd name="connsiteX0" fmla="*/ 0 w 807815"/>
                <a:gd name="connsiteY0" fmla="*/ 0 h 396000"/>
                <a:gd name="connsiteX1" fmla="*/ 807815 w 807815"/>
                <a:gd name="connsiteY1" fmla="*/ 0 h 396000"/>
                <a:gd name="connsiteX2" fmla="*/ 807815 w 807815"/>
                <a:gd name="connsiteY2" fmla="*/ 396000 h 396000"/>
                <a:gd name="connsiteX3" fmla="*/ 0 w 807815"/>
                <a:gd name="connsiteY3" fmla="*/ 396000 h 396000"/>
                <a:gd name="connsiteX4" fmla="*/ 0 w 807815"/>
                <a:gd name="connsiteY4" fmla="*/ 0 h 39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7815" h="396000">
                  <a:moveTo>
                    <a:pt x="0" y="0"/>
                  </a:moveTo>
                  <a:lnTo>
                    <a:pt x="807815" y="0"/>
                  </a:lnTo>
                  <a:lnTo>
                    <a:pt x="807815" y="396000"/>
                  </a:lnTo>
                  <a:lnTo>
                    <a:pt x="0" y="396000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101600" rIns="0" bIns="101600" spcCol="1270" anchor="ctr"/>
            <a:lstStyle/>
            <a:p>
              <a:pPr algn="ctr" defTabSz="4445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ВТГР</a:t>
              </a:r>
            </a:p>
          </p:txBody>
        </p:sp>
      </p:grpSp>
      <p:grpSp>
        <p:nvGrpSpPr>
          <p:cNvPr id="163" name="Group 162"/>
          <p:cNvGrpSpPr/>
          <p:nvPr/>
        </p:nvGrpSpPr>
        <p:grpSpPr>
          <a:xfrm>
            <a:off x="4306205" y="3220587"/>
            <a:ext cx="1094989" cy="882687"/>
            <a:chOff x="3724090" y="2766173"/>
            <a:chExt cx="1094989" cy="792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64" name="Right Arrow 163"/>
            <p:cNvSpPr/>
            <p:nvPr/>
          </p:nvSpPr>
          <p:spPr>
            <a:xfrm>
              <a:off x="3724090" y="2766173"/>
              <a:ext cx="1094989" cy="792000"/>
            </a:xfrm>
            <a:prstGeom prst="rightArrow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5" name="Freeform 164"/>
            <p:cNvSpPr/>
            <p:nvPr/>
          </p:nvSpPr>
          <p:spPr>
            <a:xfrm>
              <a:off x="3757752" y="2964301"/>
              <a:ext cx="923015" cy="396000"/>
            </a:xfrm>
            <a:custGeom>
              <a:avLst/>
              <a:gdLst>
                <a:gd name="connsiteX0" fmla="*/ 0 w 807815"/>
                <a:gd name="connsiteY0" fmla="*/ 0 h 396000"/>
                <a:gd name="connsiteX1" fmla="*/ 807815 w 807815"/>
                <a:gd name="connsiteY1" fmla="*/ 0 h 396000"/>
                <a:gd name="connsiteX2" fmla="*/ 807815 w 807815"/>
                <a:gd name="connsiteY2" fmla="*/ 396000 h 396000"/>
                <a:gd name="connsiteX3" fmla="*/ 0 w 807815"/>
                <a:gd name="connsiteY3" fmla="*/ 396000 h 396000"/>
                <a:gd name="connsiteX4" fmla="*/ 0 w 807815"/>
                <a:gd name="connsiteY4" fmla="*/ 0 h 39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7815" h="396000">
                  <a:moveTo>
                    <a:pt x="0" y="0"/>
                  </a:moveTo>
                  <a:lnTo>
                    <a:pt x="807815" y="0"/>
                  </a:lnTo>
                  <a:lnTo>
                    <a:pt x="807815" y="396000"/>
                  </a:lnTo>
                  <a:lnTo>
                    <a:pt x="0" y="396000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101600" rIns="0" bIns="101600" spcCol="1270" anchor="ctr"/>
            <a:lstStyle/>
            <a:p>
              <a:pPr algn="ctr" defTabSz="4445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Новые ледоколы, РИТМ-200</a:t>
              </a:r>
            </a:p>
          </p:txBody>
        </p:sp>
      </p:grpSp>
      <p:pic>
        <p:nvPicPr>
          <p:cNvPr id="62487" name="Picture 1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35" t="21391" r="9747" b="22452"/>
          <a:stretch>
            <a:fillRect/>
          </a:stretch>
        </p:blipFill>
        <p:spPr bwMode="auto">
          <a:xfrm>
            <a:off x="3159685" y="3438525"/>
            <a:ext cx="11525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88" name="Picture 12" descr="Fig2-1_v0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44" t="70787" r="72928" b="16956"/>
          <a:stretch>
            <a:fillRect/>
          </a:stretch>
        </p:blipFill>
        <p:spPr bwMode="auto">
          <a:xfrm>
            <a:off x="2445310" y="3003550"/>
            <a:ext cx="703263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0" name="Group 159"/>
          <p:cNvGrpSpPr/>
          <p:nvPr/>
        </p:nvGrpSpPr>
        <p:grpSpPr>
          <a:xfrm>
            <a:off x="3148177" y="2798788"/>
            <a:ext cx="1094989" cy="792000"/>
            <a:chOff x="3724090" y="2629834"/>
            <a:chExt cx="1094989" cy="792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61" name="Right Arrow 160"/>
            <p:cNvSpPr/>
            <p:nvPr/>
          </p:nvSpPr>
          <p:spPr>
            <a:xfrm>
              <a:off x="3724090" y="2629834"/>
              <a:ext cx="1094989" cy="792000"/>
            </a:xfrm>
            <a:prstGeom prst="rightArrow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2" name="Freeform 161"/>
            <p:cNvSpPr/>
            <p:nvPr/>
          </p:nvSpPr>
          <p:spPr>
            <a:xfrm>
              <a:off x="3757752" y="2827834"/>
              <a:ext cx="923015" cy="396000"/>
            </a:xfrm>
            <a:custGeom>
              <a:avLst/>
              <a:gdLst>
                <a:gd name="connsiteX0" fmla="*/ 0 w 807815"/>
                <a:gd name="connsiteY0" fmla="*/ 0 h 396000"/>
                <a:gd name="connsiteX1" fmla="*/ 807815 w 807815"/>
                <a:gd name="connsiteY1" fmla="*/ 0 h 396000"/>
                <a:gd name="connsiteX2" fmla="*/ 807815 w 807815"/>
                <a:gd name="connsiteY2" fmla="*/ 396000 h 396000"/>
                <a:gd name="connsiteX3" fmla="*/ 0 w 807815"/>
                <a:gd name="connsiteY3" fmla="*/ 396000 h 396000"/>
                <a:gd name="connsiteX4" fmla="*/ 0 w 807815"/>
                <a:gd name="connsiteY4" fmla="*/ 0 h 39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7815" h="396000">
                  <a:moveTo>
                    <a:pt x="0" y="0"/>
                  </a:moveTo>
                  <a:lnTo>
                    <a:pt x="807815" y="0"/>
                  </a:lnTo>
                  <a:lnTo>
                    <a:pt x="807815" y="396000"/>
                  </a:lnTo>
                  <a:lnTo>
                    <a:pt x="0" y="396000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101600" rIns="0" bIns="101600" spcCol="1270" anchor="ctr"/>
            <a:lstStyle/>
            <a:p>
              <a:pPr algn="ctr" defTabSz="4445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ПАТЭС, </a:t>
              </a:r>
              <a:br>
                <a:rPr lang="ru-RU" sz="1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ru-RU" sz="1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КЛТ-40</a:t>
              </a:r>
            </a:p>
          </p:txBody>
        </p:sp>
      </p:grpSp>
      <p:pic>
        <p:nvPicPr>
          <p:cNvPr id="62490" name="Picture 17" descr="СВБР-10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5348" y="5089525"/>
            <a:ext cx="417512" cy="83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91" name="Picture 18" descr="msr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6860" y="5181600"/>
            <a:ext cx="1008063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92" name="Picture 19" descr="LFRFig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6323" y="5186363"/>
            <a:ext cx="792162" cy="595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93" name="Picture 20" descr="1317981732_1-44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2735" y="3968750"/>
            <a:ext cx="496888" cy="81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94" name="Picture 21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1148" y="3968750"/>
            <a:ext cx="673100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1" name="Group 170"/>
          <p:cNvGrpSpPr/>
          <p:nvPr/>
        </p:nvGrpSpPr>
        <p:grpSpPr>
          <a:xfrm>
            <a:off x="2658815" y="4005106"/>
            <a:ext cx="679865" cy="792000"/>
            <a:chOff x="4139214" y="2629834"/>
            <a:chExt cx="679865" cy="792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72" name="Right Arrow 171"/>
            <p:cNvSpPr/>
            <p:nvPr/>
          </p:nvSpPr>
          <p:spPr>
            <a:xfrm>
              <a:off x="4139214" y="2629834"/>
              <a:ext cx="679865" cy="792000"/>
            </a:xfrm>
            <a:prstGeom prst="rightArrow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3" name="Freeform 172"/>
            <p:cNvSpPr/>
            <p:nvPr/>
          </p:nvSpPr>
          <p:spPr>
            <a:xfrm>
              <a:off x="4139214" y="2827834"/>
              <a:ext cx="541553" cy="396000"/>
            </a:xfrm>
            <a:custGeom>
              <a:avLst/>
              <a:gdLst>
                <a:gd name="connsiteX0" fmla="*/ 0 w 807815"/>
                <a:gd name="connsiteY0" fmla="*/ 0 h 396000"/>
                <a:gd name="connsiteX1" fmla="*/ 807815 w 807815"/>
                <a:gd name="connsiteY1" fmla="*/ 0 h 396000"/>
                <a:gd name="connsiteX2" fmla="*/ 807815 w 807815"/>
                <a:gd name="connsiteY2" fmla="*/ 396000 h 396000"/>
                <a:gd name="connsiteX3" fmla="*/ 0 w 807815"/>
                <a:gd name="connsiteY3" fmla="*/ 396000 h 396000"/>
                <a:gd name="connsiteX4" fmla="*/ 0 w 807815"/>
                <a:gd name="connsiteY4" fmla="*/ 0 h 39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7815" h="396000">
                  <a:moveTo>
                    <a:pt x="0" y="0"/>
                  </a:moveTo>
                  <a:lnTo>
                    <a:pt x="807815" y="0"/>
                  </a:lnTo>
                  <a:lnTo>
                    <a:pt x="807815" y="396000"/>
                  </a:lnTo>
                  <a:lnTo>
                    <a:pt x="0" y="396000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101600" rIns="0" bIns="101600" spcCol="1270" anchor="ctr"/>
            <a:lstStyle/>
            <a:p>
              <a:pPr algn="ctr" defTabSz="4445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БН-800</a:t>
              </a:r>
            </a:p>
          </p:txBody>
        </p:sp>
      </p:grpSp>
      <p:grpSp>
        <p:nvGrpSpPr>
          <p:cNvPr id="174" name="Group 173"/>
          <p:cNvGrpSpPr/>
          <p:nvPr/>
        </p:nvGrpSpPr>
        <p:grpSpPr>
          <a:xfrm>
            <a:off x="4235482" y="4103274"/>
            <a:ext cx="993577" cy="792000"/>
            <a:chOff x="4139214" y="2629834"/>
            <a:chExt cx="679865" cy="792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75" name="Right Arrow 174"/>
            <p:cNvSpPr/>
            <p:nvPr/>
          </p:nvSpPr>
          <p:spPr>
            <a:xfrm>
              <a:off x="4139214" y="2629834"/>
              <a:ext cx="679865" cy="792000"/>
            </a:xfrm>
            <a:prstGeom prst="rightArrow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6" name="Freeform 175"/>
            <p:cNvSpPr/>
            <p:nvPr/>
          </p:nvSpPr>
          <p:spPr>
            <a:xfrm>
              <a:off x="4139214" y="2827834"/>
              <a:ext cx="541553" cy="396000"/>
            </a:xfrm>
            <a:custGeom>
              <a:avLst/>
              <a:gdLst>
                <a:gd name="connsiteX0" fmla="*/ 0 w 807815"/>
                <a:gd name="connsiteY0" fmla="*/ 0 h 396000"/>
                <a:gd name="connsiteX1" fmla="*/ 807815 w 807815"/>
                <a:gd name="connsiteY1" fmla="*/ 0 h 396000"/>
                <a:gd name="connsiteX2" fmla="*/ 807815 w 807815"/>
                <a:gd name="connsiteY2" fmla="*/ 396000 h 396000"/>
                <a:gd name="connsiteX3" fmla="*/ 0 w 807815"/>
                <a:gd name="connsiteY3" fmla="*/ 396000 h 396000"/>
                <a:gd name="connsiteX4" fmla="*/ 0 w 807815"/>
                <a:gd name="connsiteY4" fmla="*/ 0 h 39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7815" h="396000">
                  <a:moveTo>
                    <a:pt x="0" y="0"/>
                  </a:moveTo>
                  <a:lnTo>
                    <a:pt x="807815" y="0"/>
                  </a:lnTo>
                  <a:lnTo>
                    <a:pt x="807815" y="396000"/>
                  </a:lnTo>
                  <a:lnTo>
                    <a:pt x="0" y="396000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101600" rIns="0" bIns="101600" spcCol="1270" anchor="ctr"/>
            <a:lstStyle/>
            <a:p>
              <a:pPr algn="ctr" defTabSz="4445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БН-1200</a:t>
              </a:r>
            </a:p>
          </p:txBody>
        </p:sp>
      </p:grpSp>
      <p:grpSp>
        <p:nvGrpSpPr>
          <p:cNvPr id="180" name="Group 179"/>
          <p:cNvGrpSpPr/>
          <p:nvPr/>
        </p:nvGrpSpPr>
        <p:grpSpPr>
          <a:xfrm>
            <a:off x="3134393" y="5190831"/>
            <a:ext cx="804221" cy="792000"/>
            <a:chOff x="4139214" y="2629834"/>
            <a:chExt cx="804221" cy="792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81" name="Right Arrow 180"/>
            <p:cNvSpPr/>
            <p:nvPr/>
          </p:nvSpPr>
          <p:spPr>
            <a:xfrm>
              <a:off x="4139214" y="2629834"/>
              <a:ext cx="804221" cy="792000"/>
            </a:xfrm>
            <a:prstGeom prst="rightArrow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2" name="Freeform 181"/>
            <p:cNvSpPr/>
            <p:nvPr/>
          </p:nvSpPr>
          <p:spPr>
            <a:xfrm>
              <a:off x="4139214" y="2827834"/>
              <a:ext cx="649543" cy="396000"/>
            </a:xfrm>
            <a:custGeom>
              <a:avLst/>
              <a:gdLst>
                <a:gd name="connsiteX0" fmla="*/ 0 w 807815"/>
                <a:gd name="connsiteY0" fmla="*/ 0 h 396000"/>
                <a:gd name="connsiteX1" fmla="*/ 807815 w 807815"/>
                <a:gd name="connsiteY1" fmla="*/ 0 h 396000"/>
                <a:gd name="connsiteX2" fmla="*/ 807815 w 807815"/>
                <a:gd name="connsiteY2" fmla="*/ 396000 h 396000"/>
                <a:gd name="connsiteX3" fmla="*/ 0 w 807815"/>
                <a:gd name="connsiteY3" fmla="*/ 396000 h 396000"/>
                <a:gd name="connsiteX4" fmla="*/ 0 w 807815"/>
                <a:gd name="connsiteY4" fmla="*/ 0 h 39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7815" h="396000">
                  <a:moveTo>
                    <a:pt x="0" y="0"/>
                  </a:moveTo>
                  <a:lnTo>
                    <a:pt x="807815" y="0"/>
                  </a:lnTo>
                  <a:lnTo>
                    <a:pt x="807815" y="396000"/>
                  </a:lnTo>
                  <a:lnTo>
                    <a:pt x="0" y="396000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101600" rIns="0" bIns="101600" spcCol="1270" anchor="ctr"/>
            <a:lstStyle/>
            <a:p>
              <a:pPr algn="ctr" defTabSz="4445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СВБР-100</a:t>
              </a:r>
            </a:p>
            <a:p>
              <a:pPr algn="ctr" defTabSz="4445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1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</a:t>
              </a:r>
              <a:r>
                <a:rPr lang="en-US" sz="1000" b="1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Pb</a:t>
              </a:r>
              <a:r>
                <a:rPr lang="en-US" sz="1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-Bi)</a:t>
              </a:r>
              <a:endPara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83" name="Group 182"/>
          <p:cNvGrpSpPr/>
          <p:nvPr/>
        </p:nvGrpSpPr>
        <p:grpSpPr>
          <a:xfrm>
            <a:off x="4978203" y="5126051"/>
            <a:ext cx="1094989" cy="792000"/>
            <a:chOff x="3724090" y="2629834"/>
            <a:chExt cx="1094989" cy="792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84" name="Right Arrow 183"/>
            <p:cNvSpPr/>
            <p:nvPr/>
          </p:nvSpPr>
          <p:spPr>
            <a:xfrm>
              <a:off x="3724090" y="2629834"/>
              <a:ext cx="1094989" cy="792000"/>
            </a:xfrm>
            <a:prstGeom prst="rightArrow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5" name="Freeform 184"/>
            <p:cNvSpPr/>
            <p:nvPr/>
          </p:nvSpPr>
          <p:spPr>
            <a:xfrm>
              <a:off x="3757752" y="2827834"/>
              <a:ext cx="923015" cy="396000"/>
            </a:xfrm>
            <a:custGeom>
              <a:avLst/>
              <a:gdLst>
                <a:gd name="connsiteX0" fmla="*/ 0 w 807815"/>
                <a:gd name="connsiteY0" fmla="*/ 0 h 396000"/>
                <a:gd name="connsiteX1" fmla="*/ 807815 w 807815"/>
                <a:gd name="connsiteY1" fmla="*/ 0 h 396000"/>
                <a:gd name="connsiteX2" fmla="*/ 807815 w 807815"/>
                <a:gd name="connsiteY2" fmla="*/ 396000 h 396000"/>
                <a:gd name="connsiteX3" fmla="*/ 0 w 807815"/>
                <a:gd name="connsiteY3" fmla="*/ 396000 h 396000"/>
                <a:gd name="connsiteX4" fmla="*/ 0 w 807815"/>
                <a:gd name="connsiteY4" fmla="*/ 0 h 39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7815" h="396000">
                  <a:moveTo>
                    <a:pt x="0" y="0"/>
                  </a:moveTo>
                  <a:lnTo>
                    <a:pt x="807815" y="0"/>
                  </a:lnTo>
                  <a:lnTo>
                    <a:pt x="807815" y="396000"/>
                  </a:lnTo>
                  <a:lnTo>
                    <a:pt x="0" y="396000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101600" rIns="0" bIns="101600" spcCol="1270" anchor="ctr"/>
            <a:lstStyle/>
            <a:p>
              <a:pPr algn="ctr" defTabSz="4445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БРЕСТ-300 </a:t>
              </a:r>
              <a:r>
                <a:rPr lang="en-US" sz="1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</a:t>
              </a:r>
              <a:r>
                <a:rPr lang="en-US" sz="1000" b="1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Pb</a:t>
              </a:r>
              <a:r>
                <a:rPr lang="en-US" sz="1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  <a:endPara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86" name="Group 185"/>
          <p:cNvGrpSpPr/>
          <p:nvPr/>
        </p:nvGrpSpPr>
        <p:grpSpPr>
          <a:xfrm>
            <a:off x="8247791" y="5237872"/>
            <a:ext cx="675587" cy="792000"/>
            <a:chOff x="4139214" y="2629834"/>
            <a:chExt cx="804221" cy="792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87" name="Right Arrow 186"/>
            <p:cNvSpPr/>
            <p:nvPr/>
          </p:nvSpPr>
          <p:spPr>
            <a:xfrm>
              <a:off x="4139214" y="2629834"/>
              <a:ext cx="804221" cy="792000"/>
            </a:xfrm>
            <a:prstGeom prst="rightArrow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8" name="Freeform 187"/>
            <p:cNvSpPr/>
            <p:nvPr/>
          </p:nvSpPr>
          <p:spPr>
            <a:xfrm>
              <a:off x="4139214" y="2827834"/>
              <a:ext cx="649543" cy="396000"/>
            </a:xfrm>
            <a:custGeom>
              <a:avLst/>
              <a:gdLst>
                <a:gd name="connsiteX0" fmla="*/ 0 w 807815"/>
                <a:gd name="connsiteY0" fmla="*/ 0 h 396000"/>
                <a:gd name="connsiteX1" fmla="*/ 807815 w 807815"/>
                <a:gd name="connsiteY1" fmla="*/ 0 h 396000"/>
                <a:gd name="connsiteX2" fmla="*/ 807815 w 807815"/>
                <a:gd name="connsiteY2" fmla="*/ 396000 h 396000"/>
                <a:gd name="connsiteX3" fmla="*/ 0 w 807815"/>
                <a:gd name="connsiteY3" fmla="*/ 396000 h 396000"/>
                <a:gd name="connsiteX4" fmla="*/ 0 w 807815"/>
                <a:gd name="connsiteY4" fmla="*/ 0 h 39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7815" h="396000">
                  <a:moveTo>
                    <a:pt x="0" y="0"/>
                  </a:moveTo>
                  <a:lnTo>
                    <a:pt x="807815" y="0"/>
                  </a:lnTo>
                  <a:lnTo>
                    <a:pt x="807815" y="396000"/>
                  </a:lnTo>
                  <a:lnTo>
                    <a:pt x="0" y="396000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101600" rIns="0" bIns="101600" spcCol="1270" anchor="ctr"/>
            <a:lstStyle/>
            <a:p>
              <a:pPr algn="ctr" defTabSz="4445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ЖСР</a:t>
              </a:r>
            </a:p>
          </p:txBody>
        </p:sp>
      </p:grpSp>
      <p:grpSp>
        <p:nvGrpSpPr>
          <p:cNvPr id="193" name="Group 192"/>
          <p:cNvGrpSpPr/>
          <p:nvPr/>
        </p:nvGrpSpPr>
        <p:grpSpPr>
          <a:xfrm>
            <a:off x="6389720" y="3361371"/>
            <a:ext cx="2394821" cy="1395900"/>
            <a:chOff x="6025495" y="3556661"/>
            <a:chExt cx="2394821" cy="13959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89" name="TextBox 188"/>
            <p:cNvSpPr txBox="1"/>
            <p:nvPr/>
          </p:nvSpPr>
          <p:spPr>
            <a:xfrm>
              <a:off x="6025495" y="3556661"/>
              <a:ext cx="2394821" cy="13959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txBody>
            <a:bodyPr lIns="180000" tIns="180000" rIns="72000" bIns="288000">
              <a:spAutoFit/>
            </a:bodyPr>
            <a:lstStyle/>
            <a:p>
              <a:pPr marL="538163">
                <a:defRPr/>
              </a:pPr>
              <a:r>
                <a:rPr lang="ru-RU" sz="1000" b="1" dirty="0">
                  <a:latin typeface="Arial" pitchFamily="34" charset="0"/>
                  <a:cs typeface="+mn-cs"/>
                </a:rPr>
                <a:t>Федеральные программы, решения </a:t>
              </a:r>
              <a:r>
                <a:rPr lang="ru-RU" sz="1000" b="1" dirty="0" err="1">
                  <a:latin typeface="Arial" pitchFamily="34" charset="0"/>
                  <a:cs typeface="+mn-cs"/>
                </a:rPr>
                <a:t>Росатома</a:t>
              </a:r>
              <a:endParaRPr lang="ru-RU" sz="1000" b="1" dirty="0">
                <a:latin typeface="Arial" pitchFamily="34" charset="0"/>
                <a:cs typeface="+mn-cs"/>
              </a:endParaRPr>
            </a:p>
            <a:p>
              <a:pPr marL="538163">
                <a:defRPr/>
              </a:pPr>
              <a:endParaRPr lang="ru-RU" sz="1000" b="1" dirty="0">
                <a:latin typeface="Arial" pitchFamily="34" charset="0"/>
                <a:cs typeface="+mn-cs"/>
              </a:endParaRPr>
            </a:p>
            <a:p>
              <a:pPr marL="538163">
                <a:defRPr/>
              </a:pPr>
              <a:endParaRPr lang="ru-RU" sz="1000" b="1" dirty="0">
                <a:latin typeface="Arial" pitchFamily="34" charset="0"/>
                <a:cs typeface="+mn-cs"/>
              </a:endParaRPr>
            </a:p>
            <a:p>
              <a:pPr marL="538163">
                <a:defRPr/>
              </a:pPr>
              <a:r>
                <a:rPr lang="ru-RU" sz="1000" b="1" dirty="0">
                  <a:latin typeface="Arial" pitchFamily="34" charset="0"/>
                  <a:cs typeface="+mn-cs"/>
                </a:rPr>
                <a:t>Инициативные проекты</a:t>
              </a:r>
            </a:p>
          </p:txBody>
        </p:sp>
        <p:sp>
          <p:nvSpPr>
            <p:cNvPr id="190" name="Right Arrow 189"/>
            <p:cNvSpPr/>
            <p:nvPr/>
          </p:nvSpPr>
          <p:spPr>
            <a:xfrm>
              <a:off x="6095635" y="3579430"/>
              <a:ext cx="535425" cy="623736"/>
            </a:xfrm>
            <a:prstGeom prst="rightArrow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2" name="Right Arrow 191"/>
            <p:cNvSpPr/>
            <p:nvPr/>
          </p:nvSpPr>
          <p:spPr>
            <a:xfrm>
              <a:off x="6095634" y="4268216"/>
              <a:ext cx="535425" cy="623736"/>
            </a:xfrm>
            <a:prstGeom prst="rightArrow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TextBox 3"/>
          <p:cNvSpPr txBox="1">
            <a:spLocks noChangeArrowheads="1"/>
          </p:cNvSpPr>
          <p:nvPr/>
        </p:nvSpPr>
        <p:spPr bwMode="auto">
          <a:xfrm>
            <a:off x="1268413" y="914400"/>
            <a:ext cx="669290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7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antGardeGothicC" pitchFamily="82" charset="0"/>
              </a:rPr>
              <a:t>Спасибо </a:t>
            </a:r>
            <a:br>
              <a:rPr lang="ru-RU" altLang="ru-RU" sz="7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antGardeGothicC" pitchFamily="82" charset="0"/>
              </a:rPr>
            </a:br>
            <a:r>
              <a:rPr lang="ru-RU" altLang="ru-RU" sz="7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antGardeGothicC" pitchFamily="82" charset="0"/>
              </a:rPr>
              <a:t>за внимание!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544888"/>
            <a:ext cx="9144000" cy="3313112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106363" y="450850"/>
            <a:ext cx="8924925" cy="838200"/>
          </a:xfrm>
        </p:spPr>
        <p:txBody>
          <a:bodyPr/>
          <a:lstStyle/>
          <a:p>
            <a:pPr eaLnBrk="1" hangingPunct="1"/>
            <a:r>
              <a:rPr lang="ru-RU" altLang="ru-RU" sz="2400" smtClean="0"/>
              <a:t>В 1954 г. в Лаборатории измерительных приборов Академии наук СССР (ЛИПАН) начата разработка ВВЭР-1</a:t>
            </a:r>
            <a:endParaRPr lang="en-US" altLang="ru-RU" sz="2400" smtClean="0"/>
          </a:p>
        </p:txBody>
      </p:sp>
      <p:sp>
        <p:nvSpPr>
          <p:cNvPr id="13315" name="Text Box 10"/>
          <p:cNvSpPr txBox="1">
            <a:spLocks noChangeArrowheads="1"/>
          </p:cNvSpPr>
          <p:nvPr/>
        </p:nvSpPr>
        <p:spPr bwMode="auto">
          <a:xfrm>
            <a:off x="0" y="5649913"/>
            <a:ext cx="9144000" cy="996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Font typeface="Arial" pitchFamily="34" charset="0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pitchFamily="34" charset="0"/>
              <a:buChar char="–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lnSpc>
                <a:spcPct val="110000"/>
              </a:lnSpc>
              <a:spcBef>
                <a:spcPct val="50000"/>
              </a:spcBef>
              <a:buFontTx/>
              <a:buNone/>
            </a:pPr>
            <a:r>
              <a:rPr lang="ru-RU" altLang="ru-RU" sz="1200" b="1" i="1" baseline="0"/>
              <a:t>30 мая 1955г. А.П. Александровым утверждено ТЕХНИЧЕСКОЕ ЗАДАНИЕ</a:t>
            </a:r>
            <a:br>
              <a:rPr lang="ru-RU" altLang="ru-RU" sz="1200" b="1" i="1" baseline="0"/>
            </a:br>
            <a:r>
              <a:rPr lang="ru-RU" altLang="ru-RU" sz="1200" b="1" i="1" baseline="0"/>
              <a:t>на проектирование энергетического аппарата ВВЭР (ВЭС-1).</a:t>
            </a:r>
          </a:p>
          <a:p>
            <a:pPr algn="ctr" eaLnBrk="1" hangingPunct="1">
              <a:lnSpc>
                <a:spcPct val="110000"/>
              </a:lnSpc>
              <a:spcBef>
                <a:spcPct val="50000"/>
              </a:spcBef>
              <a:buFontTx/>
              <a:buNone/>
            </a:pPr>
            <a:r>
              <a:rPr lang="ru-RU" altLang="ru-RU" sz="1200" b="1" i="1" baseline="0"/>
              <a:t>16 июня 1955г.  ТЕХНИЧЕСКОЕ ЗАДАНИЕ направлено</a:t>
            </a:r>
            <a:br>
              <a:rPr lang="ru-RU" altLang="ru-RU" sz="1200" b="1" i="1" baseline="0"/>
            </a:br>
            <a:r>
              <a:rPr lang="ru-RU" altLang="ru-RU" sz="1200" b="1" i="1" baseline="0"/>
              <a:t>Генеральному проектировщику (Ленгипрострой) и Главному конструктору (ОКБ «Гидропресс»).</a:t>
            </a:r>
            <a:endParaRPr lang="en-US" altLang="ru-RU" sz="1200" b="1" i="1" baseline="0"/>
          </a:p>
        </p:txBody>
      </p:sp>
      <p:pic>
        <p:nvPicPr>
          <p:cNvPr id="237579" name="Picture 11" descr="Письмо_ИВК_195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69988" y="1346200"/>
            <a:ext cx="2901950" cy="4102100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7580" name="Picture 12" descr="Titul_Alex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67288" y="1368425"/>
            <a:ext cx="2560637" cy="4135438"/>
          </a:xfrm>
          <a:prstGeom prst="rect">
            <a:avLst/>
          </a:prstGeom>
          <a:noFill/>
          <a:ln w="31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9879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8598" name="Picture 6" descr="Письмо_Славского_195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15444" y="710514"/>
            <a:ext cx="4003912" cy="5666474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5225859" y="3079700"/>
            <a:ext cx="3340240" cy="3297288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 w="9525">
            <a:noFill/>
            <a:miter lim="800000"/>
            <a:headEnd/>
            <a:tailEnd/>
          </a:ln>
          <a:effectLst/>
          <a:extLst/>
        </p:spPr>
        <p:txBody>
          <a:bodyPr wrap="square" lIns="108000" tIns="36000" rIns="36000" bIns="36000" anchor="ctr" anchorCtr="0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ru-RU" altLang="ru-RU" sz="1400" b="1" i="1" dirty="0"/>
              <a:t>19 июля 1955г</a:t>
            </a:r>
            <a:r>
              <a:rPr lang="ru-RU" altLang="ru-RU" sz="1400" b="1" i="1" dirty="0" smtClean="0"/>
              <a:t>.</a:t>
            </a:r>
            <a:r>
              <a:rPr lang="en-US" altLang="ru-RU" sz="1400" b="1" i="1" dirty="0" smtClean="0"/>
              <a:t> </a:t>
            </a:r>
            <a:r>
              <a:rPr lang="ru-RU" altLang="ru-RU" sz="1400" b="1" i="1" dirty="0" smtClean="0"/>
              <a:t>дано </a:t>
            </a:r>
            <a:r>
              <a:rPr lang="ru-RU" altLang="ru-RU" sz="1400" b="1" i="1" dirty="0"/>
              <a:t>поручение приступить </a:t>
            </a:r>
            <a:r>
              <a:rPr lang="ru-RU" altLang="ru-RU" sz="1400" b="1" i="1" dirty="0" smtClean="0"/>
              <a:t>к </a:t>
            </a:r>
            <a:r>
              <a:rPr lang="ru-RU" altLang="ru-RU" sz="1400" b="1" i="1" dirty="0"/>
              <a:t>разработке ВВЭР-1.</a:t>
            </a:r>
          </a:p>
          <a:p>
            <a:pPr eaLnBrk="1" hangingPunct="1">
              <a:lnSpc>
                <a:spcPct val="150000"/>
              </a:lnSpc>
            </a:pPr>
            <a:r>
              <a:rPr lang="ru-RU" altLang="ru-RU" sz="1400" b="1" i="1" dirty="0"/>
              <a:t>Научным </a:t>
            </a:r>
            <a:r>
              <a:rPr lang="ru-RU" altLang="ru-RU" sz="1400" b="1" i="1" dirty="0" smtClean="0"/>
              <a:t>руководителем</a:t>
            </a:r>
            <a:r>
              <a:rPr lang="en-US" altLang="ru-RU" sz="1400" b="1" i="1" dirty="0" smtClean="0"/>
              <a:t> </a:t>
            </a:r>
            <a:br>
              <a:rPr lang="en-US" altLang="ru-RU" sz="1400" b="1" i="1" dirty="0" smtClean="0"/>
            </a:br>
            <a:r>
              <a:rPr lang="ru-RU" altLang="ru-RU" sz="1400" b="1" i="1" dirty="0" smtClean="0"/>
              <a:t>– </a:t>
            </a:r>
            <a:r>
              <a:rPr lang="ru-RU" altLang="ru-RU" sz="1400" b="1" i="1" dirty="0"/>
              <a:t>ЛИП АН </a:t>
            </a:r>
            <a:r>
              <a:rPr lang="ru-RU" altLang="ru-RU" sz="1400" b="1" i="1" dirty="0" smtClean="0"/>
              <a:t>СССР</a:t>
            </a:r>
            <a:r>
              <a:rPr lang="en-US" altLang="ru-RU" sz="1400" b="1" i="1" dirty="0" smtClean="0"/>
              <a:t> </a:t>
            </a:r>
            <a:r>
              <a:rPr lang="ru-RU" altLang="ru-RU" sz="1400" b="1" i="1" dirty="0" smtClean="0"/>
              <a:t>(</a:t>
            </a:r>
            <a:r>
              <a:rPr lang="ru-RU" altLang="ru-RU" sz="1400" b="1" i="1" dirty="0"/>
              <a:t>тт. Курчатов, Александров), Генеральным проектировщиком – </a:t>
            </a:r>
            <a:r>
              <a:rPr lang="ru-RU" altLang="ru-RU" sz="1400" b="1" i="1" dirty="0" err="1" smtClean="0"/>
              <a:t>Ленгипрострой</a:t>
            </a:r>
            <a:r>
              <a:rPr lang="ru-RU" altLang="ru-RU" sz="1400" b="1" i="1" dirty="0" smtClean="0"/>
              <a:t> </a:t>
            </a:r>
            <a:r>
              <a:rPr lang="ru-RU" altLang="ru-RU" sz="1400" b="1" i="1" dirty="0"/>
              <a:t>(т. Гутов).</a:t>
            </a:r>
          </a:p>
          <a:p>
            <a:pPr eaLnBrk="1" hangingPunct="1">
              <a:lnSpc>
                <a:spcPct val="150000"/>
              </a:lnSpc>
            </a:pPr>
            <a:r>
              <a:rPr lang="ru-RU" altLang="ru-RU" sz="1400" b="1" i="1" dirty="0"/>
              <a:t>Разработка конструкции реактора возложена на </a:t>
            </a:r>
            <a:r>
              <a:rPr lang="ru-RU" altLang="ru-RU" sz="1400" b="1" i="1" dirty="0" smtClean="0"/>
              <a:t/>
            </a:r>
            <a:br>
              <a:rPr lang="ru-RU" altLang="ru-RU" sz="1400" b="1" i="1" dirty="0" smtClean="0"/>
            </a:br>
            <a:r>
              <a:rPr lang="ru-RU" altLang="ru-RU" sz="1400" b="1" i="1" dirty="0" smtClean="0"/>
              <a:t>ОКБ </a:t>
            </a:r>
            <a:r>
              <a:rPr lang="ru-RU" altLang="ru-RU" sz="1400" b="1" i="1" dirty="0"/>
              <a:t>«Гидропресс».</a:t>
            </a:r>
            <a:endParaRPr lang="ru-RU" altLang="ru-RU" sz="1400" i="1" dirty="0"/>
          </a:p>
        </p:txBody>
      </p:sp>
    </p:spTree>
    <p:extLst>
      <p:ext uri="{BB962C8B-B14F-4D97-AF65-F5344CB8AC3E}">
        <p14:creationId xmlns:p14="http://schemas.microsoft.com/office/powerpoint/2010/main" val="2246625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387350"/>
            <a:ext cx="8229600" cy="811213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История</a:t>
            </a:r>
            <a:endParaRPr lang="ru-RU" dirty="0"/>
          </a:p>
        </p:txBody>
      </p:sp>
      <p:pic>
        <p:nvPicPr>
          <p:cNvPr id="768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87295" y="1281113"/>
            <a:ext cx="6169410" cy="4534471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3252" name="Rectangle 4099"/>
          <p:cNvSpPr txBox="1">
            <a:spLocks noChangeArrowheads="1"/>
          </p:cNvSpPr>
          <p:nvPr/>
        </p:nvSpPr>
        <p:spPr bwMode="auto">
          <a:xfrm>
            <a:off x="1319213" y="5922709"/>
            <a:ext cx="6505575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indent="1588" eaLnBrk="0" hangingPunct="0">
              <a:spcBef>
                <a:spcPct val="20000"/>
              </a:spcBef>
              <a:buFont typeface="Arial" charset="0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spcBef>
                <a:spcPts val="600"/>
              </a:spcBef>
              <a:buFontTx/>
              <a:buNone/>
            </a:pPr>
            <a:r>
              <a:rPr lang="ru-RU" altLang="ru-RU" sz="1200" b="1" i="1" dirty="0"/>
              <a:t>И.В. Курчатов на трибуне ХХ</a:t>
            </a:r>
            <a:r>
              <a:rPr lang="en-US" altLang="ru-RU" sz="1200" b="1" i="1" dirty="0"/>
              <a:t>I </a:t>
            </a:r>
            <a:r>
              <a:rPr lang="ru-RU" altLang="ru-RU" sz="1200" b="1" i="1" dirty="0"/>
              <a:t>съезда КПСС, 1959 г.</a:t>
            </a:r>
          </a:p>
          <a:p>
            <a:pPr algn="ctr">
              <a:spcBef>
                <a:spcPts val="600"/>
              </a:spcBef>
              <a:buFontTx/>
              <a:buNone/>
            </a:pPr>
            <a:r>
              <a:rPr lang="ru-RU" altLang="ru-RU" sz="1200" b="1" i="1" dirty="0"/>
              <a:t>Первый план развития ядерной энергетики на 2-2,5 млн кВт </a:t>
            </a:r>
            <a:br>
              <a:rPr lang="ru-RU" altLang="ru-RU" sz="1200" b="1" i="1" dirty="0"/>
            </a:br>
            <a:r>
              <a:rPr lang="ru-RU" altLang="ru-RU" sz="1200" b="1" i="1" dirty="0"/>
              <a:t>на период 1956-1960 гг.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0886" name="Picture 6" descr="Titul_Alex_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14522" y="615950"/>
            <a:ext cx="3697287" cy="6010275"/>
          </a:xfrm>
          <a:prstGeom prst="rect">
            <a:avLst/>
          </a:prstGeom>
          <a:noFill/>
          <a:ln w="31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4962512" y="4513478"/>
            <a:ext cx="3779152" cy="2112746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 w="9525">
            <a:noFill/>
            <a:miter lim="800000"/>
            <a:headEnd/>
            <a:tailEnd/>
          </a:ln>
          <a:effectLst/>
          <a:extLst/>
        </p:spPr>
        <p:txBody>
          <a:bodyPr wrap="square" lIns="108000" tIns="36000" rIns="36000" bIns="36000" anchor="ctr" anchorCtr="0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ru-RU" altLang="ru-RU" sz="1400" b="1" i="1" dirty="0"/>
              <a:t>25 февраля 1967г. </a:t>
            </a:r>
            <a:r>
              <a:rPr lang="ru-RU" altLang="ru-RU" sz="1400" b="1" i="1" dirty="0" smtClean="0"/>
              <a:t>в </a:t>
            </a:r>
            <a:r>
              <a:rPr lang="ru-RU" altLang="ru-RU" sz="1400" b="1" i="1" dirty="0"/>
              <a:t>Институте атомной энергии </a:t>
            </a:r>
            <a:r>
              <a:rPr lang="ru-RU" altLang="ru-RU" sz="1400" b="1" i="1" dirty="0" smtClean="0"/>
              <a:t>им</a:t>
            </a:r>
            <a:r>
              <a:rPr lang="ru-RU" altLang="ru-RU" sz="1400" b="1" i="1" dirty="0"/>
              <a:t>. И.В</a:t>
            </a:r>
            <a:r>
              <a:rPr lang="ru-RU" altLang="ru-RU" sz="1400" b="1" i="1" dirty="0" smtClean="0"/>
              <a:t>.</a:t>
            </a:r>
            <a:r>
              <a:rPr lang="en-US" altLang="ru-RU" sz="1400" b="1" i="1" dirty="0" smtClean="0"/>
              <a:t> </a:t>
            </a:r>
            <a:r>
              <a:rPr lang="ru-RU" altLang="ru-RU" sz="1400" b="1" i="1" dirty="0" smtClean="0"/>
              <a:t>Курчатова А.П</a:t>
            </a:r>
            <a:r>
              <a:rPr lang="ru-RU" altLang="ru-RU" sz="1400" b="1" i="1" dirty="0"/>
              <a:t>. Александровым утверждено предварительное техническое задание </a:t>
            </a:r>
            <a:r>
              <a:rPr lang="ru-RU" altLang="ru-RU" sz="1400" b="1" i="1" dirty="0" smtClean="0"/>
              <a:t>на </a:t>
            </a:r>
            <a:r>
              <a:rPr lang="ru-RU" altLang="ru-RU" sz="1400" b="1" i="1" dirty="0"/>
              <a:t>проектирование ВВЭР-1000.</a:t>
            </a:r>
            <a:endParaRPr lang="ru-RU" altLang="ru-RU" sz="1400" i="1" dirty="0"/>
          </a:p>
        </p:txBody>
      </p:sp>
    </p:spTree>
    <p:extLst>
      <p:ext uri="{BB962C8B-B14F-4D97-AF65-F5344CB8AC3E}">
        <p14:creationId xmlns:p14="http://schemas.microsoft.com/office/powerpoint/2010/main" val="931222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260350"/>
            <a:ext cx="8820150" cy="936625"/>
          </a:xfrm>
        </p:spPr>
        <p:txBody>
          <a:bodyPr>
            <a:normAutofit/>
          </a:bodyPr>
          <a:lstStyle/>
          <a:p>
            <a:pPr eaLnBrk="1" hangingPunct="1"/>
            <a:r>
              <a:rPr lang="ru-RU" altLang="ru-RU" sz="2600" b="1" dirty="0" smtClean="0"/>
              <a:t>Из Генерального адреса А.П. Александрова </a:t>
            </a:r>
            <a:r>
              <a:rPr lang="en-US" altLang="ru-RU" sz="2600" b="1" dirty="0" smtClean="0"/>
              <a:t>VII</a:t>
            </a:r>
            <a:r>
              <a:rPr lang="ru-RU" altLang="ru-RU" sz="2600" b="1" dirty="0" smtClean="0"/>
              <a:t> Мировому энергетическому конгрессу1968 года</a:t>
            </a:r>
            <a:r>
              <a:rPr lang="ru-RU" altLang="ru-RU" sz="2800" b="1" dirty="0" smtClean="0"/>
              <a:t> </a:t>
            </a:r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0" y="16827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0" y="5175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0" y="15367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323850" y="4348549"/>
            <a:ext cx="8713788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1400" b="1" i="1" dirty="0" smtClean="0"/>
              <a:t>«Реакторы </a:t>
            </a:r>
            <a:r>
              <a:rPr lang="ru-RU" altLang="ru-RU" sz="1400" b="1" i="1" dirty="0"/>
              <a:t>на тепловых нейтронах не потеряют своего значения и после создания экономически конкурентоспособных </a:t>
            </a:r>
            <a:r>
              <a:rPr lang="ru-RU" altLang="ru-RU" sz="1400" b="1" i="1" dirty="0" err="1"/>
              <a:t>бридеров</a:t>
            </a:r>
            <a:r>
              <a:rPr lang="ru-RU" altLang="ru-RU" sz="1400" b="1" i="1" dirty="0" smtClean="0"/>
              <a:t>.»</a:t>
            </a:r>
            <a:endParaRPr lang="ru-RU" altLang="ru-RU" sz="1400" b="1" i="1" dirty="0"/>
          </a:p>
          <a:p>
            <a:pPr eaLnBrk="1" hangingPunct="1"/>
            <a:endParaRPr lang="ru-RU" altLang="ru-RU" sz="1400" b="1" i="1" dirty="0"/>
          </a:p>
          <a:p>
            <a:pPr eaLnBrk="1" hangingPunct="1"/>
            <a:r>
              <a:rPr lang="ru-RU" altLang="ru-RU" sz="1400" b="1" i="1" dirty="0" smtClean="0"/>
              <a:t>«Ясно</a:t>
            </a:r>
            <a:r>
              <a:rPr lang="ru-RU" altLang="ru-RU" sz="1400" b="1" i="1" dirty="0"/>
              <a:t>, что разработка и всемерное расширение видов технологии, которые могут быть переведены на ядерные энергоресурсы, является одной из важнейших практических задач, стоящих перед нашим поколением, наряду с разработкой быстрых реакторов-</a:t>
            </a:r>
            <a:r>
              <a:rPr lang="ru-RU" altLang="ru-RU" sz="1400" b="1" i="1" dirty="0" err="1"/>
              <a:t>размножителей</a:t>
            </a:r>
            <a:r>
              <a:rPr lang="ru-RU" altLang="ru-RU" sz="1400" b="1" i="1" dirty="0"/>
              <a:t>. </a:t>
            </a:r>
          </a:p>
          <a:p>
            <a:pPr eaLnBrk="1" hangingPunct="1"/>
            <a:r>
              <a:rPr lang="ru-RU" altLang="ru-RU" sz="1400" b="1" i="1" dirty="0"/>
              <a:t>В перспективе ядерная энергетика вырисовывается как энергетика многоцелевых комплексных производств электроэнергии и других видов продукции</a:t>
            </a:r>
            <a:r>
              <a:rPr lang="ru-RU" altLang="ru-RU" sz="1400" b="1" i="1" dirty="0" smtClean="0"/>
              <a:t>.»</a:t>
            </a:r>
            <a:endParaRPr lang="ru-RU" altLang="ru-RU" sz="1400" b="1" i="1" dirty="0"/>
          </a:p>
        </p:txBody>
      </p:sp>
      <p:sp>
        <p:nvSpPr>
          <p:cNvPr id="6151" name="Rectangle 7"/>
          <p:cNvSpPr>
            <a:spLocks noChangeArrowheads="1"/>
          </p:cNvSpPr>
          <p:nvPr/>
        </p:nvSpPr>
        <p:spPr bwMode="auto">
          <a:xfrm>
            <a:off x="4427538" y="1308185"/>
            <a:ext cx="4123338" cy="2800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1400" b="1" i="1" dirty="0" smtClean="0"/>
              <a:t>«Когда </a:t>
            </a:r>
            <a:r>
              <a:rPr lang="ru-RU" altLang="ru-RU" sz="1400" b="1" i="1" dirty="0"/>
              <a:t>мы говорим о </a:t>
            </a:r>
            <a:r>
              <a:rPr lang="ru-RU" altLang="ru-RU" sz="1400" b="1" i="1" dirty="0" smtClean="0"/>
              <a:t>практически</a:t>
            </a:r>
            <a:r>
              <a:rPr lang="en-US" altLang="ru-RU" sz="1400" b="1" i="1" dirty="0" smtClean="0"/>
              <a:t> </a:t>
            </a:r>
            <a:r>
              <a:rPr lang="ru-RU" altLang="ru-RU" sz="1400" b="1" i="1" dirty="0" smtClean="0"/>
              <a:t>неисчерпаемых </a:t>
            </a:r>
            <a:r>
              <a:rPr lang="ru-RU" altLang="ru-RU" sz="1400" b="1" i="1" dirty="0"/>
              <a:t>энергоресурсах ядерного горючего, то мы имеем в виду необходимость и возможность ввода в игру вторичного горючего – плутония и использования за этот счет большей части запасов урана-238. </a:t>
            </a:r>
          </a:p>
          <a:p>
            <a:pPr eaLnBrk="1" hangingPunct="1"/>
            <a:r>
              <a:rPr lang="ru-RU" altLang="ru-RU" sz="1400" b="1" i="1" dirty="0"/>
              <a:t>Без этого не может быть речи о длительном развитии ядерной энергетики в тех масштабах, которые определяются современным темпом технического прогресса, так как ресурсы урана-235 для этого будут недостаточны</a:t>
            </a:r>
            <a:r>
              <a:rPr lang="ru-RU" altLang="ru-RU" sz="1400" b="1" i="1" dirty="0" smtClean="0"/>
              <a:t>.»</a:t>
            </a:r>
            <a:endParaRPr lang="ru-RU" altLang="ru-RU" sz="1400" b="1" i="1" dirty="0"/>
          </a:p>
        </p:txBody>
      </p:sp>
      <p:pic>
        <p:nvPicPr>
          <p:cNvPr id="6152" name="Picture 8" descr="1968_363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355254"/>
            <a:ext cx="3816350" cy="2706687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75484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5566"/>
            <a:ext cx="8229600" cy="539407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dirty="0" smtClean="0"/>
              <a:t>Планирование и реализация</a:t>
            </a:r>
            <a:endParaRPr lang="ru-RU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0112023"/>
              </p:ext>
            </p:extLst>
          </p:nvPr>
        </p:nvGraphicFramePr>
        <p:xfrm>
          <a:off x="207692" y="1025826"/>
          <a:ext cx="8703364" cy="556516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789450"/>
                <a:gridCol w="2066307"/>
                <a:gridCol w="2541319"/>
                <a:gridCol w="1306288"/>
              </a:tblGrid>
              <a:tr h="530248">
                <a:tc gridSpan="2"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АЭС</a:t>
                      </a:r>
                      <a:endParaRPr lang="ru-RU" sz="18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2" marR="91452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8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1452" marR="91452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3685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Опытные реакторы</a:t>
                      </a:r>
                    </a:p>
                    <a:p>
                      <a:pPr algn="ctr"/>
                      <a:r>
                        <a:rPr lang="ru-RU" sz="1400" b="1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(по 50 МВт </a:t>
                      </a:r>
                      <a:r>
                        <a:rPr lang="ru-RU" sz="1400" b="1" dirty="0" err="1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электр</a:t>
                      </a:r>
                      <a:r>
                        <a:rPr lang="ru-RU" sz="1400" b="1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каждый)</a:t>
                      </a:r>
                    </a:p>
                  </a:txBody>
                  <a:tcPr marL="91452" marR="91452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CC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8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1452" marR="91452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3685"/>
                    </a:solidFill>
                  </a:tcPr>
                </a:tc>
              </a:tr>
              <a:tr h="311920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Планирование</a:t>
                      </a:r>
                      <a:endParaRPr lang="ru-RU" sz="14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2" marR="91452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368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Реализация</a:t>
                      </a:r>
                    </a:p>
                  </a:txBody>
                  <a:tcPr marL="91452" marR="91452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368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Планирование</a:t>
                      </a:r>
                      <a:endParaRPr lang="ru-RU" sz="14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2" marR="91452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368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Реализация</a:t>
                      </a:r>
                    </a:p>
                  </a:txBody>
                  <a:tcPr marL="91452" marR="91452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3685"/>
                    </a:solidFill>
                  </a:tcPr>
                </a:tc>
              </a:tr>
              <a:tr h="1029284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1956 г. Программа на 1956-1960 гг.</a:t>
                      </a:r>
                    </a:p>
                    <a:p>
                      <a:pPr algn="ctr"/>
                      <a:r>
                        <a:rPr lang="ru-RU" sz="12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Мощность АЭС 2175 МВт</a:t>
                      </a:r>
                    </a:p>
                    <a:p>
                      <a:pPr algn="ctr"/>
                      <a:r>
                        <a:rPr lang="ru-RU" sz="12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АМБ (</a:t>
                      </a:r>
                      <a:r>
                        <a:rPr lang="ru-RU" sz="1200" b="1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графито</a:t>
                      </a:r>
                      <a:r>
                        <a:rPr lang="ru-RU" sz="12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-водяные)</a:t>
                      </a:r>
                    </a:p>
                    <a:p>
                      <a:pPr algn="ctr"/>
                      <a:r>
                        <a:rPr lang="ru-RU" sz="12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ВВЭР</a:t>
                      </a:r>
                      <a:r>
                        <a:rPr lang="ru-RU" sz="1200" b="1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(водо-водяные)</a:t>
                      </a:r>
                    </a:p>
                    <a:p>
                      <a:pPr algn="ctr"/>
                      <a:r>
                        <a:rPr lang="ru-RU" sz="1200" b="1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КС (</a:t>
                      </a:r>
                      <a:r>
                        <a:rPr lang="ru-RU" sz="1200" b="1" baseline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тяжеловодно</a:t>
                      </a:r>
                      <a:r>
                        <a:rPr lang="ru-RU" sz="1200" b="1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-газовые)</a:t>
                      </a:r>
                      <a:endParaRPr lang="ru-RU" sz="1200" b="1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2" marR="91452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2" marR="91452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1956 г. На быстрых нейтронах БН-50, </a:t>
                      </a:r>
                    </a:p>
                    <a:p>
                      <a:pPr algn="ctr"/>
                      <a:r>
                        <a:rPr lang="ru-RU" sz="12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Водяной кипящий ВК-50,</a:t>
                      </a:r>
                    </a:p>
                    <a:p>
                      <a:pPr algn="ctr"/>
                      <a:r>
                        <a:rPr lang="ru-RU" sz="12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Гомогенный на тории ТГ-50,</a:t>
                      </a:r>
                    </a:p>
                    <a:p>
                      <a:pPr algn="ctr"/>
                      <a:r>
                        <a:rPr lang="ru-RU" sz="12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Графитовый натриевый ГН-50</a:t>
                      </a:r>
                    </a:p>
                  </a:txBody>
                  <a:tcPr marL="91452" marR="91452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2" marR="91452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6786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1957 г. Мощность АЭС к 1969 г. </a:t>
                      </a:r>
                      <a:br>
                        <a:rPr lang="ru-RU" sz="12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ru-RU" sz="12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 1300 МВт</a:t>
                      </a:r>
                    </a:p>
                  </a:txBody>
                  <a:tcPr marL="91452" marR="91452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2" marR="91452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2" marR="91452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2" marR="91452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655007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1958 г. Сооружение только </a:t>
                      </a:r>
                      <a:br>
                        <a:rPr lang="ru-RU" sz="12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ru-RU" sz="12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1-х блоков БАЭС (АМБ), </a:t>
                      </a:r>
                      <a:br>
                        <a:rPr lang="ru-RU" sz="12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ru-RU" sz="12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НВАЭС (ВВЭР)</a:t>
                      </a:r>
                    </a:p>
                  </a:txBody>
                  <a:tcPr marL="91452" marR="91452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2" marR="91452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2" marR="91452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2" marR="91452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5907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</a:t>
                      </a:r>
                      <a:r>
                        <a:rPr lang="en-US" sz="12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r>
                        <a:rPr lang="ru-RU" sz="12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г. Программа на 1300 МВт.</a:t>
                      </a:r>
                    </a:p>
                    <a:p>
                      <a:pPr algn="ctr"/>
                      <a:r>
                        <a:rPr lang="ru-RU" sz="12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программу включен дополнительно ЭГ-300 (</a:t>
                      </a:r>
                      <a:r>
                        <a:rPr lang="ru-RU" sz="1200" b="1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графитово</a:t>
                      </a:r>
                      <a:r>
                        <a:rPr lang="ru-RU" sz="12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-газовый) → заменен на БН-600 (быстрого нагрева)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ТОР (тяжеловодный с органическим теплоносителем) → заменен на ВВЭР </a:t>
                      </a:r>
                    </a:p>
                  </a:txBody>
                  <a:tcPr marL="91452" marR="91452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2" marR="91452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2" marR="91452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2" marR="91452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980140">
                <a:tc>
                  <a:txBody>
                    <a:bodyPr/>
                    <a:lstStyle/>
                    <a:p>
                      <a:pPr algn="ctr"/>
                      <a:endParaRPr lang="ru-RU" sz="1200" b="1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2" marR="91452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1964 г. 1-й</a:t>
                      </a:r>
                      <a:r>
                        <a:rPr lang="ru-RU" sz="1200" b="1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блок Белоярской АЭС</a:t>
                      </a:r>
                    </a:p>
                    <a:p>
                      <a:pPr algn="ctr"/>
                      <a:r>
                        <a:rPr lang="ru-RU" sz="1200" b="1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1-й блок </a:t>
                      </a:r>
                      <a:r>
                        <a:rPr lang="ru-RU" sz="1200" b="1" baseline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Нововоронежской</a:t>
                      </a:r>
                      <a:r>
                        <a:rPr lang="ru-RU" sz="1200" b="1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АЭС</a:t>
                      </a:r>
                      <a:endParaRPr lang="ru-RU" sz="1200" b="1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2" marR="91452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2" marR="91452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1969 г. БОР-60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1963 г. ВК-50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2" marR="91452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4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5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3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8528</TotalTime>
  <Words>2014</Words>
  <Application>Microsoft Office PowerPoint</Application>
  <PresentationFormat>On-screen Show (4:3)</PresentationFormat>
  <Paragraphs>502</Paragraphs>
  <Slides>33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6</vt:i4>
      </vt:variant>
      <vt:variant>
        <vt:lpstr>Slide Titles</vt:lpstr>
      </vt:variant>
      <vt:variant>
        <vt:i4>33</vt:i4>
      </vt:variant>
    </vt:vector>
  </HeadingPairs>
  <TitlesOfParts>
    <vt:vector size="39" baseType="lpstr">
      <vt:lpstr>Custom Design</vt:lpstr>
      <vt:lpstr>1_Custom Design</vt:lpstr>
      <vt:lpstr>2_Custom Design</vt:lpstr>
      <vt:lpstr>4_Custom Design</vt:lpstr>
      <vt:lpstr>5_Custom Design</vt:lpstr>
      <vt:lpstr>3_Custom Design</vt:lpstr>
      <vt:lpstr>PowerPoint Presentation</vt:lpstr>
      <vt:lpstr>История</vt:lpstr>
      <vt:lpstr>История</vt:lpstr>
      <vt:lpstr>В 1954 г. в Лаборатории измерительных приборов Академии наук СССР (ЛИПАН) начата разработка ВВЭР-1</vt:lpstr>
      <vt:lpstr>PowerPoint Presentation</vt:lpstr>
      <vt:lpstr>История</vt:lpstr>
      <vt:lpstr>PowerPoint Presentation</vt:lpstr>
      <vt:lpstr>Из Генерального адреса А.П. Александрова VII Мировому энергетическому конгрессу1968 года </vt:lpstr>
      <vt:lpstr>Планирование и реализация</vt:lpstr>
      <vt:lpstr>Планирование и реализация</vt:lpstr>
      <vt:lpstr>Сооружено ВВЭР за рубежом</vt:lpstr>
      <vt:lpstr>Аварии на АЭС</vt:lpstr>
      <vt:lpstr>После аварии на 4-м блоке Чернобыльской АЭС:</vt:lpstr>
      <vt:lpstr>Установленная мощность АЭС  в СССР и СНГ (план и реализация)</vt:lpstr>
      <vt:lpstr>Российская ядерно-энергетическая политика сегодня</vt:lpstr>
      <vt:lpstr>Обеспечение современного уровня безопасности, учет внешних воздействий</vt:lpstr>
      <vt:lpstr>Сравнительные показатели АЭС с ВВЭР-1000 и АЭС-2006</vt:lpstr>
      <vt:lpstr>Управление тяжелыми авариями</vt:lpstr>
      <vt:lpstr>Установленные мощности мировой ядерной энергетики</vt:lpstr>
      <vt:lpstr>Типы ядерных реакторов, находящихся  в эксплуатации и строительстве (31.12.2013)</vt:lpstr>
      <vt:lpstr>Итоги «атомного ренессанса» за период  с 2011 по 2013 год (данные МАГАТЭ, 12. 2013 г.)</vt:lpstr>
      <vt:lpstr>Итоги «атомного ренессанса» за период с 2010 по 2013 год (данные МАГАТЭ, 12. 2013 г.)</vt:lpstr>
      <vt:lpstr>Совершенствование технологий действующей технологической платформы</vt:lpstr>
      <vt:lpstr>Курчатовский институт и стратегия ядерно-энергетического развития России</vt:lpstr>
      <vt:lpstr>Существующие и перспективные реакторные технологии до середины 21 века</vt:lpstr>
      <vt:lpstr>Региональная атомная энергетика</vt:lpstr>
      <vt:lpstr>Сравнительная оценка топливных ресурсов России</vt:lpstr>
      <vt:lpstr>Две линии создания Супер-ВВЭР</vt:lpstr>
      <vt:lpstr>Источники нейтронов для воспроизводства ядерного топлива</vt:lpstr>
      <vt:lpstr>Три составляющие зрелости</vt:lpstr>
      <vt:lpstr>Безопасность – обязательное и неизменное условие развития ядерной энергетики</vt:lpstr>
      <vt:lpstr>Новые реакторные технологии российской ядерной энергетики</vt:lpstr>
      <vt:lpstr>PowerPoint Presentation</vt:lpstr>
    </vt:vector>
  </TitlesOfParts>
  <Company>Курчатовский институт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Кикнадзе</dc:creator>
  <cp:lastModifiedBy>Elena Shkuratova</cp:lastModifiedBy>
  <cp:revision>565</cp:revision>
  <cp:lastPrinted>2013-02-07T11:33:22Z</cp:lastPrinted>
  <dcterms:created xsi:type="dcterms:W3CDTF">2008-04-02T07:15:34Z</dcterms:created>
  <dcterms:modified xsi:type="dcterms:W3CDTF">2014-06-19T12:12:01Z</dcterms:modified>
</cp:coreProperties>
</file>