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8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9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0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700" r:id="rId4"/>
    <p:sldMasterId id="2147483715" r:id="rId5"/>
    <p:sldMasterId id="2147483728" r:id="rId6"/>
    <p:sldMasterId id="2147483742" r:id="rId7"/>
    <p:sldMasterId id="2147483756" r:id="rId8"/>
    <p:sldMasterId id="2147483770" r:id="rId9"/>
    <p:sldMasterId id="2147483782" r:id="rId10"/>
    <p:sldMasterId id="2147483795" r:id="rId11"/>
  </p:sldMasterIdLst>
  <p:notesMasterIdLst>
    <p:notesMasterId r:id="rId27"/>
  </p:notesMasterIdLst>
  <p:sldIdLst>
    <p:sldId id="257" r:id="rId12"/>
    <p:sldId id="351" r:id="rId13"/>
    <p:sldId id="391" r:id="rId14"/>
    <p:sldId id="375" r:id="rId15"/>
    <p:sldId id="390" r:id="rId16"/>
    <p:sldId id="376" r:id="rId17"/>
    <p:sldId id="386" r:id="rId18"/>
    <p:sldId id="371" r:id="rId19"/>
    <p:sldId id="384" r:id="rId20"/>
    <p:sldId id="379" r:id="rId21"/>
    <p:sldId id="372" r:id="rId22"/>
    <p:sldId id="345" r:id="rId23"/>
    <p:sldId id="342" r:id="rId24"/>
    <p:sldId id="381" r:id="rId25"/>
    <p:sldId id="383" r:id="rId26"/>
  </p:sldIdLst>
  <p:sldSz cx="9144000" cy="6858000" type="screen4x3"/>
  <p:notesSz cx="6805613" cy="9939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D668"/>
    <a:srgbClr val="FFFFC1"/>
    <a:srgbClr val="FFFF99"/>
    <a:srgbClr val="FFFFCC"/>
    <a:srgbClr val="007A37"/>
    <a:srgbClr val="6699FF"/>
    <a:srgbClr val="D60093"/>
    <a:srgbClr val="FF7C8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714" autoAdjust="0"/>
  </p:normalViewPr>
  <p:slideViewPr>
    <p:cSldViewPr>
      <p:cViewPr varScale="1">
        <p:scale>
          <a:sx n="92" d="100"/>
          <a:sy n="92" d="100"/>
        </p:scale>
        <p:origin x="-8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4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4" TargetMode="External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4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4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Лист1!$H$21</c:f>
              <c:strCache>
                <c:ptCount val="1"/>
                <c:pt idx="0">
                  <c:v>ФБ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numRef>
              <c:f>Лист1!$I$20:$M$20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Лист1!$I$21:$M$21</c:f>
              <c:numCache>
                <c:formatCode>General</c:formatCode>
                <c:ptCount val="5"/>
                <c:pt idx="0">
                  <c:v>3579</c:v>
                </c:pt>
                <c:pt idx="1">
                  <c:v>7062</c:v>
                </c:pt>
                <c:pt idx="2">
                  <c:v>9724</c:v>
                </c:pt>
                <c:pt idx="3">
                  <c:v>5300</c:v>
                </c:pt>
                <c:pt idx="4">
                  <c:v>5783</c:v>
                </c:pt>
              </c:numCache>
            </c:numRef>
          </c:val>
        </c:ser>
        <c:ser>
          <c:idx val="1"/>
          <c:order val="1"/>
          <c:tx>
            <c:strRef>
              <c:f>Лист1!$H$22</c:f>
              <c:strCache>
                <c:ptCount val="1"/>
                <c:pt idx="0">
                  <c:v>ВнБ</c:v>
                </c:pt>
              </c:strCache>
            </c:strRef>
          </c:tx>
          <c:spPr>
            <a:solidFill>
              <a:srgbClr val="3E87BD">
                <a:lumMod val="75000"/>
              </a:srgbClr>
            </a:solidFill>
          </c:spPr>
          <c:invertIfNegative val="0"/>
          <c:cat>
            <c:numRef>
              <c:f>Лист1!$I$20:$M$20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Лист1!$I$22:$M$22</c:f>
              <c:numCache>
                <c:formatCode>General</c:formatCode>
                <c:ptCount val="5"/>
                <c:pt idx="0">
                  <c:v>6487</c:v>
                </c:pt>
                <c:pt idx="1">
                  <c:v>7064.6</c:v>
                </c:pt>
                <c:pt idx="2">
                  <c:v>9784.7999999999993</c:v>
                </c:pt>
                <c:pt idx="3">
                  <c:v>17100</c:v>
                </c:pt>
                <c:pt idx="4">
                  <c:v>16772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4"/>
        <c:overlap val="100"/>
        <c:axId val="229987072"/>
        <c:axId val="229988608"/>
      </c:barChart>
      <c:catAx>
        <c:axId val="229987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29988608"/>
        <c:crosses val="autoZero"/>
        <c:auto val="1"/>
        <c:lblAlgn val="ctr"/>
        <c:lblOffset val="100"/>
        <c:noMultiLvlLbl val="0"/>
      </c:catAx>
      <c:valAx>
        <c:axId val="2299886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29987072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1988407699037624E-2"/>
          <c:y val="5.1400554097404488E-2"/>
          <c:w val="0.81792760279965004"/>
          <c:h val="0.7827803295421406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Лист1!$A$4:$B$4</c:f>
              <c:strCache>
                <c:ptCount val="1"/>
                <c:pt idx="0">
                  <c:v>Средний возраст план</c:v>
                </c:pt>
              </c:strCache>
            </c:strRef>
          </c:tx>
          <c:marker>
            <c:symbol val="none"/>
          </c:marker>
          <c:dLbls>
            <c:dLbl>
              <c:idx val="6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b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Лист1!$C$3:$M$3</c:f>
              <c:numCache>
                <c:formatCode>General</c:formatCod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numCache>
            </c:numRef>
          </c:cat>
          <c:val>
            <c:numRef>
              <c:f>Лист1!$C$4:$M$4</c:f>
              <c:numCache>
                <c:formatCode>General</c:formatCode>
                <c:ptCount val="11"/>
                <c:pt idx="0">
                  <c:v>54</c:v>
                </c:pt>
                <c:pt idx="1">
                  <c:v>54.5</c:v>
                </c:pt>
                <c:pt idx="2">
                  <c:v>55</c:v>
                </c:pt>
                <c:pt idx="3">
                  <c:v>53</c:v>
                </c:pt>
                <c:pt idx="4">
                  <c:v>51</c:v>
                </c:pt>
                <c:pt idx="5">
                  <c:v>49.8</c:v>
                </c:pt>
                <c:pt idx="6">
                  <c:v>48.7</c:v>
                </c:pt>
                <c:pt idx="7">
                  <c:v>47.8</c:v>
                </c:pt>
                <c:pt idx="8">
                  <c:v>47.2</c:v>
                </c:pt>
                <c:pt idx="9">
                  <c:v>46.5</c:v>
                </c:pt>
                <c:pt idx="10">
                  <c:v>46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Лист1!$A$5:$B$5</c:f>
              <c:strCache>
                <c:ptCount val="1"/>
                <c:pt idx="0">
                  <c:v>Средний возраст факт</c:v>
                </c:pt>
              </c:strCache>
            </c:strRef>
          </c:tx>
          <c:spPr>
            <a:ln>
              <a:solidFill>
                <a:schemeClr val="accent3">
                  <a:lumMod val="75000"/>
                </a:schemeClr>
              </a:solidFill>
            </a:ln>
          </c:spPr>
          <c:marker>
            <c:symbol val="none"/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Лист1!$C$3:$M$3</c:f>
              <c:numCache>
                <c:formatCode>General</c:formatCod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numCache>
            </c:numRef>
          </c:cat>
          <c:val>
            <c:numRef>
              <c:f>Лист1!$C$5:$M$5</c:f>
              <c:numCache>
                <c:formatCode>General</c:formatCode>
                <c:ptCount val="11"/>
                <c:pt idx="0">
                  <c:v>54</c:v>
                </c:pt>
                <c:pt idx="1">
                  <c:v>54.5</c:v>
                </c:pt>
                <c:pt idx="2">
                  <c:v>55</c:v>
                </c:pt>
                <c:pt idx="3">
                  <c:v>53</c:v>
                </c:pt>
                <c:pt idx="4">
                  <c:v>51</c:v>
                </c:pt>
                <c:pt idx="5">
                  <c:v>49.8</c:v>
                </c:pt>
                <c:pt idx="6">
                  <c:v>49.6</c:v>
                </c:pt>
                <c:pt idx="7">
                  <c:v>49.5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798784"/>
        <c:axId val="200396800"/>
      </c:lineChart>
      <c:catAx>
        <c:axId val="199798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0396800"/>
        <c:crosses val="autoZero"/>
        <c:auto val="1"/>
        <c:lblAlgn val="ctr"/>
        <c:lblOffset val="100"/>
        <c:noMultiLvlLbl val="0"/>
      </c:catAx>
      <c:valAx>
        <c:axId val="200396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99798784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3655074365704292E-2"/>
          <c:y val="9.7696850393700782E-2"/>
          <c:w val="0.81792760279965004"/>
          <c:h val="0.7827803295421406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Лист1!$A$8:$B$8</c:f>
              <c:strCache>
                <c:ptCount val="1"/>
                <c:pt idx="0">
                  <c:v>Выручка блока план</c:v>
                </c:pt>
              </c:strCache>
            </c:strRef>
          </c:tx>
          <c:marker>
            <c:symbol val="none"/>
          </c:marker>
          <c:dLbls>
            <c:dLbl>
              <c:idx val="6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8201443569553803E-2"/>
                  <c:y val="-6.43401866433362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5.6534776902887142E-2"/>
                  <c:y val="-4.58216681248177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5.0979221347331481E-2"/>
                  <c:y val="-4.1192038495188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5.375699912510936E-2"/>
                  <c:y val="6.06598133566637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b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Лист1!$C$7:$M$7</c:f>
              <c:numCache>
                <c:formatCode>General</c:formatCod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numCache>
            </c:numRef>
          </c:cat>
          <c:val>
            <c:numRef>
              <c:f>Лист1!$C$8:$M$8</c:f>
              <c:numCache>
                <c:formatCode>General</c:formatCode>
                <c:ptCount val="11"/>
                <c:pt idx="0">
                  <c:v>8.1</c:v>
                </c:pt>
                <c:pt idx="1">
                  <c:v>9.6</c:v>
                </c:pt>
                <c:pt idx="2">
                  <c:v>10.1</c:v>
                </c:pt>
                <c:pt idx="3">
                  <c:v>10.7</c:v>
                </c:pt>
                <c:pt idx="4">
                  <c:v>13.2</c:v>
                </c:pt>
                <c:pt idx="5">
                  <c:v>15</c:v>
                </c:pt>
                <c:pt idx="6">
                  <c:v>18.3</c:v>
                </c:pt>
                <c:pt idx="7">
                  <c:v>20.399999999999999</c:v>
                </c:pt>
                <c:pt idx="8">
                  <c:v>22.2</c:v>
                </c:pt>
                <c:pt idx="9">
                  <c:v>24.3</c:v>
                </c:pt>
                <c:pt idx="10">
                  <c:v>26.3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Лист1!$A$9:$B$9</c:f>
              <c:strCache>
                <c:ptCount val="1"/>
                <c:pt idx="0">
                  <c:v>Выручка блока факт</c:v>
                </c:pt>
              </c:strCache>
            </c:strRef>
          </c:tx>
          <c:spPr>
            <a:ln>
              <a:solidFill>
                <a:schemeClr val="accent3">
                  <a:lumMod val="75000"/>
                </a:schemeClr>
              </a:solidFill>
            </a:ln>
          </c:spPr>
          <c:marker>
            <c:symbol val="none"/>
          </c:marker>
          <c:dLbls>
            <c:dLbl>
              <c:idx val="7"/>
              <c:layout>
                <c:manualLayout>
                  <c:x val="-2.8756999125109362E-2"/>
                  <c:y val="5.045129775444735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20,0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Лист1!$C$7:$M$7</c:f>
              <c:numCache>
                <c:formatCode>General</c:formatCod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numCache>
            </c:numRef>
          </c:cat>
          <c:val>
            <c:numRef>
              <c:f>Лист1!$C$9:$M$9</c:f>
              <c:numCache>
                <c:formatCode>General</c:formatCode>
                <c:ptCount val="11"/>
                <c:pt idx="0">
                  <c:v>8.1</c:v>
                </c:pt>
                <c:pt idx="1">
                  <c:v>9.6</c:v>
                </c:pt>
                <c:pt idx="2">
                  <c:v>10.1</c:v>
                </c:pt>
                <c:pt idx="3">
                  <c:v>10.7</c:v>
                </c:pt>
                <c:pt idx="4">
                  <c:v>13.2</c:v>
                </c:pt>
                <c:pt idx="5">
                  <c:v>15</c:v>
                </c:pt>
                <c:pt idx="6">
                  <c:v>18.2</c:v>
                </c:pt>
                <c:pt idx="7">
                  <c:v>19.8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5710848"/>
        <c:axId val="211397632"/>
      </c:lineChart>
      <c:catAx>
        <c:axId val="205710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1397632"/>
        <c:crosses val="autoZero"/>
        <c:auto val="1"/>
        <c:lblAlgn val="ctr"/>
        <c:lblOffset val="100"/>
        <c:noMultiLvlLbl val="0"/>
      </c:catAx>
      <c:valAx>
        <c:axId val="2113976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571084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1988407699037624E-2"/>
          <c:y val="5.1400554097404488E-2"/>
          <c:w val="0.81792760279965004"/>
          <c:h val="0.7827803295421406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Лист1!$A$16:$B$16</c:f>
              <c:strCache>
                <c:ptCount val="1"/>
                <c:pt idx="0">
                  <c:v>Средняя заработная плата план</c:v>
                </c:pt>
              </c:strCache>
            </c:strRef>
          </c:tx>
          <c:marker>
            <c:symbol val="none"/>
          </c:marker>
          <c:dLbls>
            <c:dLbl>
              <c:idx val="6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b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Лист1!$C$15:$M$15</c:f>
              <c:numCache>
                <c:formatCode>General</c:formatCod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numCache>
            </c:numRef>
          </c:cat>
          <c:val>
            <c:numRef>
              <c:f>Лист1!$C$16:$M$16</c:f>
              <c:numCache>
                <c:formatCode>General</c:formatCode>
                <c:ptCount val="11"/>
                <c:pt idx="0">
                  <c:v>13.7</c:v>
                </c:pt>
                <c:pt idx="1">
                  <c:v>17.5</c:v>
                </c:pt>
                <c:pt idx="2">
                  <c:v>18</c:v>
                </c:pt>
                <c:pt idx="3">
                  <c:v>19.600000000000001</c:v>
                </c:pt>
                <c:pt idx="4">
                  <c:v>23.2</c:v>
                </c:pt>
                <c:pt idx="5">
                  <c:v>27.6</c:v>
                </c:pt>
                <c:pt idx="6">
                  <c:v>31.3</c:v>
                </c:pt>
                <c:pt idx="7">
                  <c:v>34</c:v>
                </c:pt>
                <c:pt idx="8">
                  <c:v>37</c:v>
                </c:pt>
                <c:pt idx="9">
                  <c:v>39.9</c:v>
                </c:pt>
                <c:pt idx="10">
                  <c:v>43.3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Лист1!$A$17:$B$17</c:f>
              <c:strCache>
                <c:ptCount val="1"/>
                <c:pt idx="0">
                  <c:v>Средняя заработная плата факт</c:v>
                </c:pt>
              </c:strCache>
            </c:strRef>
          </c:tx>
          <c:spPr>
            <a:ln>
              <a:solidFill>
                <a:schemeClr val="accent3">
                  <a:lumMod val="75000"/>
                </a:schemeClr>
              </a:solidFill>
            </a:ln>
          </c:spPr>
          <c:marker>
            <c:symbol val="none"/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Лист1!$C$15:$M$15</c:f>
              <c:numCache>
                <c:formatCode>General</c:formatCod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numCache>
            </c:numRef>
          </c:cat>
          <c:val>
            <c:numRef>
              <c:f>Лист1!$C$17:$M$17</c:f>
              <c:numCache>
                <c:formatCode>General</c:formatCode>
                <c:ptCount val="11"/>
                <c:pt idx="0">
                  <c:v>13.7</c:v>
                </c:pt>
                <c:pt idx="1">
                  <c:v>17.5</c:v>
                </c:pt>
                <c:pt idx="2">
                  <c:v>18</c:v>
                </c:pt>
                <c:pt idx="3">
                  <c:v>19.600000000000001</c:v>
                </c:pt>
                <c:pt idx="4">
                  <c:v>23.2</c:v>
                </c:pt>
                <c:pt idx="5">
                  <c:v>32</c:v>
                </c:pt>
                <c:pt idx="6">
                  <c:v>39.6</c:v>
                </c:pt>
                <c:pt idx="7">
                  <c:v>44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057088"/>
        <c:axId val="212420864"/>
      </c:lineChart>
      <c:catAx>
        <c:axId val="212057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2420864"/>
        <c:crosses val="autoZero"/>
        <c:auto val="1"/>
        <c:lblAlgn val="ctr"/>
        <c:lblOffset val="100"/>
        <c:noMultiLvlLbl val="0"/>
      </c:catAx>
      <c:valAx>
        <c:axId val="2124208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205708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1988407699037624E-2"/>
          <c:y val="5.1400554097404488E-2"/>
          <c:w val="0.81792760279965004"/>
          <c:h val="0.7827803295421406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Лист1!$A$12:$B$12</c:f>
              <c:strCache>
                <c:ptCount val="1"/>
                <c:pt idx="0">
                  <c:v>Производительность труда план</c:v>
                </c:pt>
              </c:strCache>
            </c:strRef>
          </c:tx>
          <c:marker>
            <c:symbol val="none"/>
          </c:marker>
          <c:dLbls>
            <c:dLbl>
              <c:idx val="6"/>
              <c:layout>
                <c:manualLayout>
                  <c:x val="-6.2888888888888883E-2"/>
                  <c:y val="-5.04512977544474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622222222222222E-2"/>
                  <c:y val="-5.50809273840769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5.1777777777777777E-2"/>
                  <c:y val="-7.822907553222517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5.4555555555555559E-2"/>
                  <c:y val="-6.43401866433362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4.622222222222222E-2"/>
                  <c:y val="-5.971055701370661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b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Лист1!$C$11:$M$11</c:f>
              <c:numCache>
                <c:formatCode>General</c:formatCod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numCache>
            </c:numRef>
          </c:cat>
          <c:val>
            <c:numRef>
              <c:f>Лист1!$C$12:$M$12</c:f>
              <c:numCache>
                <c:formatCode>General</c:formatCode>
                <c:ptCount val="11"/>
                <c:pt idx="0">
                  <c:v>431</c:v>
                </c:pt>
                <c:pt idx="1">
                  <c:v>511</c:v>
                </c:pt>
                <c:pt idx="2">
                  <c:v>538</c:v>
                </c:pt>
                <c:pt idx="3">
                  <c:v>611</c:v>
                </c:pt>
                <c:pt idx="4">
                  <c:v>720</c:v>
                </c:pt>
                <c:pt idx="5">
                  <c:v>920</c:v>
                </c:pt>
                <c:pt idx="6">
                  <c:v>1286</c:v>
                </c:pt>
                <c:pt idx="7">
                  <c:v>1447</c:v>
                </c:pt>
                <c:pt idx="8">
                  <c:v>1530</c:v>
                </c:pt>
                <c:pt idx="9">
                  <c:v>1830</c:v>
                </c:pt>
                <c:pt idx="10">
                  <c:v>2016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Лист1!$A$13:$B$13</c:f>
              <c:strCache>
                <c:ptCount val="1"/>
                <c:pt idx="0">
                  <c:v>Производительность труда факт</c:v>
                </c:pt>
              </c:strCache>
            </c:strRef>
          </c:tx>
          <c:spPr>
            <a:ln>
              <a:solidFill>
                <a:schemeClr val="accent3">
                  <a:lumMod val="75000"/>
                </a:schemeClr>
              </a:solidFill>
            </a:ln>
          </c:spPr>
          <c:marker>
            <c:symbol val="none"/>
          </c:marker>
          <c:dLbls>
            <c:dLbl>
              <c:idx val="5"/>
              <c:layout>
                <c:manualLayout>
                  <c:x val="-4.1958442694663166E-2"/>
                  <c:y val="-6.06598133566637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622222222222222E-2"/>
                  <c:y val="6.89698162729658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5.4555555555555559E-2"/>
                  <c:y val="6.43401866433362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Лист1!$C$11:$M$11</c:f>
              <c:numCache>
                <c:formatCode>General</c:formatCod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numCache>
            </c:numRef>
          </c:cat>
          <c:val>
            <c:numRef>
              <c:f>Лист1!$C$13:$M$13</c:f>
              <c:numCache>
                <c:formatCode>General</c:formatCode>
                <c:ptCount val="11"/>
                <c:pt idx="0">
                  <c:v>431</c:v>
                </c:pt>
                <c:pt idx="1">
                  <c:v>511</c:v>
                </c:pt>
                <c:pt idx="2">
                  <c:v>538</c:v>
                </c:pt>
                <c:pt idx="3">
                  <c:v>611</c:v>
                </c:pt>
                <c:pt idx="4">
                  <c:v>720</c:v>
                </c:pt>
                <c:pt idx="5">
                  <c:v>920</c:v>
                </c:pt>
                <c:pt idx="6">
                  <c:v>1260</c:v>
                </c:pt>
                <c:pt idx="7">
                  <c:v>1320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3374720"/>
        <c:axId val="224049792"/>
      </c:lineChart>
      <c:catAx>
        <c:axId val="223374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4049792"/>
        <c:crosses val="autoZero"/>
        <c:auto val="1"/>
        <c:lblAlgn val="ctr"/>
        <c:lblOffset val="100"/>
        <c:noMultiLvlLbl val="0"/>
      </c:catAx>
      <c:valAx>
        <c:axId val="2240497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23374720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41" y="1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3184A1-6B71-4832-A5D5-6B882A1F2EB5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41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F2511-49AE-49E1-892F-DE71D644BC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941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12813">
              <a:defRPr/>
            </a:pPr>
            <a:fld id="{643CFCCE-7934-4298-97CA-5C7E8EF7A654}" type="slidenum">
              <a:rPr lang="ru-RU" smtClean="0">
                <a:solidFill>
                  <a:srgbClr val="000000"/>
                </a:solidFill>
              </a:rPr>
              <a:pPr defTabSz="912813">
                <a:defRPr/>
              </a:pPr>
              <a:t>1</a:t>
            </a:fld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00075" y="939800"/>
            <a:ext cx="5932488" cy="44497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1107" y="5793894"/>
            <a:ext cx="5882763" cy="3630745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Валера обновляет</a:t>
            </a:r>
          </a:p>
          <a:p>
            <a:r>
              <a:rPr lang="ru-RU" dirty="0" smtClean="0"/>
              <a:t>Юля – дизайн нижней картинки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F2511-49AE-49E1-892F-DE71D644BC9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30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3854358" y="9440334"/>
            <a:ext cx="2949715" cy="497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76" tIns="46534" rIns="93076" bIns="46534" anchor="b"/>
          <a:lstStyle>
            <a:lvl1pPr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54636E24-AE19-495E-8B8F-6B1D40568790}" type="slidenum">
              <a:rPr lang="ru-RU" sz="1200">
                <a:solidFill>
                  <a:srgbClr val="000000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z="1200">
              <a:solidFill>
                <a:srgbClr val="000000"/>
              </a:solidFill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76" tIns="46534" rIns="93076" bIns="46534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0CF55A-B348-4B69-B15D-B29193239D07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83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83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FB5A5FA-1FA5-44C2-A5F4-B3AADF828339}" type="slidenum">
              <a:rPr lang="ru-RU">
                <a:solidFill>
                  <a:prstClr val="black"/>
                </a:solidFill>
                <a:latin typeface="Calibri" pitchFamily="34" charset="0"/>
              </a:rPr>
              <a:pPr eaLnBrk="1" hangingPunct="1"/>
              <a:t>7</a:t>
            </a:fld>
            <a:endParaRPr lang="ru-RU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78DF88-2247-4F43-822D-604E2C9B7E7F}" type="slidenum">
              <a:rPr lang="ru-RU"/>
              <a:pPr/>
              <a:t>13</a:t>
            </a:fld>
            <a:endParaRPr lang="ru-RU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9400" y="671513"/>
            <a:ext cx="6564313" cy="4924425"/>
          </a:xfrm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1796" y="5791048"/>
            <a:ext cx="5880869" cy="363407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Relationship Id="rId4" Type="http://schemas.openxmlformats.org/officeDocument/2006/relationships/hyperlink" Target="http://www.rosatom.ru/" TargetMode="Externa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8C286-3BBC-445A-95C7-3797DBD4AAF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57155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A0C57-AE03-4A46-8BC5-CAB2E1B356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028385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5" y="2181225"/>
            <a:ext cx="8280400" cy="1031875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5" y="3284538"/>
            <a:ext cx="3743325" cy="649287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5886582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C2C9E2D-6065-4862-BDE4-4B9594AF7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74215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A490DFE-A352-4992-B339-05E2AB8800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833849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48F96F-A804-4CDA-8171-70B744D8E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624587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8C53A92-C5EE-4ED9-9547-1ABBC7C6DD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812174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74152A-E04F-4B63-908A-91169AB1C4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458010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187E83-CE21-4176-84E8-9B09BCADB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330498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1856D23-10A9-45D2-976A-BDB9C371E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66904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33E2C25-02A6-47E1-B674-313649031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537937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9D9D3D-C7D9-44B1-BD3B-81E2863F81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21008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FE3B-4CF8-486D-8476-174CCA6ADF0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195920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A8A195-589A-4EA3-BDC6-1034D8CFDE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313043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5F0895-892A-442E-B466-5E1DB05D7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143152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E00A4D-1E42-44C0-82E8-F2CC935CF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9692291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8F680EB-1C0E-4706-A199-CE5D09E8B5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6613730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BBDEFC-106A-4331-8157-077E21522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27955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A9AE16-70A2-4D33-9E5F-E2EC35C1B4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047886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5EDD25-AB22-4624-8DB0-C9142EBC04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9211524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A1367FA-B599-4052-AA22-D76E70592B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489340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8A1094-84CA-4BA8-9EB1-7A8421930C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9802942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9FE004-A442-49EC-AB60-AF8ED6D37C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12123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61B66-701C-4644-A4EA-467A2ECE535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920517"/>
      </p:ext>
    </p:extLst>
  </p:cSld>
  <p:clrMapOvr>
    <a:masterClrMapping/>
  </p:clrMapOvr>
  <p:transition>
    <p:fade thruBlk="1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FE7B8F2-BCC0-4383-8B3D-0A2973FDBD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62680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517612-D4E3-4720-BFB3-D709D348FD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0057124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529CDC-C3F2-44D7-85BE-64B4FA5D28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1696404"/>
      </p:ext>
    </p:extLst>
  </p:cSld>
  <p:clrMapOvr>
    <a:masterClrMapping/>
  </p:clrMapOvr>
  <p:transition>
    <p:fade thruBlk="1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ujkm,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95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5" y="2181225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795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5" y="3284538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742760191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0AF0B-E027-4896-8E40-82A33978850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662971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BF212-37E4-43A8-A031-A37029762A5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150931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829FC-FF6A-4B28-A862-61DB96F745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254239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042D3-F10B-4110-8A63-35BFA288F5E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546265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31685-9BBB-40C9-85F0-7C4ADD66FA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514907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12638-3791-4BF9-9BB1-7F921602C09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4236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5F0895-892A-442E-B466-5E1DB05D7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0753553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8830E-1DBA-4617-A264-12BB50C6A0B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493137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A8BF1-A04C-46EF-AF0D-BDEBC5293C3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835610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83F63-7DF9-47D5-9C96-C56AA7335A4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546187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308B9-4219-4166-9A3C-9B7BD89411F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704728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7632700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68313" y="1125538"/>
            <a:ext cx="8424862" cy="51482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296C1-A345-45EB-B26A-71F93EC1A56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28998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E00A4D-1E42-44C0-82E8-F2CC935CF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26152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8F680EB-1C0E-4706-A199-CE5D09E8B5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969670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BBDEFC-106A-4331-8157-077E21522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231432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A9AE16-70A2-4D33-9E5F-E2EC35C1B4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9008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5EDD25-AB22-4624-8DB0-C9142EBC04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69274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A1367FA-B599-4052-AA22-D76E70592B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071999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FDF9F-BF3F-47F5-9CE2-53775065BF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255043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8A1094-84CA-4BA8-9EB1-7A8421930C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402748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9FE004-A442-49EC-AB60-AF8ED6D37C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693309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FE7B8F2-BCC0-4383-8B3D-0A2973FDBD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664592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517612-D4E3-4720-BFB3-D709D348FD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7861399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529CDC-C3F2-44D7-85BE-64B4FA5D28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9807050"/>
      </p:ext>
    </p:extLst>
  </p:cSld>
  <p:clrMapOvr>
    <a:masterClrMapping/>
  </p:clrMapOvr>
  <p:transition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B566D-78AD-4E8C-87D2-CA986D59A11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43948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6DA04-15E1-4559-8A19-26312B371F3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943453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25D18-B0BB-46F6-BA43-EAF6559A968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05434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8DFC1-E206-4696-9349-70678619B9A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79403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57EBA-74BF-4D02-B7C0-B9558150FD7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23590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FFA2D-09E7-44D2-B2F1-AFC602B97C2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84839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8B5C2-83B4-41C3-8362-313A0FC1502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087709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461CD-39FB-4C60-99C8-9BA3A0981A3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840330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6F9AD-DA88-4F9B-89B3-A07752438E8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585418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1A8CA-5629-4458-81A6-9D15C5CA9A8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936702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1A76E-47E7-4DA3-AE15-8695B6E9F39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413798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1E94E-3885-4C03-97C7-FDE5510EAE0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219763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C494-46E0-4B23-A7AA-BF64948BA34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45337"/>
      </p:ext>
    </p:extLst>
  </p:cSld>
  <p:clrMapOvr>
    <a:masterClrMapping/>
  </p:clrMapOvr>
  <p:transition>
    <p:fade thruBlk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784C3-0CEC-4A04-A9CB-433C21EF81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300191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B640A-DBDA-4CE7-BCF5-D6388D7969A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890533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9B066-5A45-483D-80EF-B88DB4A7BCF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79777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089E8-7A5D-4759-A72A-0EB0427CDA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89980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8EA2A-85DF-4672-A6A1-A6054DD3E0C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021921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DDC5-73F1-4285-93CA-96BE40AEE8D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89243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A6EF4-7790-453B-9999-8856A6F3FE6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687045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4111B-83FD-4BFF-90F1-1B379ACB47D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757268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F048C-9555-4FD3-8400-501A81EC112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14109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7F663-F13C-4752-B6BC-22949459827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150213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F16A5-E119-4B1B-8302-C7480DCF409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286032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C6803-880D-4BC9-822B-7F9AC38F8F5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18535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7632700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125538"/>
            <a:ext cx="8424862" cy="5148262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78E88-E807-47B1-B507-44F55105FF9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995058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90" y="2455863"/>
            <a:ext cx="7723187" cy="2139950"/>
          </a:xfrm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/>
          <a:lstStyle>
            <a:lvl1pPr>
              <a:lnSpc>
                <a:spcPct val="120000"/>
              </a:lnSpc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90" y="4652963"/>
            <a:ext cx="7723187" cy="360362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pic>
        <p:nvPicPr>
          <p:cNvPr id="10244" name="navigation8" descr="ujkm,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7" y="511175"/>
            <a:ext cx="1392237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Text Box 5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612775" y="5554666"/>
            <a:ext cx="139756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003274"/>
                </a:solidFill>
                <a:cs typeface="Arial" pitchFamily="34" charset="0"/>
              </a:rPr>
              <a:t>www.rosatom.ru</a:t>
            </a:r>
            <a:endParaRPr lang="ru-RU" sz="1400" b="1" dirty="0">
              <a:solidFill>
                <a:srgbClr val="003274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195188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0775F-B7BC-4619-A5C4-1D5AF536210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071321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78657C3-923E-4631-A049-19F017BF8F4D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5182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60" indent="0">
              <a:buNone/>
              <a:defRPr sz="1800"/>
            </a:lvl2pPr>
            <a:lvl3pPr marL="914320" indent="0">
              <a:buNone/>
              <a:defRPr sz="1600"/>
            </a:lvl3pPr>
            <a:lvl4pPr marL="1371480" indent="0">
              <a:buNone/>
              <a:defRPr sz="1400"/>
            </a:lvl4pPr>
            <a:lvl5pPr marL="1828639" indent="0">
              <a:buNone/>
              <a:defRPr sz="1400"/>
            </a:lvl5pPr>
            <a:lvl6pPr marL="2285799" indent="0">
              <a:buNone/>
              <a:defRPr sz="1400"/>
            </a:lvl6pPr>
            <a:lvl7pPr marL="2742959" indent="0">
              <a:buNone/>
              <a:defRPr sz="1400"/>
            </a:lvl7pPr>
            <a:lvl8pPr marL="3200118" indent="0">
              <a:buNone/>
              <a:defRPr sz="1400"/>
            </a:lvl8pPr>
            <a:lvl9pPr marL="3657278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B374644-4CCB-4B31-B883-DDBCB61C4C7F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38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15" y="1125540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6152" y="1125540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C9F255F-43C3-47A3-B2F3-95D4788913FB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204640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0" indent="0">
              <a:buNone/>
              <a:defRPr sz="2000" b="1"/>
            </a:lvl2pPr>
            <a:lvl3pPr marL="914320" indent="0">
              <a:buNone/>
              <a:defRPr sz="1800" b="1"/>
            </a:lvl3pPr>
            <a:lvl4pPr marL="1371480" indent="0">
              <a:buNone/>
              <a:defRPr sz="1600" b="1"/>
            </a:lvl4pPr>
            <a:lvl5pPr marL="1828639" indent="0">
              <a:buNone/>
              <a:defRPr sz="1600" b="1"/>
            </a:lvl5pPr>
            <a:lvl6pPr marL="2285799" indent="0">
              <a:buNone/>
              <a:defRPr sz="1600" b="1"/>
            </a:lvl6pPr>
            <a:lvl7pPr marL="2742959" indent="0">
              <a:buNone/>
              <a:defRPr sz="1600" b="1"/>
            </a:lvl7pPr>
            <a:lvl8pPr marL="3200118" indent="0">
              <a:buNone/>
              <a:defRPr sz="1600" b="1"/>
            </a:lvl8pPr>
            <a:lvl9pPr marL="365727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0" indent="0">
              <a:buNone/>
              <a:defRPr sz="2000" b="1"/>
            </a:lvl2pPr>
            <a:lvl3pPr marL="914320" indent="0">
              <a:buNone/>
              <a:defRPr sz="1800" b="1"/>
            </a:lvl3pPr>
            <a:lvl4pPr marL="1371480" indent="0">
              <a:buNone/>
              <a:defRPr sz="1600" b="1"/>
            </a:lvl4pPr>
            <a:lvl5pPr marL="1828639" indent="0">
              <a:buNone/>
              <a:defRPr sz="1600" b="1"/>
            </a:lvl5pPr>
            <a:lvl6pPr marL="2285799" indent="0">
              <a:buNone/>
              <a:defRPr sz="1600" b="1"/>
            </a:lvl6pPr>
            <a:lvl7pPr marL="2742959" indent="0">
              <a:buNone/>
              <a:defRPr sz="1600" b="1"/>
            </a:lvl7pPr>
            <a:lvl8pPr marL="3200118" indent="0">
              <a:buNone/>
              <a:defRPr sz="1600" b="1"/>
            </a:lvl8pPr>
            <a:lvl9pPr marL="365727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F6A5D6E-73D9-4E2B-9B8A-4C7865BF5BEA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244320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2B468BF-DAA0-4A8A-B63D-577B378C322F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634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D28C2E3-FDB5-455D-A021-60C153619DBE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6802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2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60" indent="0">
              <a:buNone/>
              <a:defRPr sz="1200"/>
            </a:lvl2pPr>
            <a:lvl3pPr marL="914320" indent="0">
              <a:buNone/>
              <a:defRPr sz="1000"/>
            </a:lvl3pPr>
            <a:lvl4pPr marL="1371480" indent="0">
              <a:buNone/>
              <a:defRPr sz="900"/>
            </a:lvl4pPr>
            <a:lvl5pPr marL="1828639" indent="0">
              <a:buNone/>
              <a:defRPr sz="900"/>
            </a:lvl5pPr>
            <a:lvl6pPr marL="2285799" indent="0">
              <a:buNone/>
              <a:defRPr sz="900"/>
            </a:lvl6pPr>
            <a:lvl7pPr marL="2742959" indent="0">
              <a:buNone/>
              <a:defRPr sz="900"/>
            </a:lvl7pPr>
            <a:lvl8pPr marL="3200118" indent="0">
              <a:buNone/>
              <a:defRPr sz="900"/>
            </a:lvl8pPr>
            <a:lvl9pPr marL="365727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2E098D-1B61-41D9-BC4E-492465080FB4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913792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60" indent="0">
              <a:buNone/>
              <a:defRPr sz="2800"/>
            </a:lvl2pPr>
            <a:lvl3pPr marL="914320" indent="0">
              <a:buNone/>
              <a:defRPr sz="2400"/>
            </a:lvl3pPr>
            <a:lvl4pPr marL="1371480" indent="0">
              <a:buNone/>
              <a:defRPr sz="2000"/>
            </a:lvl4pPr>
            <a:lvl5pPr marL="1828639" indent="0">
              <a:buNone/>
              <a:defRPr sz="2000"/>
            </a:lvl5pPr>
            <a:lvl6pPr marL="2285799" indent="0">
              <a:buNone/>
              <a:defRPr sz="2000"/>
            </a:lvl6pPr>
            <a:lvl7pPr marL="2742959" indent="0">
              <a:buNone/>
              <a:defRPr sz="2000"/>
            </a:lvl7pPr>
            <a:lvl8pPr marL="3200118" indent="0">
              <a:buNone/>
              <a:defRPr sz="2000"/>
            </a:lvl8pPr>
            <a:lvl9pPr marL="365727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60" indent="0">
              <a:buNone/>
              <a:defRPr sz="1200"/>
            </a:lvl2pPr>
            <a:lvl3pPr marL="914320" indent="0">
              <a:buNone/>
              <a:defRPr sz="1000"/>
            </a:lvl3pPr>
            <a:lvl4pPr marL="1371480" indent="0">
              <a:buNone/>
              <a:defRPr sz="900"/>
            </a:lvl4pPr>
            <a:lvl5pPr marL="1828639" indent="0">
              <a:buNone/>
              <a:defRPr sz="900"/>
            </a:lvl5pPr>
            <a:lvl6pPr marL="2285799" indent="0">
              <a:buNone/>
              <a:defRPr sz="900"/>
            </a:lvl6pPr>
            <a:lvl7pPr marL="2742959" indent="0">
              <a:buNone/>
              <a:defRPr sz="900"/>
            </a:lvl7pPr>
            <a:lvl8pPr marL="3200118" indent="0">
              <a:buNone/>
              <a:defRPr sz="900"/>
            </a:lvl8pPr>
            <a:lvl9pPr marL="365727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547A041-667B-41D7-9417-207C3488AF0F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47883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DBB89AE-B249-42FF-9A64-9C837D10B4D2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044131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2" y="2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7" y="2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41C355-C880-4265-B3EC-56379FD984E4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95163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43095-0124-4117-8799-2379461652D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88997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,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7632700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2788" y="6448455"/>
            <a:ext cx="811212" cy="377825"/>
          </a:xfrm>
          <a:prstGeom prst="rect">
            <a:avLst/>
          </a:prstGeom>
        </p:spPr>
        <p:txBody>
          <a:bodyPr/>
          <a:lstStyle/>
          <a:p>
            <a:fld id="{C04E0E8D-CAB4-4AC1-ABF9-FED2A7499F84}" type="slidenum">
              <a:rPr lang="ru-RU" smtClean="0">
                <a:solidFill>
                  <a:srgbClr val="605D5C"/>
                </a:solidFill>
              </a:rPr>
              <a:pPr/>
              <a:t>‹#›</a:t>
            </a:fld>
            <a:endParaRPr lang="ru-RU" dirty="0">
              <a:solidFill>
                <a:srgbClr val="605D5C"/>
              </a:solidFill>
            </a:endParaRPr>
          </a:p>
        </p:txBody>
      </p:sp>
      <p:sp>
        <p:nvSpPr>
          <p:cNvPr id="7" name="Текст 10"/>
          <p:cNvSpPr>
            <a:spLocks noGrp="1"/>
          </p:cNvSpPr>
          <p:nvPr>
            <p:ph type="body" sz="quarter" idx="19"/>
          </p:nvPr>
        </p:nvSpPr>
        <p:spPr>
          <a:xfrm>
            <a:off x="183173" y="6551252"/>
            <a:ext cx="4489478" cy="241200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buNone/>
              <a:defRPr sz="7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  <a:endParaRPr lang="ru-RU" dirty="0"/>
          </a:p>
        </p:txBody>
      </p:sp>
      <p:sp>
        <p:nvSpPr>
          <p:cNvPr id="8" name="Текст 9"/>
          <p:cNvSpPr>
            <a:spLocks noGrp="1"/>
          </p:cNvSpPr>
          <p:nvPr>
            <p:ph type="body" sz="quarter" idx="18" hasCustomPrompt="1"/>
          </p:nvPr>
        </p:nvSpPr>
        <p:spPr>
          <a:xfrm>
            <a:off x="183173" y="1193660"/>
            <a:ext cx="8780585" cy="269891"/>
          </a:xfrm>
        </p:spPr>
        <p:txBody>
          <a:bodyPr tIns="0" bIns="0"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aseline="0">
                <a:latin typeface="Evropa" pitchFamily="34" charset="0"/>
              </a:defRPr>
            </a:lvl1pPr>
          </a:lstStyle>
          <a:p>
            <a:pPr lvl="0"/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5320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B566D-78AD-4E8C-87D2-CA986D59A11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23301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6DA04-15E1-4559-8A19-26312B371F3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17024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25D18-B0BB-46F6-BA43-EAF6559A968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402965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8DFC1-E206-4696-9349-70678619B9A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097393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57EBA-74BF-4D02-B7C0-B9558150FD7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586159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8B5C2-83B4-41C3-8362-313A0FC1502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078896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461CD-39FB-4C60-99C8-9BA3A0981A3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385012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6F9AD-DA88-4F9B-89B3-A07752438E8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548073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1A8CA-5629-4458-81A6-9D15C5CA9A8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61221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1EA05-B174-4CFA-A35E-F54B2473F2B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271632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1A76E-47E7-4DA3-AE15-8695B6E9F39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902186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1E94E-3885-4C03-97C7-FDE5510EAE0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351967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C494-46E0-4B23-A7AA-BF64948BA34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669499"/>
      </p:ext>
    </p:extLst>
  </p:cSld>
  <p:clrMapOvr>
    <a:masterClrMapping/>
  </p:clrMapOvr>
  <p:transition>
    <p:fade thruBlk="1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7632700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68313" y="1125538"/>
            <a:ext cx="8424862" cy="51482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F83D0B-897F-49CF-B324-036A003F3B30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953204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8" y="2181235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80" y="3284539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82337928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D3B1F-61D5-4532-94A9-CCCDE356B28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64355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AC7C1-0269-4BFF-B341-1B461605F5B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231565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8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5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E0D89-B863-44EE-B914-5B1DEF85451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520316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FDADE-BA5B-41BF-9EA6-3B31A195BE7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475201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58703-035D-4EED-9770-A3AD5460CDE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44393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17873-4737-44A9-A3B7-1986D453253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03209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8909B-5D41-4E23-9D74-8CE72605163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843311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8941B-D368-46BF-8150-E8790A55E66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833974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2DB09-539D-4C08-88FF-DCFE1240B11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163388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76E79-42F2-4C29-BA4D-E74A40552BE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45400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5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8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C78F5-79DD-4CC6-A3C0-F88BD381125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859884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7632700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125538"/>
            <a:ext cx="8424862" cy="5148262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A0CE5-1930-48AF-9DDF-7A9BCBB9BD1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206904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7632700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18" y="1125538"/>
            <a:ext cx="4135437" cy="51482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5" y="1125538"/>
            <a:ext cx="4137025" cy="51482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714E1-FF63-4A0D-8013-7C2055240B7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63971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5109168-E339-45CC-AE76-0F3DA8D33C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172426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1289233-50A9-4404-AB7F-A5385A52AC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194372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F57CF70-3F47-4E78-818C-DF2A1D675D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686294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3D73-CE36-45CB-9747-A65A3B671A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442504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B7A7AFA-6097-4873-A2F0-7C3EE5D32C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7526273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FEA4F6E-E87A-4305-8ACE-4093E5BDF1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714611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D7D428F-90A8-4135-AE75-8C5A95D623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6288623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939AC60-634A-4E40-8C18-0AB57D8B31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848502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ED716FC-DA55-45EB-8513-279EE90EB3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0773068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3472FB0-127E-41A4-81EF-7DAF45879E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4089561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B70131D-25AE-44D7-93D5-305C2B4A2D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843638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09AC486-0EF7-4D4A-AE50-4190A342A2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5283203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71960E-6039-4ECA-89A5-973A0DD369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4471313"/>
      </p:ext>
    </p:extLst>
  </p:cSld>
  <p:clrMapOvr>
    <a:masterClrMapping/>
  </p:clrMapOvr>
  <p:transition>
    <p:fade thruBlk="1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82550"/>
            <a:ext cx="7632700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125538"/>
            <a:ext cx="8424862" cy="51482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hlink"/>
                </a:solidFill>
              </a:defRPr>
            </a:lvl1pPr>
          </a:lstStyle>
          <a:p>
            <a:pPr>
              <a:defRPr/>
            </a:pPr>
            <a:fld id="{8B14D30C-58F8-443C-BADF-4BA85258941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00802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2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1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image" Target="../media/image1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2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50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6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6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6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7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9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88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1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CC6CCD-F402-41ED-BC54-A39A1C405A29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552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D19A46-A1CA-4B49-AEC8-627556A89F9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3558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defRPr sz="2200" b="1">
                <a:latin typeface="Arial" charset="0"/>
              </a:defRPr>
            </a:lvl1pPr>
          </a:lstStyle>
          <a:p>
            <a:pPr fontAlgn="base">
              <a:defRPr/>
            </a:pPr>
            <a:fld id="{0150B362-092C-4646-B860-A016B1ABDE2B}" type="slidenum">
              <a:rPr lang="ru-RU">
                <a:solidFill>
                  <a:srgbClr val="003274"/>
                </a:solidFill>
              </a:rPr>
              <a:pPr fontAlgn="base"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717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7172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7173" name="Picture 6" descr="ujkm,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4926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D19A46-A1CA-4B49-AEC8-627556A89F9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4196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navigation8" descr="ujkm,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46F22E-AF45-4278-B8CC-EC5B07EB638B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654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200" b="1">
                <a:solidFill>
                  <a:schemeClr val="hlink"/>
                </a:solidFill>
                <a:latin typeface="+mn-lt"/>
                <a:cs typeface="+mn-cs"/>
              </a:defRPr>
            </a:lvl1pPr>
          </a:lstStyle>
          <a:p>
            <a:pPr fontAlgn="base">
              <a:defRPr/>
            </a:pPr>
            <a:fld id="{53E914E5-C11D-4A2C-9134-C5CFF1F4D3D6}" type="slidenum">
              <a:rPr lang="ru-RU">
                <a:solidFill>
                  <a:srgbClr val="003274"/>
                </a:solidFill>
              </a:rPr>
              <a:pPr fontAlgn="base"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Picture 6" descr="ujkm,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1245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5" y="6448431"/>
            <a:ext cx="627062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14F1EDE-EF31-478A-81B8-940FFCEBBD37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40"/>
            <a:ext cx="8424862" cy="514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5" y="0"/>
            <a:ext cx="763270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9221" name="navigation8" descr="ujkm,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5" y="106363"/>
            <a:ext cx="887412" cy="78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241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</a:defRPr>
      </a:lvl5pPr>
      <a:lvl6pPr marL="45716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</a:defRPr>
      </a:lvl6pPr>
      <a:lvl7pPr marL="91432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</a:defRPr>
      </a:lvl7pPr>
      <a:lvl8pPr marL="137148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</a:defRPr>
      </a:lvl8pPr>
      <a:lvl9pPr marL="1828639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</a:defRPr>
      </a:lvl9pPr>
    </p:titleStyle>
    <p:bodyStyle>
      <a:lvl1pPr marL="180959" indent="-180959" algn="l" rtl="0" fontAlgn="base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33" indent="-177784" algn="l" rtl="0" fontAlgn="base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2pPr>
      <a:lvl3pPr marL="1161948" indent="-268264" algn="l" rtl="0" fontAlgn="base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</a:defRPr>
      </a:lvl3pPr>
      <a:lvl4pPr marL="1665142" indent="-22858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093" indent="-22858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252" indent="-22858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411" indent="-22858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572" indent="-22858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1731" indent="-22858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3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0" algn="l" defTabSz="9143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20" algn="l" defTabSz="9143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80" algn="l" defTabSz="9143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9" algn="l" defTabSz="9143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9" algn="l" defTabSz="9143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9" algn="l" defTabSz="9143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8" algn="l" defTabSz="9143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8" algn="l" defTabSz="91432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navigation8" descr="ujkm,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46F22E-AF45-4278-B8CC-EC5B07EB638B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99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7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b="1">
                <a:solidFill>
                  <a:schemeClr val="hlin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A2F464-1D4D-47DC-A562-2E69EB987E16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841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7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5C3D32-6AEB-407A-B395-23FB65E9937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658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7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926C3A-494D-4032-AA8D-4F1BC2A1E6D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7173" name="navigation8" descr="ujkm,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1089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8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6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13" Type="http://schemas.openxmlformats.org/officeDocument/2006/relationships/image" Target="../media/image83.jpeg"/><Relationship Id="rId18" Type="http://schemas.openxmlformats.org/officeDocument/2006/relationships/image" Target="../media/image88.gif"/><Relationship Id="rId3" Type="http://schemas.openxmlformats.org/officeDocument/2006/relationships/image" Target="../media/image73.png"/><Relationship Id="rId21" Type="http://schemas.openxmlformats.org/officeDocument/2006/relationships/image" Target="../media/image91.jpeg"/><Relationship Id="rId7" Type="http://schemas.openxmlformats.org/officeDocument/2006/relationships/image" Target="../media/image77.wmf"/><Relationship Id="rId12" Type="http://schemas.openxmlformats.org/officeDocument/2006/relationships/image" Target="../media/image82.jpeg"/><Relationship Id="rId17" Type="http://schemas.openxmlformats.org/officeDocument/2006/relationships/image" Target="../media/image87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86.png"/><Relationship Id="rId20" Type="http://schemas.openxmlformats.org/officeDocument/2006/relationships/image" Target="../media/image9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11" Type="http://schemas.openxmlformats.org/officeDocument/2006/relationships/image" Target="../media/image81.jpeg"/><Relationship Id="rId5" Type="http://schemas.openxmlformats.org/officeDocument/2006/relationships/image" Target="../media/image75.jpeg"/><Relationship Id="rId15" Type="http://schemas.openxmlformats.org/officeDocument/2006/relationships/image" Target="../media/image85.jpeg"/><Relationship Id="rId10" Type="http://schemas.openxmlformats.org/officeDocument/2006/relationships/image" Target="../media/image80.jpeg"/><Relationship Id="rId19" Type="http://schemas.openxmlformats.org/officeDocument/2006/relationships/image" Target="../media/image89.gif"/><Relationship Id="rId4" Type="http://schemas.openxmlformats.org/officeDocument/2006/relationships/image" Target="../media/image74.jpeg"/><Relationship Id="rId9" Type="http://schemas.openxmlformats.org/officeDocument/2006/relationships/image" Target="../media/image79.jpeg"/><Relationship Id="rId14" Type="http://schemas.openxmlformats.org/officeDocument/2006/relationships/image" Target="../media/image84.gif"/><Relationship Id="rId22" Type="http://schemas.openxmlformats.org/officeDocument/2006/relationships/image" Target="../media/image9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hyperlink" Target="http://innovniokr.mephi.ru/" TargetMode="External"/><Relationship Id="rId7" Type="http://schemas.openxmlformats.org/officeDocument/2006/relationships/image" Target="../media/image95.png"/><Relationship Id="rId2" Type="http://schemas.openxmlformats.org/officeDocument/2006/relationships/slideLayout" Target="../slideLayouts/slideLayout8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oleObject" Target="../embeddings/_____Microsoft_Excel_97-20031.xls"/><Relationship Id="rId9" Type="http://schemas.openxmlformats.org/officeDocument/2006/relationships/image" Target="../media/image9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wmf"/><Relationship Id="rId1" Type="http://schemas.openxmlformats.org/officeDocument/2006/relationships/slideLayout" Target="../slideLayouts/slideLayout88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3" Type="http://schemas.openxmlformats.org/officeDocument/2006/relationships/tags" Target="../tags/tag5.xml"/><Relationship Id="rId7" Type="http://schemas.openxmlformats.org/officeDocument/2006/relationships/chart" Target="../charts/chart1.xml"/><Relationship Id="rId12" Type="http://schemas.openxmlformats.org/officeDocument/2006/relationships/image" Target="../media/image16.png"/><Relationship Id="rId2" Type="http://schemas.openxmlformats.org/officeDocument/2006/relationships/tags" Target="../tags/tag4.xml"/><Relationship Id="rId16" Type="http://schemas.openxmlformats.org/officeDocument/2006/relationships/image" Target="../media/image20.png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15.jpe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4" Type="http://schemas.openxmlformats.org/officeDocument/2006/relationships/tags" Target="../tags/tag6.xml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129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0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6.jpeg"/><Relationship Id="rId7" Type="http://schemas.openxmlformats.org/officeDocument/2006/relationships/hyperlink" Target="http://images.yandex.ru/yandsearch?img_url=ici7.com/upload/iblock/877/_001_thumbnail.jpg&amp;iorient=&amp;icolor=&amp;site=&amp;text=%D0%B3%D0%BE%D1%80%D1%8F%D1%87%D0%B8%D0%B5%20%D0%BA%D0%B0%D0%BC%D0%B5%D1%80%D1%8B%20%D0%BD%D0%B8%D0%B8%D0%B0%D1%80&amp;wp=&amp;pos=0&amp;isize=&amp;type=&amp;recent=&amp;rpt=simage&amp;itype=&amp;nojs=1" TargetMode="External"/><Relationship Id="rId2" Type="http://schemas.openxmlformats.org/officeDocument/2006/relationships/hyperlink" Target="http://images.yandex.ru/yandsearch?text=%D0%B1%D0%BE%D1%80-60&amp;img_url=ckp.ulsu.ru/media/image/BOR.jpg&amp;pos=10&amp;rpt=simage&amp;nojs=1" TargetMode="Externa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38.png"/><Relationship Id="rId11" Type="http://schemas.openxmlformats.org/officeDocument/2006/relationships/image" Target="../media/image42.png"/><Relationship Id="rId5" Type="http://schemas.openxmlformats.org/officeDocument/2006/relationships/image" Target="../media/image3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8.xml"/><Relationship Id="rId6" Type="http://schemas.openxmlformats.org/officeDocument/2006/relationships/image" Target="../media/image45.png"/><Relationship Id="rId5" Type="http://schemas.openxmlformats.org/officeDocument/2006/relationships/image" Target="../media/image3.png"/><Relationship Id="rId4" Type="http://schemas.openxmlformats.org/officeDocument/2006/relationships/image" Target="../media/image4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9750" y="2574160"/>
            <a:ext cx="82073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003986"/>
                </a:solidFill>
              </a:rPr>
              <a:t>Инновационное развитие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003986"/>
                </a:solidFill>
              </a:rPr>
              <a:t>Госкорпорации «Росатом»</a:t>
            </a:r>
            <a:endParaRPr lang="ru-RU" sz="2800" b="1" dirty="0">
              <a:solidFill>
                <a:srgbClr val="003986"/>
              </a:solidFill>
            </a:endParaRPr>
          </a:p>
        </p:txBody>
      </p:sp>
      <p:sp>
        <p:nvSpPr>
          <p:cNvPr id="17411" name="a--sw3tSuYwFh9d4syvsTVb" hidden="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500" y="6731000"/>
            <a:ext cx="63500" cy="6350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000">
              <a:solidFill>
                <a:srgbClr val="000000"/>
              </a:solidFill>
            </a:endParaRPr>
          </a:p>
        </p:txBody>
      </p:sp>
      <p:sp>
        <p:nvSpPr>
          <p:cNvPr id="17413" name="Прямоугольник 6"/>
          <p:cNvSpPr>
            <a:spLocks noChangeArrowheads="1"/>
          </p:cNvSpPr>
          <p:nvPr/>
        </p:nvSpPr>
        <p:spPr bwMode="auto">
          <a:xfrm>
            <a:off x="2286000" y="4429125"/>
            <a:ext cx="1841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000" b="1">
              <a:solidFill>
                <a:srgbClr val="800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7178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Номер слайда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C97B03E-AE37-4E47-9BC3-82D4FAEF0CDC}" type="slidenum">
              <a:rPr lang="ru-RU" smtClean="0">
                <a:solidFill>
                  <a:srgbClr val="003274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smtClean="0">
              <a:solidFill>
                <a:srgbClr val="003274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Проект «ПРОРЫВ». Результаты 2013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года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572000" y="1052513"/>
            <a:ext cx="0" cy="53387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4925" y="3716338"/>
            <a:ext cx="8929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0230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9" r="3491"/>
          <a:stretch>
            <a:fillRect/>
          </a:stretch>
        </p:blipFill>
        <p:spPr bwMode="auto">
          <a:xfrm>
            <a:off x="107950" y="1563688"/>
            <a:ext cx="1887538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231" name="Рисунок 22" descr="DSC010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216400"/>
            <a:ext cx="1887538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978025" y="981075"/>
            <a:ext cx="9604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3E87BD">
                    <a:lumMod val="50000"/>
                  </a:srgbClr>
                </a:solidFill>
              </a:rPr>
              <a:t>БРЕСТ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47813" y="3716338"/>
            <a:ext cx="83026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3E87BD">
                    <a:lumMod val="50000"/>
                  </a:srgbClr>
                </a:solidFill>
              </a:rPr>
              <a:t>ПЯТЦ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26013" y="971550"/>
            <a:ext cx="3665537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ru-RU" b="1" dirty="0">
                <a:solidFill>
                  <a:srgbClr val="3E87BD">
                    <a:lumMod val="50000"/>
                  </a:srgbClr>
                </a:solidFill>
              </a:rPr>
              <a:t>Плотное топливо. ТВЭЛ и ТВС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76825" y="3716338"/>
            <a:ext cx="36417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3E87BD">
                    <a:lumMod val="50000"/>
                  </a:srgbClr>
                </a:solidFill>
              </a:rPr>
              <a:t>Окончательное удаление РАО</a:t>
            </a:r>
          </a:p>
        </p:txBody>
      </p:sp>
      <p:pic>
        <p:nvPicPr>
          <p:cNvPr id="21" name="Picture 4" descr="PLUTONIUM SINTERING FURNACE PAGE 1"/>
          <p:cNvPicPr>
            <a:picLocks noChangeAspect="1" noChangeArrowheads="1"/>
          </p:cNvPicPr>
          <p:nvPr/>
        </p:nvPicPr>
        <p:blipFill>
          <a:blip r:embed="rId4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7"/>
          <a:stretch>
            <a:fillRect/>
          </a:stretch>
        </p:blipFill>
        <p:spPr bwMode="auto">
          <a:xfrm>
            <a:off x="4644008" y="1268760"/>
            <a:ext cx="1979058" cy="1296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237" name="Picture 16" descr="Таблетки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654300"/>
            <a:ext cx="1800225" cy="88265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0238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200525"/>
            <a:ext cx="180022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239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5229225"/>
            <a:ext cx="1800225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6516688" y="1392238"/>
            <a:ext cx="2627312" cy="209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82563" indent="-182563">
              <a:buFont typeface="Arial" pitchFamily="34" charset="0"/>
              <a:buChar char="•"/>
              <a:defRPr/>
            </a:pPr>
            <a:r>
              <a:rPr lang="ru-RU" sz="1300" b="1" dirty="0">
                <a:solidFill>
                  <a:srgbClr val="3E87BD">
                    <a:lumMod val="75000"/>
                  </a:srgbClr>
                </a:solidFill>
              </a:rPr>
              <a:t>Степень выполнения работ для изготовления экспериментального  СНУП-топлива для ЭТВС - 100%</a:t>
            </a:r>
          </a:p>
          <a:p>
            <a:pPr marL="182563" indent="-182563">
              <a:buFont typeface="Arial" pitchFamily="34" charset="0"/>
              <a:buChar char="•"/>
              <a:defRPr/>
            </a:pPr>
            <a:r>
              <a:rPr lang="ru-RU" sz="1300" b="1" dirty="0">
                <a:solidFill>
                  <a:srgbClr val="3E87BD">
                    <a:lumMod val="75000"/>
                  </a:srgbClr>
                </a:solidFill>
              </a:rPr>
              <a:t>Впервые установлены в энергетический реактор </a:t>
            </a:r>
            <a:r>
              <a:rPr lang="ru-RU" sz="1300" b="1" dirty="0" err="1">
                <a:solidFill>
                  <a:srgbClr val="3E87BD">
                    <a:lumMod val="75000"/>
                  </a:srgbClr>
                </a:solidFill>
              </a:rPr>
              <a:t>твэлы</a:t>
            </a:r>
            <a:r>
              <a:rPr lang="ru-RU" sz="1300" b="1" dirty="0">
                <a:solidFill>
                  <a:srgbClr val="3E87BD">
                    <a:lumMod val="75000"/>
                  </a:srgbClr>
                </a:solidFill>
              </a:rPr>
              <a:t> с нитридным  топливом для проведения испытаний</a:t>
            </a:r>
            <a:r>
              <a:rPr lang="en-US" sz="1300" b="1" dirty="0">
                <a:solidFill>
                  <a:srgbClr val="3E87BD">
                    <a:lumMod val="75000"/>
                  </a:srgbClr>
                </a:solidFill>
              </a:rPr>
              <a:t> (3 </a:t>
            </a:r>
            <a:r>
              <a:rPr lang="ru-RU" sz="1300" b="1" dirty="0">
                <a:solidFill>
                  <a:srgbClr val="3E87BD">
                    <a:lumMod val="75000"/>
                  </a:srgbClr>
                </a:solidFill>
              </a:rPr>
              <a:t>шт.)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995488" y="4113213"/>
            <a:ext cx="2651125" cy="1892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2563" indent="-182563">
              <a:buFont typeface="Arial" pitchFamily="34" charset="0"/>
              <a:buChar char="•"/>
              <a:defRPr/>
            </a:pPr>
            <a:r>
              <a:rPr lang="ru-RU" sz="1300" b="1" dirty="0">
                <a:solidFill>
                  <a:srgbClr val="3E87BD">
                    <a:lumMod val="75000"/>
                  </a:srgbClr>
                </a:solidFill>
              </a:rPr>
              <a:t>Разработана базовая гибридная технологическая схема, не имеющая мировых аналогов, сочетающая головной пирохимический передел и последующий гидрометаллургический передел.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516688" y="4149725"/>
            <a:ext cx="2627312" cy="2092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2563" indent="-182563">
              <a:buFont typeface="Arial" pitchFamily="34" charset="0"/>
              <a:buChar char="•"/>
              <a:defRPr/>
            </a:pPr>
            <a:r>
              <a:rPr lang="ru-RU" sz="1300" b="1" dirty="0">
                <a:solidFill>
                  <a:srgbClr val="3E87BD">
                    <a:lumMod val="75000"/>
                  </a:srgbClr>
                </a:solidFill>
              </a:rPr>
              <a:t>Получены новые данные для обоснования выбора матричных стекло- и </a:t>
            </a:r>
            <a:r>
              <a:rPr lang="ru-RU" sz="1300" b="1" dirty="0" err="1">
                <a:solidFill>
                  <a:srgbClr val="3E87BD">
                    <a:lumMod val="75000"/>
                  </a:srgbClr>
                </a:solidFill>
              </a:rPr>
              <a:t>минералоподобных</a:t>
            </a:r>
            <a:r>
              <a:rPr lang="ru-RU" sz="1300" b="1" dirty="0">
                <a:solidFill>
                  <a:srgbClr val="3E87BD">
                    <a:lumMod val="75000"/>
                  </a:srgbClr>
                </a:solidFill>
              </a:rPr>
              <a:t> материалов</a:t>
            </a:r>
          </a:p>
          <a:p>
            <a:pPr marL="182563" indent="-182563">
              <a:buFont typeface="Arial" pitchFamily="34" charset="0"/>
              <a:buChar char="•"/>
              <a:defRPr/>
            </a:pPr>
            <a:r>
              <a:rPr lang="ru-RU" sz="1300" b="1" dirty="0">
                <a:solidFill>
                  <a:srgbClr val="3E87BD">
                    <a:lumMod val="75000"/>
                  </a:srgbClr>
                </a:solidFill>
              </a:rPr>
              <a:t>Получены первые результаты испытаний, позволившие перейти к разработке ИД и ТЗ на отдельные тех. процессы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979613" y="1592263"/>
            <a:ext cx="2592387" cy="16922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2563" indent="-182563">
              <a:buFont typeface="Arial" pitchFamily="34" charset="0"/>
              <a:buChar char="•"/>
              <a:defRPr/>
            </a:pPr>
            <a:r>
              <a:rPr lang="ru-RU" sz="1300" b="1" dirty="0">
                <a:solidFill>
                  <a:srgbClr val="3E87BD">
                    <a:lumMod val="75000"/>
                  </a:srgbClr>
                </a:solidFill>
              </a:rPr>
              <a:t>Выполнено обоснование ядерной безопасности</a:t>
            </a:r>
          </a:p>
          <a:p>
            <a:pPr marL="182563" indent="-182563">
              <a:buFont typeface="Arial" pitchFamily="34" charset="0"/>
              <a:buChar char="•"/>
              <a:defRPr/>
            </a:pPr>
            <a:r>
              <a:rPr lang="ru-RU" sz="1300" b="1" dirty="0">
                <a:solidFill>
                  <a:srgbClr val="3E87BD">
                    <a:lumMod val="75000"/>
                  </a:srgbClr>
                </a:solidFill>
              </a:rPr>
              <a:t>Создан свинцовый стенд для отработки элементов конструкции РУ</a:t>
            </a:r>
          </a:p>
          <a:p>
            <a:pPr marL="182563" indent="-182563">
              <a:buFont typeface="Arial" pitchFamily="34" charset="0"/>
              <a:buChar char="•"/>
              <a:defRPr/>
            </a:pPr>
            <a:r>
              <a:rPr lang="ru-RU" sz="1300" b="1" dirty="0">
                <a:solidFill>
                  <a:srgbClr val="3E87BD">
                    <a:lumMod val="75000"/>
                  </a:srgbClr>
                </a:solidFill>
              </a:rPr>
              <a:t>Проведена первая серия экспериментов со СНУП-топливом на БФС</a:t>
            </a:r>
          </a:p>
        </p:txBody>
      </p:sp>
    </p:spTree>
    <p:extLst>
      <p:ext uri="{BB962C8B-B14F-4D97-AF65-F5344CB8AC3E}">
        <p14:creationId xmlns:p14="http://schemas.microsoft.com/office/powerpoint/2010/main" val="1846285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D4111B-83FD-4BFF-90F1-1B379ACB47D7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11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67942" y="142850"/>
            <a:ext cx="7815263" cy="67627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kern="0" dirty="0">
                <a:solidFill>
                  <a:srgbClr val="003274"/>
                </a:solidFill>
              </a:rPr>
              <a:t>Создание </a:t>
            </a:r>
            <a:r>
              <a:rPr lang="ru-RU" sz="2400" b="1" kern="0" dirty="0" smtClean="0">
                <a:solidFill>
                  <a:srgbClr val="003274"/>
                </a:solidFill>
              </a:rPr>
              <a:t>технологий будущего</a:t>
            </a:r>
            <a:r>
              <a:rPr lang="en-US" sz="2400" b="1" kern="0" dirty="0" smtClean="0">
                <a:solidFill>
                  <a:srgbClr val="003274"/>
                </a:solidFill>
              </a:rPr>
              <a:t>:</a:t>
            </a:r>
            <a:endParaRPr lang="ru-RU" sz="2400" b="1" kern="0" dirty="0">
              <a:solidFill>
                <a:srgbClr val="003274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kern="0" dirty="0" smtClean="0">
                <a:solidFill>
                  <a:srgbClr val="003274"/>
                </a:solidFill>
              </a:rPr>
              <a:t>Проект ИТЭР</a:t>
            </a:r>
            <a:endParaRPr lang="ru-RU" sz="2400" b="1" kern="0" dirty="0">
              <a:solidFill>
                <a:srgbClr val="003274"/>
              </a:solidFill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267942" y="1077956"/>
            <a:ext cx="3968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ИТЭР – интернациональный термоядерный экспериментальный реактор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(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Франция, </a:t>
            </a:r>
            <a:r>
              <a:rPr kumimoji="0" lang="ru-RU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Кадараш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, 2007)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5" name="Picture 6" descr="http://www.iterrf.ru/struktura-iter/images/vkladrf1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802" y="1129843"/>
            <a:ext cx="4423397" cy="248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2"/>
          <p:cNvSpPr>
            <a:spLocks noChangeArrowheads="1"/>
          </p:cNvSpPr>
          <p:nvPr/>
        </p:nvSpPr>
        <p:spPr bwMode="auto">
          <a:xfrm>
            <a:off x="239148" y="2924572"/>
            <a:ext cx="398289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7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стран – участников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проекта, 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8 % - кворум РФ в управлении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Стоимость проекта – 15 млрд. евро</a:t>
            </a:r>
          </a:p>
        </p:txBody>
      </p:sp>
      <p:graphicFrame>
        <p:nvGraphicFramePr>
          <p:cNvPr id="7" name="Group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414711"/>
              </p:ext>
            </p:extLst>
          </p:nvPr>
        </p:nvGraphicFramePr>
        <p:xfrm>
          <a:off x="4466587" y="3748921"/>
          <a:ext cx="4392612" cy="2650608"/>
        </p:xfrm>
        <a:graphic>
          <a:graphicData uri="http://schemas.openxmlformats.org/drawingml/2006/table">
            <a:tbl>
              <a:tblPr>
                <a:tableStyleId>{9DCAF9ED-07DC-4A11-8D7F-57B35C25682E}</a:tableStyleId>
              </a:tblPr>
              <a:tblGrid>
                <a:gridCol w="862012"/>
                <a:gridCol w="1462088"/>
                <a:gridCol w="1206500"/>
                <a:gridCol w="862012"/>
              </a:tblGrid>
              <a:tr h="4088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ja-JP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Члены ИТЭР</a:t>
                      </a:r>
                      <a:endParaRPr kumimoji="0" lang="en-US" altLang="ja-JP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T="45656" marB="4565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Профессионал.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штат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Техническ</a:t>
                      </a: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 штат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Всего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</a:tr>
              <a:tr h="23844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CN</a:t>
                      </a:r>
                      <a:endParaRPr kumimoji="0" lang="en-GB" altLang="ja-JP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T="45656" marB="4565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16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</a:tr>
              <a:tr h="23844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EU</a:t>
                      </a:r>
                      <a:endParaRPr kumimoji="0" lang="en-GB" altLang="ja-JP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T="45656" marB="4565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178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303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</a:tr>
              <a:tr h="23844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IN</a:t>
                      </a:r>
                      <a:endParaRPr kumimoji="0" lang="en-GB" altLang="ja-JP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T="45656" marB="4565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</a:tr>
              <a:tr h="23844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JA</a:t>
                      </a:r>
                      <a:endParaRPr kumimoji="0" lang="en-GB" altLang="ja-JP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T="45656" marB="4565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28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</a:tr>
              <a:tr h="23844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KO</a:t>
                      </a:r>
                      <a:endParaRPr kumimoji="0" lang="en-GB" altLang="ja-JP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T="45656" marB="4565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</a:tr>
              <a:tr h="23844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RU</a:t>
                      </a:r>
                      <a:endParaRPr kumimoji="0" lang="en-GB" altLang="ja-JP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T="45656" marB="4565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</a:tr>
              <a:tr h="23844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US</a:t>
                      </a:r>
                      <a:endParaRPr kumimoji="0" lang="en-GB" altLang="ja-JP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T="45656" marB="4565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34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</a:tr>
              <a:tr h="23844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ja-JP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Всего</a:t>
                      </a:r>
                      <a:endParaRPr kumimoji="0" lang="en-GB" altLang="ja-JP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T="45656" marB="4565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298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171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469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MS PGothic" charset="-128"/>
                        <a:cs typeface="Arial" pitchFamily="34" charset="0"/>
                      </a:endParaRPr>
                    </a:p>
                  </a:txBody>
                  <a:tcPr marL="9525" marR="9525" marT="9527" marB="0" anchor="ctr" horzOverflow="overflow"/>
                </a:tc>
              </a:tr>
            </a:tbl>
          </a:graphicData>
        </a:graphic>
      </p:graphicFrame>
      <p:sp>
        <p:nvSpPr>
          <p:cNvPr id="8" name="Rectangle 58"/>
          <p:cNvSpPr>
            <a:spLocks noChangeArrowheads="1"/>
          </p:cNvSpPr>
          <p:nvPr/>
        </p:nvSpPr>
        <p:spPr bwMode="auto">
          <a:xfrm>
            <a:off x="0" y="54340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ja-JP" altLang="en-US">
              <a:solidFill>
                <a:srgbClr val="000000"/>
              </a:solidFill>
              <a:latin typeface="Century Gothic" pitchFamily="34" charset="0"/>
              <a:ea typeface="MS PGothic" charset="-128"/>
            </a:endParaRPr>
          </a:p>
        </p:txBody>
      </p:sp>
      <p:sp>
        <p:nvSpPr>
          <p:cNvPr id="9" name="Text Box 59"/>
          <p:cNvSpPr txBox="1">
            <a:spLocks noChangeArrowheads="1"/>
          </p:cNvSpPr>
          <p:nvPr/>
        </p:nvSpPr>
        <p:spPr bwMode="auto">
          <a:xfrm>
            <a:off x="1511656" y="3821459"/>
            <a:ext cx="292414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altLang="ja-JP">
                <a:solidFill>
                  <a:srgbClr val="333399"/>
                </a:solidFill>
              </a:rPr>
              <a:t>Штат профессиональной категории</a:t>
            </a:r>
            <a:endParaRPr lang="en-GB" altLang="ja-JP">
              <a:solidFill>
                <a:srgbClr val="333399"/>
              </a:solidFill>
              <a:ea typeface="MS PGothic" charset="-128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363" y="2996952"/>
            <a:ext cx="4932363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Documents and Settings\user\Рабочий стол\ИТЭР\ВСЕ КАРТИНКИ\ОИ\ITERLogo_NoonYellow_General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268" y="1980892"/>
            <a:ext cx="1643063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04154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ИТЭР. Результаты </a:t>
            </a:r>
            <a:r>
              <a:rPr lang="ru-RU" dirty="0" smtClean="0"/>
              <a:t>в 2013 году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12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770" y="1002500"/>
            <a:ext cx="4863319" cy="3323987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0" b="1" dirty="0">
                <a:solidFill>
                  <a:srgbClr val="0033CC"/>
                </a:solidFill>
              </a:rPr>
              <a:t>НИОКР по изготовлению и поставке оборудования для </a:t>
            </a:r>
            <a:r>
              <a:rPr lang="ru-RU" sz="1100" b="1" dirty="0" smtClean="0">
                <a:solidFill>
                  <a:srgbClr val="0033CC"/>
                </a:solidFill>
              </a:rPr>
              <a:t>ИТЭР: </a:t>
            </a:r>
            <a:endParaRPr lang="ru-RU" sz="1100" b="1" dirty="0">
              <a:solidFill>
                <a:srgbClr val="0033CC"/>
              </a:solidFill>
            </a:endParaRPr>
          </a:p>
          <a:p>
            <a:pPr marL="171450" indent="-171450">
              <a:buFont typeface="Wingdings" pitchFamily="2" charset="2"/>
              <a:buChar char="Ø"/>
              <a:defRPr/>
            </a:pPr>
            <a:r>
              <a:rPr lang="ru-RU" sz="1000" b="1" dirty="0"/>
              <a:t>Сверхпроводники (сверхпроводящие </a:t>
            </a:r>
            <a:r>
              <a:rPr lang="ru-RU" sz="1000" b="1" dirty="0" err="1"/>
              <a:t>стренды</a:t>
            </a:r>
            <a:r>
              <a:rPr lang="ru-RU" sz="1000" b="1" dirty="0"/>
              <a:t>,  кабели  </a:t>
            </a:r>
            <a:r>
              <a:rPr lang="ru-RU" sz="1000" b="1" dirty="0" err="1"/>
              <a:t>полоидального</a:t>
            </a:r>
            <a:r>
              <a:rPr lang="ru-RU" sz="1000" b="1" dirty="0"/>
              <a:t> и  тороидального  поля  и  сверхпроводники)</a:t>
            </a:r>
          </a:p>
          <a:p>
            <a:pPr marL="628650" lvl="1" indent="-171450">
              <a:buFont typeface="Wingdings" pitchFamily="2" charset="2"/>
              <a:buChar char="ü"/>
              <a:defRPr/>
            </a:pPr>
            <a:r>
              <a:rPr lang="ru-RU" sz="1000" dirty="0"/>
              <a:t>Произведена партия сверхпроводящих </a:t>
            </a:r>
            <a:r>
              <a:rPr lang="ru-RU" sz="1000" dirty="0" err="1"/>
              <a:t>стрендов</a:t>
            </a:r>
            <a:r>
              <a:rPr lang="ru-RU" sz="1000" dirty="0"/>
              <a:t> ИТЭР в количестве 50 т</a:t>
            </a:r>
          </a:p>
          <a:p>
            <a:pPr marL="628650" lvl="1" indent="-171450">
              <a:buFont typeface="Wingdings" pitchFamily="2" charset="2"/>
              <a:buChar char="ü"/>
              <a:defRPr/>
            </a:pPr>
            <a:r>
              <a:rPr lang="ru-RU" sz="1000" dirty="0"/>
              <a:t>Произведена партия сверхпроводящих кабелей в количестве 5 мерных длин</a:t>
            </a:r>
          </a:p>
          <a:p>
            <a:pPr marL="628650" lvl="1" indent="-171450">
              <a:buFont typeface="Wingdings" pitchFamily="2" charset="2"/>
              <a:buChar char="ü"/>
              <a:defRPr/>
            </a:pPr>
            <a:r>
              <a:rPr lang="ru-RU" sz="1000" dirty="0"/>
              <a:t>Произведена партия сверхпроводников, </a:t>
            </a:r>
            <a:r>
              <a:rPr lang="ru-RU" sz="1000" dirty="0" err="1"/>
              <a:t>джекетированных</a:t>
            </a:r>
            <a:r>
              <a:rPr lang="ru-RU" sz="1000" dirty="0"/>
              <a:t> в стальную оболочку для катушек тороидального поля в количестве 8 штук</a:t>
            </a:r>
          </a:p>
          <a:p>
            <a:pPr marL="171450" indent="-171450">
              <a:buFont typeface="Wingdings" pitchFamily="2" charset="2"/>
              <a:buChar char="Ø"/>
              <a:defRPr/>
            </a:pPr>
            <a:r>
              <a:rPr lang="ru-RU" sz="1000" b="1" dirty="0"/>
              <a:t>Катушка </a:t>
            </a:r>
            <a:r>
              <a:rPr lang="ru-RU" sz="1000" b="1" dirty="0" err="1"/>
              <a:t>полоидального</a:t>
            </a:r>
            <a:r>
              <a:rPr lang="ru-RU" sz="1000" b="1" dirty="0"/>
              <a:t> поля  </a:t>
            </a:r>
            <a:r>
              <a:rPr lang="en-US" sz="1000" b="1" dirty="0"/>
              <a:t>PF-1 </a:t>
            </a:r>
            <a:endParaRPr lang="ru-RU" sz="1000" b="1" dirty="0"/>
          </a:p>
          <a:p>
            <a:pPr marL="628650" lvl="1" indent="-171450">
              <a:buFont typeface="Wingdings" pitchFamily="2" charset="2"/>
              <a:buChar char="ü"/>
              <a:defRPr/>
            </a:pPr>
            <a:r>
              <a:rPr lang="ru-RU" sz="1000" dirty="0"/>
              <a:t>Состоялся запуск опытного участка с отработкой базовых технологий для катушки </a:t>
            </a:r>
            <a:r>
              <a:rPr lang="ru-RU" sz="1000" dirty="0" err="1"/>
              <a:t>полоидального</a:t>
            </a:r>
            <a:r>
              <a:rPr lang="ru-RU" sz="1000" dirty="0"/>
              <a:t> поля и полномасштабный макет галеты катушки</a:t>
            </a:r>
          </a:p>
          <a:p>
            <a:pPr marL="171450" indent="-171450">
              <a:buFont typeface="Wingdings" pitchFamily="2" charset="2"/>
              <a:buChar char="Ø"/>
              <a:defRPr/>
            </a:pPr>
            <a:r>
              <a:rPr lang="ru-RU" sz="1000" b="1" dirty="0"/>
              <a:t>Системы дополнительного нагрева плазмы</a:t>
            </a:r>
            <a:r>
              <a:rPr lang="en-US" sz="1000" b="1" dirty="0"/>
              <a:t> </a:t>
            </a:r>
            <a:endParaRPr lang="ru-RU" sz="1000" b="1" dirty="0"/>
          </a:p>
          <a:p>
            <a:pPr marL="628650" lvl="1" indent="-171450">
              <a:buFont typeface="Wingdings" pitchFamily="2" charset="2"/>
              <a:buChar char="ü"/>
              <a:defRPr/>
            </a:pPr>
            <a:r>
              <a:rPr lang="ru-RU" sz="1000" dirty="0"/>
              <a:t>Введен в эксплуатацию стенда для испытаний </a:t>
            </a:r>
            <a:r>
              <a:rPr lang="ru-RU" sz="1000" dirty="0" err="1"/>
              <a:t>гиротронных</a:t>
            </a:r>
            <a:r>
              <a:rPr lang="ru-RU" sz="1000" dirty="0"/>
              <a:t> комплексов</a:t>
            </a:r>
          </a:p>
          <a:p>
            <a:pPr marL="171450" indent="-171450">
              <a:buFont typeface="Wingdings" pitchFamily="2" charset="2"/>
              <a:buChar char="Ø"/>
              <a:defRPr/>
            </a:pPr>
            <a:r>
              <a:rPr lang="ru-RU" sz="1000" b="1" dirty="0"/>
              <a:t>Тепловые испытания  </a:t>
            </a:r>
            <a:r>
              <a:rPr lang="ru-RU" sz="1000" b="1" dirty="0" err="1"/>
              <a:t>дивертора</a:t>
            </a:r>
            <a:r>
              <a:rPr lang="ru-RU" sz="1000" b="1" dirty="0"/>
              <a:t> </a:t>
            </a:r>
          </a:p>
          <a:p>
            <a:pPr marL="628650" lvl="1" indent="-171450">
              <a:buFont typeface="Wingdings" pitchFamily="2" charset="2"/>
              <a:buChar char="ü"/>
              <a:defRPr/>
            </a:pPr>
            <a:r>
              <a:rPr lang="ru-RU" sz="1000" dirty="0"/>
              <a:t>Состоялись испытания на стенде </a:t>
            </a:r>
            <a:r>
              <a:rPr lang="en-US" sz="1000" dirty="0"/>
              <a:t>IDTF</a:t>
            </a:r>
            <a:r>
              <a:rPr lang="ru-RU" sz="1000" dirty="0"/>
              <a:t> полномасштабного прототипа вертикальной мишени </a:t>
            </a:r>
            <a:r>
              <a:rPr lang="ru-RU" sz="1000" dirty="0" err="1"/>
              <a:t>дивертора</a:t>
            </a:r>
            <a:r>
              <a:rPr lang="ru-RU" sz="1000" dirty="0"/>
              <a:t>  ИТЭР, изготовленного в Японии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128027" y="4581128"/>
            <a:ext cx="3842506" cy="1692771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0" b="1" dirty="0">
                <a:solidFill>
                  <a:srgbClr val="0033CC"/>
                </a:solidFill>
              </a:rPr>
              <a:t>НИОКР  (НИР) по уточненным требованиям к основным системам реактора ИТЭР:</a:t>
            </a:r>
          </a:p>
          <a:p>
            <a:pPr marL="171450" indent="-171450">
              <a:buFont typeface="Wingdings" pitchFamily="2" charset="2"/>
              <a:buChar char="ü"/>
              <a:defRPr/>
            </a:pPr>
            <a:r>
              <a:rPr lang="ru-RU" sz="1000" dirty="0"/>
              <a:t>Разработаны </a:t>
            </a:r>
            <a:r>
              <a:rPr lang="ru-RU" sz="1000" dirty="0" err="1"/>
              <a:t>оптимизированныетехнологические</a:t>
            </a:r>
            <a:r>
              <a:rPr lang="ru-RU" sz="1000" dirty="0"/>
              <a:t> режимы волочения, дающие снижение затрат при производстве </a:t>
            </a:r>
            <a:r>
              <a:rPr lang="ru-RU" sz="1000" dirty="0" err="1"/>
              <a:t>стрендов</a:t>
            </a:r>
            <a:endParaRPr lang="ru-RU" sz="1000" dirty="0"/>
          </a:p>
          <a:p>
            <a:pPr marL="171450" indent="-171450">
              <a:buFont typeface="Wingdings" pitchFamily="2" charset="2"/>
              <a:buChar char="ü"/>
              <a:defRPr/>
            </a:pPr>
            <a:r>
              <a:rPr lang="ru-RU" sz="1000" dirty="0"/>
              <a:t>Разработан технический проект ИМБ РФ (этап 2), </a:t>
            </a:r>
            <a:r>
              <a:rPr lang="ru-RU" sz="1000" dirty="0" err="1"/>
              <a:t>состоялася</a:t>
            </a:r>
            <a:r>
              <a:rPr lang="ru-RU" sz="1000" dirty="0"/>
              <a:t> пуск </a:t>
            </a:r>
            <a:r>
              <a:rPr lang="ru-RU" sz="1000" dirty="0" err="1"/>
              <a:t>внереакторной</a:t>
            </a:r>
            <a:r>
              <a:rPr lang="ru-RU" sz="1000" dirty="0"/>
              <a:t>  ЖМПУ</a:t>
            </a:r>
          </a:p>
          <a:p>
            <a:pPr marL="171450" indent="-171450">
              <a:buFont typeface="Wingdings" pitchFamily="2" charset="2"/>
              <a:buChar char="ü"/>
              <a:defRPr/>
            </a:pPr>
            <a:r>
              <a:rPr lang="ru-RU" sz="1000" dirty="0"/>
              <a:t>Разработан эскизный проект </a:t>
            </a:r>
            <a:r>
              <a:rPr lang="ru-RU" sz="1000" dirty="0" err="1"/>
              <a:t>гиротрона</a:t>
            </a:r>
            <a:r>
              <a:rPr lang="ru-RU" sz="1000" dirty="0"/>
              <a:t> 170 ГГц/(1,2-1,5) МВт/500 </a:t>
            </a:r>
            <a:r>
              <a:rPr lang="ru-RU" sz="1000" dirty="0" smtClean="0"/>
              <a:t>с</a:t>
            </a:r>
          </a:p>
          <a:p>
            <a:pPr marL="171450" indent="-171450">
              <a:buFont typeface="Wingdings" pitchFamily="2" charset="2"/>
              <a:buChar char="ü"/>
              <a:defRPr/>
            </a:pPr>
            <a:endParaRPr lang="ru-RU" sz="1000" dirty="0"/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4863008" y="2260686"/>
            <a:ext cx="26894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900" i="1" dirty="0">
                <a:solidFill>
                  <a:srgbClr val="0033CC"/>
                </a:solidFill>
                <a:latin typeface="+mn-lt"/>
                <a:cs typeface="+mn-cs"/>
              </a:rPr>
              <a:t>Партии изготовленных </a:t>
            </a:r>
            <a:r>
              <a:rPr lang="ru-RU" sz="900" i="1" dirty="0" err="1">
                <a:solidFill>
                  <a:srgbClr val="0033CC"/>
                </a:solidFill>
                <a:latin typeface="+mn-lt"/>
                <a:cs typeface="+mn-cs"/>
              </a:rPr>
              <a:t>стрендов</a:t>
            </a:r>
            <a:r>
              <a:rPr lang="ru-RU" sz="900" i="1" dirty="0">
                <a:solidFill>
                  <a:srgbClr val="0033CC"/>
                </a:solidFill>
                <a:latin typeface="+mn-lt"/>
                <a:cs typeface="+mn-cs"/>
              </a:rPr>
              <a:t>, подготовленные для передачи в ОАО ВНИКП</a:t>
            </a:r>
          </a:p>
        </p:txBody>
      </p:sp>
      <p:pic>
        <p:nvPicPr>
          <p:cNvPr id="18" name="Picture 27" descr="ТВЭЛ_IMG_02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1035287"/>
            <a:ext cx="1844537" cy="122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3" descr="C:\03_ITER\PROTVINO\фото полигон\Собраный соленоид\P1050896_сжа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504" y="1035287"/>
            <a:ext cx="1483992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16"/>
          <p:cNvSpPr>
            <a:spLocks noChangeArrowheads="1"/>
          </p:cNvSpPr>
          <p:nvPr/>
        </p:nvSpPr>
        <p:spPr bwMode="auto">
          <a:xfrm>
            <a:off x="5364088" y="2659124"/>
            <a:ext cx="233628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900" i="1" dirty="0">
                <a:solidFill>
                  <a:srgbClr val="0033CC"/>
                </a:solidFill>
              </a:rPr>
              <a:t>760 м проводник тороидального поля</a:t>
            </a:r>
          </a:p>
        </p:txBody>
      </p:sp>
      <p:pic>
        <p:nvPicPr>
          <p:cNvPr id="24" name="Рисунок 4" descr="модулятор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743" y="2996955"/>
            <a:ext cx="1442533" cy="107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" descr="тиристорная06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240" y="2996952"/>
            <a:ext cx="806080" cy="107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7" descr="IMG_007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599" y="2996955"/>
            <a:ext cx="1484018" cy="107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9"/>
          <p:cNvSpPr>
            <a:spLocks noChangeArrowheads="1"/>
          </p:cNvSpPr>
          <p:nvPr/>
        </p:nvSpPr>
        <p:spPr bwMode="auto">
          <a:xfrm>
            <a:off x="4931743" y="4080558"/>
            <a:ext cx="4212258" cy="369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900" i="1" dirty="0">
                <a:solidFill>
                  <a:srgbClr val="0033CC"/>
                </a:solidFill>
              </a:rPr>
              <a:t>Основные элементы  нового испытательного стенда  для  </a:t>
            </a:r>
            <a:r>
              <a:rPr lang="ru-RU" sz="900" i="1" dirty="0" err="1">
                <a:solidFill>
                  <a:srgbClr val="0033CC"/>
                </a:solidFill>
              </a:rPr>
              <a:t>гиротронов</a:t>
            </a:r>
            <a:r>
              <a:rPr lang="ru-RU" sz="900" i="1" dirty="0">
                <a:solidFill>
                  <a:srgbClr val="0033CC"/>
                </a:solidFill>
              </a:rPr>
              <a:t>  </a:t>
            </a:r>
            <a:br>
              <a:rPr lang="ru-RU" sz="900" i="1" dirty="0">
                <a:solidFill>
                  <a:srgbClr val="0033CC"/>
                </a:solidFill>
              </a:rPr>
            </a:br>
            <a:r>
              <a:rPr lang="ru-RU" sz="900" i="1" dirty="0">
                <a:solidFill>
                  <a:srgbClr val="0033CC"/>
                </a:solidFill>
              </a:rPr>
              <a:t>ИТЭР  (модуляторная, </a:t>
            </a:r>
            <a:r>
              <a:rPr lang="ru-RU" sz="900" i="1" dirty="0" err="1">
                <a:solidFill>
                  <a:srgbClr val="0033CC"/>
                </a:solidFill>
              </a:rPr>
              <a:t>тиристорная</a:t>
            </a:r>
            <a:r>
              <a:rPr lang="ru-RU" sz="900" i="1" dirty="0">
                <a:solidFill>
                  <a:srgbClr val="0033CC"/>
                </a:solidFill>
              </a:rPr>
              <a:t>, пульт управления)</a:t>
            </a:r>
          </a:p>
        </p:txBody>
      </p:sp>
      <p:pic>
        <p:nvPicPr>
          <p:cNvPr id="28" name="Picture 8" descr="IMG_007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65104"/>
            <a:ext cx="1485947" cy="107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Прямоугольник 10"/>
          <p:cNvSpPr>
            <a:spLocks noChangeArrowheads="1"/>
          </p:cNvSpPr>
          <p:nvPr/>
        </p:nvSpPr>
        <p:spPr bwMode="auto">
          <a:xfrm>
            <a:off x="107504" y="5490162"/>
            <a:ext cx="148594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900" i="1" dirty="0">
                <a:solidFill>
                  <a:srgbClr val="0033CC"/>
                </a:solidFill>
              </a:rPr>
              <a:t>Прототип  170 ГГц  </a:t>
            </a:r>
            <a:r>
              <a:rPr lang="ru-RU" sz="900" i="1" dirty="0" err="1">
                <a:solidFill>
                  <a:srgbClr val="0033CC"/>
                </a:solidFill>
              </a:rPr>
              <a:t>гиротрона</a:t>
            </a:r>
            <a:r>
              <a:rPr lang="ru-RU" sz="900" i="1" dirty="0">
                <a:solidFill>
                  <a:srgbClr val="0033CC"/>
                </a:solidFill>
              </a:rPr>
              <a:t> </a:t>
            </a:r>
            <a:br>
              <a:rPr lang="ru-RU" sz="900" i="1" dirty="0">
                <a:solidFill>
                  <a:srgbClr val="0033CC"/>
                </a:solidFill>
              </a:rPr>
            </a:br>
            <a:r>
              <a:rPr lang="ru-RU" sz="900" i="1" dirty="0">
                <a:solidFill>
                  <a:srgbClr val="0033CC"/>
                </a:solidFill>
              </a:rPr>
              <a:t>ИТЭР на новом стенде</a:t>
            </a:r>
          </a:p>
        </p:txBody>
      </p:sp>
      <p:pic>
        <p:nvPicPr>
          <p:cNvPr id="30" name="Picture 9" descr="Без имени-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371985"/>
            <a:ext cx="1624565" cy="90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Прямоугольник 16"/>
          <p:cNvSpPr>
            <a:spLocks noChangeArrowheads="1"/>
          </p:cNvSpPr>
          <p:nvPr/>
        </p:nvSpPr>
        <p:spPr bwMode="auto">
          <a:xfrm>
            <a:off x="3532269" y="4616741"/>
            <a:ext cx="1285875" cy="64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900" i="1" dirty="0">
                <a:solidFill>
                  <a:srgbClr val="0033CC"/>
                </a:solidFill>
              </a:rPr>
              <a:t>Участок гибки и намотки  изоляции двойных галет катушки </a:t>
            </a:r>
            <a:r>
              <a:rPr lang="en-US" sz="900" i="1" dirty="0">
                <a:solidFill>
                  <a:srgbClr val="0033CC"/>
                </a:solidFill>
              </a:rPr>
              <a:t>PF</a:t>
            </a:r>
            <a:r>
              <a:rPr lang="ru-RU" sz="900" i="1" dirty="0">
                <a:solidFill>
                  <a:srgbClr val="0033CC"/>
                </a:solidFill>
              </a:rPr>
              <a:t>-1</a:t>
            </a:r>
          </a:p>
        </p:txBody>
      </p:sp>
      <p:pic>
        <p:nvPicPr>
          <p:cNvPr id="33" name="Picture 11" descr="Picture 00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319252"/>
            <a:ext cx="1227112" cy="107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Прямоугольник 19"/>
          <p:cNvSpPr>
            <a:spLocks noChangeArrowheads="1"/>
          </p:cNvSpPr>
          <p:nvPr/>
        </p:nvSpPr>
        <p:spPr bwMode="auto">
          <a:xfrm>
            <a:off x="1999294" y="5530006"/>
            <a:ext cx="15503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ru-RU" sz="900" i="1" dirty="0">
                <a:solidFill>
                  <a:srgbClr val="0033CC"/>
                </a:solidFill>
              </a:rPr>
              <a:t>Понтон в цеху ОАО СНСЗ и разметка  участка гибки и намотки  изоляции двойных галет катушки </a:t>
            </a:r>
            <a:r>
              <a:rPr lang="en-US" sz="900" i="1" dirty="0">
                <a:solidFill>
                  <a:srgbClr val="0033CC"/>
                </a:solidFill>
              </a:rPr>
              <a:t>PF</a:t>
            </a:r>
            <a:r>
              <a:rPr lang="ru-RU" sz="900" i="1" dirty="0">
                <a:solidFill>
                  <a:srgbClr val="0033CC"/>
                </a:solidFill>
              </a:rPr>
              <a:t>-1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4890152" y="2924944"/>
            <a:ext cx="4262980" cy="14079"/>
          </a:xfrm>
          <a:prstGeom prst="line">
            <a:avLst/>
          </a:prstGeom>
          <a:ln w="952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863008" y="4453301"/>
            <a:ext cx="4262980" cy="14079"/>
          </a:xfrm>
          <a:prstGeom prst="line">
            <a:avLst/>
          </a:prstGeom>
          <a:ln w="952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885090" y="980728"/>
            <a:ext cx="5062" cy="5450836"/>
          </a:xfrm>
          <a:prstGeom prst="line">
            <a:avLst/>
          </a:prstGeom>
          <a:ln w="952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763688" y="4279284"/>
            <a:ext cx="0" cy="2121858"/>
          </a:xfrm>
          <a:prstGeom prst="line">
            <a:avLst/>
          </a:prstGeom>
          <a:ln w="952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-5071" y="4265205"/>
            <a:ext cx="4895223" cy="14079"/>
          </a:xfrm>
          <a:prstGeom prst="line">
            <a:avLst/>
          </a:prstGeom>
          <a:ln w="952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723463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AFA42-338E-4516-B53E-D904122CA9EE}" type="slidenum">
              <a:rPr lang="ru-RU"/>
              <a:pPr/>
              <a:t>13</a:t>
            </a:fld>
            <a:endParaRPr lang="ru-RU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88922" y="18703"/>
            <a:ext cx="7632700" cy="962025"/>
          </a:xfrm>
        </p:spPr>
        <p:txBody>
          <a:bodyPr/>
          <a:lstStyle/>
          <a:p>
            <a:r>
              <a:rPr lang="ru-RU" sz="1800" dirty="0">
                <a:solidFill>
                  <a:srgbClr val="002060"/>
                </a:solidFill>
              </a:rPr>
              <a:t>Научно-техническое сотрудничество в рамках межправительственных соглашений (ключевые проекты)  </a:t>
            </a: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67744" y="2564904"/>
            <a:ext cx="5001660" cy="2891311"/>
          </a:xfrm>
        </p:spPr>
      </p:pic>
      <p:sp>
        <p:nvSpPr>
          <p:cNvPr id="29" name="TextBox 28"/>
          <p:cNvSpPr txBox="1"/>
          <p:nvPr/>
        </p:nvSpPr>
        <p:spPr>
          <a:xfrm>
            <a:off x="8820472" y="5589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3" name="Picture 2" descr="File:Simcity fast neutron reacto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349" y="5373216"/>
            <a:ext cx="1747395" cy="1152128"/>
          </a:xfrm>
          <a:prstGeom prst="rect">
            <a:avLst/>
          </a:prstGeom>
          <a:noFill/>
        </p:spPr>
      </p:pic>
      <p:pic>
        <p:nvPicPr>
          <p:cNvPr id="14" name="Picture 4" descr="http://www.atomic-energy.ru/files/images/2012/03/obn_img14%5B1%5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V="1">
            <a:off x="2483768" y="5357696"/>
            <a:ext cx="1800200" cy="1167648"/>
          </a:xfrm>
          <a:prstGeom prst="rect">
            <a:avLst/>
          </a:prstGeom>
          <a:noFill/>
        </p:spPr>
      </p:pic>
      <p:pic>
        <p:nvPicPr>
          <p:cNvPr id="16" name="Picture 2" descr="http://atominfo.cz/wp-content/uploads/2013/06/MBIR_reactor_desig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980728"/>
            <a:ext cx="1728192" cy="1152128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39552" y="2132856"/>
            <a:ext cx="1728192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МБИР </a:t>
            </a:r>
            <a:endParaRPr lang="ru-RU" sz="1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39552" y="5096217"/>
            <a:ext cx="1728192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CEFR</a:t>
            </a:r>
            <a:endParaRPr lang="ru-RU" sz="1600" b="1" dirty="0"/>
          </a:p>
        </p:txBody>
      </p:sp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980728"/>
            <a:ext cx="1728192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http://1luxprotrade.ru/images/me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3768" y="967393"/>
            <a:ext cx="1728192" cy="1165463"/>
          </a:xfrm>
          <a:prstGeom prst="rect">
            <a:avLst/>
          </a:prstGeom>
          <a:noFill/>
        </p:spPr>
      </p:pic>
      <p:pic>
        <p:nvPicPr>
          <p:cNvPr id="22" name="Picture 6" descr="http://m001.bcm.ru/1249/4ec6df19-2f8b-4061-965e-56ecd85e890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09772" y="980728"/>
            <a:ext cx="1934436" cy="1152128"/>
          </a:xfrm>
          <a:prstGeom prst="rect">
            <a:avLst/>
          </a:prstGeom>
          <a:noFill/>
        </p:spPr>
      </p:pic>
      <p:pic>
        <p:nvPicPr>
          <p:cNvPr id="83970" name="Picture 2" descr="http://www.atomic-energy.ru/files/images/2013/06/fc7172ed97b0dbb2c307a7a9c5cbfde4%5B1%5D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984" y="5296024"/>
            <a:ext cx="1872208" cy="1229320"/>
          </a:xfrm>
          <a:prstGeom prst="rect">
            <a:avLst/>
          </a:prstGeom>
          <a:noFill/>
        </p:spPr>
      </p:pic>
      <p:pic>
        <p:nvPicPr>
          <p:cNvPr id="83972" name="Picture 4" descr="http://www.atomic-energy.ru/files/images/2012/12/image0001%5B1%5D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16216" y="5357747"/>
            <a:ext cx="1872208" cy="1095589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4427984" y="5096217"/>
            <a:ext cx="1872208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ИТЭР</a:t>
            </a:r>
            <a:endParaRPr lang="ru-RU" sz="12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483768" y="5096217"/>
            <a:ext cx="1800200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БФС ГНЦ ФЭИ</a:t>
            </a:r>
            <a:endParaRPr lang="ru-RU" sz="1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2483768" y="2143889"/>
            <a:ext cx="1728192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Изотопы</a:t>
            </a:r>
            <a:endParaRPr lang="ru-RU" sz="12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499992" y="2132856"/>
            <a:ext cx="1944216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БОР-60</a:t>
            </a:r>
            <a:endParaRPr lang="ru-RU" sz="12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6732240" y="2132856"/>
            <a:ext cx="1728192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ФАИР</a:t>
            </a:r>
            <a:endParaRPr lang="ru-RU" sz="12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516216" y="5096217"/>
            <a:ext cx="1872208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Образование </a:t>
            </a:r>
            <a:endParaRPr lang="ru-RU" sz="12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67544" y="2564904"/>
            <a:ext cx="1512168" cy="2308324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Ключевые рынки и </a:t>
            </a:r>
          </a:p>
          <a:p>
            <a:r>
              <a:rPr lang="ru-RU" sz="1200" dirty="0" smtClean="0"/>
              <a:t>партнеры по научно-техническому сотрудничеству (160 соглашений),</a:t>
            </a:r>
          </a:p>
          <a:p>
            <a:r>
              <a:rPr lang="ru-RU" sz="1200" dirty="0" smtClean="0"/>
              <a:t> </a:t>
            </a:r>
          </a:p>
          <a:p>
            <a:endParaRPr lang="ru-RU" sz="1200" dirty="0" smtClean="0"/>
          </a:p>
          <a:p>
            <a:r>
              <a:rPr lang="ru-RU" sz="1200" dirty="0" smtClean="0"/>
              <a:t> </a:t>
            </a:r>
          </a:p>
          <a:p>
            <a:endParaRPr lang="ru-RU" sz="1200" dirty="0"/>
          </a:p>
        </p:txBody>
      </p:sp>
      <p:pic>
        <p:nvPicPr>
          <p:cNvPr id="39" name="flag21" descr="Czech Republic"/>
          <p:cNvPicPr>
            <a:picLocks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6300192" y="3284984"/>
            <a:ext cx="36004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8" descr="&amp;Fcy;&amp;lcy;&amp;acy;&amp;gcy; &amp;Fcy;&amp;rcy;&amp;acy;&amp;ncy;&amp;tscy;&amp;icy;&amp;icy;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427984" y="3068960"/>
            <a:ext cx="241859" cy="197884"/>
          </a:xfrm>
          <a:prstGeom prst="rect">
            <a:avLst/>
          </a:prstGeom>
          <a:noFill/>
        </p:spPr>
      </p:pic>
      <p:pic>
        <p:nvPicPr>
          <p:cNvPr id="41" name="Picture 10" descr="&amp;Fcy;&amp;lcy;&amp;acy;&amp;gcy; &amp;Kcy;&amp;icy;&amp;tcy;&amp;acy;&amp;yacy;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652120" y="3284983"/>
            <a:ext cx="252028" cy="168019"/>
          </a:xfrm>
          <a:prstGeom prst="rect">
            <a:avLst/>
          </a:prstGeom>
          <a:noFill/>
        </p:spPr>
      </p:pic>
      <p:sp>
        <p:nvSpPr>
          <p:cNvPr id="31" name="Равнобедренный треугольник 30"/>
          <p:cNvSpPr/>
          <p:nvPr/>
        </p:nvSpPr>
        <p:spPr>
          <a:xfrm rot="5400000">
            <a:off x="1151620" y="3609020"/>
            <a:ext cx="2088232" cy="288032"/>
          </a:xfrm>
          <a:prstGeom prst="triangle">
            <a:avLst>
              <a:gd name="adj" fmla="val 47274"/>
            </a:avLst>
          </a:prstGeom>
          <a:solidFill>
            <a:schemeClr val="accent3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&amp;SHcy;&amp;icy;&amp;rcy;&amp;ocy;&amp;kcy;&amp;ocy;&amp;fcy;&amp;ocy;&amp;rcy;&amp;mcy;&amp;acy;&amp;tcy;&amp;ncy;&amp;ycy;&amp;iecy; &amp;ocy;&amp;bcy;&amp;ocy;&amp;icy; &amp;Fcy;&amp;lcy;&amp;acy;&amp;gcy; &amp;Gcy;&amp;iecy;&amp;rcy;&amp;mcy;&amp;acy;&amp;ncy;&amp;icy;&amp;icy;, &amp;Ncy;&amp;iecy;&amp;mcy;&amp;iecy;&amp;tscy;&amp;kcy;&amp;icy;&amp;jcy; &amp;fcy;&amp;lcy;&amp;acy;&amp;gcy;, &amp;fcy;&amp;lcy;&amp;acy;&amp;gcy; &amp;Fcy;&amp;iecy;&amp;dcy;&amp;iecy;&amp;rcy;&amp;acy;&amp;tcy;&amp;icy;&amp;vcy;&amp;ncy;&amp;ocy;&amp;jcy; &amp;Rcy;&amp;iecy;&amp;scy;&amp;pcy;&amp;ucy;&amp;bcy;&amp;lcy;&amp;icy;&amp;kcy;&amp;icy; &amp;Gcy;&amp;iecy;&amp;rcy;&amp;mcy;&amp;acy;&amp;ncy;&amp;icy;&amp;yacy; - flag of Germany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3" y="3195282"/>
            <a:ext cx="288033" cy="161710"/>
          </a:xfrm>
          <a:prstGeom prst="rect">
            <a:avLst/>
          </a:prstGeom>
          <a:noFill/>
        </p:spPr>
      </p:pic>
      <p:pic>
        <p:nvPicPr>
          <p:cNvPr id="83974" name="Picture 6" descr="http://abali.ru/wp-content/uploads/2011/03/Flag_of_the_United_States_USA_Abali.ru_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03848" y="3404996"/>
            <a:ext cx="252028" cy="168019"/>
          </a:xfrm>
          <a:prstGeom prst="rect">
            <a:avLst/>
          </a:prstGeom>
          <a:noFill/>
        </p:spPr>
      </p:pic>
      <p:pic>
        <p:nvPicPr>
          <p:cNvPr id="83978" name="Picture 10" descr="http://www.ambitour.ru/images/flags/big/AR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flipV="1">
            <a:off x="3707904" y="4725144"/>
            <a:ext cx="279515" cy="186630"/>
          </a:xfrm>
          <a:prstGeom prst="rect">
            <a:avLst/>
          </a:prstGeom>
          <a:noFill/>
        </p:spPr>
      </p:pic>
      <p:pic>
        <p:nvPicPr>
          <p:cNvPr id="83980" name="Picture 12" descr="http://myspanish.ru/wp-content/uploads/2009/09/cuba.gif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419872" y="3789040"/>
            <a:ext cx="314400" cy="209600"/>
          </a:xfrm>
          <a:prstGeom prst="rect">
            <a:avLst/>
          </a:prstGeom>
          <a:noFill/>
        </p:spPr>
      </p:pic>
      <p:pic>
        <p:nvPicPr>
          <p:cNvPr id="83982" name="Picture 14" descr="http://www.tyrvietnam.ru/screens/sub1.2/41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084168" y="3597018"/>
            <a:ext cx="288032" cy="192021"/>
          </a:xfrm>
          <a:prstGeom prst="rect">
            <a:avLst/>
          </a:prstGeom>
          <a:noFill/>
        </p:spPr>
      </p:pic>
      <p:pic>
        <p:nvPicPr>
          <p:cNvPr id="83984" name="Picture 16" descr="http://spomir.ru/images/consulate/45_2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399539" y="3693276"/>
            <a:ext cx="252582" cy="169256"/>
          </a:xfrm>
          <a:prstGeom prst="rect">
            <a:avLst/>
          </a:prstGeom>
          <a:noFill/>
        </p:spPr>
      </p:pic>
      <p:pic>
        <p:nvPicPr>
          <p:cNvPr id="83986" name="Picture 18" descr="http://cdn.freebievectors.com/illustrations/7/f/flag-clip-art/preview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788024" y="2829614"/>
            <a:ext cx="288032" cy="194746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6948264" y="2478955"/>
            <a:ext cx="1584176" cy="2462213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dirty="0" smtClean="0"/>
              <a:t>Основные страны-</a:t>
            </a:r>
          </a:p>
          <a:p>
            <a:r>
              <a:rPr lang="ru-RU" sz="1100" dirty="0" smtClean="0"/>
              <a:t>партнеры: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КНР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Индия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Южная Корея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Япония 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Вьетнам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Франция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Германия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Чехия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Италия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США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Аргентина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Куба</a:t>
            </a:r>
            <a:endParaRPr lang="ru-RU" sz="1100" dirty="0"/>
          </a:p>
        </p:txBody>
      </p:sp>
      <p:pic>
        <p:nvPicPr>
          <p:cNvPr id="71681" name="Picture 1" descr="http://miuki.info/wp-content/uploads/2011/02/flag.gif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372200" y="3068960"/>
            <a:ext cx="287387" cy="192121"/>
          </a:xfrm>
          <a:prstGeom prst="rect">
            <a:avLst/>
          </a:prstGeom>
          <a:noFill/>
        </p:spPr>
      </p:pic>
      <p:pic>
        <p:nvPicPr>
          <p:cNvPr id="42" name="Picture 6" descr="http://abali.ru/wp-content/uploads/2011/03/Flag_of_the_United_States_USA_Abali.ru_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11560" y="2180861"/>
            <a:ext cx="288032" cy="192022"/>
          </a:xfrm>
          <a:prstGeom prst="rect">
            <a:avLst/>
          </a:prstGeom>
          <a:noFill/>
        </p:spPr>
      </p:pic>
      <p:pic>
        <p:nvPicPr>
          <p:cNvPr id="43" name="Picture 12" descr="http://myspanish.ru/wp-content/uploads/2009/09/cuba.gif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555776" y="2132856"/>
            <a:ext cx="314400" cy="209600"/>
          </a:xfrm>
          <a:prstGeom prst="rect">
            <a:avLst/>
          </a:prstGeom>
          <a:noFill/>
        </p:spPr>
      </p:pic>
      <p:pic>
        <p:nvPicPr>
          <p:cNvPr id="44" name="Picture 10" descr="http://www.ambitour.ru/images/flags/big/AR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flipV="1">
            <a:off x="3779912" y="2132856"/>
            <a:ext cx="323538" cy="216024"/>
          </a:xfrm>
          <a:prstGeom prst="rect">
            <a:avLst/>
          </a:prstGeom>
          <a:noFill/>
        </p:spPr>
      </p:pic>
      <p:pic>
        <p:nvPicPr>
          <p:cNvPr id="45" name="Picture 6" descr="http://abali.ru/wp-content/uploads/2011/03/Flag_of_the_United_States_USA_Abali.ru_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71999" y="2156856"/>
            <a:ext cx="288033" cy="192023"/>
          </a:xfrm>
          <a:prstGeom prst="rect">
            <a:avLst/>
          </a:prstGeom>
          <a:noFill/>
        </p:spPr>
      </p:pic>
      <p:pic>
        <p:nvPicPr>
          <p:cNvPr id="46" name="Picture 2" descr="&amp;SHcy;&amp;icy;&amp;rcy;&amp;ocy;&amp;kcy;&amp;ocy;&amp;fcy;&amp;ocy;&amp;rcy;&amp;mcy;&amp;acy;&amp;tcy;&amp;ncy;&amp;ycy;&amp;iecy; &amp;ocy;&amp;bcy;&amp;ocy;&amp;icy; &amp;Fcy;&amp;lcy;&amp;acy;&amp;gcy; &amp;Gcy;&amp;iecy;&amp;rcy;&amp;mcy;&amp;acy;&amp;ncy;&amp;icy;&amp;icy;, &amp;Ncy;&amp;iecy;&amp;mcy;&amp;iecy;&amp;tscy;&amp;kcy;&amp;icy;&amp;jcy; &amp;fcy;&amp;lcy;&amp;acy;&amp;gcy;, &amp;fcy;&amp;lcy;&amp;acy;&amp;gcy; &amp;Fcy;&amp;iecy;&amp;dcy;&amp;iecy;&amp;rcy;&amp;acy;&amp;tcy;&amp;icy;&amp;vcy;&amp;ncy;&amp;ocy;&amp;jcy; &amp;Rcy;&amp;iecy;&amp;scy;&amp;pcy;&amp;ucy;&amp;bcy;&amp;lcy;&amp;icy;&amp;kcy;&amp;icy; &amp;Gcy;&amp;iecy;&amp;rcy;&amp;mcy;&amp;acy;&amp;ncy;&amp;icy;&amp;yacy; - flag of Germany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04248" y="2204864"/>
            <a:ext cx="288033" cy="161710"/>
          </a:xfrm>
          <a:prstGeom prst="rect">
            <a:avLst/>
          </a:prstGeom>
          <a:noFill/>
        </p:spPr>
      </p:pic>
      <p:pic>
        <p:nvPicPr>
          <p:cNvPr id="47" name="Picture 10" descr="&amp;Fcy;&amp;lcy;&amp;acy;&amp;gcy; &amp;Kcy;&amp;icy;&amp;tcy;&amp;acy;&amp;yacy;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3568" y="5085184"/>
            <a:ext cx="288032" cy="192022"/>
          </a:xfrm>
          <a:prstGeom prst="rect">
            <a:avLst/>
          </a:prstGeom>
          <a:noFill/>
        </p:spPr>
      </p:pic>
      <p:pic>
        <p:nvPicPr>
          <p:cNvPr id="48" name="Picture 8" descr="&amp;Fcy;&amp;lcy;&amp;acy;&amp;gcy; &amp;Fcy;&amp;rcy;&amp;acy;&amp;ncy;&amp;tscy;&amp;icy;&amp;icy;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483768" y="5103324"/>
            <a:ext cx="241859" cy="197884"/>
          </a:xfrm>
          <a:prstGeom prst="rect">
            <a:avLst/>
          </a:prstGeom>
          <a:noFill/>
        </p:spPr>
      </p:pic>
      <p:pic>
        <p:nvPicPr>
          <p:cNvPr id="49" name="Picture 18" descr="http://cdn.freebievectors.com/illustrations/7/f/flag-clip-art/preview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499992" y="5133870"/>
            <a:ext cx="288032" cy="194746"/>
          </a:xfrm>
          <a:prstGeom prst="rect">
            <a:avLst/>
          </a:prstGeom>
          <a:noFill/>
        </p:spPr>
      </p:pic>
      <p:pic>
        <p:nvPicPr>
          <p:cNvPr id="50" name="flag21" descr="Czech Republic"/>
          <p:cNvPicPr>
            <a:picLocks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6588224" y="5085184"/>
            <a:ext cx="288032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2120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Научно-образовательное сотрудничество с профильными вузами </a:t>
            </a:r>
          </a:p>
        </p:txBody>
      </p:sp>
      <p:sp>
        <p:nvSpPr>
          <p:cNvPr id="185347" name="Номер слайда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CF464EB-B52D-453A-8C52-6D2319DD508E}" type="slidenum">
              <a:rPr lang="ru-RU" smtClean="0">
                <a:solidFill>
                  <a:srgbClr val="003274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smtClean="0">
              <a:solidFill>
                <a:srgbClr val="00327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075" y="981075"/>
            <a:ext cx="4395788" cy="2663825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200" b="1" u="sng" kern="0" dirty="0">
                <a:solidFill>
                  <a:srgbClr val="414142"/>
                </a:solidFill>
              </a:rPr>
              <a:t>Развитие совместных исследований с вузами (КПЭ ИПР)</a:t>
            </a:r>
          </a:p>
          <a:p>
            <a:pPr>
              <a:defRPr/>
            </a:pPr>
            <a:endParaRPr lang="ru-RU" sz="1200" b="1" kern="0" dirty="0">
              <a:solidFill>
                <a:srgbClr val="414142"/>
              </a:solidFill>
            </a:endParaRPr>
          </a:p>
          <a:p>
            <a:pPr>
              <a:defRPr/>
            </a:pPr>
            <a:endParaRPr lang="ru-RU" sz="1200" b="1" kern="0" dirty="0">
              <a:solidFill>
                <a:srgbClr val="414142"/>
              </a:solidFill>
            </a:endParaRPr>
          </a:p>
          <a:p>
            <a:pPr>
              <a:defRPr/>
            </a:pPr>
            <a:endParaRPr lang="ru-RU" sz="1200" b="1" kern="0" dirty="0">
              <a:solidFill>
                <a:srgbClr val="414142"/>
              </a:solidFill>
            </a:endParaRPr>
          </a:p>
          <a:p>
            <a:pPr>
              <a:defRPr/>
            </a:pPr>
            <a:endParaRPr lang="ru-RU" sz="1200" b="1" kern="0" dirty="0">
              <a:solidFill>
                <a:srgbClr val="414142"/>
              </a:solidFill>
            </a:endParaRPr>
          </a:p>
          <a:p>
            <a:pPr>
              <a:defRPr/>
            </a:pPr>
            <a:endParaRPr lang="ru-RU" sz="1200" b="1" kern="0" dirty="0">
              <a:solidFill>
                <a:srgbClr val="414142"/>
              </a:solidFill>
            </a:endParaRPr>
          </a:p>
          <a:p>
            <a:pPr>
              <a:defRPr/>
            </a:pPr>
            <a:endParaRPr lang="ru-RU" sz="1200" b="1" kern="0" dirty="0">
              <a:solidFill>
                <a:srgbClr val="414142"/>
              </a:solidFill>
            </a:endParaRPr>
          </a:p>
          <a:p>
            <a:pPr>
              <a:defRPr/>
            </a:pPr>
            <a:endParaRPr lang="ru-RU" sz="1200" b="1" kern="0" dirty="0">
              <a:solidFill>
                <a:srgbClr val="414142"/>
              </a:solidFill>
            </a:endParaRPr>
          </a:p>
          <a:p>
            <a:pPr>
              <a:defRPr/>
            </a:pPr>
            <a:endParaRPr lang="ru-RU" sz="1200" b="1" kern="0" dirty="0">
              <a:solidFill>
                <a:srgbClr val="414142"/>
              </a:solidFill>
            </a:endParaRPr>
          </a:p>
          <a:p>
            <a:pPr>
              <a:defRPr/>
            </a:pPr>
            <a:endParaRPr lang="ru-RU" sz="1200" b="1" kern="0" dirty="0">
              <a:solidFill>
                <a:srgbClr val="414142"/>
              </a:solidFill>
            </a:endParaRPr>
          </a:p>
          <a:p>
            <a:pPr>
              <a:defRPr/>
            </a:pPr>
            <a:endParaRPr lang="ru-RU" sz="1200" b="1" kern="0" dirty="0">
              <a:solidFill>
                <a:srgbClr val="414142"/>
              </a:solidFill>
            </a:endParaRPr>
          </a:p>
          <a:p>
            <a:pPr>
              <a:defRPr/>
            </a:pPr>
            <a:endParaRPr lang="ru-RU" sz="1200" b="1" kern="0" dirty="0">
              <a:solidFill>
                <a:srgbClr val="414142"/>
              </a:solidFill>
            </a:endParaRPr>
          </a:p>
          <a:p>
            <a:pPr algn="ctr">
              <a:defRPr/>
            </a:pPr>
            <a:r>
              <a:rPr lang="ru-RU" sz="1100" kern="0" dirty="0">
                <a:solidFill>
                  <a:srgbClr val="414142"/>
                </a:solidFill>
              </a:rPr>
              <a:t>объем финансирования НИОКР с вузами, </a:t>
            </a:r>
            <a:r>
              <a:rPr lang="ru-RU" sz="1100" kern="0" dirty="0" err="1">
                <a:solidFill>
                  <a:srgbClr val="414142"/>
                </a:solidFill>
              </a:rPr>
              <a:t>млн.руб</a:t>
            </a:r>
            <a:endParaRPr lang="ru-RU" sz="1100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51363" y="981075"/>
            <a:ext cx="4475162" cy="2663825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600"/>
              </a:spcAft>
              <a:defRPr/>
            </a:pPr>
            <a:r>
              <a:rPr lang="ru-RU" sz="1200" b="1" u="sng" dirty="0" err="1">
                <a:solidFill>
                  <a:srgbClr val="414142"/>
                </a:solidFill>
              </a:rPr>
              <a:t>Госкорпорация</a:t>
            </a:r>
            <a:r>
              <a:rPr lang="ru-RU" sz="1200" b="1" u="sng" dirty="0">
                <a:solidFill>
                  <a:srgbClr val="414142"/>
                </a:solidFill>
              </a:rPr>
              <a:t> «</a:t>
            </a:r>
            <a:r>
              <a:rPr lang="ru-RU" sz="1200" b="1" u="sng" dirty="0" err="1">
                <a:solidFill>
                  <a:srgbClr val="414142"/>
                </a:solidFill>
              </a:rPr>
              <a:t>Росатом</a:t>
            </a:r>
            <a:r>
              <a:rPr lang="ru-RU" sz="1200" b="1" u="sng" dirty="0">
                <a:solidFill>
                  <a:srgbClr val="414142"/>
                </a:solidFill>
              </a:rPr>
              <a:t>» - интегратор  ядерного образования  </a:t>
            </a:r>
          </a:p>
          <a:p>
            <a:pPr marL="892175" algn="just">
              <a:spcAft>
                <a:spcPts val="600"/>
              </a:spcAft>
              <a:defRPr/>
            </a:pPr>
            <a:r>
              <a:rPr lang="ru-RU" sz="1100" b="1" kern="0" dirty="0">
                <a:solidFill>
                  <a:srgbClr val="414142"/>
                </a:solidFill>
              </a:rPr>
              <a:t>Консорциум опорных вузов </a:t>
            </a:r>
            <a:r>
              <a:rPr lang="ru-RU" sz="1100" b="1" kern="0" dirty="0" err="1">
                <a:solidFill>
                  <a:srgbClr val="414142"/>
                </a:solidFill>
              </a:rPr>
              <a:t>Госкорпорации</a:t>
            </a:r>
            <a:r>
              <a:rPr lang="ru-RU" sz="1100" b="1" kern="0" dirty="0">
                <a:solidFill>
                  <a:srgbClr val="414142"/>
                </a:solidFill>
              </a:rPr>
              <a:t> «</a:t>
            </a:r>
            <a:r>
              <a:rPr lang="ru-RU" sz="1100" b="1" kern="0" dirty="0" err="1">
                <a:solidFill>
                  <a:srgbClr val="414142"/>
                </a:solidFill>
              </a:rPr>
              <a:t>Росатом</a:t>
            </a:r>
            <a:r>
              <a:rPr lang="ru-RU" sz="1100" b="1" kern="0" dirty="0">
                <a:solidFill>
                  <a:srgbClr val="414142"/>
                </a:solidFill>
              </a:rPr>
              <a:t>»:  </a:t>
            </a:r>
          </a:p>
          <a:p>
            <a:pPr marL="892175">
              <a:buFont typeface="Arial" pitchFamily="34" charset="0"/>
              <a:buChar char="•"/>
              <a:defRPr/>
            </a:pPr>
            <a:r>
              <a:rPr lang="ru-RU" sz="1100" b="1" kern="0" dirty="0">
                <a:solidFill>
                  <a:srgbClr val="414142"/>
                </a:solidFill>
              </a:rPr>
              <a:t> 14</a:t>
            </a:r>
            <a:r>
              <a:rPr lang="ru-RU" sz="1100" kern="0" dirty="0">
                <a:solidFill>
                  <a:srgbClr val="414142"/>
                </a:solidFill>
              </a:rPr>
              <a:t> ведущих университетов России</a:t>
            </a:r>
          </a:p>
          <a:p>
            <a:pPr marL="892175">
              <a:buFont typeface="Arial" pitchFamily="34" charset="0"/>
              <a:buChar char="•"/>
              <a:defRPr/>
            </a:pPr>
            <a:r>
              <a:rPr lang="ru-RU" sz="1100" kern="0" dirty="0">
                <a:solidFill>
                  <a:srgbClr val="414142"/>
                </a:solidFill>
              </a:rPr>
              <a:t> Более </a:t>
            </a:r>
            <a:r>
              <a:rPr lang="ru-RU" sz="1100" b="1" kern="0" dirty="0">
                <a:solidFill>
                  <a:srgbClr val="414142"/>
                </a:solidFill>
              </a:rPr>
              <a:t>150 тыс. </a:t>
            </a:r>
            <a:r>
              <a:rPr lang="ru-RU" sz="1100" kern="0" dirty="0">
                <a:solidFill>
                  <a:srgbClr val="414142"/>
                </a:solidFill>
              </a:rPr>
              <a:t>студентов и </a:t>
            </a:r>
            <a:r>
              <a:rPr lang="en-US" sz="1100" kern="0" dirty="0">
                <a:solidFill>
                  <a:srgbClr val="414142"/>
                </a:solidFill>
              </a:rPr>
              <a:t>2</a:t>
            </a:r>
            <a:r>
              <a:rPr lang="ru-RU" sz="1100" kern="0" dirty="0">
                <a:solidFill>
                  <a:srgbClr val="414142"/>
                </a:solidFill>
              </a:rPr>
              <a:t>0 тыс. преподавателей в 23 городах 19 субъектов РФ</a:t>
            </a:r>
          </a:p>
          <a:p>
            <a:pPr marL="892175">
              <a:buFont typeface="Arial" pitchFamily="34" charset="0"/>
              <a:buChar char="•"/>
              <a:defRPr/>
            </a:pPr>
            <a:r>
              <a:rPr lang="ru-RU" sz="1100" b="1" kern="0" dirty="0">
                <a:solidFill>
                  <a:srgbClr val="414142"/>
                </a:solidFill>
              </a:rPr>
              <a:t> 56 </a:t>
            </a:r>
            <a:r>
              <a:rPr lang="ru-RU" sz="1100" kern="0" dirty="0">
                <a:solidFill>
                  <a:srgbClr val="414142"/>
                </a:solidFill>
              </a:rPr>
              <a:t>НОЦ и лабораторий с предприятиями отрасли</a:t>
            </a:r>
          </a:p>
          <a:p>
            <a:pPr>
              <a:defRPr/>
            </a:pPr>
            <a:endParaRPr lang="ru-RU" sz="1100" b="1" dirty="0">
              <a:solidFill>
                <a:srgbClr val="414142"/>
              </a:solidFill>
            </a:endParaRPr>
          </a:p>
          <a:p>
            <a:pPr>
              <a:defRPr/>
            </a:pPr>
            <a:r>
              <a:rPr lang="ru-RU" sz="1100" b="1" dirty="0">
                <a:solidFill>
                  <a:srgbClr val="414142"/>
                </a:solidFill>
              </a:rPr>
              <a:t>Круг сотрудничества шире и составляет 50 ведущих вузов страны. </a:t>
            </a:r>
          </a:p>
          <a:p>
            <a:pPr>
              <a:defRPr/>
            </a:pPr>
            <a:endParaRPr lang="ru-RU" sz="1100" b="1" kern="0" dirty="0">
              <a:solidFill>
                <a:srgbClr val="414142"/>
              </a:solidFill>
            </a:endParaRPr>
          </a:p>
          <a:p>
            <a:pPr algn="just">
              <a:defRPr/>
            </a:pPr>
            <a:r>
              <a:rPr lang="ru-RU" sz="1100" b="1" kern="0" dirty="0">
                <a:solidFill>
                  <a:srgbClr val="414142"/>
                </a:solidFill>
              </a:rPr>
              <a:t>Корпоративный заказ на подготовку молодых специалистов для </a:t>
            </a:r>
            <a:r>
              <a:rPr lang="en-US" sz="1100" b="1" kern="0" dirty="0">
                <a:solidFill>
                  <a:srgbClr val="414142"/>
                </a:solidFill>
              </a:rPr>
              <a:t>R&amp;D</a:t>
            </a:r>
            <a:r>
              <a:rPr lang="ru-RU" sz="1100" b="1" kern="0" dirty="0">
                <a:solidFill>
                  <a:srgbClr val="414142"/>
                </a:solidFill>
              </a:rPr>
              <a:t> в 2013-2017 гг. составляет 2500 человек.</a:t>
            </a:r>
          </a:p>
          <a:p>
            <a:pPr>
              <a:defRPr/>
            </a:pPr>
            <a:endParaRPr lang="ru-RU" sz="1100" b="1" dirty="0">
              <a:solidFill>
                <a:srgbClr val="414142"/>
              </a:solidFill>
            </a:endParaRPr>
          </a:p>
          <a:p>
            <a:pPr algn="ctr">
              <a:spcAft>
                <a:spcPts val="600"/>
              </a:spcAft>
              <a:defRPr/>
            </a:pPr>
            <a:endParaRPr lang="ru-RU" sz="1200" b="1" u="sng" dirty="0">
              <a:solidFill>
                <a:srgbClr val="41414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025" y="3697288"/>
            <a:ext cx="4395788" cy="2663825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600"/>
              </a:spcAft>
              <a:defRPr/>
            </a:pPr>
            <a:r>
              <a:rPr lang="ru-RU" sz="1200" b="1" u="sng" kern="0" dirty="0">
                <a:solidFill>
                  <a:srgbClr val="414142"/>
                </a:solidFill>
              </a:rPr>
              <a:t>Формирование спроса  и предложения на совместные исследования  с вузами </a:t>
            </a:r>
          </a:p>
          <a:p>
            <a:pPr marL="1160463">
              <a:defRPr/>
            </a:pPr>
            <a:r>
              <a:rPr lang="ru-RU" sz="1100" dirty="0">
                <a:solidFill>
                  <a:srgbClr val="414142"/>
                </a:solidFill>
              </a:rPr>
              <a:t>Создана </a:t>
            </a:r>
            <a:r>
              <a:rPr lang="en-US" sz="1100" b="1" dirty="0">
                <a:solidFill>
                  <a:srgbClr val="414142"/>
                </a:solidFill>
              </a:rPr>
              <a:t>on-line </a:t>
            </a:r>
            <a:r>
              <a:rPr lang="ru-RU" sz="1100" b="1" dirty="0">
                <a:solidFill>
                  <a:srgbClr val="414142"/>
                </a:solidFill>
              </a:rPr>
              <a:t>площадка </a:t>
            </a:r>
            <a:r>
              <a:rPr lang="ru-RU" sz="1100" dirty="0">
                <a:solidFill>
                  <a:srgbClr val="414142"/>
                </a:solidFill>
              </a:rPr>
              <a:t>– информационный ресурс </a:t>
            </a:r>
            <a:r>
              <a:rPr lang="en-US" sz="1100" b="1" dirty="0">
                <a:solidFill>
                  <a:srgbClr val="414142"/>
                </a:solidFill>
                <a:hlinkClick r:id="rId3"/>
              </a:rPr>
              <a:t>http://innovniokr.mephi.ru/</a:t>
            </a:r>
            <a:r>
              <a:rPr lang="ru-RU" sz="1100" b="1" dirty="0">
                <a:solidFill>
                  <a:srgbClr val="414142"/>
                </a:solidFill>
              </a:rPr>
              <a:t> </a:t>
            </a:r>
          </a:p>
          <a:p>
            <a:pPr marL="1160463">
              <a:spcBef>
                <a:spcPts val="600"/>
              </a:spcBef>
              <a:defRPr/>
            </a:pPr>
            <a:r>
              <a:rPr lang="ru-RU" sz="1100" b="1" dirty="0">
                <a:solidFill>
                  <a:srgbClr val="414142"/>
                </a:solidFill>
              </a:rPr>
              <a:t>Цель: </a:t>
            </a:r>
            <a:r>
              <a:rPr lang="ru-RU" sz="1100" dirty="0">
                <a:solidFill>
                  <a:srgbClr val="414142"/>
                </a:solidFill>
              </a:rPr>
              <a:t>отбор приоритетных тематик для программы совместных исследований;</a:t>
            </a:r>
            <a:r>
              <a:rPr lang="ru-RU" sz="1100" b="1" dirty="0">
                <a:solidFill>
                  <a:srgbClr val="414142"/>
                </a:solidFill>
              </a:rPr>
              <a:t> </a:t>
            </a:r>
            <a:r>
              <a:rPr lang="ru-RU" sz="1100" dirty="0">
                <a:solidFill>
                  <a:srgbClr val="414142"/>
                </a:solidFill>
              </a:rPr>
              <a:t>описание научных компетенций профильных университетов и научных групп </a:t>
            </a:r>
          </a:p>
          <a:p>
            <a:pPr>
              <a:spcBef>
                <a:spcPts val="600"/>
              </a:spcBef>
              <a:defRPr/>
            </a:pPr>
            <a:r>
              <a:rPr lang="ru-RU" sz="1100" b="1" dirty="0">
                <a:solidFill>
                  <a:srgbClr val="414142"/>
                </a:solidFill>
              </a:rPr>
              <a:t>Статистика 2013 г. : </a:t>
            </a:r>
            <a:r>
              <a:rPr lang="ru-RU" sz="1100" dirty="0">
                <a:solidFill>
                  <a:srgbClr val="414142"/>
                </a:solidFill>
              </a:rPr>
              <a:t>603 заявки на тематики НИОКР, 30 вузов участников, 40 отраслевых организаций, 104 экспертов</a:t>
            </a:r>
          </a:p>
          <a:p>
            <a:pPr>
              <a:spcBef>
                <a:spcPts val="600"/>
              </a:spcBef>
              <a:defRPr/>
            </a:pPr>
            <a:r>
              <a:rPr lang="ru-RU" sz="1100" b="1" dirty="0">
                <a:solidFill>
                  <a:srgbClr val="414142"/>
                </a:solidFill>
              </a:rPr>
              <a:t>Результат: </a:t>
            </a:r>
            <a:r>
              <a:rPr lang="ru-RU" sz="1100" dirty="0">
                <a:solidFill>
                  <a:srgbClr val="414142"/>
                </a:solidFill>
              </a:rPr>
              <a:t>Перечень приоритетных тематик НИОКР с вузами (банк тематик)</a:t>
            </a:r>
          </a:p>
          <a:p>
            <a:pPr marL="88900">
              <a:spcBef>
                <a:spcPts val="600"/>
              </a:spcBef>
              <a:defRPr/>
            </a:pPr>
            <a:endParaRPr lang="ru-RU" sz="1100" dirty="0">
              <a:solidFill>
                <a:srgbClr val="FFFFFF"/>
              </a:solidFill>
            </a:endParaRPr>
          </a:p>
          <a:p>
            <a:pPr marL="1160463">
              <a:defRPr/>
            </a:pPr>
            <a:endParaRPr lang="ru-RU" sz="1100" b="1" dirty="0">
              <a:solidFill>
                <a:srgbClr val="FFFFFF"/>
              </a:solidFill>
            </a:endParaRPr>
          </a:p>
          <a:p>
            <a:pPr marL="1160463">
              <a:defRPr/>
            </a:pPr>
            <a:endParaRPr lang="ru-RU" sz="1200" b="1" u="sng" kern="0" dirty="0">
              <a:solidFill>
                <a:srgbClr val="414142"/>
              </a:solidFill>
            </a:endParaRPr>
          </a:p>
          <a:p>
            <a:pPr algn="ctr">
              <a:defRPr/>
            </a:pPr>
            <a:r>
              <a:rPr lang="ru-RU" sz="1200" b="1" u="sng" kern="0" dirty="0">
                <a:solidFill>
                  <a:srgbClr val="414142"/>
                </a:solidFill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60888" y="3716338"/>
            <a:ext cx="4475162" cy="2665412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600"/>
              </a:spcAft>
              <a:defRPr/>
            </a:pPr>
            <a:r>
              <a:rPr lang="ru-RU" sz="1200" b="1" u="sng" dirty="0">
                <a:solidFill>
                  <a:srgbClr val="414142"/>
                </a:solidFill>
              </a:rPr>
              <a:t>Взаимодействие ГК «</a:t>
            </a:r>
            <a:r>
              <a:rPr lang="ru-RU" sz="1200" b="1" u="sng" dirty="0" err="1">
                <a:solidFill>
                  <a:srgbClr val="414142"/>
                </a:solidFill>
              </a:rPr>
              <a:t>Росатом</a:t>
            </a:r>
            <a:r>
              <a:rPr lang="ru-RU" sz="1200" b="1" u="sng" dirty="0">
                <a:solidFill>
                  <a:srgbClr val="414142"/>
                </a:solidFill>
              </a:rPr>
              <a:t>» с </a:t>
            </a:r>
            <a:r>
              <a:rPr lang="ru-RU" sz="1200" b="1" u="sng" dirty="0" err="1">
                <a:solidFill>
                  <a:srgbClr val="414142"/>
                </a:solidFill>
              </a:rPr>
              <a:t>Минобрнауки</a:t>
            </a:r>
            <a:r>
              <a:rPr lang="ru-RU" sz="1200" b="1" u="sng" dirty="0">
                <a:solidFill>
                  <a:srgbClr val="414142"/>
                </a:solidFill>
              </a:rPr>
              <a:t> РФ</a:t>
            </a:r>
          </a:p>
          <a:p>
            <a:pPr marL="1795463">
              <a:spcAft>
                <a:spcPts val="600"/>
              </a:spcAft>
              <a:defRPr/>
            </a:pPr>
            <a:r>
              <a:rPr lang="ru-RU" sz="1100" b="1" dirty="0">
                <a:solidFill>
                  <a:srgbClr val="414142"/>
                </a:solidFill>
              </a:rPr>
              <a:t>Основные направления сотрудничества:</a:t>
            </a:r>
          </a:p>
          <a:p>
            <a:pPr marL="1966913" indent="-1714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Инициативы по интеграции промышленности  и вузов (218 постановление Правительства РФ, Форум </a:t>
            </a:r>
            <a:r>
              <a:rPr lang="ru-RU" sz="1100" dirty="0" err="1">
                <a:solidFill>
                  <a:srgbClr val="414142"/>
                </a:solidFill>
              </a:rPr>
              <a:t>Вузпромэкспо</a:t>
            </a:r>
            <a:r>
              <a:rPr lang="ru-RU" sz="1100" dirty="0">
                <a:solidFill>
                  <a:srgbClr val="414142"/>
                </a:solidFill>
              </a:rPr>
              <a:t> и др.);</a:t>
            </a:r>
          </a:p>
          <a:p>
            <a:pPr marL="17780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Технологические платформы </a:t>
            </a:r>
          </a:p>
          <a:p>
            <a:pPr marL="17780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Подготовка кадров высшей квалификации (ФЦП «Кадры» </a:t>
            </a:r>
            <a:r>
              <a:rPr lang="ru-RU" sz="1100">
                <a:solidFill>
                  <a:srgbClr val="414142"/>
                </a:solidFill>
              </a:rPr>
              <a:t>и др.)</a:t>
            </a:r>
            <a:endParaRPr lang="ru-RU" sz="1100" dirty="0">
              <a:solidFill>
                <a:srgbClr val="414142"/>
              </a:solidFill>
            </a:endParaRPr>
          </a:p>
          <a:p>
            <a:pPr marL="17780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Профориентация и повышение престижа  инженерно-физического образования (Фестиваль науки, </a:t>
            </a:r>
            <a:r>
              <a:rPr lang="ru-RU" sz="1100" dirty="0" err="1">
                <a:solidFill>
                  <a:srgbClr val="414142"/>
                </a:solidFill>
              </a:rPr>
              <a:t>Форсаж</a:t>
            </a:r>
            <a:r>
              <a:rPr lang="ru-RU" sz="1100" dirty="0">
                <a:solidFill>
                  <a:srgbClr val="414142"/>
                </a:solidFill>
              </a:rPr>
              <a:t>, Ученые будущего и др. ) </a:t>
            </a:r>
          </a:p>
          <a:p>
            <a:pPr marL="17780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В 2013 г. подписан лицензионный договор о передаче СУЗ </a:t>
            </a:r>
            <a:endParaRPr lang="ru-RU" sz="1200" dirty="0">
              <a:solidFill>
                <a:srgbClr val="414142"/>
              </a:solidFill>
            </a:endParaRPr>
          </a:p>
        </p:txBody>
      </p:sp>
      <p:graphicFrame>
        <p:nvGraphicFramePr>
          <p:cNvPr id="185352" name="Диаграмма 14"/>
          <p:cNvGraphicFramePr>
            <a:graphicFrameLocks/>
          </p:cNvGraphicFramePr>
          <p:nvPr/>
        </p:nvGraphicFramePr>
        <p:xfrm>
          <a:off x="273050" y="1506538"/>
          <a:ext cx="3930650" cy="183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r:id="rId4" imgW="3932261" imgH="1835055" progId="Excel.Chart.8">
                  <p:embed/>
                </p:oleObj>
              </mc:Choice>
              <mc:Fallback>
                <p:oleObj r:id="rId4" imgW="3932261" imgH="1835055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1506538"/>
                        <a:ext cx="3930650" cy="183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230313" y="1773238"/>
            <a:ext cx="144462" cy="142875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49388" y="1989138"/>
            <a:ext cx="766762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050" dirty="0">
                <a:solidFill>
                  <a:srgbClr val="414142"/>
                </a:solidFill>
              </a:rPr>
              <a:t>Прогноз  </a:t>
            </a:r>
          </a:p>
        </p:txBody>
      </p:sp>
      <p:pic>
        <p:nvPicPr>
          <p:cNvPr id="18535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149725"/>
            <a:ext cx="1195388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56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268413"/>
            <a:ext cx="6477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5357" name="Picture 2" descr="C:\Documents and Settings\Pavsushkov\Мои документы\!!!ДРУГИЕ БЕРЕГА\GZD\!HR\Этот День карьеры 2013\конкурс научных работ студентов\images-1.jpe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958975"/>
            <a:ext cx="576262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58" name="Picture 3" descr="C:\Users\KVLivanov\Pictures\СУЗ\IMG_1134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913" y="4005263"/>
            <a:ext cx="1666875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49957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Стимулирование научной и инновационной деятельности </a:t>
            </a:r>
          </a:p>
        </p:txBody>
      </p:sp>
      <p:sp>
        <p:nvSpPr>
          <p:cNvPr id="18739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6458B39-5B5A-4ECB-A84E-7BC55DC19ADA}" type="slidenum">
              <a:rPr lang="ru-RU" smtClean="0">
                <a:solidFill>
                  <a:srgbClr val="003274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smtClean="0">
              <a:solidFill>
                <a:srgbClr val="00327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075" y="981075"/>
            <a:ext cx="4395788" cy="280828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600"/>
              </a:spcAft>
              <a:defRPr/>
            </a:pPr>
            <a:r>
              <a:rPr lang="ru-RU" sz="1200" b="1" u="sng" dirty="0">
                <a:solidFill>
                  <a:srgbClr val="414142"/>
                </a:solidFill>
              </a:rPr>
              <a:t>Высшая Школа Физики</a:t>
            </a:r>
          </a:p>
          <a:p>
            <a:pPr>
              <a:defRPr/>
            </a:pPr>
            <a:r>
              <a:rPr lang="ru-RU" sz="1100" b="1" dirty="0">
                <a:solidFill>
                  <a:srgbClr val="414142"/>
                </a:solidFill>
              </a:rPr>
              <a:t>Концепция: </a:t>
            </a:r>
            <a:r>
              <a:rPr lang="ru-RU" sz="1100" dirty="0">
                <a:solidFill>
                  <a:srgbClr val="414142"/>
                </a:solidFill>
              </a:rPr>
              <a:t>продолжение великих традиций в </a:t>
            </a:r>
          </a:p>
          <a:p>
            <a:pPr>
              <a:defRPr/>
            </a:pPr>
            <a:r>
              <a:rPr lang="ru-RU" sz="1100" dirty="0">
                <a:solidFill>
                  <a:srgbClr val="414142"/>
                </a:solidFill>
              </a:rPr>
              <a:t>подготовке физиков теоретиков и </a:t>
            </a:r>
          </a:p>
          <a:p>
            <a:pPr>
              <a:defRPr/>
            </a:pPr>
            <a:r>
              <a:rPr lang="ru-RU" sz="1100" dirty="0">
                <a:solidFill>
                  <a:srgbClr val="414142"/>
                </a:solidFill>
              </a:rPr>
              <a:t>экспериментаторов </a:t>
            </a:r>
          </a:p>
          <a:p>
            <a:pPr>
              <a:spcBef>
                <a:spcPts val="600"/>
              </a:spcBef>
              <a:defRPr/>
            </a:pPr>
            <a:r>
              <a:rPr lang="ru-RU" sz="1100" b="1" dirty="0">
                <a:solidFill>
                  <a:srgbClr val="414142"/>
                </a:solidFill>
              </a:rPr>
              <a:t>Задачи:  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Сохранение критически важных знаний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Развитие научно-технических компетенций (+научный кругозор)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Коммуникация для специалистов высшей квалификации 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Издание курса лекций</a:t>
            </a:r>
          </a:p>
          <a:p>
            <a:pPr>
              <a:spcBef>
                <a:spcPts val="600"/>
              </a:spcBef>
              <a:defRPr/>
            </a:pPr>
            <a:r>
              <a:rPr lang="ru-RU" sz="1100" b="1" dirty="0">
                <a:solidFill>
                  <a:srgbClr val="414142"/>
                </a:solidFill>
              </a:rPr>
              <a:t>Участники: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Молодые специалисты (до 35 лет)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Наставники – ведущие ученые ГК </a:t>
            </a:r>
            <a:r>
              <a:rPr lang="ru-RU" sz="1100" dirty="0" err="1">
                <a:solidFill>
                  <a:srgbClr val="414142"/>
                </a:solidFill>
              </a:rPr>
              <a:t>Росатом</a:t>
            </a:r>
            <a:r>
              <a:rPr lang="ru-RU" sz="1100" dirty="0">
                <a:solidFill>
                  <a:srgbClr val="414142"/>
                </a:solidFill>
              </a:rPr>
              <a:t>, </a:t>
            </a:r>
          </a:p>
          <a:p>
            <a:pPr>
              <a:defRPr/>
            </a:pPr>
            <a:r>
              <a:rPr lang="ru-RU" sz="1100" dirty="0">
                <a:solidFill>
                  <a:srgbClr val="414142"/>
                </a:solidFill>
              </a:rPr>
              <a:t>     РАН, МОН, НИЦКИ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endParaRPr lang="ru-RU" sz="1200" dirty="0">
              <a:solidFill>
                <a:srgbClr val="41414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60888" y="981075"/>
            <a:ext cx="4475162" cy="280670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1200" b="1" u="sng" dirty="0">
                <a:solidFill>
                  <a:srgbClr val="414142"/>
                </a:solidFill>
              </a:rPr>
              <a:t>Управление технологическими инновациями</a:t>
            </a:r>
          </a:p>
          <a:p>
            <a:pPr algn="ctr">
              <a:spcAft>
                <a:spcPts val="600"/>
              </a:spcAft>
              <a:defRPr/>
            </a:pPr>
            <a:r>
              <a:rPr lang="ru-RU" sz="1200" b="1" u="sng" dirty="0">
                <a:solidFill>
                  <a:srgbClr val="414142"/>
                </a:solidFill>
              </a:rPr>
              <a:t> </a:t>
            </a:r>
            <a:r>
              <a:rPr lang="ru-RU" sz="1200" b="1" u="sng" dirty="0" err="1">
                <a:solidFill>
                  <a:srgbClr val="414142"/>
                </a:solidFill>
              </a:rPr>
              <a:t>Росатом-Сколково</a:t>
            </a:r>
            <a:endParaRPr lang="ru-RU" sz="1200" b="1" u="sng" dirty="0">
              <a:solidFill>
                <a:srgbClr val="414142"/>
              </a:solidFill>
            </a:endParaRPr>
          </a:p>
          <a:p>
            <a:pPr>
              <a:defRPr/>
            </a:pPr>
            <a:r>
              <a:rPr lang="ru-RU" sz="1100" b="1" dirty="0">
                <a:solidFill>
                  <a:srgbClr val="414142"/>
                </a:solidFill>
              </a:rPr>
              <a:t>Цель: </a:t>
            </a:r>
            <a:r>
              <a:rPr lang="ru-RU" sz="1100" dirty="0">
                <a:solidFill>
                  <a:srgbClr val="414142"/>
                </a:solidFill>
              </a:rPr>
              <a:t>подготовка руководителей инновационных проектов</a:t>
            </a:r>
          </a:p>
          <a:p>
            <a:pPr>
              <a:spcBef>
                <a:spcPts val="600"/>
              </a:spcBef>
              <a:defRPr/>
            </a:pPr>
            <a:r>
              <a:rPr lang="ru-RU" sz="1100" b="1" dirty="0">
                <a:solidFill>
                  <a:srgbClr val="414142"/>
                </a:solidFill>
              </a:rPr>
              <a:t>Команда: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b="1" dirty="0">
                <a:solidFill>
                  <a:srgbClr val="414142"/>
                </a:solidFill>
              </a:rPr>
              <a:t> </a:t>
            </a:r>
            <a:r>
              <a:rPr lang="ru-RU" sz="1100" dirty="0">
                <a:solidFill>
                  <a:srgbClr val="414142"/>
                </a:solidFill>
              </a:rPr>
              <a:t>93 участника- руководителей научных и инженерных  служб из более 50 организаций отрасли 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30% участников получили карьерное продвижение, 45 включены в рабочие группы по внедрению отраслевых проектов  </a:t>
            </a:r>
          </a:p>
          <a:p>
            <a:pPr>
              <a:spcBef>
                <a:spcPts val="600"/>
              </a:spcBef>
              <a:defRPr/>
            </a:pPr>
            <a:r>
              <a:rPr lang="ru-RU" sz="1100" b="1" dirty="0">
                <a:solidFill>
                  <a:srgbClr val="414142"/>
                </a:solidFill>
              </a:rPr>
              <a:t>Особенности программы:  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7 учебных модулей, включая международную </a:t>
            </a:r>
          </a:p>
          <a:p>
            <a:pPr>
              <a:defRPr/>
            </a:pPr>
            <a:r>
              <a:rPr lang="ru-RU" sz="1100" dirty="0">
                <a:solidFill>
                  <a:srgbClr val="414142"/>
                </a:solidFill>
              </a:rPr>
              <a:t>     стажировку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Международные спикеры и профессора, </a:t>
            </a:r>
          </a:p>
          <a:p>
            <a:pPr>
              <a:defRPr/>
            </a:pPr>
            <a:r>
              <a:rPr lang="ru-RU" sz="1100" dirty="0">
                <a:solidFill>
                  <a:srgbClr val="414142"/>
                </a:solidFill>
              </a:rPr>
              <a:t>     отраслевая экспертиза </a:t>
            </a:r>
          </a:p>
          <a:p>
            <a:pPr marL="171450" indent="-1714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Проектная работа </a:t>
            </a:r>
          </a:p>
          <a:p>
            <a:pPr>
              <a:spcAft>
                <a:spcPts val="600"/>
              </a:spcAft>
              <a:defRPr/>
            </a:pPr>
            <a:endParaRPr lang="ru-RU" sz="1100" dirty="0">
              <a:solidFill>
                <a:srgbClr val="414142"/>
              </a:solidFill>
            </a:endParaRPr>
          </a:p>
          <a:p>
            <a:pPr>
              <a:spcAft>
                <a:spcPts val="600"/>
              </a:spcAft>
              <a:defRPr/>
            </a:pPr>
            <a:endParaRPr lang="ru-RU" sz="1100" dirty="0">
              <a:solidFill>
                <a:srgbClr val="414142"/>
              </a:solidFill>
            </a:endParaRPr>
          </a:p>
          <a:p>
            <a:pPr marL="171450" indent="-171450">
              <a:spcAft>
                <a:spcPts val="600"/>
              </a:spcAft>
              <a:buFont typeface="Arial" pitchFamily="34" charset="0"/>
              <a:buChar char="•"/>
              <a:defRPr/>
            </a:pPr>
            <a:endParaRPr lang="ru-RU" sz="1100" b="1" dirty="0">
              <a:solidFill>
                <a:srgbClr val="414142"/>
              </a:solidFill>
            </a:endParaRPr>
          </a:p>
          <a:p>
            <a:pPr algn="ctr">
              <a:spcAft>
                <a:spcPts val="600"/>
              </a:spcAft>
              <a:defRPr/>
            </a:pPr>
            <a:endParaRPr lang="ru-RU" sz="1200" b="1" u="sng" dirty="0">
              <a:solidFill>
                <a:srgbClr val="41414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775" y="3860800"/>
            <a:ext cx="4395788" cy="252095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600"/>
              </a:spcAft>
              <a:defRPr/>
            </a:pPr>
            <a:r>
              <a:rPr lang="ru-RU" sz="1200" b="1" u="sng" dirty="0" err="1">
                <a:solidFill>
                  <a:srgbClr val="414142"/>
                </a:solidFill>
              </a:rPr>
              <a:t>Форсаж</a:t>
            </a:r>
            <a:r>
              <a:rPr lang="ru-RU" sz="1200" b="1" u="sng" dirty="0">
                <a:solidFill>
                  <a:srgbClr val="414142"/>
                </a:solidFill>
              </a:rPr>
              <a:t> – молодежный конкурс инновационных проектов </a:t>
            </a:r>
          </a:p>
          <a:p>
            <a:pPr>
              <a:defRPr/>
            </a:pPr>
            <a:r>
              <a:rPr lang="ru-RU" sz="1100" b="1" dirty="0">
                <a:solidFill>
                  <a:srgbClr val="414142"/>
                </a:solidFill>
              </a:rPr>
              <a:t>Цель: </a:t>
            </a:r>
            <a:r>
              <a:rPr lang="ru-RU" sz="1100" dirty="0">
                <a:solidFill>
                  <a:srgbClr val="414142"/>
                </a:solidFill>
              </a:rPr>
              <a:t>стимулирование инновационной активности молодых работников, создание историй успеха  формирования и реализации инновационных проектов</a:t>
            </a:r>
          </a:p>
          <a:p>
            <a:pPr>
              <a:spcBef>
                <a:spcPts val="600"/>
              </a:spcBef>
              <a:defRPr/>
            </a:pPr>
            <a:r>
              <a:rPr lang="ru-RU" sz="1100" b="1" dirty="0">
                <a:solidFill>
                  <a:srgbClr val="414142"/>
                </a:solidFill>
              </a:rPr>
              <a:t>Премии: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20 основных премий (200 </a:t>
            </a:r>
            <a:r>
              <a:rPr lang="ru-RU" sz="1100" dirty="0" err="1">
                <a:solidFill>
                  <a:srgbClr val="414142"/>
                </a:solidFill>
              </a:rPr>
              <a:t>тыс.руб</a:t>
            </a:r>
            <a:r>
              <a:rPr lang="ru-RU" sz="1100" dirty="0">
                <a:solidFill>
                  <a:srgbClr val="414142"/>
                </a:solidFill>
              </a:rPr>
              <a:t>.)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15 поощрительных премий (55 </a:t>
            </a:r>
            <a:r>
              <a:rPr lang="ru-RU" sz="1100" dirty="0" err="1">
                <a:solidFill>
                  <a:srgbClr val="414142"/>
                </a:solidFill>
              </a:rPr>
              <a:t>тыс.руб</a:t>
            </a:r>
            <a:r>
              <a:rPr lang="ru-RU" sz="1100" dirty="0">
                <a:solidFill>
                  <a:srgbClr val="414142"/>
                </a:solidFill>
              </a:rPr>
              <a:t>.)</a:t>
            </a:r>
          </a:p>
          <a:p>
            <a:pPr>
              <a:spcBef>
                <a:spcPts val="600"/>
              </a:spcBef>
              <a:defRPr/>
            </a:pPr>
            <a:r>
              <a:rPr lang="ru-RU" sz="1100" b="1" dirty="0">
                <a:solidFill>
                  <a:srgbClr val="414142"/>
                </a:solidFill>
              </a:rPr>
              <a:t>Этапы конкурса: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Заявительная кампания (апрель-май)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Оценка проектов (июнь)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Защита проектов на Форуме </a:t>
            </a:r>
            <a:r>
              <a:rPr lang="ru-RU" sz="1100" dirty="0" err="1">
                <a:solidFill>
                  <a:srgbClr val="414142"/>
                </a:solidFill>
              </a:rPr>
              <a:t>Форсаж</a:t>
            </a:r>
            <a:r>
              <a:rPr lang="ru-RU" sz="1100" dirty="0">
                <a:solidFill>
                  <a:srgbClr val="414142"/>
                </a:solidFill>
              </a:rPr>
              <a:t> 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Образовательная программа (июль)</a:t>
            </a:r>
          </a:p>
          <a:p>
            <a:pPr>
              <a:defRPr/>
            </a:pPr>
            <a:endParaRPr lang="ru-RU" sz="1100" b="1" dirty="0">
              <a:solidFill>
                <a:srgbClr val="414142"/>
              </a:solidFill>
            </a:endParaRPr>
          </a:p>
          <a:p>
            <a:pPr>
              <a:defRPr/>
            </a:pPr>
            <a:endParaRPr lang="ru-RU" sz="1100" dirty="0">
              <a:solidFill>
                <a:srgbClr val="414142"/>
              </a:solidFill>
            </a:endParaRPr>
          </a:p>
          <a:p>
            <a:pPr>
              <a:defRPr/>
            </a:pP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60888" y="3860800"/>
            <a:ext cx="4475162" cy="252095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600"/>
              </a:spcAft>
              <a:defRPr/>
            </a:pPr>
            <a:r>
              <a:rPr lang="ru-RU" sz="1200" b="1" u="sng" dirty="0">
                <a:solidFill>
                  <a:srgbClr val="414142"/>
                </a:solidFill>
              </a:rPr>
              <a:t>Компьютерный симулятор «Управление </a:t>
            </a:r>
            <a:r>
              <a:rPr lang="en-US" sz="1200" b="1" u="sng" dirty="0">
                <a:solidFill>
                  <a:srgbClr val="414142"/>
                </a:solidFill>
              </a:rPr>
              <a:t>R&amp;D</a:t>
            </a:r>
            <a:r>
              <a:rPr lang="ru-RU" sz="1200" b="1" u="sng" dirty="0">
                <a:solidFill>
                  <a:srgbClr val="414142"/>
                </a:solidFill>
              </a:rPr>
              <a:t>»</a:t>
            </a:r>
          </a:p>
          <a:p>
            <a:pPr>
              <a:defRPr/>
            </a:pPr>
            <a:r>
              <a:rPr lang="ru-RU" sz="1100" b="1" dirty="0">
                <a:solidFill>
                  <a:srgbClr val="414142"/>
                </a:solidFill>
              </a:rPr>
              <a:t>                                  Цели: </a:t>
            </a:r>
          </a:p>
          <a:p>
            <a:pPr marL="1431925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Повышение вовлеченности сотрудников  в реализацию  инновационной программы  развития ГК «</a:t>
            </a:r>
            <a:r>
              <a:rPr lang="ru-RU" sz="1100" dirty="0" err="1">
                <a:solidFill>
                  <a:srgbClr val="414142"/>
                </a:solidFill>
              </a:rPr>
              <a:t>Росатом</a:t>
            </a:r>
            <a:r>
              <a:rPr lang="ru-RU" sz="1100" dirty="0">
                <a:solidFill>
                  <a:srgbClr val="414142"/>
                </a:solidFill>
              </a:rPr>
              <a:t>»</a:t>
            </a:r>
          </a:p>
          <a:p>
            <a:pPr marL="1431925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Оценка и развитие управленческих  компетенций в области </a:t>
            </a:r>
            <a:r>
              <a:rPr lang="en-US" sz="1100" dirty="0">
                <a:solidFill>
                  <a:srgbClr val="414142"/>
                </a:solidFill>
              </a:rPr>
              <a:t>R&amp;D</a:t>
            </a:r>
          </a:p>
          <a:p>
            <a:pPr marL="1431925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Трансляция комплексных  представлений о новой </a:t>
            </a:r>
            <a:r>
              <a:rPr lang="en-US" sz="1100" dirty="0">
                <a:solidFill>
                  <a:srgbClr val="414142"/>
                </a:solidFill>
              </a:rPr>
              <a:t>R&amp;D </a:t>
            </a:r>
            <a:r>
              <a:rPr lang="ru-RU" sz="1100" dirty="0">
                <a:solidFill>
                  <a:srgbClr val="414142"/>
                </a:solidFill>
              </a:rPr>
              <a:t>политике ГК «</a:t>
            </a:r>
            <a:r>
              <a:rPr lang="ru-RU" sz="1100" dirty="0" err="1">
                <a:solidFill>
                  <a:srgbClr val="414142"/>
                </a:solidFill>
              </a:rPr>
              <a:t>Росатом</a:t>
            </a:r>
            <a:r>
              <a:rPr lang="ru-RU" sz="1100" dirty="0">
                <a:solidFill>
                  <a:srgbClr val="414142"/>
                </a:solidFill>
              </a:rPr>
              <a:t>» </a:t>
            </a:r>
          </a:p>
          <a:p>
            <a:pPr marL="1431925" indent="-171450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rgbClr val="414142"/>
                </a:solidFill>
              </a:rPr>
              <a:t>Профориентация  и дополнительная подготовка студентов и аспирантов </a:t>
            </a:r>
          </a:p>
          <a:p>
            <a:pPr marL="88900">
              <a:spcBef>
                <a:spcPts val="600"/>
              </a:spcBef>
              <a:defRPr/>
            </a:pPr>
            <a:r>
              <a:rPr lang="ru-RU" sz="1100" b="1" dirty="0">
                <a:solidFill>
                  <a:srgbClr val="414142"/>
                </a:solidFill>
              </a:rPr>
              <a:t>Особенности симулятора: </a:t>
            </a:r>
            <a:r>
              <a:rPr lang="ru-RU" sz="1100" dirty="0">
                <a:solidFill>
                  <a:srgbClr val="414142"/>
                </a:solidFill>
              </a:rPr>
              <a:t>симулятор отражает реалии </a:t>
            </a:r>
            <a:r>
              <a:rPr lang="en-US" sz="1100" dirty="0">
                <a:solidFill>
                  <a:srgbClr val="414142"/>
                </a:solidFill>
              </a:rPr>
              <a:t>R&amp;D </a:t>
            </a:r>
            <a:r>
              <a:rPr lang="ru-RU" sz="1100" dirty="0">
                <a:solidFill>
                  <a:srgbClr val="414142"/>
                </a:solidFill>
              </a:rPr>
              <a:t>бизнеса Росатома, описывает весь спектр задач ИПР Росатома </a:t>
            </a:r>
          </a:p>
        </p:txBody>
      </p:sp>
      <p:pic>
        <p:nvPicPr>
          <p:cNvPr id="187400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981075"/>
            <a:ext cx="922338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7401" name="Picture 2" descr="C:\Documents and Settings\Pavsushkov\Мои документы\!!!ДРУГИЕ БЕРЕГА\GZD\фотобанк\и немного сколково\TIM_15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988" y="3032125"/>
            <a:ext cx="1135062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402" name="Picture 3" descr="C:\Documents and Settings\Pavsushkov\Мои документы\!!!ДРУГИЕ БЕРЕГА\GZD\!ФОРСАЖ\МИФ Форсаж 2013\СМИ\фото форсаж\_MG_46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5" y="5300663"/>
            <a:ext cx="140493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403" name="Picture 4" descr="C:\Documents and Settings\Pavsushkov\Мои документы\!!!ДРУГИЕ БЕРЕГА\GZD\Клуб Студентов Росатома\HBR 2014\реклама симулятора\фото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92588"/>
            <a:ext cx="1266825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63020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7260107" cy="962025"/>
          </a:xfrm>
        </p:spPr>
        <p:txBody>
          <a:bodyPr/>
          <a:lstStyle/>
          <a:p>
            <a:pPr eaLnBrk="1" hangingPunct="1"/>
            <a:r>
              <a:rPr lang="ru-RU" sz="1800" dirty="0" smtClean="0"/>
              <a:t>Росатом на карте мировых </a:t>
            </a:r>
            <a:r>
              <a:rPr lang="ru-RU" sz="1800" dirty="0" smtClean="0"/>
              <a:t>технологических инновационных </a:t>
            </a:r>
            <a:r>
              <a:rPr lang="ru-RU" sz="1800" dirty="0" smtClean="0"/>
              <a:t>лидеров</a:t>
            </a:r>
          </a:p>
        </p:txBody>
      </p:sp>
      <p:sp>
        <p:nvSpPr>
          <p:cNvPr id="22531" name="Rectangle 4"/>
          <p:cNvSpPr txBox="1">
            <a:spLocks noGrp="1" noChangeArrowheads="1"/>
          </p:cNvSpPr>
          <p:nvPr/>
        </p:nvSpPr>
        <p:spPr bwMode="auto">
          <a:xfrm>
            <a:off x="8243888" y="6480175"/>
            <a:ext cx="627062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2200" b="1">
              <a:solidFill>
                <a:srgbClr val="003274"/>
              </a:solidFill>
            </a:endParaRPr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5630406" y="980728"/>
            <a:ext cx="23442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00"/>
                </a:solidFill>
              </a:rPr>
              <a:t>Расходы на НИОКР, млн.руб</a:t>
            </a:r>
          </a:p>
        </p:txBody>
      </p:sp>
      <p:graphicFrame>
        <p:nvGraphicFramePr>
          <p:cNvPr id="5" name="Диаграмма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3485012"/>
              </p:ext>
            </p:extLst>
          </p:nvPr>
        </p:nvGraphicFramePr>
        <p:xfrm>
          <a:off x="5032598" y="1268761"/>
          <a:ext cx="4147914" cy="1862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843611" y="1396669"/>
            <a:ext cx="60946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F8BFAA">
                    <a:lumMod val="10000"/>
                  </a:srgbClr>
                </a:solidFill>
              </a:rPr>
              <a:t>22416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324521" y="1217857"/>
            <a:ext cx="60946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F8BFAA">
                    <a:lumMod val="10000"/>
                  </a:srgbClr>
                </a:solidFill>
              </a:rPr>
              <a:t>22555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95438" y="1927866"/>
            <a:ext cx="60946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F8BFAA">
                    <a:lumMod val="10000"/>
                  </a:srgbClr>
                </a:solidFill>
              </a:rPr>
              <a:t>10066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83690" y="1639834"/>
            <a:ext cx="60946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F8BFAA">
                    <a:lumMod val="10000"/>
                  </a:srgbClr>
                </a:solidFill>
              </a:rPr>
              <a:t>14126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45858" y="1242781"/>
            <a:ext cx="60946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F8BFAA">
                    <a:lumMod val="10000"/>
                  </a:srgbClr>
                </a:solidFill>
              </a:rPr>
              <a:t>19508</a:t>
            </a: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259763" y="6448425"/>
            <a:ext cx="627062" cy="377825"/>
          </a:xfrm>
        </p:spPr>
        <p:txBody>
          <a:bodyPr/>
          <a:lstStyle/>
          <a:p>
            <a:pPr>
              <a:defRPr/>
            </a:pPr>
            <a:fld id="{CBBBCAAD-6A0A-43C2-B7EE-0F7AEEEF2DA8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2</a:t>
            </a:fld>
            <a:endParaRPr lang="ru-RU">
              <a:solidFill>
                <a:srgbClr val="003274"/>
              </a:solidFill>
            </a:endParaRPr>
          </a:p>
        </p:txBody>
      </p:sp>
      <p:graphicFrame>
        <p:nvGraphicFramePr>
          <p:cNvPr id="17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213708"/>
              </p:ext>
            </p:extLst>
          </p:nvPr>
        </p:nvGraphicFramePr>
        <p:xfrm>
          <a:off x="920676" y="2303843"/>
          <a:ext cx="3391015" cy="2809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8930"/>
                <a:gridCol w="1632085"/>
              </a:tblGrid>
              <a:tr h="14045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05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05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045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05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05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>
                    <a:lnL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18" name="Прямая со стрелкой 17"/>
          <p:cNvCxnSpPr/>
          <p:nvPr/>
        </p:nvCxnSpPr>
        <p:spPr>
          <a:xfrm flipH="1" flipV="1">
            <a:off x="904931" y="2455212"/>
            <a:ext cx="15746" cy="2637931"/>
          </a:xfrm>
          <a:prstGeom prst="straightConnector1">
            <a:avLst/>
          </a:prstGeom>
          <a:ln w="12700">
            <a:solidFill>
              <a:schemeClr val="tx1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956050" y="5093143"/>
            <a:ext cx="3161409" cy="20161"/>
          </a:xfrm>
          <a:prstGeom prst="straightConnector1">
            <a:avLst/>
          </a:prstGeom>
          <a:ln w="12700">
            <a:solidFill>
              <a:schemeClr val="tx1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 rot="16200000">
            <a:off x="-1014989" y="3333570"/>
            <a:ext cx="2645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+mj-lt"/>
              </a:rPr>
              <a:t>Расходы на </a:t>
            </a:r>
            <a:r>
              <a:rPr lang="ru-RU" sz="1000" b="1" dirty="0" smtClean="0">
                <a:latin typeface="+mj-lt"/>
              </a:rPr>
              <a:t>НИОКР </a:t>
            </a:r>
            <a:r>
              <a:rPr lang="ru-RU" sz="1000" b="1" dirty="0">
                <a:latin typeface="+mj-lt"/>
              </a:rPr>
              <a:t>в абсолютных значениях, </a:t>
            </a:r>
            <a:r>
              <a:rPr lang="ru-RU" sz="1000" b="1" dirty="0" err="1" smtClean="0">
                <a:latin typeface="+mj-lt"/>
              </a:rPr>
              <a:t>млн.евро</a:t>
            </a:r>
            <a:endParaRPr lang="ru-RU" sz="1000" b="1" dirty="0"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65728" y="5456254"/>
            <a:ext cx="1832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+mj-lt"/>
              </a:rPr>
              <a:t>Доля расходов на НИОКР в общей выручке, %</a:t>
            </a:r>
            <a:endParaRPr lang="ru-RU" sz="1000" b="1" dirty="0"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 rot="16200000">
            <a:off x="271469" y="4400381"/>
            <a:ext cx="9952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Менее 1000</a:t>
            </a:r>
            <a:endParaRPr lang="ru-RU" sz="1000" dirty="0"/>
          </a:p>
        </p:txBody>
      </p:sp>
      <p:sp>
        <p:nvSpPr>
          <p:cNvPr id="24" name="TextBox 23"/>
          <p:cNvSpPr txBox="1"/>
          <p:nvPr/>
        </p:nvSpPr>
        <p:spPr>
          <a:xfrm rot="16200000">
            <a:off x="345791" y="3165851"/>
            <a:ext cx="8720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Более 1000</a:t>
            </a:r>
            <a:endParaRPr lang="ru-RU" sz="1000" dirty="0"/>
          </a:p>
        </p:txBody>
      </p:sp>
      <p:sp>
        <p:nvSpPr>
          <p:cNvPr id="25" name="TextBox 24"/>
          <p:cNvSpPr txBox="1"/>
          <p:nvPr/>
        </p:nvSpPr>
        <p:spPr>
          <a:xfrm>
            <a:off x="1409065" y="5113304"/>
            <a:ext cx="10766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Менее 3,5</a:t>
            </a:r>
            <a:endParaRPr lang="ru-RU" sz="1000" dirty="0"/>
          </a:p>
        </p:txBody>
      </p:sp>
      <p:sp>
        <p:nvSpPr>
          <p:cNvPr id="26" name="TextBox 25"/>
          <p:cNvSpPr txBox="1"/>
          <p:nvPr/>
        </p:nvSpPr>
        <p:spPr>
          <a:xfrm>
            <a:off x="2847255" y="5130296"/>
            <a:ext cx="10766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Более 3,5</a:t>
            </a:r>
            <a:endParaRPr lang="ru-RU" sz="1000" dirty="0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994" y="4495692"/>
            <a:ext cx="373468" cy="373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85031"/>
            <a:ext cx="422340" cy="422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69" y="4294420"/>
            <a:ext cx="384390" cy="235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150" y="3429000"/>
            <a:ext cx="504056" cy="238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4" descr="C:\Documents and Settings\Salamakha Pavel\Desktop\logo_edf.gif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50" y="4200919"/>
            <a:ext cx="365615" cy="380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" descr="C:\Documents and Settings\Salamakha Pavel\Desktop\ge-logo.gif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310" y="2780928"/>
            <a:ext cx="426272" cy="41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6" descr="C:\Documents and Settings\Salamakha Pavel\Desktop\mhi_logo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446" y="4273824"/>
            <a:ext cx="487695" cy="307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8" descr="C:\Documents and Settings\Salamakha Pavel\Desktop\siemens_logo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883" y="2455212"/>
            <a:ext cx="619085" cy="222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438" y="3966170"/>
            <a:ext cx="3948562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 Box 7"/>
          <p:cNvSpPr txBox="1">
            <a:spLocks noChangeArrowheads="1"/>
          </p:cNvSpPr>
          <p:nvPr/>
        </p:nvSpPr>
        <p:spPr bwMode="auto">
          <a:xfrm>
            <a:off x="5630406" y="3618700"/>
            <a:ext cx="27780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00"/>
                </a:solidFill>
              </a:rPr>
              <a:t>Расходы на НИОКР, </a:t>
            </a:r>
            <a:r>
              <a:rPr lang="en-US" sz="1200" b="1" dirty="0" smtClean="0">
                <a:solidFill>
                  <a:srgbClr val="000000"/>
                </a:solidFill>
              </a:rPr>
              <a:t>% </a:t>
            </a:r>
            <a:r>
              <a:rPr lang="ru-RU" sz="1200" b="1" dirty="0" smtClean="0">
                <a:solidFill>
                  <a:srgbClr val="000000"/>
                </a:solidFill>
              </a:rPr>
              <a:t>от выручки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44" name="Скругленная прямоугольная выноска 43"/>
          <p:cNvSpPr/>
          <p:nvPr/>
        </p:nvSpPr>
        <p:spPr bwMode="auto">
          <a:xfrm>
            <a:off x="179512" y="1484784"/>
            <a:ext cx="1201089" cy="682702"/>
          </a:xfrm>
          <a:prstGeom prst="wedgeRoundRectCallout">
            <a:avLst>
              <a:gd name="adj1" fmla="val 42997"/>
              <a:gd name="adj2" fmla="val 85553"/>
              <a:gd name="adj3" fmla="val 16667"/>
            </a:avLst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latin typeface="Arial" charset="0"/>
              </a:rPr>
              <a:t>Стабильные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latin typeface="Arial" charset="0"/>
              </a:rPr>
              <a:t>на сегодня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latin typeface="Arial" charset="0"/>
              </a:rPr>
              <a:t>компании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Скругленная прямоугольная выноска 44"/>
          <p:cNvSpPr/>
          <p:nvPr/>
        </p:nvSpPr>
        <p:spPr bwMode="auto">
          <a:xfrm>
            <a:off x="3516915" y="5338586"/>
            <a:ext cx="1201089" cy="682702"/>
          </a:xfrm>
          <a:prstGeom prst="wedgeRoundRectCallout">
            <a:avLst>
              <a:gd name="adj1" fmla="val 7582"/>
              <a:gd name="adj2" fmla="val -95158"/>
              <a:gd name="adj3" fmla="val 16667"/>
            </a:avLst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solidFill>
                  <a:schemeClr val="tx1"/>
                </a:solidFill>
                <a:latin typeface="Arial" charset="0"/>
              </a:rPr>
              <a:t>Потенциальные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000" b="1" dirty="0">
                <a:latin typeface="Arial" charset="0"/>
              </a:rPr>
              <a:t>т</a:t>
            </a:r>
            <a:r>
              <a:rPr lang="ru-RU" sz="1000" b="1" dirty="0" smtClean="0">
                <a:solidFill>
                  <a:schemeClr val="tx1"/>
                </a:solidFill>
                <a:latin typeface="Arial" charset="0"/>
              </a:rPr>
              <a:t>ехнологические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solidFill>
                  <a:schemeClr val="tx1"/>
                </a:solidFill>
                <a:latin typeface="Arial" charset="0"/>
              </a:rPr>
              <a:t>лидеры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Скругленная прямоугольная выноска 45"/>
          <p:cNvSpPr/>
          <p:nvPr/>
        </p:nvSpPr>
        <p:spPr bwMode="auto">
          <a:xfrm>
            <a:off x="3398634" y="1493064"/>
            <a:ext cx="1201089" cy="682702"/>
          </a:xfrm>
          <a:prstGeom prst="wedgeRoundRectCallout">
            <a:avLst>
              <a:gd name="adj1" fmla="val 1239"/>
              <a:gd name="adj2" fmla="val 89805"/>
              <a:gd name="adj3" fmla="val 16667"/>
            </a:avLst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latin typeface="Arial" charset="0"/>
              </a:rPr>
              <a:t>Абсолютные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000" b="1" dirty="0">
                <a:latin typeface="Arial" charset="0"/>
              </a:rPr>
              <a:t>т</a:t>
            </a:r>
            <a:r>
              <a:rPr lang="ru-RU" sz="1000" b="1" dirty="0" smtClean="0">
                <a:latin typeface="Arial" charset="0"/>
              </a:rPr>
              <a:t>ехнологические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latin typeface="Arial" charset="0"/>
              </a:rPr>
              <a:t>лидеры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4968552" y="3400813"/>
            <a:ext cx="4139952" cy="0"/>
          </a:xfrm>
          <a:prstGeom prst="line">
            <a:avLst/>
          </a:prstGeom>
          <a:ln w="952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926978" y="980728"/>
            <a:ext cx="5062" cy="5450836"/>
          </a:xfrm>
          <a:prstGeom prst="line">
            <a:avLst/>
          </a:prstGeom>
          <a:ln w="952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077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 вправо 9"/>
          <p:cNvSpPr/>
          <p:nvPr/>
        </p:nvSpPr>
        <p:spPr bwMode="auto">
          <a:xfrm>
            <a:off x="107950" y="1084263"/>
            <a:ext cx="3319463" cy="688975"/>
          </a:xfrm>
          <a:prstGeom prst="rightArrow">
            <a:avLst>
              <a:gd name="adj1" fmla="val 74779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algn="ctr" defTabSz="889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srgbClr val="003274"/>
                </a:solidFill>
              </a:rPr>
              <a:t>СУЩЕСТВУЮЩИЕ ТЕХНОЛОГИИ, ПРОДУКТЫ, УСЛУГИ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38" name="Стрелка вправо 37"/>
          <p:cNvSpPr/>
          <p:nvPr/>
        </p:nvSpPr>
        <p:spPr bwMode="auto">
          <a:xfrm>
            <a:off x="107950" y="1844675"/>
            <a:ext cx="3325813" cy="688975"/>
          </a:xfrm>
          <a:prstGeom prst="rightArrow">
            <a:avLst>
              <a:gd name="adj1" fmla="val 74779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algn="ctr" defTabSz="889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srgbClr val="003274"/>
                </a:solidFill>
              </a:rPr>
              <a:t>НОВЫЕ ТЕХНОЛОГИИ, ПРОДУКТЫ, УСЛУГИ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5219700" y="1122363"/>
            <a:ext cx="733425" cy="16589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algn="ctr" defTabSz="8890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 bwMode="auto">
          <a:xfrm>
            <a:off x="3924300" y="1979613"/>
            <a:ext cx="2011363" cy="80168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algn="ctr" defTabSz="889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003274"/>
                </a:solidFill>
              </a:rPr>
              <a:t>НОВЫЕ РЫНКИ (неэнергетические) </a:t>
            </a:r>
          </a:p>
        </p:txBody>
      </p:sp>
      <p:sp>
        <p:nvSpPr>
          <p:cNvPr id="41" name="Скругленный прямоугольник 40"/>
          <p:cNvSpPr/>
          <p:nvPr/>
        </p:nvSpPr>
        <p:spPr bwMode="auto">
          <a:xfrm>
            <a:off x="3419475" y="1100138"/>
            <a:ext cx="1719263" cy="7445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defTabSz="889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003274"/>
                </a:solidFill>
              </a:rPr>
              <a:t>ТРАДИЦИОННЫЕ РЫНКИ (АЭ)</a:t>
            </a: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3419475" y="1716088"/>
            <a:ext cx="412750" cy="106521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algn="ctr" defTabSz="8890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26" name="Стрелка влево 25"/>
          <p:cNvSpPr/>
          <p:nvPr/>
        </p:nvSpPr>
        <p:spPr bwMode="auto">
          <a:xfrm>
            <a:off x="5915025" y="1052513"/>
            <a:ext cx="241300" cy="1589087"/>
          </a:xfrm>
          <a:prstGeom prst="leftArrow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algn="ctr" defTabSz="8890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 bwMode="auto">
          <a:xfrm>
            <a:off x="5978525" y="2781300"/>
            <a:ext cx="2940050" cy="35718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algn="ctr" defTabSz="8890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25" name="Стрелка влево 24"/>
          <p:cNvSpPr/>
          <p:nvPr/>
        </p:nvSpPr>
        <p:spPr bwMode="auto">
          <a:xfrm>
            <a:off x="7308304" y="1772816"/>
            <a:ext cx="241161" cy="1589096"/>
          </a:xfrm>
          <a:prstGeom prst="leftArrow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6200000"/>
            </a:camera>
            <a:lightRig rig="threePt" dir="t"/>
          </a:scene3d>
        </p:spPr>
        <p:txBody>
          <a:bodyPr lIns="45720" rIns="45720" anchor="ctr"/>
          <a:lstStyle/>
          <a:p>
            <a:pPr algn="ctr" defTabSz="8890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6148388" y="1204913"/>
            <a:ext cx="2744787" cy="12160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algn="ctr" defTabSz="889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003274"/>
                </a:solidFill>
              </a:rPr>
              <a:t>НАУЧНЫЙ КОМПЛЕКС ГОСКОРПОРАЦИИ «РОСАТОМ»</a:t>
            </a:r>
          </a:p>
        </p:txBody>
      </p:sp>
      <p:pic>
        <p:nvPicPr>
          <p:cNvPr id="245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763" y="4008438"/>
            <a:ext cx="901700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5094288"/>
            <a:ext cx="9017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6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763" y="4597400"/>
            <a:ext cx="9017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6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409950"/>
            <a:ext cx="938213" cy="59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6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3357563"/>
            <a:ext cx="901700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6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725" y="3860800"/>
            <a:ext cx="901700" cy="56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6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925" y="4387850"/>
            <a:ext cx="927100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605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188" y="4860925"/>
            <a:ext cx="884237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606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900" y="5354638"/>
            <a:ext cx="938213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607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275" y="5816600"/>
            <a:ext cx="828675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608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050" y="3933825"/>
            <a:ext cx="938213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609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25" y="3409950"/>
            <a:ext cx="90170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610" name="Picture 1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63" y="4556125"/>
            <a:ext cx="9017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611" name="Picture 1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050" y="5030788"/>
            <a:ext cx="9017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Заголовок 9"/>
          <p:cNvSpPr txBox="1">
            <a:spLocks/>
          </p:cNvSpPr>
          <p:nvPr/>
        </p:nvSpPr>
        <p:spPr>
          <a:xfrm>
            <a:off x="250825" y="0"/>
            <a:ext cx="7632700" cy="962025"/>
          </a:xfrm>
          <a:prstGeom prst="rect">
            <a:avLst/>
          </a:prstGeom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kern="0" dirty="0">
                <a:solidFill>
                  <a:srgbClr val="003274"/>
                </a:solidFill>
              </a:rPr>
              <a:t>Инновационное развитие атомной отрасли</a:t>
            </a:r>
            <a:endParaRPr lang="en-US" sz="2000" b="1" kern="0" dirty="0">
              <a:solidFill>
                <a:srgbClr val="003274"/>
              </a:solidFill>
            </a:endParaRPr>
          </a:p>
        </p:txBody>
      </p:sp>
      <p:sp>
        <p:nvSpPr>
          <p:cNvPr id="2461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hlink"/>
                </a:solidFill>
                <a:latin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hlink"/>
                </a:solidFill>
                <a:latin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hlink"/>
                </a:solidFill>
                <a:latin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hlink"/>
                </a:solidFill>
                <a:latin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hlink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hlink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hlink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hlink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hlink"/>
                </a:solidFill>
                <a:latin typeface="Arial" pitchFamily="34" charset="0"/>
              </a:defRPr>
            </a:lvl9pPr>
          </a:lstStyle>
          <a:p>
            <a:pPr eaLnBrk="1" hangingPunct="1"/>
            <a:fld id="{6ECFF214-3699-4B46-9B04-B3EEC0F5E418}" type="slidenum">
              <a:rPr lang="ru-RU" sz="2200" smtClean="0">
                <a:solidFill>
                  <a:srgbClr val="003274"/>
                </a:solidFill>
              </a:rPr>
              <a:pPr eaLnBrk="1" hangingPunct="1"/>
              <a:t>3</a:t>
            </a:fld>
            <a:endParaRPr lang="ru-RU" sz="2200" smtClean="0">
              <a:solidFill>
                <a:srgbClr val="003274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02" y="2886773"/>
            <a:ext cx="5450533" cy="292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2765" y="6004801"/>
            <a:ext cx="57509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</a:rPr>
              <a:t>Основная цель – восстановление научного комплекса</a:t>
            </a:r>
            <a:endParaRPr lang="ru-RU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726" y="2596634"/>
            <a:ext cx="2147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ПИР ГК Росатом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5113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Прямая соединительная линия 29"/>
          <p:cNvCxnSpPr/>
          <p:nvPr/>
        </p:nvCxnSpPr>
        <p:spPr>
          <a:xfrm>
            <a:off x="5832139" y="4449657"/>
            <a:ext cx="0" cy="1368152"/>
          </a:xfrm>
          <a:prstGeom prst="line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618362" y="4492795"/>
            <a:ext cx="0" cy="1368152"/>
          </a:xfrm>
          <a:prstGeom prst="line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214313"/>
            <a:ext cx="7715250" cy="642937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dirty="0" smtClean="0">
                <a:latin typeface="+mn-lt"/>
              </a:rPr>
              <a:t>Эффективность деятельности научно-технического комплекса</a:t>
            </a:r>
          </a:p>
        </p:txBody>
      </p:sp>
      <p:sp>
        <p:nvSpPr>
          <p:cNvPr id="21513" name="Прямоугольник 4"/>
          <p:cNvSpPr>
            <a:spLocks noChangeArrowheads="1"/>
          </p:cNvSpPr>
          <p:nvPr/>
        </p:nvSpPr>
        <p:spPr bwMode="auto">
          <a:xfrm>
            <a:off x="5526088" y="3306886"/>
            <a:ext cx="3438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srgbClr val="1F435F"/>
                </a:solidFill>
                <a:latin typeface="Calibri" pitchFamily="34" charset="0"/>
              </a:rPr>
              <a:t>Средний возраст, лет </a:t>
            </a:r>
            <a:endParaRPr lang="ru-RU" sz="1600">
              <a:solidFill>
                <a:srgbClr val="1F435F"/>
              </a:solidFill>
            </a:endParaRPr>
          </a:p>
        </p:txBody>
      </p:sp>
      <p:sp>
        <p:nvSpPr>
          <p:cNvPr id="21514" name="Прямоугольник 5"/>
          <p:cNvSpPr>
            <a:spLocks noChangeArrowheads="1"/>
          </p:cNvSpPr>
          <p:nvPr/>
        </p:nvSpPr>
        <p:spPr bwMode="auto">
          <a:xfrm>
            <a:off x="288032" y="6115198"/>
            <a:ext cx="457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1F435F"/>
                </a:solidFill>
                <a:latin typeface="Calibri" pitchFamily="34" charset="0"/>
              </a:rPr>
              <a:t>Производительность труда, тыс. руб./чел. </a:t>
            </a:r>
            <a:endParaRPr lang="ru-RU" sz="1600" dirty="0">
              <a:solidFill>
                <a:srgbClr val="1F435F"/>
              </a:solidFill>
            </a:endParaRPr>
          </a:p>
        </p:txBody>
      </p:sp>
      <p:sp>
        <p:nvSpPr>
          <p:cNvPr id="21515" name="Прямоугольник 6"/>
          <p:cNvSpPr>
            <a:spLocks noChangeArrowheads="1"/>
          </p:cNvSpPr>
          <p:nvPr/>
        </p:nvSpPr>
        <p:spPr bwMode="auto">
          <a:xfrm>
            <a:off x="4932363" y="6115198"/>
            <a:ext cx="457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srgbClr val="1F435F"/>
                </a:solidFill>
                <a:latin typeface="Calibri" pitchFamily="34" charset="0"/>
              </a:rPr>
              <a:t>Средняя заработная плата, тыс. руб. </a:t>
            </a:r>
            <a:endParaRPr lang="ru-RU" sz="1600">
              <a:solidFill>
                <a:srgbClr val="1F435F"/>
              </a:solidFill>
            </a:endParaRPr>
          </a:p>
        </p:txBody>
      </p:sp>
      <p:sp>
        <p:nvSpPr>
          <p:cNvPr id="21522" name="Прямоугольник 3"/>
          <p:cNvSpPr>
            <a:spLocks noChangeArrowheads="1"/>
          </p:cNvSpPr>
          <p:nvPr/>
        </p:nvSpPr>
        <p:spPr bwMode="auto">
          <a:xfrm>
            <a:off x="1187624" y="3306886"/>
            <a:ext cx="21955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1F435F"/>
                </a:solidFill>
                <a:latin typeface="Calibri" pitchFamily="34" charset="0"/>
              </a:rPr>
              <a:t>Выручка, млрд. руб. </a:t>
            </a:r>
            <a:endParaRPr lang="ru-RU" sz="1600" dirty="0">
              <a:solidFill>
                <a:srgbClr val="1F435F"/>
              </a:solidFill>
            </a:endParaRPr>
          </a:p>
        </p:txBody>
      </p:sp>
      <p:graphicFrame>
        <p:nvGraphicFramePr>
          <p:cNvPr id="40" name="Диаграмма 3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4432353"/>
              </p:ext>
            </p:extLst>
          </p:nvPr>
        </p:nvGraphicFramePr>
        <p:xfrm>
          <a:off x="4427984" y="1056509"/>
          <a:ext cx="4427859" cy="2455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1" name="Диаграмма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8967592"/>
              </p:ext>
            </p:extLst>
          </p:nvPr>
        </p:nvGraphicFramePr>
        <p:xfrm>
          <a:off x="193056" y="77849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2" name="Диаграмма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5991029"/>
              </p:ext>
            </p:extLst>
          </p:nvPr>
        </p:nvGraphicFramePr>
        <p:xfrm>
          <a:off x="4392613" y="3493442"/>
          <a:ext cx="4572000" cy="2790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4" name="Диаграмма 4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4731811"/>
              </p:ext>
            </p:extLst>
          </p:nvPr>
        </p:nvGraphicFramePr>
        <p:xfrm>
          <a:off x="179512" y="356879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496" y="6462123"/>
            <a:ext cx="65878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414142"/>
                </a:solidFill>
              </a:rPr>
              <a:t>Прогноз 2011 года на 3 года выполнен с ростом оплаты научно-технических сотрудников.</a:t>
            </a:r>
            <a:endParaRPr lang="ru-RU" sz="1200" dirty="0">
              <a:solidFill>
                <a:srgbClr val="41414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2405600"/>
            <a:ext cx="2006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4596D1">
                    <a:lumMod val="50000"/>
                  </a:srgbClr>
                </a:solidFill>
              </a:rPr>
              <a:t>План выполнен на 98 %</a:t>
            </a:r>
            <a:endParaRPr lang="ru-RU" sz="1200" b="1" dirty="0">
              <a:solidFill>
                <a:srgbClr val="4596D1">
                  <a:lumMod val="50000"/>
                </a:srgb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16015" y="2220933"/>
            <a:ext cx="2232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4596D1">
                    <a:lumMod val="50000"/>
                  </a:srgbClr>
                </a:solidFill>
              </a:rPr>
              <a:t>Резкое омоложение кадров потребовало времени на обучение</a:t>
            </a:r>
            <a:endParaRPr lang="ru-RU" sz="1200" b="1" dirty="0">
              <a:solidFill>
                <a:srgbClr val="4596D1">
                  <a:lumMod val="50000"/>
                </a:srgbClr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6444208" y="1988840"/>
            <a:ext cx="648072" cy="41676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101234" y="5301208"/>
            <a:ext cx="2006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4596D1">
                    <a:lumMod val="50000"/>
                  </a:srgbClr>
                </a:solidFill>
              </a:rPr>
              <a:t>План выполнен на 91 %</a:t>
            </a:r>
            <a:endParaRPr lang="ru-RU" sz="1200" b="1" dirty="0">
              <a:solidFill>
                <a:srgbClr val="4596D1">
                  <a:lumMod val="50000"/>
                </a:srgb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228184" y="5150698"/>
            <a:ext cx="23641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4596D1">
                    <a:lumMod val="50000"/>
                  </a:srgbClr>
                </a:solidFill>
              </a:rPr>
              <a:t>План перевыполнен на 29 %</a:t>
            </a:r>
            <a:endParaRPr lang="ru-RU" sz="1200" b="1" dirty="0">
              <a:solidFill>
                <a:srgbClr val="4596D1">
                  <a:lumMod val="50000"/>
                </a:srgbClr>
              </a:solidFill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 flipH="1">
            <a:off x="3383136" y="2917715"/>
            <a:ext cx="1494880" cy="1303373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6660480" y="6630345"/>
            <a:ext cx="315912" cy="0"/>
          </a:xfrm>
          <a:prstGeom prst="line">
            <a:avLst/>
          </a:prstGeom>
          <a:ln w="38100">
            <a:solidFill>
              <a:srgbClr val="66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660480" y="6782745"/>
            <a:ext cx="315912" cy="0"/>
          </a:xfrm>
          <a:prstGeom prst="line">
            <a:avLst/>
          </a:prstGeom>
          <a:ln w="381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6"/>
          <p:cNvSpPr txBox="1">
            <a:spLocks noChangeArrowheads="1"/>
          </p:cNvSpPr>
          <p:nvPr/>
        </p:nvSpPr>
        <p:spPr bwMode="auto">
          <a:xfrm>
            <a:off x="7092280" y="6414445"/>
            <a:ext cx="50526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100">
                <a:solidFill>
                  <a:srgbClr val="414142"/>
                </a:solidFill>
              </a:rPr>
              <a:t>факт</a:t>
            </a:r>
          </a:p>
        </p:txBody>
      </p:sp>
      <p:sp>
        <p:nvSpPr>
          <p:cNvPr id="57" name="TextBox 42"/>
          <p:cNvSpPr txBox="1">
            <a:spLocks noChangeArrowheads="1"/>
          </p:cNvSpPr>
          <p:nvPr/>
        </p:nvSpPr>
        <p:spPr bwMode="auto">
          <a:xfrm>
            <a:off x="7092280" y="6609707"/>
            <a:ext cx="10438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414142"/>
                </a:solidFill>
              </a:rPr>
              <a:t>п</a:t>
            </a:r>
            <a:r>
              <a:rPr lang="ru-RU" sz="1100" dirty="0" smtClean="0">
                <a:solidFill>
                  <a:srgbClr val="414142"/>
                </a:solidFill>
              </a:rPr>
              <a:t>рогноз 2011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1245102"/>
            <a:ext cx="1792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i="1" dirty="0" smtClean="0">
                <a:solidFill>
                  <a:schemeClr val="accent2">
                    <a:lumMod val="75000"/>
                  </a:schemeClr>
                </a:solidFill>
              </a:rPr>
              <a:t>Принятие решения о восстановлении НТК</a:t>
            </a:r>
            <a:endParaRPr lang="ru-RU" sz="1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619672" y="1844824"/>
            <a:ext cx="0" cy="1368152"/>
          </a:xfrm>
          <a:prstGeom prst="line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832139" y="1556792"/>
            <a:ext cx="0" cy="1532884"/>
          </a:xfrm>
          <a:prstGeom prst="line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endCxn id="37" idx="1"/>
          </p:cNvCxnSpPr>
          <p:nvPr/>
        </p:nvCxnSpPr>
        <p:spPr>
          <a:xfrm flipV="1">
            <a:off x="5832139" y="1245102"/>
            <a:ext cx="828341" cy="311690"/>
          </a:xfrm>
          <a:prstGeom prst="line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79512" y="4021033"/>
            <a:ext cx="1792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i="1" dirty="0" smtClean="0">
                <a:solidFill>
                  <a:schemeClr val="accent2">
                    <a:lumMod val="75000"/>
                  </a:schemeClr>
                </a:solidFill>
              </a:rPr>
              <a:t>Принятие решения о восстановлении НТК</a:t>
            </a:r>
            <a:endParaRPr lang="ru-RU" sz="1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60480" y="1045047"/>
            <a:ext cx="1792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i="1" dirty="0" smtClean="0">
                <a:solidFill>
                  <a:schemeClr val="accent2">
                    <a:lumMod val="75000"/>
                  </a:schemeClr>
                </a:solidFill>
              </a:rPr>
              <a:t>Принятие решения о восстановлении НТК</a:t>
            </a:r>
            <a:endParaRPr lang="ru-RU" sz="1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16015" y="3934988"/>
            <a:ext cx="14864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i="1" dirty="0" smtClean="0">
                <a:solidFill>
                  <a:schemeClr val="accent2">
                    <a:lumMod val="75000"/>
                  </a:schemeClr>
                </a:solidFill>
              </a:rPr>
              <a:t>Принятие решения о восстановлении НТК</a:t>
            </a:r>
            <a:endParaRPr lang="ru-RU" sz="1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5-конечная звезда 15"/>
          <p:cNvSpPr/>
          <p:nvPr/>
        </p:nvSpPr>
        <p:spPr>
          <a:xfrm>
            <a:off x="1572897" y="1709014"/>
            <a:ext cx="129193" cy="127604"/>
          </a:xfrm>
          <a:prstGeom prst="star5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5-конечная звезда 42"/>
          <p:cNvSpPr/>
          <p:nvPr/>
        </p:nvSpPr>
        <p:spPr>
          <a:xfrm>
            <a:off x="5810959" y="1492990"/>
            <a:ext cx="129193" cy="127604"/>
          </a:xfrm>
          <a:prstGeom prst="star5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5-конечная звезда 44"/>
          <p:cNvSpPr/>
          <p:nvPr/>
        </p:nvSpPr>
        <p:spPr>
          <a:xfrm>
            <a:off x="1572897" y="4415835"/>
            <a:ext cx="129193" cy="127604"/>
          </a:xfrm>
          <a:prstGeom prst="star5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5-конечная звезда 46"/>
          <p:cNvSpPr/>
          <p:nvPr/>
        </p:nvSpPr>
        <p:spPr>
          <a:xfrm>
            <a:off x="5767542" y="4359704"/>
            <a:ext cx="129193" cy="127604"/>
          </a:xfrm>
          <a:prstGeom prst="star5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0353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Стрелка вниз 148"/>
          <p:cNvSpPr/>
          <p:nvPr/>
        </p:nvSpPr>
        <p:spPr>
          <a:xfrm rot="13713706">
            <a:off x="2883907" y="-128835"/>
            <a:ext cx="812945" cy="7870038"/>
          </a:xfrm>
          <a:prstGeom prst="downArrow">
            <a:avLst/>
          </a:prstGeom>
          <a:solidFill>
            <a:srgbClr val="618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1367FA-B599-4052-AA22-D76E70592BE2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3266" y="5929330"/>
            <a:ext cx="8477890" cy="44128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4596D1">
                    <a:lumMod val="50000"/>
                  </a:srgbClr>
                </a:solidFill>
              </a:rPr>
              <a:t>Фундаментальная наука о ядре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4572008"/>
            <a:ext cx="7429552" cy="135732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42069" y="1806176"/>
            <a:ext cx="4059087" cy="1147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69404" y="2865088"/>
            <a:ext cx="4731752" cy="13129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4143380"/>
            <a:ext cx="5786478" cy="4286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5" name="Группа 40"/>
          <p:cNvGrpSpPr/>
          <p:nvPr/>
        </p:nvGrpSpPr>
        <p:grpSpPr>
          <a:xfrm>
            <a:off x="1747402" y="4745324"/>
            <a:ext cx="2132176" cy="1033017"/>
            <a:chOff x="229418" y="2642204"/>
            <a:chExt cx="2132176" cy="1033017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229418" y="2642204"/>
              <a:ext cx="2132176" cy="2107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 smtClean="0">
                  <a:solidFill>
                    <a:srgbClr val="4596D1">
                      <a:lumMod val="50000"/>
                    </a:srgbClr>
                  </a:solidFill>
                </a:rPr>
                <a:t>Реакторная база</a:t>
              </a:r>
              <a:endParaRPr lang="ru-RU" sz="12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766808" y="3429000"/>
              <a:ext cx="80342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РИТМ-200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748727" y="3053049"/>
              <a:ext cx="86113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ВВЭР-ТОИ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442492" y="3235456"/>
              <a:ext cx="132119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Малая энергетика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388703" y="2886467"/>
              <a:ext cx="184217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Энергетические реакторы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>
              <a:off x="323528" y="2852936"/>
              <a:ext cx="0" cy="504056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H="1" flipV="1">
              <a:off x="323528" y="3356992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H="1" flipV="1">
              <a:off x="331912" y="2992379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49"/>
          <p:cNvGrpSpPr/>
          <p:nvPr/>
        </p:nvGrpSpPr>
        <p:grpSpPr>
          <a:xfrm>
            <a:off x="4000496" y="4714884"/>
            <a:ext cx="2143140" cy="531973"/>
            <a:chOff x="207578" y="3645024"/>
            <a:chExt cx="2143140" cy="531973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207578" y="3645024"/>
              <a:ext cx="2143140" cy="2107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 smtClean="0">
                  <a:solidFill>
                    <a:srgbClr val="4596D1">
                      <a:lumMod val="50000"/>
                    </a:srgbClr>
                  </a:solidFill>
                </a:rPr>
                <a:t>Топливо</a:t>
              </a:r>
              <a:endParaRPr lang="ru-RU" sz="12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1030709" y="3930776"/>
              <a:ext cx="103425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ТВС-квадрат 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rot="16200000" flipH="1">
              <a:off x="236404" y="3959602"/>
              <a:ext cx="217896" cy="10204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H="1" flipV="1">
              <a:off x="348633" y="4070291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Прямоугольник 48"/>
            <p:cNvSpPr/>
            <p:nvPr/>
          </p:nvSpPr>
          <p:spPr>
            <a:xfrm>
              <a:off x="493330" y="3930776"/>
              <a:ext cx="108012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ТВС-2М,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</p:grpSp>
      <p:grpSp>
        <p:nvGrpSpPr>
          <p:cNvPr id="10" name="Группа 56"/>
          <p:cNvGrpSpPr/>
          <p:nvPr/>
        </p:nvGrpSpPr>
        <p:grpSpPr>
          <a:xfrm>
            <a:off x="6283906" y="4697594"/>
            <a:ext cx="2574374" cy="785602"/>
            <a:chOff x="6804248" y="4173358"/>
            <a:chExt cx="3894776" cy="785602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6804248" y="4173358"/>
              <a:ext cx="3894776" cy="2107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 smtClean="0">
                  <a:solidFill>
                    <a:srgbClr val="4596D1">
                      <a:lumMod val="50000"/>
                    </a:srgbClr>
                  </a:solidFill>
                </a:rPr>
                <a:t>Обращение с ОЯТ и РАО</a:t>
              </a:r>
              <a:endParaRPr lang="ru-RU" sz="12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7052836" y="4404962"/>
              <a:ext cx="1865454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Экстракция</a:t>
              </a:r>
            </a:p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Сепарация</a:t>
              </a:r>
            </a:p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Кристаллизация</a:t>
              </a:r>
            </a:p>
          </p:txBody>
        </p:sp>
      </p:grpSp>
      <p:sp>
        <p:nvSpPr>
          <p:cNvPr id="58" name="Прямоугольник 57"/>
          <p:cNvSpPr/>
          <p:nvPr/>
        </p:nvSpPr>
        <p:spPr>
          <a:xfrm>
            <a:off x="6429388" y="5500702"/>
            <a:ext cx="2500330" cy="214314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rgbClr val="4596D1">
                    <a:lumMod val="50000"/>
                  </a:srgbClr>
                </a:solidFill>
              </a:rPr>
              <a:t>Разделительные центрифуги </a:t>
            </a:r>
            <a:endParaRPr lang="ru-RU" sz="1200" b="1" dirty="0">
              <a:solidFill>
                <a:srgbClr val="4596D1">
                  <a:lumMod val="50000"/>
                </a:srgbClr>
              </a:solidFill>
            </a:endParaRPr>
          </a:p>
        </p:txBody>
      </p:sp>
      <p:grpSp>
        <p:nvGrpSpPr>
          <p:cNvPr id="12" name="Группа 59"/>
          <p:cNvGrpSpPr/>
          <p:nvPr/>
        </p:nvGrpSpPr>
        <p:grpSpPr>
          <a:xfrm>
            <a:off x="4348641" y="2920825"/>
            <a:ext cx="2366499" cy="801520"/>
            <a:chOff x="3118688" y="2675888"/>
            <a:chExt cx="2366499" cy="801520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3118688" y="2675888"/>
              <a:ext cx="2132176" cy="2107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 smtClean="0">
                  <a:solidFill>
                    <a:srgbClr val="4596D1">
                      <a:lumMod val="50000"/>
                    </a:srgbClr>
                  </a:solidFill>
                </a:rPr>
                <a:t>Реакторная база</a:t>
              </a:r>
              <a:endParaRPr lang="ru-RU" sz="12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3324231" y="3048780"/>
              <a:ext cx="66075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Свинец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3347864" y="2873997"/>
              <a:ext cx="6463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Натрий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3350694" y="3231187"/>
              <a:ext cx="115929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Свинец-висмут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4199303" y="2905904"/>
              <a:ext cx="69602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БН-1200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3984989" y="3048780"/>
              <a:ext cx="150019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БРЕСТ-300 БР-1200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4416647" y="3191656"/>
              <a:ext cx="80342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СВБР-100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cxnSp>
          <p:nvCxnSpPr>
            <p:cNvPr id="68" name="Прямая соединительная линия 67"/>
            <p:cNvCxnSpPr/>
            <p:nvPr/>
          </p:nvCxnSpPr>
          <p:spPr>
            <a:xfrm rot="16200000" flipH="1">
              <a:off x="2981061" y="3116420"/>
              <a:ext cx="436221" cy="1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 flipH="1" flipV="1">
              <a:off x="3206678" y="3333043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 flipH="1" flipV="1">
              <a:off x="3199171" y="2978625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 flipV="1">
              <a:off x="3190438" y="3120218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Прямоугольник 71"/>
          <p:cNvSpPr/>
          <p:nvPr/>
        </p:nvSpPr>
        <p:spPr>
          <a:xfrm>
            <a:off x="3357554" y="4254349"/>
            <a:ext cx="120738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rgbClr val="4596D1">
                    <a:lumMod val="50000"/>
                  </a:srgbClr>
                </a:solidFill>
              </a:rPr>
              <a:t>БН-600, БН-800 </a:t>
            </a:r>
            <a:endParaRPr lang="ru-RU" sz="1000" dirty="0">
              <a:solidFill>
                <a:srgbClr val="414142"/>
              </a:solidFill>
            </a:endParaRPr>
          </a:p>
        </p:txBody>
      </p:sp>
      <p:grpSp>
        <p:nvGrpSpPr>
          <p:cNvPr id="13" name="Группа 72"/>
          <p:cNvGrpSpPr/>
          <p:nvPr/>
        </p:nvGrpSpPr>
        <p:grpSpPr>
          <a:xfrm>
            <a:off x="6929454" y="2940188"/>
            <a:ext cx="1953893" cy="846002"/>
            <a:chOff x="3117950" y="4031897"/>
            <a:chExt cx="1953893" cy="846002"/>
          </a:xfrm>
        </p:grpSpPr>
        <p:sp>
          <p:nvSpPr>
            <p:cNvPr id="74" name="Прямоугольник 73"/>
            <p:cNvSpPr/>
            <p:nvPr/>
          </p:nvSpPr>
          <p:spPr>
            <a:xfrm>
              <a:off x="3117950" y="4031897"/>
              <a:ext cx="1844144" cy="20732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 smtClean="0">
                  <a:solidFill>
                    <a:srgbClr val="4596D1">
                      <a:lumMod val="50000"/>
                    </a:srgbClr>
                  </a:solidFill>
                </a:rPr>
                <a:t>Топливо</a:t>
              </a:r>
              <a:endParaRPr lang="ru-RU" sz="12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3350741" y="4252446"/>
              <a:ext cx="56297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МОКС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3347864" y="4437112"/>
              <a:ext cx="129715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Плотное топливо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3332264" y="4631678"/>
              <a:ext cx="173957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Нитрид, Карбид, Металл</a:t>
              </a:r>
              <a:endParaRPr lang="ru-RU" sz="10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cxnSp>
          <p:nvCxnSpPr>
            <p:cNvPr id="80" name="Прямая соединительная линия 79"/>
            <p:cNvCxnSpPr/>
            <p:nvPr/>
          </p:nvCxnSpPr>
          <p:spPr>
            <a:xfrm flipH="1">
              <a:off x="3263280" y="4223443"/>
              <a:ext cx="1" cy="357685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 flipH="1" flipV="1">
              <a:off x="3263280" y="4579639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flipH="1" flipV="1">
              <a:off x="3271664" y="4365104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82"/>
          <p:cNvGrpSpPr/>
          <p:nvPr/>
        </p:nvGrpSpPr>
        <p:grpSpPr>
          <a:xfrm>
            <a:off x="6715140" y="3807278"/>
            <a:ext cx="2428892" cy="764730"/>
            <a:chOff x="2927922" y="4929554"/>
            <a:chExt cx="2428892" cy="764730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2927922" y="4929554"/>
              <a:ext cx="1825719" cy="2107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 smtClean="0">
                  <a:solidFill>
                    <a:srgbClr val="4596D1">
                      <a:lumMod val="50000"/>
                    </a:srgbClr>
                  </a:solidFill>
                </a:rPr>
                <a:t>Технологии ЗЯТЦ</a:t>
              </a:r>
              <a:endParaRPr lang="ru-RU" sz="12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3440134" y="5140286"/>
              <a:ext cx="191668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«Сухие» технологии</a:t>
              </a:r>
            </a:p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Водные технологии</a:t>
              </a:r>
            </a:p>
            <a:p>
              <a:r>
                <a:rPr lang="ru-RU" sz="1000" b="1" dirty="0" smtClean="0">
                  <a:solidFill>
                    <a:srgbClr val="4596D1">
                      <a:lumMod val="50000"/>
                    </a:srgbClr>
                  </a:solidFill>
                </a:rPr>
                <a:t>Гибридные (смешанные)</a:t>
              </a:r>
            </a:p>
          </p:txBody>
        </p:sp>
        <p:cxnSp>
          <p:nvCxnSpPr>
            <p:cNvPr id="86" name="Прямая соединительная линия 85"/>
            <p:cNvCxnSpPr/>
            <p:nvPr/>
          </p:nvCxnSpPr>
          <p:spPr>
            <a:xfrm flipH="1">
              <a:off x="3275856" y="5159547"/>
              <a:ext cx="1" cy="357685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 flipH="1" flipV="1">
              <a:off x="3275856" y="5373216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/>
          </p:nvCxnSpPr>
          <p:spPr>
            <a:xfrm flipH="1" flipV="1">
              <a:off x="3284240" y="5229200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/>
          </p:nvCxnSpPr>
          <p:spPr>
            <a:xfrm flipH="1" flipV="1">
              <a:off x="3275856" y="5515743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Прямоугольник 89"/>
          <p:cNvSpPr/>
          <p:nvPr/>
        </p:nvSpPr>
        <p:spPr>
          <a:xfrm>
            <a:off x="4572000" y="4286256"/>
            <a:ext cx="2132176" cy="210732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rgbClr val="4596D1">
                    <a:lumMod val="50000"/>
                  </a:srgbClr>
                </a:solidFill>
              </a:rPr>
              <a:t>Космические ЭУ</a:t>
            </a:r>
            <a:endParaRPr lang="ru-RU" sz="1200" b="1" dirty="0">
              <a:solidFill>
                <a:srgbClr val="4596D1">
                  <a:lumMod val="50000"/>
                </a:srgbClr>
              </a:solidFill>
            </a:endParaRPr>
          </a:p>
        </p:txBody>
      </p:sp>
      <p:grpSp>
        <p:nvGrpSpPr>
          <p:cNvPr id="15" name="Группа 102"/>
          <p:cNvGrpSpPr/>
          <p:nvPr/>
        </p:nvGrpSpPr>
        <p:grpSpPr>
          <a:xfrm>
            <a:off x="5014821" y="1821849"/>
            <a:ext cx="1914633" cy="1031087"/>
            <a:chOff x="2310881" y="1764562"/>
            <a:chExt cx="1914633" cy="1031087"/>
          </a:xfrm>
        </p:grpSpPr>
        <p:sp>
          <p:nvSpPr>
            <p:cNvPr id="93" name="Прямоугольник 92"/>
            <p:cNvSpPr/>
            <p:nvPr/>
          </p:nvSpPr>
          <p:spPr>
            <a:xfrm>
              <a:off x="2310881" y="1764562"/>
              <a:ext cx="1760793" cy="4320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dirty="0" smtClean="0">
                  <a:solidFill>
                    <a:srgbClr val="4596D1">
                      <a:lumMod val="50000"/>
                    </a:srgbClr>
                  </a:solidFill>
                </a:rPr>
                <a:t>УТС с магнитным удержанием плазмы</a:t>
              </a:r>
              <a:endParaRPr lang="ru-RU" sz="12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498840" y="2221255"/>
              <a:ext cx="17266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rgbClr val="3E87BD">
                      <a:lumMod val="50000"/>
                    </a:srgbClr>
                  </a:solidFill>
                </a:rPr>
                <a:t>Термоядерный источник нейтронов</a:t>
              </a:r>
              <a:endParaRPr lang="ru-RU" sz="1000" b="1" dirty="0">
                <a:solidFill>
                  <a:srgbClr val="3E87BD">
                    <a:lumMod val="50000"/>
                  </a:srgbClr>
                </a:solidFill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2516132" y="2549428"/>
              <a:ext cx="53251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>
                  <a:solidFill>
                    <a:srgbClr val="3E87BD">
                      <a:lumMod val="50000"/>
                    </a:srgbClr>
                  </a:solidFill>
                </a:rPr>
                <a:t>ИТЭР</a:t>
              </a:r>
            </a:p>
          </p:txBody>
        </p:sp>
        <p:cxnSp>
          <p:nvCxnSpPr>
            <p:cNvPr id="97" name="Прямая соединительная линия 96"/>
            <p:cNvCxnSpPr/>
            <p:nvPr/>
          </p:nvCxnSpPr>
          <p:spPr>
            <a:xfrm flipH="1">
              <a:off x="2426832" y="2223610"/>
              <a:ext cx="2" cy="448928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 flipH="1" flipV="1">
              <a:off x="2426832" y="2650144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/>
          </p:nvCxnSpPr>
          <p:spPr>
            <a:xfrm flipH="1" flipV="1">
              <a:off x="2435216" y="2365271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01"/>
          <p:cNvGrpSpPr/>
          <p:nvPr/>
        </p:nvGrpSpPr>
        <p:grpSpPr>
          <a:xfrm>
            <a:off x="7000892" y="1864958"/>
            <a:ext cx="2143108" cy="922199"/>
            <a:chOff x="2396033" y="1084815"/>
            <a:chExt cx="5098186" cy="922199"/>
          </a:xfrm>
        </p:grpSpPr>
        <p:sp>
          <p:nvSpPr>
            <p:cNvPr id="92" name="Прямоугольник 91"/>
            <p:cNvSpPr/>
            <p:nvPr/>
          </p:nvSpPr>
          <p:spPr>
            <a:xfrm>
              <a:off x="2396033" y="1084815"/>
              <a:ext cx="4078610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4596D1">
                      <a:lumMod val="50000"/>
                    </a:srgbClr>
                  </a:solidFill>
                </a:rPr>
                <a:t>Инерциальный УТС</a:t>
              </a:r>
              <a:endParaRPr lang="ru-RU" sz="1200" b="1" dirty="0">
                <a:solidFill>
                  <a:srgbClr val="4596D1">
                    <a:lumMod val="50000"/>
                  </a:srgbClr>
                </a:solidFill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2650144" y="1299128"/>
              <a:ext cx="48440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rgbClr val="3E87BD">
                      <a:lumMod val="50000"/>
                    </a:srgbClr>
                  </a:solidFill>
                </a:rPr>
                <a:t>источник рентгеновского излучения для </a:t>
              </a:r>
              <a:r>
                <a:rPr lang="ru-RU" sz="1000" b="1" dirty="0" err="1" smtClean="0">
                  <a:solidFill>
                    <a:srgbClr val="3E87BD">
                      <a:lumMod val="50000"/>
                    </a:srgbClr>
                  </a:solidFill>
                </a:rPr>
                <a:t>поджига</a:t>
              </a:r>
              <a:r>
                <a:rPr lang="ru-RU" sz="1000" b="1" dirty="0" smtClean="0">
                  <a:solidFill>
                    <a:srgbClr val="3E87BD">
                      <a:lumMod val="50000"/>
                    </a:srgbClr>
                  </a:solidFill>
                </a:rPr>
                <a:t> термоядерной мишени (Байкал) </a:t>
              </a:r>
              <a:endParaRPr lang="ru-RU" sz="1000" b="1" dirty="0">
                <a:solidFill>
                  <a:srgbClr val="3E87BD">
                    <a:lumMod val="50000"/>
                  </a:srgbClr>
                </a:solidFill>
              </a:endParaRPr>
            </a:p>
          </p:txBody>
        </p:sp>
        <p:cxnSp>
          <p:nvCxnSpPr>
            <p:cNvPr id="100" name="Прямая соединительная линия 99"/>
            <p:cNvCxnSpPr/>
            <p:nvPr/>
          </p:nvCxnSpPr>
          <p:spPr>
            <a:xfrm>
              <a:off x="2514839" y="1299128"/>
              <a:ext cx="0" cy="154291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 flipH="1" flipV="1">
              <a:off x="2514839" y="1442004"/>
              <a:ext cx="135632" cy="1489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2" name="Прямая соединительная линия 111"/>
          <p:cNvCxnSpPr/>
          <p:nvPr/>
        </p:nvCxnSpPr>
        <p:spPr>
          <a:xfrm flipV="1">
            <a:off x="0" y="1793519"/>
            <a:ext cx="9001156" cy="1265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91218" y="2863501"/>
            <a:ext cx="890993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 flipV="1">
            <a:off x="91218" y="4572008"/>
            <a:ext cx="8909938" cy="293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>
            <a:off x="0" y="5927742"/>
            <a:ext cx="9001156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flipV="1">
            <a:off x="125420" y="6357958"/>
            <a:ext cx="8875736" cy="1265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Прямоугольник 118"/>
          <p:cNvSpPr/>
          <p:nvPr/>
        </p:nvSpPr>
        <p:spPr>
          <a:xfrm rot="16200000">
            <a:off x="-261767" y="1996035"/>
            <a:ext cx="130613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4596D1">
                    <a:lumMod val="50000"/>
                  </a:srgbClr>
                </a:solidFill>
              </a:rPr>
              <a:t>Управляемый термоядерный синтез</a:t>
            </a:r>
          </a:p>
        </p:txBody>
      </p:sp>
      <p:sp>
        <p:nvSpPr>
          <p:cNvPr id="120" name="Прямоугольник 119"/>
          <p:cNvSpPr/>
          <p:nvPr/>
        </p:nvSpPr>
        <p:spPr>
          <a:xfrm>
            <a:off x="1214414" y="3467401"/>
            <a:ext cx="18654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4596D1">
                    <a:lumMod val="50000"/>
                  </a:srgbClr>
                </a:solidFill>
              </a:rPr>
              <a:t>Замкнутый ядерный топливный цикл (ЯТЦ)</a:t>
            </a:r>
          </a:p>
        </p:txBody>
      </p:sp>
      <p:sp>
        <p:nvSpPr>
          <p:cNvPr id="122" name="Прямоугольник 121"/>
          <p:cNvSpPr/>
          <p:nvPr/>
        </p:nvSpPr>
        <p:spPr>
          <a:xfrm rot="16200000">
            <a:off x="-328383" y="4876894"/>
            <a:ext cx="13008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4596D1">
                    <a:lumMod val="50000"/>
                  </a:srgbClr>
                </a:solidFill>
              </a:rPr>
              <a:t>Тепловая энергетика</a:t>
            </a:r>
          </a:p>
        </p:txBody>
      </p:sp>
      <p:sp>
        <p:nvSpPr>
          <p:cNvPr id="123" name="Прямоугольник 122"/>
          <p:cNvSpPr/>
          <p:nvPr/>
        </p:nvSpPr>
        <p:spPr>
          <a:xfrm rot="16200000">
            <a:off x="-487367" y="3398417"/>
            <a:ext cx="1618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4596D1">
                    <a:lumMod val="50000"/>
                  </a:srgbClr>
                </a:solidFill>
              </a:rPr>
              <a:t>Быстрая энергетика </a:t>
            </a:r>
          </a:p>
        </p:txBody>
      </p:sp>
      <p:cxnSp>
        <p:nvCxnSpPr>
          <p:cNvPr id="124" name="Прямая соединительная линия 123"/>
          <p:cNvCxnSpPr/>
          <p:nvPr/>
        </p:nvCxnSpPr>
        <p:spPr>
          <a:xfrm>
            <a:off x="883306" y="4177993"/>
            <a:ext cx="324036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Прямоугольник 124"/>
          <p:cNvSpPr/>
          <p:nvPr/>
        </p:nvSpPr>
        <p:spPr>
          <a:xfrm>
            <a:off x="1071538" y="4177993"/>
            <a:ext cx="16744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4596D1">
                    <a:lumMod val="50000"/>
                  </a:srgbClr>
                </a:solidFill>
              </a:rPr>
              <a:t>Открытый ЯТЦ</a:t>
            </a:r>
          </a:p>
        </p:txBody>
      </p:sp>
      <p:cxnSp>
        <p:nvCxnSpPr>
          <p:cNvPr id="128" name="Прямая соединительная линия 127"/>
          <p:cNvCxnSpPr/>
          <p:nvPr/>
        </p:nvCxnSpPr>
        <p:spPr>
          <a:xfrm>
            <a:off x="513750" y="5929330"/>
            <a:ext cx="1089636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/>
          <p:nvPr/>
        </p:nvCxnSpPr>
        <p:spPr>
          <a:xfrm rot="5400000">
            <a:off x="893737" y="5250669"/>
            <a:ext cx="1357322" cy="1588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1571604" y="4572008"/>
            <a:ext cx="1656184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/>
          <p:nvPr/>
        </p:nvCxnSpPr>
        <p:spPr>
          <a:xfrm>
            <a:off x="3214678" y="4150973"/>
            <a:ext cx="1071570" cy="1588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единительная линия 140"/>
          <p:cNvCxnSpPr/>
          <p:nvPr/>
        </p:nvCxnSpPr>
        <p:spPr>
          <a:xfrm>
            <a:off x="4286248" y="2865089"/>
            <a:ext cx="693669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 flipV="1">
            <a:off x="91218" y="6370614"/>
            <a:ext cx="422532" cy="1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/>
          <p:nvPr/>
        </p:nvCxnSpPr>
        <p:spPr>
          <a:xfrm rot="5400000">
            <a:off x="270311" y="6127175"/>
            <a:ext cx="473163" cy="13716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rot="5400000">
            <a:off x="3642512" y="3508031"/>
            <a:ext cx="1286678" cy="794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 rot="5400000">
            <a:off x="4400527" y="2335633"/>
            <a:ext cx="1058122" cy="795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 rot="5400000">
            <a:off x="3000364" y="4357694"/>
            <a:ext cx="428628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 flipV="1">
            <a:off x="4929190" y="1793519"/>
            <a:ext cx="4071966" cy="12658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/>
          <p:cNvSpPr txBox="1"/>
          <p:nvPr/>
        </p:nvSpPr>
        <p:spPr>
          <a:xfrm>
            <a:off x="6286512" y="1151737"/>
            <a:ext cx="2786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4596D1">
                    <a:lumMod val="75000"/>
                  </a:srgbClr>
                </a:solidFill>
              </a:rPr>
              <a:t>ТЕХНОЛОГИЧЕСКОЕ ЛИДЕРСТВО</a:t>
            </a:r>
            <a:endParaRPr lang="ru-RU" sz="1200" b="1" dirty="0">
              <a:solidFill>
                <a:srgbClr val="4596D1">
                  <a:lumMod val="75000"/>
                </a:srgbClr>
              </a:solidFill>
            </a:endParaRPr>
          </a:p>
        </p:txBody>
      </p:sp>
      <p:sp>
        <p:nvSpPr>
          <p:cNvPr id="181" name="Заголовок 1"/>
          <p:cNvSpPr txBox="1">
            <a:spLocks/>
          </p:cNvSpPr>
          <p:nvPr/>
        </p:nvSpPr>
        <p:spPr>
          <a:xfrm>
            <a:off x="212884" y="142852"/>
            <a:ext cx="8288206" cy="62068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ru-RU" sz="2400" b="1" kern="0" dirty="0" smtClean="0">
                <a:solidFill>
                  <a:srgbClr val="003274"/>
                </a:solidFill>
              </a:rPr>
              <a:t>Ядерная энергетика. </a:t>
            </a:r>
            <a:br>
              <a:rPr lang="ru-RU" sz="2400" b="1" kern="0" dirty="0" smtClean="0">
                <a:solidFill>
                  <a:srgbClr val="003274"/>
                </a:solidFill>
              </a:rPr>
            </a:br>
            <a:r>
              <a:rPr lang="ru-RU" sz="2400" b="1" kern="0" dirty="0" smtClean="0">
                <a:solidFill>
                  <a:srgbClr val="003274"/>
                </a:solidFill>
              </a:rPr>
              <a:t>Карта инновационных проектов </a:t>
            </a:r>
            <a:endParaRPr lang="ru-RU" sz="2400" b="1" kern="0" dirty="0">
              <a:solidFill>
                <a:srgbClr val="003274"/>
              </a:solidFill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4429124" y="3722345"/>
            <a:ext cx="2000264" cy="214314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rgbClr val="4596D1">
                    <a:lumMod val="50000"/>
                  </a:srgbClr>
                </a:solidFill>
              </a:rPr>
              <a:t>Реакторные материалы</a:t>
            </a:r>
            <a:endParaRPr lang="ru-RU" sz="1200" b="1" dirty="0">
              <a:solidFill>
                <a:srgbClr val="4596D1">
                  <a:lumMod val="50000"/>
                </a:srgbClr>
              </a:solidFill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3786182" y="5214950"/>
            <a:ext cx="2428892" cy="214314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rgbClr val="4596D1">
                    <a:lumMod val="50000"/>
                  </a:srgbClr>
                </a:solidFill>
              </a:rPr>
              <a:t>Реакторные материалы</a:t>
            </a:r>
            <a:endParaRPr lang="ru-RU" sz="1200" b="1" dirty="0">
              <a:solidFill>
                <a:srgbClr val="4596D1">
                  <a:lumMod val="50000"/>
                </a:srgbClr>
              </a:solidFill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500034" y="4941855"/>
            <a:ext cx="1143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414142"/>
                </a:solidFill>
              </a:rPr>
              <a:t>120 МВт*ч/кг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571472" y="3234936"/>
            <a:ext cx="1143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414142"/>
                </a:solidFill>
              </a:rPr>
              <a:t>24 ГВт*ч/кг</a:t>
            </a:r>
          </a:p>
        </p:txBody>
      </p:sp>
      <p:sp>
        <p:nvSpPr>
          <p:cNvPr id="136" name="Прямоугольник 135"/>
          <p:cNvSpPr/>
          <p:nvPr/>
        </p:nvSpPr>
        <p:spPr>
          <a:xfrm>
            <a:off x="642910" y="2091928"/>
            <a:ext cx="1143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414142"/>
                </a:solidFill>
              </a:rPr>
              <a:t>60 ГВт*ч/кг</a:t>
            </a:r>
          </a:p>
        </p:txBody>
      </p:sp>
      <p:sp>
        <p:nvSpPr>
          <p:cNvPr id="142" name="Прямоугольник 141"/>
          <p:cNvSpPr/>
          <p:nvPr/>
        </p:nvSpPr>
        <p:spPr>
          <a:xfrm>
            <a:off x="22717" y="1000107"/>
            <a:ext cx="20717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err="1" smtClean="0">
                <a:solidFill>
                  <a:srgbClr val="4596D1">
                    <a:lumMod val="75000"/>
                  </a:srgbClr>
                </a:solidFill>
              </a:rPr>
              <a:t>Энергоэффективность</a:t>
            </a:r>
            <a:r>
              <a:rPr lang="ru-RU" sz="1200" b="1" dirty="0" smtClean="0">
                <a:solidFill>
                  <a:srgbClr val="4596D1">
                    <a:lumMod val="75000"/>
                  </a:srgbClr>
                </a:solidFill>
              </a:rPr>
              <a:t> вещества</a:t>
            </a:r>
          </a:p>
        </p:txBody>
      </p:sp>
      <p:sp>
        <p:nvSpPr>
          <p:cNvPr id="157" name="Прямоугольник 156"/>
          <p:cNvSpPr/>
          <p:nvPr/>
        </p:nvSpPr>
        <p:spPr>
          <a:xfrm>
            <a:off x="6676832" y="5715016"/>
            <a:ext cx="156004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rgbClr val="4596D1">
                    <a:lumMod val="50000"/>
                  </a:srgbClr>
                </a:solidFill>
              </a:rPr>
              <a:t>РГЦ </a:t>
            </a:r>
            <a:r>
              <a:rPr lang="en-US" sz="1000" b="1" dirty="0" smtClean="0">
                <a:solidFill>
                  <a:srgbClr val="4596D1">
                    <a:lumMod val="50000"/>
                  </a:srgbClr>
                </a:solidFill>
              </a:rPr>
              <a:t>IX-</a:t>
            </a:r>
            <a:r>
              <a:rPr lang="ru-RU" sz="1000" b="1" dirty="0" smtClean="0">
                <a:solidFill>
                  <a:srgbClr val="4596D1">
                    <a:lumMod val="50000"/>
                  </a:srgbClr>
                </a:solidFill>
              </a:rPr>
              <a:t>ого поколения</a:t>
            </a:r>
          </a:p>
        </p:txBody>
      </p:sp>
      <p:cxnSp>
        <p:nvCxnSpPr>
          <p:cNvPr id="158" name="Прямая соединительная линия 157"/>
          <p:cNvCxnSpPr/>
          <p:nvPr/>
        </p:nvCxnSpPr>
        <p:spPr>
          <a:xfrm rot="5400000">
            <a:off x="6510351" y="5784965"/>
            <a:ext cx="142875" cy="1588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H="1" flipV="1">
            <a:off x="6581788" y="5856403"/>
            <a:ext cx="135632" cy="1489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Прямоугольник 160"/>
          <p:cNvSpPr/>
          <p:nvPr/>
        </p:nvSpPr>
        <p:spPr>
          <a:xfrm>
            <a:off x="4427259" y="5929330"/>
            <a:ext cx="3239990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err="1" smtClean="0">
                <a:solidFill>
                  <a:srgbClr val="4596D1">
                    <a:lumMod val="50000"/>
                  </a:srgbClr>
                </a:solidFill>
              </a:rPr>
              <a:t>плазмофизика</a:t>
            </a:r>
            <a:r>
              <a:rPr lang="ru-RU" sz="1000" b="1" dirty="0" smtClean="0">
                <a:solidFill>
                  <a:srgbClr val="4596D1">
                    <a:lumMod val="50000"/>
                  </a:srgbClr>
                </a:solidFill>
              </a:rPr>
              <a:t>,</a:t>
            </a:r>
          </a:p>
          <a:p>
            <a:pPr>
              <a:spcBef>
                <a:spcPts val="300"/>
              </a:spcBef>
            </a:pPr>
            <a:r>
              <a:rPr lang="ru-RU" sz="1000" b="1" dirty="0" smtClean="0">
                <a:solidFill>
                  <a:srgbClr val="4596D1">
                    <a:lumMod val="50000"/>
                  </a:srgbClr>
                </a:solidFill>
              </a:rPr>
              <a:t>высокие плотности энергии и вещества (ФАИР)</a:t>
            </a:r>
            <a:endParaRPr lang="ru-RU" sz="1000" b="1" dirty="0">
              <a:solidFill>
                <a:srgbClr val="4596D1">
                  <a:lumMod val="50000"/>
                </a:srgbClr>
              </a:solidFill>
            </a:endParaRPr>
          </a:p>
        </p:txBody>
      </p:sp>
      <p:sp>
        <p:nvSpPr>
          <p:cNvPr id="173" name="Прямоугольник 172"/>
          <p:cNvSpPr/>
          <p:nvPr/>
        </p:nvSpPr>
        <p:spPr>
          <a:xfrm>
            <a:off x="4071934" y="5457782"/>
            <a:ext cx="24288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4596D1">
                    <a:lumMod val="50000"/>
                  </a:srgbClr>
                </a:solidFill>
              </a:rPr>
              <a:t> Циркониевые стали </a:t>
            </a:r>
            <a:br>
              <a:rPr lang="ru-RU" sz="1000" b="1" dirty="0" smtClean="0">
                <a:solidFill>
                  <a:srgbClr val="4596D1">
                    <a:lumMod val="50000"/>
                  </a:srgbClr>
                </a:solidFill>
              </a:rPr>
            </a:br>
            <a:r>
              <a:rPr lang="ru-RU" sz="1000" b="1" dirty="0" smtClean="0">
                <a:solidFill>
                  <a:srgbClr val="4596D1">
                    <a:lumMod val="50000"/>
                  </a:srgbClr>
                </a:solidFill>
              </a:rPr>
              <a:t>Э-110М </a:t>
            </a:r>
            <a:r>
              <a:rPr lang="ru-RU" sz="1000" b="1" dirty="0">
                <a:solidFill>
                  <a:srgbClr val="4596D1">
                    <a:lumMod val="50000"/>
                  </a:srgbClr>
                </a:solidFill>
              </a:rPr>
              <a:t>и Э-635М</a:t>
            </a:r>
          </a:p>
        </p:txBody>
      </p:sp>
      <p:cxnSp>
        <p:nvCxnSpPr>
          <p:cNvPr id="175" name="Прямая соединительная линия 174"/>
          <p:cNvCxnSpPr/>
          <p:nvPr/>
        </p:nvCxnSpPr>
        <p:spPr>
          <a:xfrm rot="5400000">
            <a:off x="3929504" y="5500256"/>
            <a:ext cx="143575" cy="1592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Прямая соединительная линия 175"/>
          <p:cNvCxnSpPr/>
          <p:nvPr/>
        </p:nvCxnSpPr>
        <p:spPr>
          <a:xfrm rot="10800000">
            <a:off x="4080016" y="5784111"/>
            <a:ext cx="966" cy="614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Прямая соединительная линия 179"/>
          <p:cNvCxnSpPr/>
          <p:nvPr/>
        </p:nvCxnSpPr>
        <p:spPr>
          <a:xfrm rot="5400000">
            <a:off x="4429919" y="4007303"/>
            <a:ext cx="142875" cy="1588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/>
          <p:nvPr/>
        </p:nvCxnSpPr>
        <p:spPr>
          <a:xfrm flipH="1" flipV="1">
            <a:off x="4501356" y="4078741"/>
            <a:ext cx="135632" cy="1489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Прямоугольник 182"/>
          <p:cNvSpPr/>
          <p:nvPr/>
        </p:nvSpPr>
        <p:spPr>
          <a:xfrm>
            <a:off x="4572000" y="3929066"/>
            <a:ext cx="2214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3E87BD">
                    <a:lumMod val="50000"/>
                  </a:srgbClr>
                </a:solidFill>
              </a:rPr>
              <a:t>Ферритно-мартенситные стали </a:t>
            </a:r>
          </a:p>
          <a:p>
            <a:r>
              <a:rPr lang="ru-RU" sz="1000" b="1" dirty="0" smtClean="0">
                <a:solidFill>
                  <a:srgbClr val="3E87BD">
                    <a:lumMod val="50000"/>
                  </a:srgbClr>
                </a:solidFill>
              </a:rPr>
              <a:t>ЭП-823</a:t>
            </a:r>
            <a:r>
              <a:rPr lang="ru-RU" sz="1000" b="1" dirty="0">
                <a:solidFill>
                  <a:srgbClr val="3E87BD">
                    <a:lumMod val="50000"/>
                  </a:srgbClr>
                </a:solidFill>
              </a:rPr>
              <a:t>, ЭК-181 и ЧС-139</a:t>
            </a:r>
          </a:p>
        </p:txBody>
      </p:sp>
      <p:cxnSp>
        <p:nvCxnSpPr>
          <p:cNvPr id="127" name="Прямая соединительная линия 126"/>
          <p:cNvCxnSpPr/>
          <p:nvPr/>
        </p:nvCxnSpPr>
        <p:spPr>
          <a:xfrm>
            <a:off x="4143372" y="6072206"/>
            <a:ext cx="357190" cy="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4143372" y="6286520"/>
            <a:ext cx="357190" cy="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 rot="5400000">
            <a:off x="4036215" y="6179363"/>
            <a:ext cx="214314" cy="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 flipH="1" flipV="1">
            <a:off x="4000496" y="5572140"/>
            <a:ext cx="135632" cy="1489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 rot="5400000">
            <a:off x="6215074" y="5143512"/>
            <a:ext cx="428628" cy="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единительная линия 168"/>
          <p:cNvCxnSpPr/>
          <p:nvPr/>
        </p:nvCxnSpPr>
        <p:spPr>
          <a:xfrm>
            <a:off x="6429388" y="5072074"/>
            <a:ext cx="71438" cy="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единительная линия 173"/>
          <p:cNvCxnSpPr/>
          <p:nvPr/>
        </p:nvCxnSpPr>
        <p:spPr>
          <a:xfrm>
            <a:off x="6429388" y="5224474"/>
            <a:ext cx="71438" cy="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Прямая соединительная линия 176"/>
          <p:cNvCxnSpPr/>
          <p:nvPr/>
        </p:nvCxnSpPr>
        <p:spPr>
          <a:xfrm>
            <a:off x="6429388" y="5357826"/>
            <a:ext cx="71438" cy="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15664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" descr="http://im2-tub-ru.yandex.net/i?id=522410416-12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40763" y="3768520"/>
            <a:ext cx="503237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6763" y="4840090"/>
            <a:ext cx="757237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B9750D-3DD8-46CD-BA6F-349E520C961E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6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908" y="188640"/>
            <a:ext cx="7751028" cy="477813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ru-RU" sz="2000" b="1" kern="0" dirty="0">
                <a:solidFill>
                  <a:srgbClr val="003274"/>
                </a:solidFill>
              </a:rPr>
              <a:t>Модернизация экспериментальной </a:t>
            </a:r>
            <a:r>
              <a:rPr lang="ru-RU" sz="2000" b="1" kern="0" dirty="0" smtClean="0">
                <a:solidFill>
                  <a:srgbClr val="003274"/>
                </a:solidFill>
              </a:rPr>
              <a:t>базы и </a:t>
            </a:r>
            <a:r>
              <a:rPr lang="ru-RU" sz="2000" b="1" kern="0" dirty="0" smtClean="0">
                <a:solidFill>
                  <a:srgbClr val="003274"/>
                </a:solidFill>
              </a:rPr>
              <a:t>новые технологии исследований</a:t>
            </a:r>
            <a:endParaRPr lang="ru-RU" sz="2000" b="1" kern="0" dirty="0">
              <a:solidFill>
                <a:srgbClr val="003274"/>
              </a:solidFill>
            </a:endParaRPr>
          </a:p>
        </p:txBody>
      </p:sp>
      <p:sp>
        <p:nvSpPr>
          <p:cNvPr id="5" name="Овал 4"/>
          <p:cNvSpPr/>
          <p:nvPr/>
        </p:nvSpPr>
        <p:spPr bwMode="auto">
          <a:xfrm>
            <a:off x="3040063" y="2179448"/>
            <a:ext cx="2952750" cy="2881313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/>
          <a:lstStyle/>
          <a:p>
            <a:pPr marL="180975" indent="-180975"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  <a:buFontTx/>
              <a:buBlip>
                <a:blip r:embed="rId5"/>
              </a:buBlip>
              <a:defRPr/>
            </a:pPr>
            <a:endParaRPr lang="ru-RU">
              <a:solidFill>
                <a:srgbClr val="414142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>
            <a:off x="3040063" y="3619311"/>
            <a:ext cx="2952750" cy="0"/>
          </a:xfrm>
          <a:prstGeom prst="line">
            <a:avLst/>
          </a:prstGeom>
          <a:solidFill>
            <a:schemeClr val="bg1"/>
          </a:solidFill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3040063" y="3619311"/>
            <a:ext cx="2952750" cy="0"/>
          </a:xfrm>
          <a:prstGeom prst="line">
            <a:avLst/>
          </a:prstGeom>
          <a:solidFill>
            <a:schemeClr val="bg1"/>
          </a:solidFill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>
            <a:endCxn id="5" idx="0"/>
          </p:cNvCxnSpPr>
          <p:nvPr/>
        </p:nvCxnSpPr>
        <p:spPr bwMode="auto">
          <a:xfrm rot="5400000" flipH="1" flipV="1">
            <a:off x="3785402" y="2894608"/>
            <a:ext cx="1446196" cy="15876"/>
          </a:xfrm>
          <a:prstGeom prst="line">
            <a:avLst/>
          </a:prstGeom>
          <a:solidFill>
            <a:schemeClr val="bg1"/>
          </a:solidFill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179" name="TextBox 14"/>
          <p:cNvSpPr txBox="1">
            <a:spLocks noChangeArrowheads="1"/>
          </p:cNvSpPr>
          <p:nvPr/>
        </p:nvSpPr>
        <p:spPr bwMode="auto">
          <a:xfrm>
            <a:off x="3286116" y="3847581"/>
            <a:ext cx="251301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300" dirty="0" smtClean="0">
                <a:solidFill>
                  <a:srgbClr val="414142"/>
                </a:solidFill>
              </a:rPr>
              <a:t>Исследовательская реакторная база</a:t>
            </a:r>
            <a:endParaRPr lang="ru-RU" sz="1300" dirty="0">
              <a:solidFill>
                <a:srgbClr val="414142"/>
              </a:solidFill>
            </a:endParaRPr>
          </a:p>
        </p:txBody>
      </p:sp>
      <p:sp>
        <p:nvSpPr>
          <p:cNvPr id="7181" name="TextBox 16"/>
          <p:cNvSpPr txBox="1">
            <a:spLocks noChangeArrowheads="1"/>
          </p:cNvSpPr>
          <p:nvPr/>
        </p:nvSpPr>
        <p:spPr bwMode="auto">
          <a:xfrm>
            <a:off x="3095625" y="2990325"/>
            <a:ext cx="147637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300" dirty="0">
                <a:solidFill>
                  <a:srgbClr val="414142"/>
                </a:solidFill>
              </a:rPr>
              <a:t>Технологии </a:t>
            </a:r>
          </a:p>
          <a:p>
            <a:pPr algn="ctr"/>
            <a:r>
              <a:rPr lang="ru-RU" sz="1300" dirty="0">
                <a:solidFill>
                  <a:srgbClr val="414142"/>
                </a:solidFill>
              </a:rPr>
              <a:t>замыкания ЯТЦ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 bwMode="auto">
          <a:xfrm>
            <a:off x="107950" y="3619311"/>
            <a:ext cx="9001125" cy="0"/>
          </a:xfrm>
          <a:prstGeom prst="line">
            <a:avLst/>
          </a:prstGeom>
          <a:noFill/>
          <a:ln w="9525" cap="flat" cmpd="sng" algn="ctr">
            <a:solidFill>
              <a:schemeClr val="accent6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 flipH="1">
            <a:off x="4500562" y="1268190"/>
            <a:ext cx="16" cy="2357454"/>
          </a:xfrm>
          <a:prstGeom prst="line">
            <a:avLst/>
          </a:prstGeom>
          <a:noFill/>
          <a:ln w="9525" cap="flat" cmpd="sng" algn="ctr">
            <a:solidFill>
              <a:schemeClr val="accent6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4" name="Группа 33"/>
          <p:cNvGrpSpPr>
            <a:grpSpLocks/>
          </p:cNvGrpSpPr>
          <p:nvPr/>
        </p:nvGrpSpPr>
        <p:grpSpPr bwMode="auto">
          <a:xfrm>
            <a:off x="5000628" y="3625644"/>
            <a:ext cx="3999135" cy="2400443"/>
            <a:chOff x="4431514" y="793977"/>
            <a:chExt cx="3999283" cy="2399042"/>
          </a:xfrm>
        </p:grpSpPr>
        <p:sp>
          <p:nvSpPr>
            <p:cNvPr id="24" name="TextBox 23"/>
            <p:cNvSpPr txBox="1"/>
            <p:nvPr/>
          </p:nvSpPr>
          <p:spPr>
            <a:xfrm>
              <a:off x="5461679" y="793977"/>
              <a:ext cx="970173" cy="33835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600" kern="0" dirty="0" smtClean="0">
                  <a:solidFill>
                    <a:srgbClr val="003274"/>
                  </a:solidFill>
                </a:rPr>
                <a:t>БОР-60 </a:t>
              </a:r>
              <a:endParaRPr lang="ru-RU" sz="1600" kern="0" dirty="0">
                <a:solidFill>
                  <a:srgbClr val="003274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431514" y="2026339"/>
              <a:ext cx="774600" cy="33835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600" kern="0" dirty="0" smtClean="0">
                  <a:solidFill>
                    <a:srgbClr val="003274"/>
                  </a:solidFill>
                </a:rPr>
                <a:t>МБИР</a:t>
              </a:r>
              <a:endParaRPr lang="ru-RU" sz="1600" kern="0" dirty="0">
                <a:solidFill>
                  <a:srgbClr val="003274"/>
                </a:solidFill>
              </a:endParaRPr>
            </a:p>
          </p:txBody>
        </p:sp>
        <p:sp>
          <p:nvSpPr>
            <p:cNvPr id="7210" name="TextBox 25"/>
            <p:cNvSpPr txBox="1">
              <a:spLocks noChangeArrowheads="1"/>
            </p:cNvSpPr>
            <p:nvPr/>
          </p:nvSpPr>
          <p:spPr bwMode="auto">
            <a:xfrm>
              <a:off x="4931599" y="1008166"/>
              <a:ext cx="3499198" cy="1091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1200" dirty="0" smtClean="0">
                  <a:solidFill>
                    <a:srgbClr val="414142"/>
                  </a:solidFill>
                </a:rPr>
                <a:t>            мощность – 60 МВт</a:t>
              </a:r>
            </a:p>
            <a:p>
              <a:r>
                <a:rPr lang="ru-RU" sz="1200" dirty="0" smtClean="0">
                  <a:solidFill>
                    <a:srgbClr val="414142"/>
                  </a:solidFill>
                </a:rPr>
                <a:t>            поток нейтронов 3,7*10 </a:t>
              </a:r>
              <a:r>
                <a:rPr lang="ru-RU" sz="1200" baseline="30000" dirty="0" smtClean="0">
                  <a:solidFill>
                    <a:srgbClr val="414142"/>
                  </a:solidFill>
                </a:rPr>
                <a:t>15</a:t>
              </a:r>
              <a:r>
                <a:rPr lang="ru-RU" sz="1200" dirty="0" smtClean="0">
                  <a:solidFill>
                    <a:srgbClr val="414142"/>
                  </a:solidFill>
                </a:rPr>
                <a:t> /см</a:t>
              </a:r>
              <a:r>
                <a:rPr lang="ru-RU" sz="1200" baseline="30000" dirty="0" smtClean="0">
                  <a:solidFill>
                    <a:srgbClr val="414142"/>
                  </a:solidFill>
                </a:rPr>
                <a:t>2</a:t>
              </a:r>
              <a:r>
                <a:rPr lang="ru-RU" sz="1200" dirty="0" smtClean="0">
                  <a:solidFill>
                    <a:srgbClr val="414142"/>
                  </a:solidFill>
                </a:rPr>
                <a:t> * </a:t>
              </a:r>
              <a:r>
                <a:rPr lang="ru-RU" sz="1200" dirty="0">
                  <a:solidFill>
                    <a:srgbClr val="414142"/>
                  </a:solidFill>
                </a:rPr>
                <a:t>с</a:t>
              </a:r>
            </a:p>
            <a:p>
              <a:r>
                <a:rPr lang="ru-RU" sz="1200" dirty="0" smtClean="0">
                  <a:solidFill>
                    <a:srgbClr val="414142"/>
                  </a:solidFill>
                </a:rPr>
                <a:t>       </a:t>
              </a:r>
              <a:r>
                <a:rPr lang="en-US" sz="1200" dirty="0" smtClean="0">
                  <a:solidFill>
                    <a:srgbClr val="414142"/>
                  </a:solidFill>
                </a:rPr>
                <a:t>max</a:t>
              </a:r>
              <a:r>
                <a:rPr lang="ru-RU" sz="1200" dirty="0" smtClean="0">
                  <a:solidFill>
                    <a:srgbClr val="414142"/>
                  </a:solidFill>
                </a:rPr>
                <a:t> скорость выгорания топлива  - 6%/г</a:t>
              </a:r>
            </a:p>
            <a:p>
              <a:r>
                <a:rPr lang="ru-RU" sz="1200" dirty="0" smtClean="0">
                  <a:solidFill>
                    <a:srgbClr val="414142"/>
                  </a:solidFill>
                </a:rPr>
                <a:t>       плотность теплового потока – 1,1 МВт/л</a:t>
              </a:r>
            </a:p>
            <a:p>
              <a:pPr>
                <a:spcBef>
                  <a:spcPts val="300"/>
                </a:spcBef>
              </a:pPr>
              <a:r>
                <a:rPr lang="ru-RU" sz="1400" dirty="0" smtClean="0">
                  <a:solidFill>
                    <a:srgbClr val="414142"/>
                  </a:solidFill>
                </a:rPr>
                <a:t>Вывод </a:t>
              </a:r>
              <a:r>
                <a:rPr lang="ru-RU" sz="1400" dirty="0">
                  <a:solidFill>
                    <a:srgbClr val="414142"/>
                  </a:solidFill>
                </a:rPr>
                <a:t>из эксплуатации в 2020 году</a:t>
              </a:r>
            </a:p>
          </p:txBody>
        </p:sp>
        <p:sp>
          <p:nvSpPr>
            <p:cNvPr id="7211" name="TextBox 26"/>
            <p:cNvSpPr txBox="1">
              <a:spLocks noChangeArrowheads="1"/>
            </p:cNvSpPr>
            <p:nvPr/>
          </p:nvSpPr>
          <p:spPr bwMode="auto">
            <a:xfrm>
              <a:off x="4431514" y="2293299"/>
              <a:ext cx="3068262" cy="899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dirty="0" smtClean="0">
                  <a:solidFill>
                    <a:srgbClr val="414142"/>
                  </a:solidFill>
                </a:rPr>
                <a:t>мощность – 150 МВт</a:t>
              </a:r>
            </a:p>
            <a:p>
              <a:r>
                <a:rPr lang="ru-RU" sz="1200" dirty="0" smtClean="0">
                  <a:solidFill>
                    <a:srgbClr val="414142"/>
                  </a:solidFill>
                </a:rPr>
                <a:t>поток нейтронов 5,5*10 </a:t>
              </a:r>
              <a:r>
                <a:rPr lang="ru-RU" sz="1200" baseline="30000" dirty="0" smtClean="0">
                  <a:solidFill>
                    <a:srgbClr val="414142"/>
                  </a:solidFill>
                </a:rPr>
                <a:t>15</a:t>
              </a:r>
              <a:r>
                <a:rPr lang="ru-RU" sz="1200" dirty="0" smtClean="0">
                  <a:solidFill>
                    <a:srgbClr val="414142"/>
                  </a:solidFill>
                </a:rPr>
                <a:t> /см</a:t>
              </a:r>
              <a:r>
                <a:rPr lang="ru-RU" sz="1200" baseline="30000" dirty="0" smtClean="0">
                  <a:solidFill>
                    <a:srgbClr val="414142"/>
                  </a:solidFill>
                </a:rPr>
                <a:t>2</a:t>
              </a:r>
              <a:r>
                <a:rPr lang="ru-RU" sz="1200" dirty="0" smtClean="0">
                  <a:solidFill>
                    <a:srgbClr val="414142"/>
                  </a:solidFill>
                </a:rPr>
                <a:t> * с</a:t>
              </a:r>
            </a:p>
            <a:p>
              <a:r>
                <a:rPr lang="en-US" sz="1200" dirty="0" smtClean="0">
                  <a:solidFill>
                    <a:srgbClr val="414142"/>
                  </a:solidFill>
                </a:rPr>
                <a:t>max</a:t>
              </a:r>
              <a:r>
                <a:rPr lang="ru-RU" sz="1200" dirty="0" smtClean="0">
                  <a:solidFill>
                    <a:srgbClr val="414142"/>
                  </a:solidFill>
                </a:rPr>
                <a:t> скорость выгорания топлива  - 6%/г</a:t>
              </a:r>
            </a:p>
            <a:p>
              <a:pPr>
                <a:spcBef>
                  <a:spcPts val="300"/>
                </a:spcBef>
              </a:pPr>
              <a:r>
                <a:rPr lang="ru-RU" sz="1400" dirty="0" smtClean="0">
                  <a:solidFill>
                    <a:srgbClr val="414142"/>
                  </a:solidFill>
                </a:rPr>
                <a:t>Ввод в </a:t>
              </a:r>
              <a:r>
                <a:rPr lang="ru-RU" sz="1400" dirty="0">
                  <a:solidFill>
                    <a:srgbClr val="414142"/>
                  </a:solidFill>
                </a:rPr>
                <a:t>эксплуатацию в 2019 году</a:t>
              </a:r>
            </a:p>
          </p:txBody>
        </p:sp>
      </p:grpSp>
      <p:pic>
        <p:nvPicPr>
          <p:cNvPr id="7186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5125842"/>
            <a:ext cx="1019531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Прямоугольник 10"/>
          <p:cNvSpPr>
            <a:spLocks noChangeArrowheads="1"/>
          </p:cNvSpPr>
          <p:nvPr/>
        </p:nvSpPr>
        <p:spPr bwMode="auto">
          <a:xfrm>
            <a:off x="142844" y="3625644"/>
            <a:ext cx="3000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kern="0" dirty="0" smtClean="0">
                <a:solidFill>
                  <a:srgbClr val="003274"/>
                </a:solidFill>
              </a:rPr>
              <a:t>БФС -  большой физический стенд</a:t>
            </a:r>
            <a:endParaRPr lang="ru-RU" sz="1400" kern="0" dirty="0">
              <a:solidFill>
                <a:srgbClr val="003274"/>
              </a:solidFill>
            </a:endParaRPr>
          </a:p>
        </p:txBody>
      </p:sp>
      <p:sp>
        <p:nvSpPr>
          <p:cNvPr id="7189" name="Прямоугольник 40"/>
          <p:cNvSpPr>
            <a:spLocks noChangeArrowheads="1"/>
          </p:cNvSpPr>
          <p:nvPr/>
        </p:nvSpPr>
        <p:spPr bwMode="auto">
          <a:xfrm>
            <a:off x="71438" y="5521433"/>
            <a:ext cx="32146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14142"/>
                </a:solidFill>
              </a:rPr>
              <a:t>Модернизация в 2016 </a:t>
            </a:r>
            <a:r>
              <a:rPr lang="ru-RU" sz="1400" dirty="0">
                <a:solidFill>
                  <a:srgbClr val="414142"/>
                </a:solidFill>
              </a:rPr>
              <a:t>г. и продление сроков эксплуатации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14282" y="1806657"/>
            <a:ext cx="319087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200" dirty="0">
                <a:solidFill>
                  <a:srgbClr val="414142"/>
                </a:solidFill>
              </a:rPr>
              <a:t>Защитные боксы с </a:t>
            </a:r>
            <a:r>
              <a:rPr lang="ru-RU" sz="1200" dirty="0" smtClean="0">
                <a:solidFill>
                  <a:srgbClr val="414142"/>
                </a:solidFill>
              </a:rPr>
              <a:t>защитой 10</a:t>
            </a:r>
            <a:r>
              <a:rPr lang="ru-RU" sz="1400" baseline="30000" dirty="0" smtClean="0">
                <a:solidFill>
                  <a:srgbClr val="414142"/>
                </a:solidFill>
              </a:rPr>
              <a:t>13</a:t>
            </a:r>
            <a:r>
              <a:rPr lang="ru-RU" sz="1200" dirty="0" smtClean="0">
                <a:solidFill>
                  <a:srgbClr val="414142"/>
                </a:solidFill>
              </a:rPr>
              <a:t>Бк </a:t>
            </a:r>
            <a:endParaRPr lang="ru-RU" sz="1200" dirty="0">
              <a:solidFill>
                <a:srgbClr val="414142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200" dirty="0" smtClean="0">
                <a:solidFill>
                  <a:srgbClr val="414142"/>
                </a:solidFill>
              </a:rPr>
              <a:t>Загрузка до </a:t>
            </a:r>
            <a:r>
              <a:rPr lang="ru-RU" sz="1200" dirty="0">
                <a:solidFill>
                  <a:srgbClr val="414142"/>
                </a:solidFill>
              </a:rPr>
              <a:t>10 кг </a:t>
            </a:r>
            <a:r>
              <a:rPr lang="en-US" sz="1200" dirty="0">
                <a:solidFill>
                  <a:srgbClr val="414142"/>
                </a:solidFill>
              </a:rPr>
              <a:t>235U </a:t>
            </a:r>
            <a:r>
              <a:rPr lang="ru-RU" sz="1200" dirty="0">
                <a:solidFill>
                  <a:srgbClr val="414142"/>
                </a:solidFill>
              </a:rPr>
              <a:t>и 2,5 кг </a:t>
            </a:r>
            <a:r>
              <a:rPr lang="en-US" sz="1200" dirty="0">
                <a:solidFill>
                  <a:srgbClr val="414142"/>
                </a:solidFill>
              </a:rPr>
              <a:t>239</a:t>
            </a:r>
            <a:r>
              <a:rPr lang="ru-RU" sz="1200" dirty="0">
                <a:solidFill>
                  <a:srgbClr val="414142"/>
                </a:solidFill>
              </a:rPr>
              <a:t> </a:t>
            </a:r>
            <a:r>
              <a:rPr lang="en-US" sz="1200" dirty="0" err="1">
                <a:solidFill>
                  <a:srgbClr val="414142"/>
                </a:solidFill>
              </a:rPr>
              <a:t>Pu</a:t>
            </a:r>
            <a:endParaRPr lang="ru-RU" sz="1200" dirty="0">
              <a:solidFill>
                <a:srgbClr val="414142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14282" y="2297010"/>
            <a:ext cx="292895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200" dirty="0">
                <a:solidFill>
                  <a:srgbClr val="414142"/>
                </a:solidFill>
              </a:rPr>
              <a:t>Все операции по подготовке свежих и </a:t>
            </a:r>
            <a:r>
              <a:rPr lang="ru-RU" sz="1200" dirty="0" err="1">
                <a:solidFill>
                  <a:srgbClr val="414142"/>
                </a:solidFill>
              </a:rPr>
              <a:t>рефабрицированных</a:t>
            </a:r>
            <a:r>
              <a:rPr lang="ru-RU" sz="1200" dirty="0">
                <a:solidFill>
                  <a:srgbClr val="414142"/>
                </a:solidFill>
              </a:rPr>
              <a:t> порошков, изготовлению  топливных таблеток и сборке твэлов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71406" y="1268190"/>
            <a:ext cx="3292466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kern="0" dirty="0" smtClean="0">
                <a:solidFill>
                  <a:srgbClr val="003274"/>
                </a:solidFill>
              </a:rPr>
              <a:t>Горячие камеры с современным аналитическим оборудованием</a:t>
            </a:r>
            <a:endParaRPr lang="ru-RU" sz="1400" kern="0" dirty="0">
              <a:solidFill>
                <a:srgbClr val="003274"/>
              </a:solidFill>
            </a:endParaRPr>
          </a:p>
        </p:txBody>
      </p:sp>
      <p:pic>
        <p:nvPicPr>
          <p:cNvPr id="7201" name="Picture 6" descr="http://im2-tub-ru.yandex.net/i?id=366304454-55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1307883"/>
            <a:ext cx="13382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02" name="TextBox 62"/>
          <p:cNvSpPr txBox="1">
            <a:spLocks noChangeArrowheads="1"/>
          </p:cNvSpPr>
          <p:nvPr/>
        </p:nvSpPr>
        <p:spPr bwMode="auto">
          <a:xfrm>
            <a:off x="4357686" y="2933494"/>
            <a:ext cx="1655762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300" dirty="0" smtClean="0">
                <a:solidFill>
                  <a:srgbClr val="414142"/>
                </a:solidFill>
              </a:rPr>
              <a:t>Моделирование</a:t>
            </a:r>
            <a:br>
              <a:rPr lang="ru-RU" sz="1300" dirty="0" smtClean="0">
                <a:solidFill>
                  <a:srgbClr val="414142"/>
                </a:solidFill>
              </a:rPr>
            </a:br>
            <a:r>
              <a:rPr lang="ru-RU" sz="1300" dirty="0" smtClean="0">
                <a:solidFill>
                  <a:srgbClr val="414142"/>
                </a:solidFill>
              </a:rPr>
              <a:t>в </a:t>
            </a:r>
            <a:r>
              <a:rPr lang="ru-RU" sz="1300" dirty="0">
                <a:solidFill>
                  <a:srgbClr val="414142"/>
                </a:solidFill>
              </a:rPr>
              <a:t>обоснование безопасности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142908" y="4125710"/>
            <a:ext cx="32860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414142"/>
                </a:solidFill>
              </a:rPr>
              <a:t>Крупнейший в мире физический стенд, </a:t>
            </a:r>
          </a:p>
          <a:p>
            <a:r>
              <a:rPr lang="ru-RU" sz="1200" dirty="0" smtClean="0">
                <a:solidFill>
                  <a:srgbClr val="414142"/>
                </a:solidFill>
              </a:rPr>
              <a:t>Единый стенд для быстрых и тепловых спектров нейтронов.</a:t>
            </a:r>
          </a:p>
          <a:p>
            <a:r>
              <a:rPr lang="ru-RU" sz="1200" dirty="0" smtClean="0">
                <a:solidFill>
                  <a:srgbClr val="414142"/>
                </a:solidFill>
              </a:rPr>
              <a:t>Возможность сборки полномасштабных моделей активной зоны.</a:t>
            </a:r>
          </a:p>
          <a:p>
            <a:r>
              <a:rPr lang="ru-RU" sz="1200" dirty="0" smtClean="0">
                <a:solidFill>
                  <a:srgbClr val="414142"/>
                </a:solidFill>
              </a:rPr>
              <a:t>Моделирование критерия реактивности активной зоны.</a:t>
            </a:r>
            <a:endParaRPr lang="ru-RU" sz="1200" dirty="0">
              <a:solidFill>
                <a:srgbClr val="414142"/>
              </a:solidFill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0" y="1196752"/>
            <a:ext cx="9001156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14282" y="6536377"/>
            <a:ext cx="6038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" dirty="0" smtClean="0">
                <a:solidFill>
                  <a:srgbClr val="414142"/>
                </a:solidFill>
              </a:rPr>
              <a:t>*СУЗ ИЯУ – система управления защитой исследовательских ядерных реакторов</a:t>
            </a:r>
            <a:endParaRPr lang="ru-RU" sz="1200" dirty="0">
              <a:solidFill>
                <a:srgbClr val="414142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373" y="1196752"/>
            <a:ext cx="2371627" cy="158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69537" y="1748321"/>
            <a:ext cx="2066903" cy="1340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48" y="2183826"/>
            <a:ext cx="2232808" cy="1499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36840" y="1268190"/>
            <a:ext cx="2040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Коды для ЗЯТЦ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07704" y="2990325"/>
            <a:ext cx="910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НИИАР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250228" y="4916756"/>
            <a:ext cx="910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НИИАР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56089" y="3683162"/>
            <a:ext cx="910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НИИАР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63117" y="3822067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ФЭИ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516438" y="1624749"/>
            <a:ext cx="2212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ФЭИ, ИБРАЭ, ВНИИЭФ</a:t>
            </a:r>
          </a:p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ВНИИТФ, ВНИИАЭС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232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179388" y="4365625"/>
            <a:ext cx="4248150" cy="358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94563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259763" y="6364288"/>
            <a:ext cx="627062" cy="3778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DC16B93-19F3-4B52-B168-B7FAF749C770}" type="slidenum">
              <a:rPr lang="ru-RU" smtClean="0">
                <a:solidFill>
                  <a:srgbClr val="003274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smtClean="0">
              <a:solidFill>
                <a:srgbClr val="003274"/>
              </a:solidFill>
            </a:endParaRPr>
          </a:p>
        </p:txBody>
      </p:sp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179388" y="190500"/>
            <a:ext cx="7921625" cy="6461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3274"/>
                </a:solidFill>
              </a:rPr>
              <a:t>МБИР и ПРК.  </a:t>
            </a:r>
            <a:r>
              <a:rPr lang="ru-RU" b="1" dirty="0">
                <a:solidFill>
                  <a:srgbClr val="003274"/>
                </a:solidFill>
              </a:rPr>
              <a:t>Основные результаты 2013 года.</a:t>
            </a:r>
          </a:p>
          <a:p>
            <a:pPr>
              <a:defRPr/>
            </a:pPr>
            <a:endParaRPr lang="ru-RU" b="1" dirty="0">
              <a:solidFill>
                <a:srgbClr val="003274"/>
              </a:solidFill>
            </a:endParaRPr>
          </a:p>
        </p:txBody>
      </p:sp>
      <p:sp>
        <p:nvSpPr>
          <p:cNvPr id="54279" name="TextBox 34"/>
          <p:cNvSpPr txBox="1">
            <a:spLocks noChangeArrowheads="1"/>
          </p:cNvSpPr>
          <p:nvPr/>
        </p:nvSpPr>
        <p:spPr bwMode="auto">
          <a:xfrm>
            <a:off x="179388" y="2776538"/>
            <a:ext cx="424815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1050" b="1" dirty="0">
                <a:solidFill>
                  <a:srgbClr val="414142"/>
                </a:solidFill>
              </a:rPr>
              <a:t>Цель сооружения ИЯУ МБИР: </a:t>
            </a:r>
            <a:r>
              <a:rPr lang="ru-RU" sz="1050" dirty="0">
                <a:solidFill>
                  <a:srgbClr val="414142"/>
                </a:solidFill>
              </a:rPr>
              <a:t>своевременное обновление и расширение возможностей базы исследовательских реакторов </a:t>
            </a:r>
            <a:endParaRPr lang="ru-RU" sz="1050" b="1" dirty="0">
              <a:solidFill>
                <a:srgbClr val="414142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1050" b="1" dirty="0">
                <a:solidFill>
                  <a:srgbClr val="414142"/>
                </a:solidFill>
              </a:rPr>
              <a:t>Основные параметры ИЯУ МБИР:</a:t>
            </a:r>
          </a:p>
          <a:p>
            <a:pPr marL="446088" indent="-265113">
              <a:defRPr/>
            </a:pPr>
            <a:r>
              <a:rPr lang="ru-RU" sz="1050" dirty="0">
                <a:solidFill>
                  <a:srgbClr val="414142"/>
                </a:solidFill>
              </a:rPr>
              <a:t>тепловая мощность реактора – 150 МВт</a:t>
            </a:r>
          </a:p>
          <a:p>
            <a:pPr marL="446088" indent="-265113">
              <a:defRPr/>
            </a:pPr>
            <a:r>
              <a:rPr lang="ru-RU" sz="1050" dirty="0">
                <a:solidFill>
                  <a:srgbClr val="414142"/>
                </a:solidFill>
              </a:rPr>
              <a:t>поток нейтронов – не менее 5,0·10</a:t>
            </a:r>
            <a:r>
              <a:rPr lang="ru-RU" sz="1050" baseline="30000" dirty="0">
                <a:solidFill>
                  <a:srgbClr val="414142"/>
                </a:solidFill>
              </a:rPr>
              <a:t>15</a:t>
            </a:r>
            <a:r>
              <a:rPr lang="ru-RU" sz="1050" dirty="0">
                <a:solidFill>
                  <a:srgbClr val="414142"/>
                </a:solidFill>
              </a:rPr>
              <a:t> нейтронов / (см</a:t>
            </a:r>
            <a:r>
              <a:rPr lang="ru-RU" sz="1050" baseline="30000" dirty="0">
                <a:solidFill>
                  <a:srgbClr val="414142"/>
                </a:solidFill>
              </a:rPr>
              <a:t>2</a:t>
            </a:r>
            <a:r>
              <a:rPr lang="ru-RU" sz="1050" dirty="0">
                <a:solidFill>
                  <a:srgbClr val="414142"/>
                </a:solidFill>
              </a:rPr>
              <a:t>·с)</a:t>
            </a:r>
          </a:p>
          <a:p>
            <a:pPr marL="446088" indent="-265113">
              <a:defRPr/>
            </a:pPr>
            <a:r>
              <a:rPr lang="ru-RU" sz="1050" dirty="0">
                <a:solidFill>
                  <a:srgbClr val="414142"/>
                </a:solidFill>
              </a:rPr>
              <a:t>проектный срок службы – 50 лет</a:t>
            </a:r>
          </a:p>
        </p:txBody>
      </p:sp>
      <p:sp>
        <p:nvSpPr>
          <p:cNvPr id="194581" name="TextBox 37"/>
          <p:cNvSpPr txBox="1">
            <a:spLocks noChangeArrowheads="1"/>
          </p:cNvSpPr>
          <p:nvPr/>
        </p:nvSpPr>
        <p:spPr bwMode="auto">
          <a:xfrm>
            <a:off x="179388" y="4365625"/>
            <a:ext cx="35925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200" b="1" smtClean="0">
                <a:solidFill>
                  <a:srgbClr val="414142"/>
                </a:solidFill>
              </a:rPr>
              <a:t>Международный центр исследований МБИР</a:t>
            </a:r>
          </a:p>
        </p:txBody>
      </p:sp>
      <p:pic>
        <p:nvPicPr>
          <p:cNvPr id="19458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125538"/>
            <a:ext cx="2808288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4" name="Рисунок 1" descr="d:\Users\User\Desktop\Комплект презентационных материалов\изображение реактора МБИР с позициями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2" r="18718" b="3073"/>
          <a:stretch>
            <a:fillRect/>
          </a:stretch>
        </p:blipFill>
        <p:spPr bwMode="auto">
          <a:xfrm>
            <a:off x="179388" y="1125538"/>
            <a:ext cx="1385887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79388" y="4724400"/>
            <a:ext cx="4321175" cy="1676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66700" indent="-26670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defRPr/>
            </a:pPr>
            <a:r>
              <a:rPr lang="ru-RU" sz="1050" b="1" kern="0" dirty="0">
                <a:solidFill>
                  <a:srgbClr val="414142"/>
                </a:solidFill>
              </a:rPr>
              <a:t>К настоящему моменту</a:t>
            </a:r>
          </a:p>
          <a:p>
            <a:pPr marL="266700" indent="-26670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FontTx/>
              <a:buBlip>
                <a:blip r:embed="rId5"/>
              </a:buBlip>
              <a:defRPr/>
            </a:pPr>
            <a:r>
              <a:rPr lang="ru-RU" sz="1000" b="1" kern="0" dirty="0">
                <a:solidFill>
                  <a:srgbClr val="414142"/>
                </a:solidFill>
              </a:rPr>
              <a:t>в июне 2013 года </a:t>
            </a:r>
            <a:r>
              <a:rPr lang="ru-RU" sz="1000" kern="0" dirty="0">
                <a:solidFill>
                  <a:srgbClr val="414142"/>
                </a:solidFill>
              </a:rPr>
              <a:t>ГК «Росатом», КАЭ Франции и Минэнерго США подписан трехсторонний Меморандум о взаимопонимании, которым предусмотрено создание Координационного комитета МЦИ МБИР (2015 год) и выработка согласованных позиций по операционной деятельности МЦИ МБИР</a:t>
            </a:r>
          </a:p>
          <a:p>
            <a:pPr marL="266700" indent="-26670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FontTx/>
              <a:buBlip>
                <a:blip r:embed="rId5"/>
              </a:buBlip>
              <a:defRPr/>
            </a:pPr>
            <a:r>
              <a:rPr lang="ru-RU" sz="1000" b="1" kern="0" dirty="0">
                <a:solidFill>
                  <a:srgbClr val="414142"/>
                </a:solidFill>
              </a:rPr>
              <a:t>в ноябре 2013 г. </a:t>
            </a:r>
            <a:r>
              <a:rPr lang="ru-RU" sz="1000" kern="0" dirty="0">
                <a:solidFill>
                  <a:srgbClr val="414142"/>
                </a:solidFill>
              </a:rPr>
              <a:t>предварительно согласован с КАЭ Франции и Минэнерго США документ «Основные направления научных исследований МЦИ МБИР»</a:t>
            </a:r>
            <a:endParaRPr lang="ru-RU" sz="1000" b="1" kern="0" dirty="0">
              <a:solidFill>
                <a:srgbClr val="41414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0" y="4802188"/>
            <a:ext cx="4392613" cy="1343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05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1050" b="1" kern="0" dirty="0">
                <a:solidFill>
                  <a:srgbClr val="414142"/>
                </a:solidFill>
              </a:rPr>
              <a:t>Задачи 2014 года</a:t>
            </a:r>
          </a:p>
          <a:p>
            <a:pPr marL="266700" indent="-26670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FontTx/>
              <a:buBlip>
                <a:blip r:embed="rId5"/>
              </a:buBlip>
              <a:defRPr/>
            </a:pPr>
            <a:r>
              <a:rPr lang="ru-RU" sz="1000" kern="0" dirty="0">
                <a:solidFill>
                  <a:srgbClr val="414142"/>
                </a:solidFill>
              </a:rPr>
              <a:t>выработка согласованных с КАЭ Франции и Минэнерго США принципов формирования и операционной деятельности МЦИ МБИР, структуры Координационного Комитета</a:t>
            </a:r>
          </a:p>
          <a:p>
            <a:pPr marL="266700" indent="-266700">
              <a:lnSpc>
                <a:spcPct val="110000"/>
              </a:lnSpc>
              <a:spcBef>
                <a:spcPts val="100"/>
              </a:spcBef>
              <a:spcAft>
                <a:spcPts val="100"/>
              </a:spcAft>
              <a:buFontTx/>
              <a:buBlip>
                <a:blip r:embed="rId5"/>
              </a:buBlip>
              <a:defRPr/>
            </a:pPr>
            <a:r>
              <a:rPr lang="ru-RU" sz="1000" kern="0" dirty="0">
                <a:solidFill>
                  <a:srgbClr val="414142"/>
                </a:solidFill>
              </a:rPr>
              <a:t>подготовка к реализации совместных работ по проектированию и изготовлению экспериментальных устройств для проведения исследований в рамках МЦИ МБИР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79388" y="4365625"/>
            <a:ext cx="878522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4724117" y="3289757"/>
            <a:ext cx="38893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414142"/>
                </a:solidFill>
              </a:rPr>
              <a:t>Основные параметры проекта ПРК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306" y="1127703"/>
            <a:ext cx="2196306" cy="169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4572000" y="963613"/>
            <a:ext cx="0" cy="3402012"/>
          </a:xfrm>
          <a:prstGeom prst="line">
            <a:avLst/>
          </a:prstGeom>
          <a:ln>
            <a:solidFill>
              <a:srgbClr val="6699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4671498" y="3538556"/>
            <a:ext cx="41936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Сроки </a:t>
            </a:r>
            <a:r>
              <a:rPr lang="ru-RU" sz="1200" dirty="0" smtClean="0"/>
              <a:t>реализации                         	2013-2017</a:t>
            </a:r>
            <a:endParaRPr lang="ru-RU" sz="1200" dirty="0"/>
          </a:p>
          <a:p>
            <a:r>
              <a:rPr lang="ru-RU" sz="1200" dirty="0"/>
              <a:t>Основные технические </a:t>
            </a:r>
            <a:r>
              <a:rPr lang="ru-RU" sz="1200" dirty="0" smtClean="0"/>
              <a:t>показатели	</a:t>
            </a:r>
            <a:r>
              <a:rPr lang="ru-RU" sz="1200" dirty="0"/>
              <a:t>1 – 2 ОЯТ /год</a:t>
            </a:r>
          </a:p>
          <a:p>
            <a:endParaRPr lang="ru-RU" sz="1200" dirty="0"/>
          </a:p>
          <a:p>
            <a:endParaRPr lang="ru-RU" sz="12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941" y="1141545"/>
            <a:ext cx="1944687" cy="1670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775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83D0B-897F-49CF-B324-036A003F3B30}" type="slidenum">
              <a:rPr lang="ru-RU" smtClean="0">
                <a:solidFill>
                  <a:srgbClr val="003274"/>
                </a:solidFill>
              </a:rPr>
              <a:pPr/>
              <a:t>8</a:t>
            </a:fld>
            <a:endParaRPr lang="ru-RU">
              <a:solidFill>
                <a:srgbClr val="003274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142889" y="1000108"/>
            <a:ext cx="9001111" cy="5429287"/>
            <a:chOff x="142889" y="1142984"/>
            <a:chExt cx="9001111" cy="5429287"/>
          </a:xfrm>
        </p:grpSpPr>
        <p:pic>
          <p:nvPicPr>
            <p:cNvPr id="18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85938" y="2071688"/>
              <a:ext cx="4659312" cy="285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83250" y="2232033"/>
              <a:ext cx="3460750" cy="2268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2889" y="2500306"/>
              <a:ext cx="1928813" cy="1155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Скругленная прямоугольная выноска 20"/>
            <p:cNvSpPr/>
            <p:nvPr/>
          </p:nvSpPr>
          <p:spPr bwMode="auto">
            <a:xfrm>
              <a:off x="4143372" y="1142984"/>
              <a:ext cx="3857652" cy="1143008"/>
            </a:xfrm>
            <a:prstGeom prst="wedgeRoundRectCallout">
              <a:avLst>
                <a:gd name="adj1" fmla="val -43298"/>
                <a:gd name="adj2" fmla="val 104949"/>
                <a:gd name="adj3" fmla="val 16667"/>
              </a:avLst>
            </a:prstGeom>
            <a:solidFill>
              <a:srgbClr val="FFFFFF"/>
            </a:solidFill>
            <a:ln w="28575" cap="flat" cmpd="sng" algn="ctr">
              <a:solidFill>
                <a:srgbClr val="4596D1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kern="0" dirty="0">
                  <a:solidFill>
                    <a:srgbClr val="414142"/>
                  </a:solidFill>
                </a:rPr>
                <a:t>Лидерство в области обеспечения 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kern="0" dirty="0">
                  <a:solidFill>
                    <a:srgbClr val="414142"/>
                  </a:solidFill>
                </a:rPr>
                <a:t>безопасности </a:t>
              </a:r>
              <a:r>
                <a:rPr lang="ru-RU" kern="0" dirty="0" smtClean="0">
                  <a:solidFill>
                    <a:srgbClr val="414142"/>
                  </a:solidFill>
                </a:rPr>
                <a:t>АЭС</a:t>
              </a:r>
            </a:p>
            <a:p>
              <a:pPr indent="9525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1200" b="1" i="1" dirty="0" smtClean="0">
                  <a:solidFill>
                    <a:srgbClr val="0070C0"/>
                  </a:solidFill>
                </a:rPr>
                <a:t>защита от внешних и внутренних </a:t>
              </a:r>
              <a:br>
                <a:rPr lang="ru-RU" sz="1200" b="1" i="1" dirty="0" smtClean="0">
                  <a:solidFill>
                    <a:srgbClr val="0070C0"/>
                  </a:solidFill>
                </a:rPr>
              </a:br>
              <a:r>
                <a:rPr lang="ru-RU" sz="1200" b="1" i="1" dirty="0" smtClean="0">
                  <a:solidFill>
                    <a:srgbClr val="0070C0"/>
                  </a:solidFill>
                </a:rPr>
                <a:t>разрушающих факторов</a:t>
              </a:r>
            </a:p>
            <a:p>
              <a:pPr indent="9525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1200" b="1" i="1" dirty="0" smtClean="0">
                  <a:solidFill>
                    <a:srgbClr val="0070C0"/>
                  </a:solidFill>
                </a:rPr>
                <a:t>новые сценарии (</a:t>
              </a:r>
              <a:r>
                <a:rPr lang="ru-RU" sz="1200" b="1" i="1" dirty="0" err="1" smtClean="0">
                  <a:solidFill>
                    <a:srgbClr val="0070C0"/>
                  </a:solidFill>
                </a:rPr>
                <a:t>Фукусима</a:t>
              </a:r>
              <a:r>
                <a:rPr lang="ru-RU" sz="1200" b="1" i="1" dirty="0" smtClean="0">
                  <a:solidFill>
                    <a:srgbClr val="0070C0"/>
                  </a:solidFill>
                </a:rPr>
                <a:t>)</a:t>
              </a:r>
              <a:endParaRPr lang="ru-RU" sz="1200" b="1" i="1" dirty="0">
                <a:solidFill>
                  <a:srgbClr val="0070C0"/>
                </a:solidFill>
              </a:endParaRPr>
            </a:p>
          </p:txBody>
        </p:sp>
        <p:sp>
          <p:nvSpPr>
            <p:cNvPr id="22" name="Скругленная прямоугольная выноска 21"/>
            <p:cNvSpPr/>
            <p:nvPr/>
          </p:nvSpPr>
          <p:spPr bwMode="auto">
            <a:xfrm>
              <a:off x="214314" y="3857628"/>
              <a:ext cx="3214710" cy="1357326"/>
            </a:xfrm>
            <a:prstGeom prst="wedgeRoundRectCallout">
              <a:avLst>
                <a:gd name="adj1" fmla="val 41781"/>
                <a:gd name="adj2" fmla="val -88750"/>
                <a:gd name="adj3" fmla="val 16667"/>
              </a:avLst>
            </a:prstGeom>
            <a:solidFill>
              <a:srgbClr val="FFFFFF"/>
            </a:solidFill>
            <a:ln w="28575" cap="flat" cmpd="sng" algn="ctr">
              <a:solidFill>
                <a:srgbClr val="4596D1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kern="0" dirty="0" smtClean="0">
                  <a:solidFill>
                    <a:srgbClr val="414142"/>
                  </a:solidFill>
                </a:rPr>
                <a:t>Конкурентоспособность</a:t>
              </a:r>
            </a:p>
            <a:p>
              <a:pPr indent="857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1200" b="1" i="1" dirty="0" smtClean="0">
                  <a:solidFill>
                    <a:srgbClr val="0070C0"/>
                  </a:solidFill>
                </a:rPr>
                <a:t>сроки сооружения – 48 </a:t>
              </a:r>
              <a:r>
                <a:rPr lang="ru-RU" sz="1200" b="1" i="1" dirty="0" err="1" smtClean="0">
                  <a:solidFill>
                    <a:srgbClr val="0070C0"/>
                  </a:solidFill>
                </a:rPr>
                <a:t>мес</a:t>
              </a:r>
              <a:endParaRPr lang="ru-RU" sz="1200" b="1" i="1" dirty="0" smtClean="0">
                <a:solidFill>
                  <a:srgbClr val="0070C0"/>
                </a:solidFill>
              </a:endParaRPr>
            </a:p>
            <a:p>
              <a:pPr indent="857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1200" b="1" i="1" dirty="0" smtClean="0">
                  <a:solidFill>
                    <a:srgbClr val="0070C0"/>
                  </a:solidFill>
                </a:rPr>
                <a:t>удельные </a:t>
              </a:r>
              <a:r>
                <a:rPr lang="ru-RU" sz="1200" b="1" i="1" dirty="0" err="1" smtClean="0">
                  <a:solidFill>
                    <a:srgbClr val="0070C0"/>
                  </a:solidFill>
                </a:rPr>
                <a:t>кап.затраты</a:t>
              </a:r>
              <a:r>
                <a:rPr lang="ru-RU" sz="1200" b="1" i="1" dirty="0" smtClean="0">
                  <a:solidFill>
                    <a:srgbClr val="0070C0"/>
                  </a:solidFill>
                </a:rPr>
                <a:t> - 2880 </a:t>
              </a:r>
              <a:r>
                <a:rPr lang="ru-RU" sz="1200" b="1" i="1" dirty="0" smtClean="0">
                  <a:solidFill>
                    <a:srgbClr val="0070C0"/>
                  </a:solidFill>
                  <a:cs typeface="Times New Roman"/>
                </a:rPr>
                <a:t>$/</a:t>
              </a:r>
              <a:r>
                <a:rPr lang="ru-RU" sz="1200" b="1" i="1" dirty="0" smtClean="0">
                  <a:solidFill>
                    <a:srgbClr val="0070C0"/>
                  </a:solidFill>
                </a:rPr>
                <a:t>кВт</a:t>
              </a:r>
            </a:p>
            <a:p>
              <a:pPr indent="857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1200" b="1" i="1" dirty="0" smtClean="0">
                  <a:solidFill>
                    <a:srgbClr val="0070C0"/>
                  </a:solidFill>
                </a:rPr>
                <a:t>удельная площадь -  47,8  м</a:t>
              </a:r>
              <a:r>
                <a:rPr lang="ru-RU" sz="1200" b="1" i="1" baseline="30000" dirty="0" smtClean="0">
                  <a:solidFill>
                    <a:srgbClr val="0070C0"/>
                  </a:solidFill>
                </a:rPr>
                <a:t>2</a:t>
              </a:r>
              <a:r>
                <a:rPr lang="ru-RU" sz="1200" b="1" i="1" dirty="0" smtClean="0">
                  <a:solidFill>
                    <a:srgbClr val="0070C0"/>
                  </a:solidFill>
                </a:rPr>
                <a:t>/МВт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1200" b="1" i="1" dirty="0" smtClean="0">
                  <a:solidFill>
                    <a:srgbClr val="0070C0"/>
                  </a:solidFill>
                </a:rPr>
                <a:t>себестоимость электроэнергии – 2,2 цент/</a:t>
              </a:r>
              <a:r>
                <a:rPr lang="ru-RU" sz="1200" b="1" i="1" dirty="0" err="1" smtClean="0">
                  <a:solidFill>
                    <a:srgbClr val="0070C0"/>
                  </a:solidFill>
                </a:rPr>
                <a:t>кВТ</a:t>
              </a:r>
              <a:r>
                <a:rPr lang="ru-RU" sz="1200" b="1" i="1" dirty="0" smtClean="0">
                  <a:solidFill>
                    <a:srgbClr val="0070C0"/>
                  </a:solidFill>
                </a:rPr>
                <a:t>*ч</a:t>
              </a:r>
              <a:endParaRPr lang="ru-RU" kern="0" dirty="0" smtClean="0">
                <a:solidFill>
                  <a:srgbClr val="414142"/>
                </a:solidFill>
              </a:endParaRPr>
            </a:p>
          </p:txBody>
        </p:sp>
        <p:sp>
          <p:nvSpPr>
            <p:cNvPr id="23" name="Скругленная прямоугольная выноска 22"/>
            <p:cNvSpPr/>
            <p:nvPr/>
          </p:nvSpPr>
          <p:spPr bwMode="auto">
            <a:xfrm>
              <a:off x="285752" y="1214422"/>
              <a:ext cx="3143240" cy="1123712"/>
            </a:xfrm>
            <a:prstGeom prst="wedgeRoundRectCallout">
              <a:avLst>
                <a:gd name="adj1" fmla="val 36881"/>
                <a:gd name="adj2" fmla="val 95805"/>
                <a:gd name="adj3" fmla="val 16667"/>
              </a:avLst>
            </a:prstGeom>
            <a:solidFill>
              <a:srgbClr val="FFFFFF"/>
            </a:solidFill>
            <a:ln w="28575" cap="flat" cmpd="sng" algn="ctr">
              <a:solidFill>
                <a:srgbClr val="4596D1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kern="0" dirty="0" smtClean="0">
                  <a:solidFill>
                    <a:srgbClr val="414142"/>
                  </a:solidFill>
                </a:rPr>
                <a:t>Серийность</a:t>
              </a:r>
            </a:p>
            <a:p>
              <a:pPr marL="0" lvl="2" indent="857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1200" b="1" i="1" dirty="0" smtClean="0">
                  <a:solidFill>
                    <a:srgbClr val="0070C0"/>
                  </a:solidFill>
                </a:rPr>
                <a:t>снижение эксплуатационных затрат на 10 %</a:t>
              </a:r>
              <a:endParaRPr lang="ru-RU" sz="1200" kern="0" dirty="0" smtClean="0">
                <a:solidFill>
                  <a:srgbClr val="414142"/>
                </a:solidFill>
              </a:endParaRPr>
            </a:p>
            <a:p>
              <a:pPr marL="0" lvl="2" indent="857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1200" b="1" i="1" dirty="0" smtClean="0">
                  <a:solidFill>
                    <a:srgbClr val="0070C0"/>
                  </a:solidFill>
                </a:rPr>
                <a:t>сокращение сроков сооружения</a:t>
              </a:r>
              <a:r>
                <a:rPr lang="en-US" sz="1200" b="1" i="1" dirty="0" smtClean="0">
                  <a:solidFill>
                    <a:srgbClr val="0070C0"/>
                  </a:solidFill>
                </a:rPr>
                <a:t> </a:t>
              </a:r>
              <a:r>
                <a:rPr lang="ru-RU" sz="1200" b="1" i="1" dirty="0" smtClean="0">
                  <a:solidFill>
                    <a:srgbClr val="0070C0"/>
                  </a:solidFill>
                </a:rPr>
                <a:t/>
              </a:r>
              <a:br>
                <a:rPr lang="ru-RU" sz="1200" b="1" i="1" dirty="0" smtClean="0">
                  <a:solidFill>
                    <a:srgbClr val="0070C0"/>
                  </a:solidFill>
                </a:rPr>
              </a:br>
              <a:r>
                <a:rPr lang="ru-RU" sz="1200" b="1" i="1" dirty="0" smtClean="0">
                  <a:solidFill>
                    <a:srgbClr val="0070C0"/>
                  </a:solidFill>
                </a:rPr>
                <a:t>на 20 %</a:t>
              </a:r>
            </a:p>
          </p:txBody>
        </p:sp>
        <p:sp>
          <p:nvSpPr>
            <p:cNvPr id="24" name="Скругленная прямоугольная выноска 23"/>
            <p:cNvSpPr/>
            <p:nvPr/>
          </p:nvSpPr>
          <p:spPr bwMode="auto">
            <a:xfrm>
              <a:off x="5214942" y="4429132"/>
              <a:ext cx="3500431" cy="1214446"/>
            </a:xfrm>
            <a:prstGeom prst="wedgeRoundRectCallout">
              <a:avLst>
                <a:gd name="adj1" fmla="val -63421"/>
                <a:gd name="adj2" fmla="val -92772"/>
                <a:gd name="adj3" fmla="val 16667"/>
              </a:avLst>
            </a:prstGeom>
            <a:solidFill>
              <a:srgbClr val="FFFFFF"/>
            </a:solidFill>
            <a:ln w="28575" cap="flat" cmpd="sng" algn="ctr">
              <a:solidFill>
                <a:srgbClr val="4596D1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kern="0" dirty="0">
                  <a:solidFill>
                    <a:srgbClr val="414142"/>
                  </a:solidFill>
                </a:rPr>
                <a:t>Комплексные </a:t>
              </a:r>
              <a:r>
                <a:rPr lang="ru-RU" kern="0" dirty="0" err="1" smtClean="0">
                  <a:solidFill>
                    <a:srgbClr val="414142"/>
                  </a:solidFill>
                </a:rPr>
                <a:t>ИТ-решения</a:t>
              </a:r>
              <a:endParaRPr lang="ru-RU" kern="0" dirty="0" smtClean="0">
                <a:solidFill>
                  <a:srgbClr val="414142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1200" b="1" i="1" dirty="0" smtClean="0">
                  <a:solidFill>
                    <a:srgbClr val="0070C0"/>
                  </a:solidFill>
                </a:rPr>
                <a:t>полный цикл управления  стоимостью АЭС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1200" b="1" i="1" dirty="0" smtClean="0">
                  <a:solidFill>
                    <a:srgbClr val="0070C0"/>
                  </a:solidFill>
                </a:rPr>
                <a:t>создана информационная модель АЭС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1200" b="1" i="1" dirty="0" smtClean="0">
                  <a:solidFill>
                    <a:srgbClr val="0070C0"/>
                  </a:solidFill>
                </a:rPr>
                <a:t>использование отечественных суперкомпьютерных технологий</a:t>
              </a:r>
              <a:endParaRPr lang="ru-RU" sz="1200" b="1" i="1" dirty="0">
                <a:solidFill>
                  <a:srgbClr val="0070C0"/>
                </a:solidFill>
              </a:endParaRPr>
            </a:p>
          </p:txBody>
        </p:sp>
        <p:sp>
          <p:nvSpPr>
            <p:cNvPr id="25" name="Скругленная прямоугольная выноска 24"/>
            <p:cNvSpPr/>
            <p:nvPr/>
          </p:nvSpPr>
          <p:spPr bwMode="auto">
            <a:xfrm>
              <a:off x="1857388" y="5429265"/>
              <a:ext cx="3143249" cy="714380"/>
            </a:xfrm>
            <a:prstGeom prst="wedgeRoundRectCallout">
              <a:avLst>
                <a:gd name="adj1" fmla="val 28389"/>
                <a:gd name="adj2" fmla="val -215490"/>
                <a:gd name="adj3" fmla="val 16667"/>
              </a:avLst>
            </a:prstGeom>
            <a:solidFill>
              <a:srgbClr val="FFFFFF"/>
            </a:solidFill>
            <a:ln w="28575" cap="flat" cmpd="sng" algn="ctr">
              <a:solidFill>
                <a:srgbClr val="4596D1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kern="0" dirty="0" smtClean="0">
                  <a:solidFill>
                    <a:srgbClr val="414142"/>
                  </a:solidFill>
                </a:rPr>
                <a:t>Уникальная </a:t>
              </a:r>
              <a:r>
                <a:rPr lang="ru-RU" kern="0" dirty="0">
                  <a:solidFill>
                    <a:srgbClr val="414142"/>
                  </a:solidFill>
                </a:rPr>
                <a:t>проектная </a:t>
              </a:r>
              <a:r>
                <a:rPr lang="ru-RU" kern="0" dirty="0" smtClean="0">
                  <a:solidFill>
                    <a:srgbClr val="414142"/>
                  </a:solidFill>
                </a:rPr>
                <a:t>команда (120 человек)</a:t>
              </a:r>
              <a:endParaRPr lang="ru-RU" kern="0" dirty="0">
                <a:solidFill>
                  <a:srgbClr val="414142"/>
                </a:solidFill>
              </a:endParaRPr>
            </a:p>
          </p:txBody>
        </p:sp>
        <p:pic>
          <p:nvPicPr>
            <p:cNvPr id="26" name="Рисунок 19" descr="DC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4313" y="5214950"/>
              <a:ext cx="1357312" cy="1071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786446" y="5700499"/>
              <a:ext cx="1431917" cy="857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10" descr="\\fileserver\УОиСИМ\ОМСИМ\Шаронов\Projects\Для Буклета\Рис.12_kalend_stroit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500958" y="5648060"/>
              <a:ext cx="1643042" cy="924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" name="Заголовок 1"/>
          <p:cNvSpPr txBox="1">
            <a:spLocks/>
          </p:cNvSpPr>
          <p:nvPr/>
        </p:nvSpPr>
        <p:spPr>
          <a:xfrm>
            <a:off x="214314" y="188640"/>
            <a:ext cx="8429652" cy="48101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Модернизация существующих технологий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defRPr/>
            </a:pP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ВВЭР-ТОИ</a:t>
            </a:r>
            <a:endParaRPr lang="ru-RU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9586" y="4014763"/>
            <a:ext cx="102143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" b="1" dirty="0" smtClean="0">
                <a:solidFill>
                  <a:srgbClr val="808080">
                    <a:lumMod val="75000"/>
                  </a:srgbClr>
                </a:solidFill>
              </a:rPr>
              <a:t>Ловушка расплава</a:t>
            </a:r>
            <a:endParaRPr lang="ru-RU" sz="700" b="1" dirty="0">
              <a:solidFill>
                <a:srgbClr val="808080">
                  <a:lumMod val="75000"/>
                </a:srgb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786578" y="2357430"/>
            <a:ext cx="1857388" cy="1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50" b="1" dirty="0" smtClean="0">
                <a:solidFill>
                  <a:srgbClr val="808080">
                    <a:lumMod val="75000"/>
                  </a:srgbClr>
                </a:solidFill>
              </a:rPr>
              <a:t>Система пассивного отвода тепла</a:t>
            </a:r>
            <a:endParaRPr lang="ru-RU" sz="650" b="1" dirty="0">
              <a:solidFill>
                <a:srgbClr val="808080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670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бъект 2"/>
          <p:cNvSpPr txBox="1">
            <a:spLocks/>
          </p:cNvSpPr>
          <p:nvPr/>
        </p:nvSpPr>
        <p:spPr bwMode="auto">
          <a:xfrm>
            <a:off x="468313" y="5557081"/>
            <a:ext cx="4392487" cy="792088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180975" indent="-180975" algn="l" rtl="0" eaLnBrk="0" fontAlgn="base" hangingPunct="0"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7780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0000"/>
              </a:spcAft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1162050" indent="-268288" algn="l" rtl="0" eaLnBrk="0" fontAlgn="base" hangingPunct="0">
              <a:spcBef>
                <a:spcPct val="0"/>
              </a:spcBef>
              <a:spcAft>
                <a:spcPct val="3000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cs typeface="+mn-cs"/>
              </a:defRPr>
            </a:lvl3pPr>
            <a:lvl4pPr marL="16652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732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304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876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448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9020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СОСТАВ УЧАСТНИКОВ: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Общее число организаций-участников – 30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Научные и образовательные организации – 19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Промышленные предприятия - 8 </a:t>
            </a:r>
          </a:p>
        </p:txBody>
      </p:sp>
      <p:sp>
        <p:nvSpPr>
          <p:cNvPr id="191490" name="Номер слайда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286837B-09AB-4C04-A65E-5B3FB0D6E7AE}" type="slidenum">
              <a:rPr lang="ru-RU" smtClean="0">
                <a:solidFill>
                  <a:srgbClr val="003274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smtClean="0">
              <a:solidFill>
                <a:srgbClr val="003274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284663" y="3933825"/>
            <a:ext cx="0" cy="2516188"/>
          </a:xfrm>
          <a:prstGeom prst="line">
            <a:avLst/>
          </a:prstGeom>
          <a:ln>
            <a:solidFill>
              <a:srgbClr val="6699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468313" y="3644900"/>
            <a:ext cx="8280400" cy="0"/>
          </a:xfrm>
          <a:prstGeom prst="line">
            <a:avLst/>
          </a:prstGeom>
          <a:ln>
            <a:solidFill>
              <a:srgbClr val="6699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149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500438"/>
            <a:ext cx="431800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5"/>
          <p:cNvSpPr>
            <a:spLocks/>
          </p:cNvSpPr>
          <p:nvPr/>
        </p:nvSpPr>
        <p:spPr bwMode="auto">
          <a:xfrm>
            <a:off x="4427538" y="5953125"/>
            <a:ext cx="119062" cy="10795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cap="flat">
            <a:solidFill>
              <a:srgbClr val="41414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>
              <a:defRPr/>
            </a:pPr>
            <a:endParaRPr lang="ru-RU" sz="3600" kern="0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10" name="AutoShape 5"/>
          <p:cNvSpPr>
            <a:spLocks/>
          </p:cNvSpPr>
          <p:nvPr/>
        </p:nvSpPr>
        <p:spPr bwMode="auto">
          <a:xfrm>
            <a:off x="4429125" y="5762625"/>
            <a:ext cx="119063" cy="10795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cap="flat">
            <a:solidFill>
              <a:srgbClr val="41414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>
              <a:defRPr/>
            </a:pPr>
            <a:endParaRPr lang="ru-RU" sz="3600" kern="0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11" name="AutoShape 5"/>
          <p:cNvSpPr>
            <a:spLocks/>
          </p:cNvSpPr>
          <p:nvPr/>
        </p:nvSpPr>
        <p:spPr bwMode="auto">
          <a:xfrm>
            <a:off x="4427538" y="6164263"/>
            <a:ext cx="119062" cy="10795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 cap="flat">
            <a:solidFill>
              <a:srgbClr val="41414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>
              <a:defRPr/>
            </a:pPr>
            <a:endParaRPr lang="ru-RU" sz="3600" kern="0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191497" name="TextBox 12"/>
          <p:cNvSpPr txBox="1">
            <a:spLocks noChangeArrowheads="1"/>
          </p:cNvSpPr>
          <p:nvPr/>
        </p:nvSpPr>
        <p:spPr bwMode="auto">
          <a:xfrm>
            <a:off x="6704013" y="5346700"/>
            <a:ext cx="2033587" cy="231775"/>
          </a:xfrm>
          <a:prstGeom prst="rect">
            <a:avLst/>
          </a:prstGeom>
          <a:solidFill>
            <a:schemeClr val="bg1"/>
          </a:soli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900" smtClean="0">
                <a:solidFill>
                  <a:srgbClr val="002060"/>
                </a:solidFill>
              </a:rPr>
              <a:t>Площадка ОДЭК с размещением</a:t>
            </a:r>
          </a:p>
        </p:txBody>
      </p:sp>
      <p:sp>
        <p:nvSpPr>
          <p:cNvPr id="191498" name="Rectangle 7"/>
          <p:cNvSpPr>
            <a:spLocks/>
          </p:cNvSpPr>
          <p:nvPr/>
        </p:nvSpPr>
        <p:spPr bwMode="auto">
          <a:xfrm>
            <a:off x="4643438" y="5691188"/>
            <a:ext cx="80772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100" smtClean="0">
                <a:solidFill>
                  <a:srgbClr val="414142"/>
                </a:solidFill>
                <a:sym typeface="Arial" pitchFamily="34" charset="0"/>
              </a:rPr>
              <a:t>1</a:t>
            </a:r>
            <a:r>
              <a:rPr lang="en-US" altLang="ru-RU" sz="1100" smtClean="0">
                <a:solidFill>
                  <a:srgbClr val="414142"/>
                </a:solidFill>
                <a:sym typeface="Arial" pitchFamily="34" charset="0"/>
              </a:rPr>
              <a:t> этап. Модуль фабрикации </a:t>
            </a:r>
            <a:r>
              <a:rPr lang="ru-RU" altLang="ru-RU" sz="1100" smtClean="0">
                <a:solidFill>
                  <a:srgbClr val="414142"/>
                </a:solidFill>
                <a:sym typeface="Arial" pitchFamily="34" charset="0"/>
              </a:rPr>
              <a:t>.</a:t>
            </a:r>
            <a:r>
              <a:rPr lang="en-US" altLang="ru-RU" sz="1100" smtClean="0">
                <a:solidFill>
                  <a:srgbClr val="414142"/>
                </a:solidFill>
                <a:sym typeface="Arial" pitchFamily="34" charset="0"/>
              </a:rPr>
              <a:t>Площадь застройки – 41 000 м</a:t>
            </a:r>
            <a:r>
              <a:rPr lang="en-US" altLang="ru-RU" sz="1100" baseline="30000" smtClean="0">
                <a:solidFill>
                  <a:srgbClr val="414142"/>
                </a:solidFill>
                <a:sym typeface="Arial" pitchFamily="34" charset="0"/>
              </a:rPr>
              <a:t>2</a:t>
            </a:r>
          </a:p>
        </p:txBody>
      </p:sp>
      <p:sp>
        <p:nvSpPr>
          <p:cNvPr id="191499" name="Rectangle 8"/>
          <p:cNvSpPr>
            <a:spLocks/>
          </p:cNvSpPr>
          <p:nvPr/>
        </p:nvSpPr>
        <p:spPr bwMode="auto">
          <a:xfrm>
            <a:off x="4643438" y="5907088"/>
            <a:ext cx="8153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1100" smtClean="0">
                <a:solidFill>
                  <a:srgbClr val="414142"/>
                </a:solidFill>
                <a:sym typeface="Arial" pitchFamily="34" charset="0"/>
              </a:rPr>
              <a:t>2 этап. Энергоблок БРЕСТ-300. Площадь застройки – 38 000 м</a:t>
            </a:r>
            <a:r>
              <a:rPr lang="en-US" altLang="ru-RU" sz="1100" baseline="30000" smtClean="0">
                <a:solidFill>
                  <a:srgbClr val="414142"/>
                </a:solidFill>
                <a:sym typeface="Arial" pitchFamily="34" charset="0"/>
              </a:rPr>
              <a:t>2</a:t>
            </a:r>
          </a:p>
        </p:txBody>
      </p:sp>
      <p:sp>
        <p:nvSpPr>
          <p:cNvPr id="191500" name="Rectangle 9"/>
          <p:cNvSpPr>
            <a:spLocks/>
          </p:cNvSpPr>
          <p:nvPr/>
        </p:nvSpPr>
        <p:spPr bwMode="auto">
          <a:xfrm>
            <a:off x="4643438" y="6130925"/>
            <a:ext cx="82550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1100" smtClean="0">
                <a:solidFill>
                  <a:srgbClr val="414142"/>
                </a:solidFill>
                <a:sym typeface="Arial" pitchFamily="34" charset="0"/>
              </a:rPr>
              <a:t>3 этап. Модуль переработки. Площадь застройки – 19 000 м</a:t>
            </a:r>
            <a:r>
              <a:rPr lang="en-US" altLang="ru-RU" sz="1100" baseline="30000" smtClean="0">
                <a:solidFill>
                  <a:srgbClr val="414142"/>
                </a:solidFill>
                <a:sym typeface="Arial" pitchFamily="34" charset="0"/>
              </a:rPr>
              <a:t>2</a:t>
            </a:r>
          </a:p>
        </p:txBody>
      </p:sp>
      <p:pic>
        <p:nvPicPr>
          <p:cNvPr id="19150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60" y="3816499"/>
            <a:ext cx="3549650" cy="1530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50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52513"/>
            <a:ext cx="83534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503" name="TextBox 18"/>
          <p:cNvSpPr txBox="1">
            <a:spLocks noChangeArrowheads="1"/>
          </p:cNvSpPr>
          <p:nvPr/>
        </p:nvSpPr>
        <p:spPr bwMode="auto">
          <a:xfrm>
            <a:off x="1109857" y="3577431"/>
            <a:ext cx="23002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414142"/>
                </a:solidFill>
              </a:rPr>
              <a:t>Место строительства ОДЭК</a:t>
            </a:r>
          </a:p>
        </p:txBody>
      </p:sp>
      <p:sp>
        <p:nvSpPr>
          <p:cNvPr id="17" name="Прямоугольник 1"/>
          <p:cNvSpPr>
            <a:spLocks noChangeArrowheads="1"/>
          </p:cNvSpPr>
          <p:nvPr/>
        </p:nvSpPr>
        <p:spPr bwMode="auto">
          <a:xfrm>
            <a:off x="250825" y="260350"/>
            <a:ext cx="7921625" cy="6461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3274"/>
                </a:solidFill>
              </a:rPr>
              <a:t>Объекты капитального строительства 2013 года.</a:t>
            </a:r>
          </a:p>
          <a:p>
            <a:pPr>
              <a:defRPr/>
            </a:pPr>
            <a:r>
              <a:rPr lang="ru-RU" b="1" dirty="0">
                <a:solidFill>
                  <a:srgbClr val="003274"/>
                </a:solidFill>
              </a:rPr>
              <a:t>ОДЭК Проекта «Прорыв».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09857" y="2030651"/>
            <a:ext cx="8082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i="1" dirty="0" smtClean="0"/>
              <a:t>2015 - </a:t>
            </a:r>
            <a:r>
              <a:rPr lang="ru-RU" sz="1000" b="1" i="1" dirty="0" err="1" smtClean="0"/>
              <a:t>псд</a:t>
            </a:r>
            <a:endParaRPr lang="ru-RU" sz="1000" b="1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6084168" y="1988840"/>
            <a:ext cx="8082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i="1" dirty="0" smtClean="0"/>
              <a:t>2017 - </a:t>
            </a:r>
            <a:r>
              <a:rPr lang="ru-RU" sz="1000" b="1" i="1" dirty="0" err="1" smtClean="0"/>
              <a:t>псд</a:t>
            </a:r>
            <a:endParaRPr lang="ru-RU" sz="1000" b="1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565159" y="3028890"/>
            <a:ext cx="1558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/>
              <a:t>2014 – начало строительства</a:t>
            </a:r>
            <a:endParaRPr lang="ru-RU" sz="1000" b="1" i="1" dirty="0"/>
          </a:p>
        </p:txBody>
      </p:sp>
    </p:spTree>
    <p:extLst>
      <p:ext uri="{BB962C8B-B14F-4D97-AF65-F5344CB8AC3E}">
        <p14:creationId xmlns:p14="http://schemas.microsoft.com/office/powerpoint/2010/main" val="272157306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M3VHP13UUm8XDTpwpMO6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V1aE9IQ10uoHu59eoeg8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mGiH3USEauWS03sMbkE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UX_02zvCUyaM.NDdc2o.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KR8dq_ezE2YQtpPMYIx3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SsSSw_taUGsArIRB3POMA"/>
</p:tagLst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4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Оформление по умолчанию">
  <a:themeElements>
    <a:clrScheme name="8_Оформление по умолчанию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8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C649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40000"/>
          </a:spcBef>
          <a:spcAft>
            <a:spcPct val="2000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C649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40000"/>
          </a:spcBef>
          <a:spcAft>
            <a:spcPct val="2000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8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3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ПРЕЗЕНТЦИЯ ДЛЯ ПРАВЛЕНИЯ ОТ ИЛЬИНОЙ">
  <a:themeElements>
    <a:clrScheme name="8_Оформление по умолчанию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8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180975" marR="0" indent="-180975" algn="l" defTabSz="914400" rtl="0" eaLnBrk="1" fontAlgn="base" latinLnBrk="0" hangingPunct="1">
          <a:lnSpc>
            <a:spcPct val="110000"/>
          </a:lnSpc>
          <a:spcBef>
            <a:spcPct val="40000"/>
          </a:spcBef>
          <a:spcAft>
            <a:spcPct val="200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ru-RU" sz="16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180975" marR="0" indent="-180975" algn="l" defTabSz="914400" rtl="0" eaLnBrk="1" fontAlgn="base" latinLnBrk="0" hangingPunct="1">
          <a:lnSpc>
            <a:spcPct val="110000"/>
          </a:lnSpc>
          <a:spcBef>
            <a:spcPct val="40000"/>
          </a:spcBef>
          <a:spcAft>
            <a:spcPct val="200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ru-RU" sz="16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8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b-content">
  <a:themeElements>
    <a:clrScheme name="b-conten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cont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9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3249</TotalTime>
  <Words>1826</Words>
  <Application>Microsoft Office PowerPoint</Application>
  <PresentationFormat>Экран (4:3)</PresentationFormat>
  <Paragraphs>427</Paragraphs>
  <Slides>15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11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b-default</vt:lpstr>
      <vt:lpstr>13_b-default</vt:lpstr>
      <vt:lpstr>8_b-default</vt:lpstr>
      <vt:lpstr>ПРЕЗЕНТЦИЯ ДЛЯ ПРАВЛЕНИЯ ОТ ИЛЬИНОЙ</vt:lpstr>
      <vt:lpstr>b-content</vt:lpstr>
      <vt:lpstr>9_b-default</vt:lpstr>
      <vt:lpstr>1_b-default</vt:lpstr>
      <vt:lpstr>2_b-default</vt:lpstr>
      <vt:lpstr>3_b-default</vt:lpstr>
      <vt:lpstr>14_b-default</vt:lpstr>
      <vt:lpstr>8_Оформление по умолчанию</vt:lpstr>
      <vt:lpstr>Диаграмма Microsoft Excel</vt:lpstr>
      <vt:lpstr>Презентация PowerPoint</vt:lpstr>
      <vt:lpstr>Росатом на карте мировых технологических инновационных лидеров</vt:lpstr>
      <vt:lpstr>Презентация PowerPoint</vt:lpstr>
      <vt:lpstr>Эффективность деятельности научно-технического комплекса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 «ПРОРЫВ». Результаты 2013 года</vt:lpstr>
      <vt:lpstr>Презентация PowerPoint</vt:lpstr>
      <vt:lpstr>Проект ИТЭР. Результаты в 2013 году</vt:lpstr>
      <vt:lpstr>Научно-техническое сотрудничество в рамках межправительственных соглашений (ключевые проекты)  </vt:lpstr>
      <vt:lpstr>Научно-образовательное сотрудничество с профильными вузами </vt:lpstr>
      <vt:lpstr>Стимулирование научной и инновационной деятельности </vt:lpstr>
    </vt:vector>
  </TitlesOfParts>
  <Company>Rosatom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YVMotkina</dc:creator>
  <cp:lastModifiedBy>VVKoss</cp:lastModifiedBy>
  <cp:revision>187</cp:revision>
  <cp:lastPrinted>2014-06-25T06:39:35Z</cp:lastPrinted>
  <dcterms:created xsi:type="dcterms:W3CDTF">2013-11-20T07:42:52Z</dcterms:created>
  <dcterms:modified xsi:type="dcterms:W3CDTF">2014-06-25T18:00:26Z</dcterms:modified>
</cp:coreProperties>
</file>