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7" r:id="rId1"/>
  </p:sldMasterIdLst>
  <p:notesMasterIdLst>
    <p:notesMasterId r:id="rId21"/>
  </p:notesMasterIdLst>
  <p:sldIdLst>
    <p:sldId id="256" r:id="rId2"/>
    <p:sldId id="408" r:id="rId3"/>
    <p:sldId id="407" r:id="rId4"/>
    <p:sldId id="406" r:id="rId5"/>
    <p:sldId id="405" r:id="rId6"/>
    <p:sldId id="404" r:id="rId7"/>
    <p:sldId id="403" r:id="rId8"/>
    <p:sldId id="402" r:id="rId9"/>
    <p:sldId id="401" r:id="rId10"/>
    <p:sldId id="400" r:id="rId11"/>
    <p:sldId id="399" r:id="rId12"/>
    <p:sldId id="396" r:id="rId13"/>
    <p:sldId id="397" r:id="rId14"/>
    <p:sldId id="393" r:id="rId15"/>
    <p:sldId id="398" r:id="rId16"/>
    <p:sldId id="394" r:id="rId17"/>
    <p:sldId id="392" r:id="rId18"/>
    <p:sldId id="395" r:id="rId19"/>
    <p:sldId id="390" r:id="rId20"/>
  </p:sldIdLst>
  <p:sldSz cx="9144000" cy="6858000" type="screen4x3"/>
  <p:notesSz cx="6797675" cy="987425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/>
        <a:cs typeface="ＭＳ Ｐゴシック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/>
        <a:cs typeface="ＭＳ Ｐゴシック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/>
        <a:cs typeface="ＭＳ Ｐゴシック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/>
        <a:cs typeface="ＭＳ Ｐゴシック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/>
        <a:cs typeface="ＭＳ Ｐゴシック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/>
        <a:cs typeface="ＭＳ Ｐゴシック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/>
        <a:cs typeface="ＭＳ Ｐゴシック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/>
        <a:cs typeface="ＭＳ Ｐゴシック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/>
        <a:cs typeface="ＭＳ Ｐゴシック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FF"/>
    <a:srgbClr val="BBE0E3"/>
    <a:srgbClr val="FFFF99"/>
    <a:srgbClr val="0033CC"/>
    <a:srgbClr val="003366"/>
    <a:srgbClr val="4278F0"/>
    <a:srgbClr val="3366FF"/>
    <a:srgbClr val="0066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350" autoAdjust="0"/>
  </p:normalViewPr>
  <p:slideViewPr>
    <p:cSldViewPr>
      <p:cViewPr>
        <p:scale>
          <a:sx n="150" d="100"/>
          <a:sy n="150" d="100"/>
        </p:scale>
        <p:origin x="1878" y="178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2"/>
            <a:ext cx="2945659" cy="49371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spcBef>
                <a:spcPct val="0"/>
              </a:spcBef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75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443" y="2"/>
            <a:ext cx="2945659" cy="49371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defRPr sz="1200">
                <a:latin typeface="Arial" pitchFamily="34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C344C99A-C03E-47DA-9F9F-518831437C50}" type="datetime1">
              <a:rPr lang="ru-RU"/>
              <a:pPr>
                <a:defRPr/>
              </a:pPr>
              <a:t>25.06.2014</a:t>
            </a:fld>
            <a:endParaRPr lang="ru-RU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0275" y="739775"/>
            <a:ext cx="4937125" cy="37036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75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690269"/>
            <a:ext cx="5438140" cy="444341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75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8826"/>
            <a:ext cx="2945659" cy="49371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spcBef>
                <a:spcPct val="0"/>
              </a:spcBef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75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443" y="9378826"/>
            <a:ext cx="2945659" cy="49371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defRPr sz="1200">
                <a:latin typeface="Arial" pitchFamily="34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C1398DEF-F2C2-45E5-BAB8-C9BD204A5C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6642924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Calibri" pitchFamily="34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Calibri" pitchFamily="34" charset="0"/>
        <a:ea typeface="ＭＳ Ｐゴシック" charset="-128"/>
        <a:cs typeface="ＭＳ Ｐゴシック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Calibri" pitchFamily="34" charset="0"/>
        <a:ea typeface="ＭＳ Ｐゴシック" charset="-128"/>
        <a:cs typeface="ＭＳ Ｐゴシック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Calibri" pitchFamily="34" charset="0"/>
        <a:ea typeface="ＭＳ Ｐゴシック" charset="-128"/>
        <a:cs typeface="ＭＳ Ｐゴシック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Calibri" pitchFamily="34" charset="0"/>
        <a:ea typeface="ＭＳ Ｐゴシック" charset="-128"/>
        <a:cs typeface="ＭＳ Ｐゴシック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0D660F-EFDB-4A97-A3B0-6D7F37FC27E7}" type="datetime1">
              <a:rPr lang="ru-RU" smtClean="0"/>
              <a:pPr>
                <a:defRPr/>
              </a:pPr>
              <a:t>25.06.2014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F41F7A-CCA1-4A11-B8A7-F5BAE990C3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D38BC2-37CD-4E6B-AD9B-E80EC9E5649A}" type="datetime1">
              <a:rPr lang="ru-RU" smtClean="0"/>
              <a:pPr>
                <a:defRPr/>
              </a:pPr>
              <a:t>25.06.2014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34460A-98F6-4A6B-B3B6-6FE9A90F59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F856AC-EED0-4C27-B44A-3044C0CC2DB6}" type="datetime1">
              <a:rPr lang="ru-RU" smtClean="0"/>
              <a:pPr>
                <a:defRPr/>
              </a:pPr>
              <a:t>25.06.2014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7B3F55-D4E8-409F-BBD1-5082C706DB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Заголовок и объект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AACEA6-1CFC-48F4-95DA-E5AD4C796E32}" type="datetime1">
              <a:rPr lang="ru-RU" smtClean="0"/>
              <a:pPr>
                <a:defRPr/>
              </a:pPr>
              <a:t>25.06.2014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4EEC0F-C739-4C06-B5FD-8E6A1C2C3B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5A2987-8032-443B-94C5-DDC136367E27}" type="datetime1">
              <a:rPr lang="ru-RU" smtClean="0"/>
              <a:pPr>
                <a:defRPr/>
              </a:pPr>
              <a:t>25.06.2014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640073-51FB-4010-8ACC-F0CF1A417A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7E6351-CF38-42F4-AA0C-704201B7E6CF}" type="datetime1">
              <a:rPr lang="ru-RU" smtClean="0"/>
              <a:pPr>
                <a:defRPr/>
              </a:pPr>
              <a:t>25.06.2014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830BDF-1E91-4196-B2C2-28C22319F4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5EF26D-3F4A-48BF-8054-2B9B09C962DE}" type="datetime1">
              <a:rPr lang="ru-RU" smtClean="0"/>
              <a:pPr>
                <a:defRPr/>
              </a:pPr>
              <a:t>25.06.2014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EF9DE5-E608-4358-878C-F3549ECACB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55FDB2-3B64-4FA7-ACAD-927ECD6AD9B0}" type="datetime1">
              <a:rPr lang="ru-RU" smtClean="0"/>
              <a:pPr>
                <a:defRPr/>
              </a:pPr>
              <a:t>25.06.2014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B316DD-2585-4A95-9F74-25424A3745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E8D9A3-3741-44CB-A0DA-14DC0474CEEE}" type="datetime1">
              <a:rPr lang="ru-RU" smtClean="0"/>
              <a:pPr>
                <a:defRPr/>
              </a:pPr>
              <a:t>25.06.2014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83E347-CF86-4C5B-BCB5-13066A47CF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38C66-7E2E-471A-A1E2-B57E76156F6D}" type="datetime1">
              <a:rPr lang="ru-RU" smtClean="0"/>
              <a:pPr>
                <a:defRPr/>
              </a:pPr>
              <a:t>25.06.2014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6190FD-6D16-41B4-A6B7-FBC75CFC5D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936150-4A53-4E0A-B891-439260B0E91B}" type="datetime1">
              <a:rPr lang="ru-RU" smtClean="0"/>
              <a:pPr>
                <a:defRPr/>
              </a:pPr>
              <a:t>25.06.2014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EEC20B-A0BE-4015-B046-C149E6C110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DD6BC8-D0E4-41FE-BA4A-8407D2DCF4AB}" type="datetime1">
              <a:rPr lang="ru-RU" smtClean="0"/>
              <a:pPr>
                <a:defRPr/>
              </a:pPr>
              <a:t>25.06.2014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DA13C4-4A36-46DB-B3BC-6394F584D0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9F7CB1-6DBD-44AB-9148-7237C9471366}" type="datetime1">
              <a:rPr lang="ru-RU" smtClean="0"/>
              <a:pPr>
                <a:defRPr/>
              </a:pPr>
              <a:t>25.06.2014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AEC5F3-D05F-4430-BF22-1E546B8D58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9CCFF"/>
            </a:gs>
            <a:gs pos="50000">
              <a:schemeClr val="bg1"/>
            </a:gs>
            <a:gs pos="100000">
              <a:srgbClr val="99CC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144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defRPr sz="1400">
                <a:latin typeface="Arial" pitchFamily="34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250F84D9-D881-4D63-843C-5C550AF05DE8}" type="datetime1">
              <a:rPr lang="ru-RU" smtClean="0"/>
              <a:pPr>
                <a:defRPr/>
              </a:pPr>
              <a:t>25.06.2014</a:t>
            </a:fld>
            <a:endParaRPr lang="ru-RU"/>
          </a:p>
        </p:txBody>
      </p:sp>
      <p:sp>
        <p:nvSpPr>
          <p:cNvPr id="6144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defRPr sz="14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144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400">
                <a:latin typeface="Arial" pitchFamily="34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2273F81A-4BC9-419A-B56A-48839DC878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79" r:id="rId2"/>
    <p:sldLayoutId id="2147483678" r:id="rId3"/>
    <p:sldLayoutId id="2147483677" r:id="rId4"/>
    <p:sldLayoutId id="2147483676" r:id="rId5"/>
    <p:sldLayoutId id="2147483675" r:id="rId6"/>
    <p:sldLayoutId id="2147483674" r:id="rId7"/>
    <p:sldLayoutId id="2147483673" r:id="rId8"/>
    <p:sldLayoutId id="2147483672" r:id="rId9"/>
    <p:sldLayoutId id="2147483671" r:id="rId10"/>
    <p:sldLayoutId id="2147483670" r:id="rId11"/>
    <p:sldLayoutId id="2147483669" r:id="rId12"/>
    <p:sldLayoutId id="2147483668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ＭＳ Ｐゴシック" charset="-128"/>
          <a:cs typeface="ＭＳ Ｐゴシック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ＭＳ Ｐゴシック" charset="-128"/>
          <a:cs typeface="ＭＳ Ｐゴシック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ＭＳ Ｐゴシック" charset="-128"/>
          <a:cs typeface="ＭＳ Ｐゴシック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ＭＳ Ｐゴシック" charset="-128"/>
          <a:cs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ＭＳ Ｐゴシック" charset="-128"/>
          <a:cs typeface="ＭＳ Ｐゴシック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304800" y="2590800"/>
            <a:ext cx="8534400" cy="2819400"/>
          </a:xfrm>
        </p:spPr>
        <p:txBody>
          <a:bodyPr/>
          <a:lstStyle/>
          <a:p>
            <a:pPr eaLnBrk="1" hangingPunct="1"/>
            <a:r>
              <a:rPr kumimoji="0" lang="ru-RU" sz="3200" b="1" i="1" dirty="0" smtClean="0">
                <a:solidFill>
                  <a:srgbClr val="C00000"/>
                </a:solidFill>
                <a:ea typeface="ＭＳ Ｐゴシック"/>
                <a:cs typeface="ＭＳ Ｐゴシック"/>
              </a:rPr>
              <a:t>От надзора за ядерной безопасностью до государственного регулирования ядерной и радиационной безопасности</a:t>
            </a:r>
            <a:r>
              <a:rPr kumimoji="0" lang="ru-RU" sz="3200" b="1" i="1" dirty="0" smtClean="0">
                <a:solidFill>
                  <a:srgbClr val="002060"/>
                </a:solidFill>
                <a:ea typeface="ＭＳ Ｐゴシック"/>
                <a:cs typeface="ＭＳ Ｐゴシック"/>
              </a:rPr>
              <a:t/>
            </a:r>
            <a:br>
              <a:rPr kumimoji="0" lang="ru-RU" sz="3200" b="1" i="1" dirty="0" smtClean="0">
                <a:solidFill>
                  <a:srgbClr val="002060"/>
                </a:solidFill>
                <a:ea typeface="ＭＳ Ｐゴシック"/>
                <a:cs typeface="ＭＳ Ｐゴシック"/>
              </a:rPr>
            </a:br>
            <a:r>
              <a:rPr kumimoji="0" lang="ru-RU" sz="3200" b="1" i="1" dirty="0" smtClean="0">
                <a:solidFill>
                  <a:srgbClr val="002060"/>
                </a:solidFill>
                <a:ea typeface="ＭＳ Ｐゴシック"/>
                <a:cs typeface="ＭＳ Ｐゴシック"/>
              </a:rPr>
              <a:t/>
            </a:r>
            <a:br>
              <a:rPr kumimoji="0" lang="ru-RU" sz="3200" b="1" i="1" dirty="0" smtClean="0">
                <a:solidFill>
                  <a:srgbClr val="002060"/>
                </a:solidFill>
                <a:ea typeface="ＭＳ Ｐゴシック"/>
                <a:cs typeface="ＭＳ Ｐゴシック"/>
              </a:rPr>
            </a:br>
            <a:r>
              <a:rPr kumimoji="0" lang="ru-RU" sz="3200" b="1" i="1" dirty="0">
                <a:solidFill>
                  <a:srgbClr val="002060"/>
                </a:solidFill>
                <a:ea typeface="ＭＳ Ｐゴシック"/>
                <a:cs typeface="ＭＳ Ｐゴシック"/>
              </a:rPr>
              <a:t/>
            </a:r>
            <a:br>
              <a:rPr kumimoji="0" lang="ru-RU" sz="3200" b="1" i="1" dirty="0">
                <a:solidFill>
                  <a:srgbClr val="002060"/>
                </a:solidFill>
                <a:ea typeface="ＭＳ Ｐゴシック"/>
                <a:cs typeface="ＭＳ Ｐゴシック"/>
              </a:rPr>
            </a:br>
            <a:r>
              <a:rPr kumimoji="0" lang="ru-RU" sz="2000" b="1" i="1" dirty="0" smtClean="0">
                <a:solidFill>
                  <a:srgbClr val="002060"/>
                </a:solidFill>
                <a:ea typeface="ＭＳ Ｐゴシック"/>
                <a:cs typeface="ＭＳ Ｐゴシック"/>
              </a:rPr>
              <a:t>В.С. Беззубцев</a:t>
            </a:r>
            <a:r>
              <a:rPr kumimoji="0" lang="ru-RU" sz="2000" b="1" i="1" dirty="0" smtClean="0">
                <a:solidFill>
                  <a:srgbClr val="002060"/>
                </a:solidFill>
                <a:ea typeface="ＭＳ Ｐゴシック"/>
                <a:cs typeface="ＭＳ Ｐゴシック"/>
              </a:rPr>
              <a:t/>
            </a:r>
            <a:br>
              <a:rPr kumimoji="0" lang="ru-RU" sz="2000" b="1" i="1" dirty="0" smtClean="0">
                <a:solidFill>
                  <a:srgbClr val="002060"/>
                </a:solidFill>
                <a:ea typeface="ＭＳ Ｐゴシック"/>
                <a:cs typeface="ＭＳ Ｐゴシック"/>
              </a:rPr>
            </a:br>
            <a:r>
              <a:rPr kumimoji="0" lang="ru-RU" sz="2000" b="1" i="1" dirty="0" smtClean="0">
                <a:solidFill>
                  <a:srgbClr val="002060"/>
                </a:solidFill>
                <a:ea typeface="ＭＳ Ｐゴシック"/>
                <a:cs typeface="ＭＳ Ｐゴシック"/>
              </a:rPr>
              <a:t>Заместитель руководителя </a:t>
            </a:r>
            <a:r>
              <a:rPr kumimoji="0" lang="ru-RU" sz="2000" b="1" i="1" dirty="0">
                <a:solidFill>
                  <a:srgbClr val="002060"/>
                </a:solidFill>
                <a:ea typeface="ＭＳ Ｐゴシック"/>
                <a:cs typeface="ＭＳ Ｐゴシック"/>
              </a:rPr>
              <a:t>Р</a:t>
            </a:r>
            <a:r>
              <a:rPr kumimoji="0" lang="ru-RU" sz="2000" b="1" i="1" dirty="0" smtClean="0">
                <a:solidFill>
                  <a:srgbClr val="002060"/>
                </a:solidFill>
                <a:ea typeface="ＭＳ Ｐゴシック"/>
                <a:cs typeface="ＭＳ Ｐゴシック"/>
              </a:rPr>
              <a:t>остехнадзора</a:t>
            </a:r>
            <a:br>
              <a:rPr kumimoji="0" lang="ru-RU" sz="2000" b="1" i="1" dirty="0" smtClean="0">
                <a:solidFill>
                  <a:srgbClr val="002060"/>
                </a:solidFill>
                <a:ea typeface="ＭＳ Ｐゴシック"/>
                <a:cs typeface="ＭＳ Ｐゴシック"/>
              </a:rPr>
            </a:br>
            <a:r>
              <a:rPr kumimoji="0" lang="ru-RU" sz="3200" b="1" i="1" dirty="0" smtClean="0">
                <a:solidFill>
                  <a:srgbClr val="002060"/>
                </a:solidFill>
                <a:ea typeface="ＭＳ Ｐゴシック"/>
                <a:cs typeface="ＭＳ Ｐゴシック"/>
              </a:rPr>
              <a:t> </a:t>
            </a:r>
          </a:p>
        </p:txBody>
      </p:sp>
      <p:sp>
        <p:nvSpPr>
          <p:cNvPr id="16386" name="Rectangle 4"/>
          <p:cNvSpPr>
            <a:spLocks noChangeArrowheads="1"/>
          </p:cNvSpPr>
          <p:nvPr/>
        </p:nvSpPr>
        <p:spPr bwMode="auto">
          <a:xfrm>
            <a:off x="0" y="5562600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solidFill>
                  <a:srgbClr val="002060"/>
                </a:solidFill>
              </a:rPr>
              <a:t>26 июня </a:t>
            </a:r>
            <a:r>
              <a:rPr lang="en-US" sz="1200" b="1" dirty="0" smtClean="0">
                <a:solidFill>
                  <a:srgbClr val="002060"/>
                </a:solidFill>
              </a:rPr>
              <a:t>201</a:t>
            </a:r>
            <a:r>
              <a:rPr lang="ru-RU" sz="1200" b="1" dirty="0">
                <a:solidFill>
                  <a:srgbClr val="002060"/>
                </a:solidFill>
              </a:rPr>
              <a:t>4</a:t>
            </a:r>
            <a:r>
              <a:rPr lang="ru-RU" sz="1200" b="1" dirty="0" smtClean="0">
                <a:solidFill>
                  <a:srgbClr val="002060"/>
                </a:solidFill>
              </a:rPr>
              <a:t> </a:t>
            </a:r>
            <a:r>
              <a:rPr lang="ru-RU" sz="1200" b="1" dirty="0">
                <a:solidFill>
                  <a:srgbClr val="002060"/>
                </a:solidFill>
              </a:rPr>
              <a:t>г.</a:t>
            </a:r>
            <a:r>
              <a:rPr lang="en-US" sz="1200" b="1" dirty="0">
                <a:solidFill>
                  <a:srgbClr val="002060"/>
                </a:solidFill>
              </a:rPr>
              <a:t> </a:t>
            </a:r>
            <a:endParaRPr lang="ru-RU" sz="1200" b="1" dirty="0">
              <a:solidFill>
                <a:srgbClr val="002060"/>
              </a:solidFill>
            </a:endParaRPr>
          </a:p>
          <a:p>
            <a:pPr algn="ctr"/>
            <a:r>
              <a:rPr lang="en-US" sz="1200" b="1" dirty="0">
                <a:solidFill>
                  <a:srgbClr val="002060"/>
                </a:solidFill>
              </a:rPr>
              <a:t>  </a:t>
            </a:r>
            <a:r>
              <a:rPr lang="ru-RU" sz="1200" b="1" dirty="0" smtClean="0">
                <a:solidFill>
                  <a:srgbClr val="002060"/>
                </a:solidFill>
              </a:rPr>
              <a:t>25-я ежегодная научно-техническая конференция Ядерного общества России </a:t>
            </a:r>
          </a:p>
          <a:p>
            <a:pPr algn="ctr"/>
            <a:r>
              <a:rPr lang="ru-RU" sz="1200" b="1" dirty="0" smtClean="0">
                <a:solidFill>
                  <a:srgbClr val="002060"/>
                </a:solidFill>
              </a:rPr>
              <a:t>«АЭС: вчера, сегодня, завтра»</a:t>
            </a:r>
            <a:endParaRPr lang="ru-RU" sz="1800" dirty="0">
              <a:solidFill>
                <a:srgbClr val="002060"/>
              </a:solidFill>
            </a:endParaRPr>
          </a:p>
        </p:txBody>
      </p:sp>
      <p:pic>
        <p:nvPicPr>
          <p:cNvPr id="10" name="Рисунок 5" descr="4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357938"/>
            <a:ext cx="9144000" cy="50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Прямоугольник 4"/>
          <p:cNvSpPr>
            <a:spLocks noChangeArrowheads="1"/>
          </p:cNvSpPr>
          <p:nvPr/>
        </p:nvSpPr>
        <p:spPr bwMode="auto">
          <a:xfrm>
            <a:off x="0" y="6416675"/>
            <a:ext cx="91440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+mj-lt"/>
              </a:rPr>
              <a:t>www.gosnadzor.ru</a:t>
            </a:r>
            <a:endParaRPr lang="ru-RU" sz="2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1" name="Rectangle 37"/>
          <p:cNvSpPr>
            <a:spLocks noChangeArrowheads="1"/>
          </p:cNvSpPr>
          <p:nvPr/>
        </p:nvSpPr>
        <p:spPr bwMode="auto">
          <a:xfrm>
            <a:off x="0" y="1143000"/>
            <a:ext cx="9144000" cy="265112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Rectangle 38"/>
          <p:cNvSpPr>
            <a:spLocks noChangeArrowheads="1"/>
          </p:cNvSpPr>
          <p:nvPr/>
        </p:nvSpPr>
        <p:spPr bwMode="auto">
          <a:xfrm>
            <a:off x="0" y="1371600"/>
            <a:ext cx="9144000" cy="287337"/>
          </a:xfrm>
          <a:prstGeom prst="rect">
            <a:avLst/>
          </a:prstGeom>
          <a:gradFill rotWithShape="0">
            <a:gsLst>
              <a:gs pos="0">
                <a:srgbClr val="003366"/>
              </a:gs>
              <a:gs pos="100000">
                <a:srgbClr val="0000CC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cs typeface="Arial" charset="0"/>
            </a:endParaRPr>
          </a:p>
        </p:txBody>
      </p:sp>
      <p:sp>
        <p:nvSpPr>
          <p:cNvPr id="23" name="Rectangle 39"/>
          <p:cNvSpPr>
            <a:spLocks noChangeArrowheads="1"/>
          </p:cNvSpPr>
          <p:nvPr/>
        </p:nvSpPr>
        <p:spPr bwMode="auto">
          <a:xfrm>
            <a:off x="0" y="1600200"/>
            <a:ext cx="9144000" cy="228599"/>
          </a:xfrm>
          <a:prstGeom prst="rect">
            <a:avLst/>
          </a:prstGeom>
          <a:solidFill>
            <a:srgbClr val="9933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cs typeface="Arial" charset="0"/>
            </a:endParaRPr>
          </a:p>
        </p:txBody>
      </p:sp>
      <p:sp>
        <p:nvSpPr>
          <p:cNvPr id="24" name="Text Box 40"/>
          <p:cNvSpPr txBox="1">
            <a:spLocks noChangeArrowheads="1"/>
          </p:cNvSpPr>
          <p:nvPr/>
        </p:nvSpPr>
        <p:spPr bwMode="auto">
          <a:xfrm>
            <a:off x="1187450" y="188913"/>
            <a:ext cx="7956550" cy="964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ru-RU" sz="2100" b="1" dirty="0" smtClean="0">
                <a:solidFill>
                  <a:srgbClr val="003366"/>
                </a:solidFill>
              </a:rPr>
              <a:t>ФЕДЕРАЛЬНАЯ СЛУЖБА ПО ЭКОЛОГИЧЕСКОМУ, ТЕХНОЛОГИЧЕСКОМУ И АТОМНОМУ НАДЗОРУ</a:t>
            </a:r>
            <a:endParaRPr lang="en-US" sz="2100" b="1" dirty="0" smtClean="0">
              <a:solidFill>
                <a:srgbClr val="003366"/>
              </a:solidFill>
            </a:endParaRPr>
          </a:p>
          <a:p>
            <a:pPr algn="ctr">
              <a:lnSpc>
                <a:spcPct val="90000"/>
              </a:lnSpc>
              <a:defRPr/>
            </a:pPr>
            <a:r>
              <a:rPr lang="en-US" sz="2100" b="1" dirty="0" smtClean="0">
                <a:solidFill>
                  <a:srgbClr val="003366"/>
                </a:solidFill>
              </a:rPr>
              <a:t>(</a:t>
            </a:r>
            <a:r>
              <a:rPr lang="ru-RU" sz="2100" b="1" dirty="0" smtClean="0">
                <a:solidFill>
                  <a:srgbClr val="003366"/>
                </a:solidFill>
              </a:rPr>
              <a:t>РОСТЕХНАДЗОР</a:t>
            </a:r>
            <a:r>
              <a:rPr lang="en-US" sz="2100" b="1" dirty="0" smtClean="0">
                <a:solidFill>
                  <a:srgbClr val="003366"/>
                </a:solidFill>
              </a:rPr>
              <a:t>)</a:t>
            </a:r>
            <a:endParaRPr lang="ru-RU" sz="2100" b="1" dirty="0">
              <a:solidFill>
                <a:srgbClr val="003366"/>
              </a:solidFill>
            </a:endParaRPr>
          </a:p>
        </p:txBody>
      </p:sp>
      <p:pic>
        <p:nvPicPr>
          <p:cNvPr id="25" name="Picture 41" descr="fsetan_emblema200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403350" cy="157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1830BDF-1E91-4196-B2C2-28C22319F480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  <p:sp>
        <p:nvSpPr>
          <p:cNvPr id="10" name="Объект 9"/>
          <p:cNvSpPr txBox="1">
            <a:spLocks noGrp="1" noChangeArrowheads="1"/>
          </p:cNvSpPr>
          <p:nvPr>
            <p:ph idx="1"/>
          </p:nvPr>
        </p:nvSpPr>
        <p:spPr bwMode="auto">
          <a:xfrm>
            <a:off x="457200" y="1600200"/>
            <a:ext cx="8229600" cy="10402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indent="0" defTabSz="1377950">
              <a:lnSpc>
                <a:spcPct val="90000"/>
              </a:lnSpc>
              <a:spcBef>
                <a:spcPts val="1200"/>
              </a:spcBef>
              <a:spcAft>
                <a:spcPct val="35000"/>
              </a:spcAft>
              <a:buNone/>
              <a:defRPr/>
            </a:pPr>
            <a:r>
              <a:rPr lang="ru-RU" sz="2400" b="1" i="1" dirty="0" smtClean="0">
                <a:solidFill>
                  <a:srgbClr val="C00000"/>
                </a:solidFill>
              </a:rPr>
              <a:t>Общие нормы</a:t>
            </a:r>
            <a:r>
              <a:rPr lang="en-US" sz="2400" b="1" i="1" dirty="0" smtClean="0">
                <a:solidFill>
                  <a:srgbClr val="C00000"/>
                </a:solidFill>
              </a:rPr>
              <a:t> </a:t>
            </a:r>
            <a:r>
              <a:rPr lang="ru-RU" sz="2400" b="1" i="1" dirty="0" smtClean="0">
                <a:solidFill>
                  <a:srgbClr val="C00000"/>
                </a:solidFill>
              </a:rPr>
              <a:t> международных конвенций</a:t>
            </a:r>
          </a:p>
          <a:p>
            <a:pPr marL="0" indent="0" defTabSz="1377950">
              <a:lnSpc>
                <a:spcPct val="90000"/>
              </a:lnSpc>
              <a:spcBef>
                <a:spcPts val="1200"/>
              </a:spcBef>
              <a:spcAft>
                <a:spcPct val="35000"/>
              </a:spcAft>
              <a:buNone/>
              <a:defRPr/>
            </a:pPr>
            <a:endParaRPr lang="ru-RU" sz="2400" b="1" i="1" dirty="0" smtClean="0">
              <a:solidFill>
                <a:srgbClr val="C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0" y="1905000"/>
            <a:ext cx="9144000" cy="3854019"/>
          </a:xfrm>
          <a:prstGeom prst="rect">
            <a:avLst/>
          </a:prstGeom>
          <a:noFill/>
          <a:ln>
            <a:noFill/>
          </a:ln>
        </p:spPr>
        <p:txBody>
          <a:bodyPr wrap="square" lIns="82945" tIns="41473" rIns="82945" bIns="41473">
            <a:spAutoFit/>
          </a:bodyPr>
          <a:lstStyle/>
          <a:p>
            <a:pPr>
              <a:defRPr/>
            </a:pP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Государства-участники несут ответственность за создание и поддержание законодательной и регулирующей основы безопасности, которая включает в себя:</a:t>
            </a:r>
          </a:p>
          <a:p>
            <a:pPr marL="358775" lvl="0" indent="-358775">
              <a:spcBef>
                <a:spcPts val="550"/>
              </a:spcBef>
              <a:spcAft>
                <a:spcPts val="550"/>
              </a:spcAft>
              <a:buSzPct val="120000"/>
              <a:buBlip>
                <a:blip r:embed="rId2"/>
              </a:buBlip>
              <a:defRPr/>
            </a:pPr>
            <a:endParaRPr lang="en-US" sz="2000" dirty="0" smtClean="0"/>
          </a:p>
          <a:p>
            <a:pPr marL="1273175" lvl="2" indent="-358775">
              <a:spcBef>
                <a:spcPts val="550"/>
              </a:spcBef>
              <a:spcAft>
                <a:spcPts val="550"/>
              </a:spcAft>
              <a:buSzPct val="120000"/>
              <a:buBlip>
                <a:blip r:embed="rId2"/>
              </a:buBlip>
              <a:defRPr/>
            </a:pPr>
            <a:r>
              <a:rPr lang="ru-RU" sz="2000" b="1" i="1" dirty="0" smtClean="0">
                <a:latin typeface="Arial" pitchFamily="34" charset="0"/>
                <a:cs typeface="Arial" pitchFamily="34" charset="0"/>
              </a:rPr>
              <a:t>нормативное правовое регулирование</a:t>
            </a:r>
            <a:endParaRPr lang="en-US" sz="2000" dirty="0" smtClean="0"/>
          </a:p>
          <a:p>
            <a:pPr marL="1273175" lvl="2" indent="-358775">
              <a:spcBef>
                <a:spcPts val="550"/>
              </a:spcBef>
              <a:spcAft>
                <a:spcPts val="550"/>
              </a:spcAft>
              <a:buSzPct val="120000"/>
              <a:buBlip>
                <a:blip r:embed="rId2"/>
              </a:buBlip>
              <a:defRPr/>
            </a:pPr>
            <a:r>
              <a:rPr lang="ru-RU" sz="2000" b="1" i="1" dirty="0" smtClean="0">
                <a:latin typeface="Arial" pitchFamily="34" charset="0"/>
                <a:cs typeface="Arial" pitchFamily="34" charset="0"/>
              </a:rPr>
              <a:t>лицензирование</a:t>
            </a:r>
            <a:endParaRPr lang="en-US" sz="2000" b="1" i="1" dirty="0" smtClean="0">
              <a:latin typeface="Arial" pitchFamily="34" charset="0"/>
              <a:cs typeface="Arial" pitchFamily="34" charset="0"/>
            </a:endParaRPr>
          </a:p>
          <a:p>
            <a:pPr marL="1273175" lvl="2" indent="-358775">
              <a:spcBef>
                <a:spcPts val="550"/>
              </a:spcBef>
              <a:spcAft>
                <a:spcPts val="550"/>
              </a:spcAft>
              <a:buSzPct val="120000"/>
              <a:buBlip>
                <a:blip r:embed="rId2"/>
              </a:buBlip>
              <a:defRPr/>
            </a:pPr>
            <a:r>
              <a:rPr lang="ru-RU" sz="2000" b="1" i="1" dirty="0" smtClean="0">
                <a:latin typeface="Arial" pitchFamily="34" charset="0"/>
                <a:cs typeface="Arial" pitchFamily="34" charset="0"/>
              </a:rPr>
              <a:t>надзор и контроль</a:t>
            </a:r>
            <a:endParaRPr lang="en-US" sz="2000" b="1" i="1" dirty="0" smtClean="0">
              <a:latin typeface="Arial" pitchFamily="34" charset="0"/>
              <a:cs typeface="Arial" pitchFamily="34" charset="0"/>
            </a:endParaRPr>
          </a:p>
          <a:p>
            <a:pPr marL="1273175" lvl="2" indent="-358775">
              <a:spcBef>
                <a:spcPts val="550"/>
              </a:spcBef>
              <a:spcAft>
                <a:spcPts val="550"/>
              </a:spcAft>
              <a:buSzPct val="120000"/>
              <a:buBlip>
                <a:blip r:embed="rId2"/>
              </a:buBlip>
              <a:defRPr/>
            </a:pPr>
            <a:r>
              <a:rPr lang="ru-RU" sz="2000" b="1" i="1" dirty="0" smtClean="0">
                <a:latin typeface="Arial" pitchFamily="34" charset="0"/>
                <a:cs typeface="Arial" pitchFamily="34" charset="0"/>
              </a:rPr>
              <a:t>санкции</a:t>
            </a:r>
          </a:p>
        </p:txBody>
      </p:sp>
      <p:sp>
        <p:nvSpPr>
          <p:cNvPr id="12" name="Rectangle 37"/>
          <p:cNvSpPr>
            <a:spLocks noChangeArrowheads="1"/>
          </p:cNvSpPr>
          <p:nvPr/>
        </p:nvSpPr>
        <p:spPr bwMode="auto">
          <a:xfrm>
            <a:off x="0" y="665163"/>
            <a:ext cx="9144000" cy="142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" name="Rectangle 38"/>
          <p:cNvSpPr>
            <a:spLocks noChangeArrowheads="1"/>
          </p:cNvSpPr>
          <p:nvPr/>
        </p:nvSpPr>
        <p:spPr bwMode="auto">
          <a:xfrm>
            <a:off x="0" y="808038"/>
            <a:ext cx="9144000" cy="144462"/>
          </a:xfrm>
          <a:prstGeom prst="rect">
            <a:avLst/>
          </a:prstGeom>
          <a:gradFill rotWithShape="0">
            <a:gsLst>
              <a:gs pos="0">
                <a:srgbClr val="003366"/>
              </a:gs>
              <a:gs pos="100000">
                <a:srgbClr val="0000CC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4" name="Rectangle 39"/>
          <p:cNvSpPr>
            <a:spLocks noChangeArrowheads="1"/>
          </p:cNvSpPr>
          <p:nvPr/>
        </p:nvSpPr>
        <p:spPr bwMode="auto">
          <a:xfrm>
            <a:off x="0" y="952500"/>
            <a:ext cx="9144000" cy="144462"/>
          </a:xfrm>
          <a:prstGeom prst="rect">
            <a:avLst/>
          </a:prstGeom>
          <a:solidFill>
            <a:srgbClr val="9933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" name="Text Box 40"/>
          <p:cNvSpPr txBox="1">
            <a:spLocks noChangeArrowheads="1"/>
          </p:cNvSpPr>
          <p:nvPr/>
        </p:nvSpPr>
        <p:spPr bwMode="auto">
          <a:xfrm>
            <a:off x="685800" y="115888"/>
            <a:ext cx="845820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ru-RU" sz="1800" b="1" dirty="0">
                <a:solidFill>
                  <a:srgbClr val="003366"/>
                </a:solidFill>
                <a:latin typeface="+mj-lt"/>
              </a:rPr>
              <a:t>Федеральная служба по экологическому, технологическому                                   и атомному надзору </a:t>
            </a:r>
            <a:r>
              <a:rPr lang="en-US" sz="1800" b="1" dirty="0">
                <a:solidFill>
                  <a:srgbClr val="003366"/>
                </a:solidFill>
                <a:latin typeface="+mj-lt"/>
              </a:rPr>
              <a:t>(</a:t>
            </a:r>
            <a:r>
              <a:rPr lang="ru-RU" sz="1800" b="1" dirty="0" err="1">
                <a:solidFill>
                  <a:srgbClr val="003366"/>
                </a:solidFill>
                <a:latin typeface="+mj-lt"/>
              </a:rPr>
              <a:t>Ростехнадзор</a:t>
            </a:r>
            <a:r>
              <a:rPr lang="en-US" sz="1800" b="1" dirty="0">
                <a:solidFill>
                  <a:srgbClr val="003366"/>
                </a:solidFill>
                <a:latin typeface="+mj-lt"/>
              </a:rPr>
              <a:t>)</a:t>
            </a:r>
            <a:endParaRPr lang="ru-RU" sz="1800" b="1" dirty="0">
              <a:solidFill>
                <a:srgbClr val="003366"/>
              </a:solidFill>
              <a:latin typeface="+mj-lt"/>
            </a:endParaRPr>
          </a:p>
        </p:txBody>
      </p:sp>
      <p:pic>
        <p:nvPicPr>
          <p:cNvPr id="16" name="Picture 41" descr="fsetan_emblema200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36625" cy="1052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083524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000" b="1" i="1" dirty="0">
                <a:solidFill>
                  <a:srgbClr val="C00000"/>
                </a:solidFill>
              </a:rPr>
              <a:t>Основные принципы безопасности в области использования атомной энергии закрепляются, прежде всего, в международных конвенциях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1830BDF-1E91-4196-B2C2-28C22319F480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0" y="2052850"/>
            <a:ext cx="9144000" cy="4069463"/>
          </a:xfrm>
          <a:prstGeom prst="rect">
            <a:avLst/>
          </a:prstGeom>
          <a:noFill/>
          <a:ln>
            <a:noFill/>
          </a:ln>
        </p:spPr>
        <p:txBody>
          <a:bodyPr wrap="square" lIns="82945" tIns="41473" rIns="82945" bIns="41473">
            <a:spAutoFit/>
          </a:bodyPr>
          <a:lstStyle/>
          <a:p>
            <a:pPr lvl="0">
              <a:defRPr/>
            </a:pP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lvl="0">
              <a:spcBef>
                <a:spcPts val="550"/>
              </a:spcBef>
              <a:spcAft>
                <a:spcPts val="550"/>
              </a:spcAft>
              <a:buSzPct val="120000"/>
              <a:defRPr/>
            </a:pPr>
            <a:endParaRPr lang="en-US" sz="1000" dirty="0" smtClean="0"/>
          </a:p>
          <a:p>
            <a:pPr marL="1273175" lvl="2" indent="-358775">
              <a:spcBef>
                <a:spcPts val="550"/>
              </a:spcBef>
              <a:spcAft>
                <a:spcPts val="550"/>
              </a:spcAft>
              <a:buSzPct val="120000"/>
              <a:buBlip>
                <a:blip r:embed="rId2"/>
              </a:buBlip>
              <a:defRPr/>
            </a:pPr>
            <a:r>
              <a:rPr lang="ru-RU" sz="1800" kern="0" dirty="0" smtClean="0">
                <a:solidFill>
                  <a:srgbClr val="000000"/>
                </a:solidFill>
                <a:latin typeface="Arial"/>
                <a:ea typeface="SimSun"/>
              </a:rPr>
              <a:t>принцип исключительной ответственности обладателя лицензии за обеспечение безопасности </a:t>
            </a:r>
          </a:p>
          <a:p>
            <a:pPr marL="1273175" lvl="2" indent="-358775">
              <a:spcBef>
                <a:spcPts val="550"/>
              </a:spcBef>
              <a:spcAft>
                <a:spcPts val="550"/>
              </a:spcAft>
              <a:buSzPct val="120000"/>
              <a:buBlip>
                <a:blip r:embed="rId2"/>
              </a:buBlip>
              <a:defRPr/>
            </a:pPr>
            <a:r>
              <a:rPr lang="ru-RU" sz="1800" kern="0" dirty="0" smtClean="0">
                <a:solidFill>
                  <a:srgbClr val="000000"/>
                </a:solidFill>
                <a:latin typeface="Arial"/>
                <a:ea typeface="SimSun"/>
              </a:rPr>
              <a:t>принцип приоритетности безопасности в области использования атомной энергии</a:t>
            </a:r>
          </a:p>
          <a:p>
            <a:pPr marL="1273175" lvl="2" indent="-358775">
              <a:spcBef>
                <a:spcPts val="550"/>
              </a:spcBef>
              <a:spcAft>
                <a:spcPts val="550"/>
              </a:spcAft>
              <a:buSzPct val="120000"/>
              <a:buBlip>
                <a:blip r:embed="rId2"/>
              </a:buBlip>
              <a:defRPr/>
            </a:pPr>
            <a:r>
              <a:rPr lang="ru-RU" sz="1800" kern="0" dirty="0" smtClean="0">
                <a:solidFill>
                  <a:srgbClr val="000000"/>
                </a:solidFill>
                <a:latin typeface="Arial"/>
                <a:ea typeface="SimSun"/>
              </a:rPr>
              <a:t>принцип запрещения деятельности в области использования атомной энергии без соответствующей разрешения (лицензии)</a:t>
            </a:r>
          </a:p>
          <a:p>
            <a:pPr marL="1273175" lvl="2" indent="-358775">
              <a:spcBef>
                <a:spcPts val="550"/>
              </a:spcBef>
              <a:spcAft>
                <a:spcPts val="550"/>
              </a:spcAft>
              <a:buSzPct val="120000"/>
              <a:buBlip>
                <a:blip r:embed="rId2"/>
              </a:buBlip>
              <a:defRPr/>
            </a:pPr>
            <a:r>
              <a:rPr lang="ru-RU" sz="1800" kern="0" dirty="0" smtClean="0">
                <a:solidFill>
                  <a:srgbClr val="000000"/>
                </a:solidFill>
                <a:latin typeface="Arial"/>
                <a:ea typeface="SimSun"/>
              </a:rPr>
              <a:t>принцип эффективного разделения функций органов государственного регулирования безопасности от других органов и организаций осуществляющих использование или содействующих использованию атомной энергии</a:t>
            </a:r>
            <a:endParaRPr lang="ru-RU" sz="2000" b="1" i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Rectangle 37"/>
          <p:cNvSpPr>
            <a:spLocks noChangeArrowheads="1"/>
          </p:cNvSpPr>
          <p:nvPr/>
        </p:nvSpPr>
        <p:spPr bwMode="auto">
          <a:xfrm>
            <a:off x="0" y="665163"/>
            <a:ext cx="9144000" cy="142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" name="Rectangle 38"/>
          <p:cNvSpPr>
            <a:spLocks noChangeArrowheads="1"/>
          </p:cNvSpPr>
          <p:nvPr/>
        </p:nvSpPr>
        <p:spPr bwMode="auto">
          <a:xfrm>
            <a:off x="0" y="808038"/>
            <a:ext cx="9144000" cy="144462"/>
          </a:xfrm>
          <a:prstGeom prst="rect">
            <a:avLst/>
          </a:prstGeom>
          <a:gradFill rotWithShape="0">
            <a:gsLst>
              <a:gs pos="0">
                <a:srgbClr val="003366"/>
              </a:gs>
              <a:gs pos="100000">
                <a:srgbClr val="0000CC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" name="Rectangle 39"/>
          <p:cNvSpPr>
            <a:spLocks noChangeArrowheads="1"/>
          </p:cNvSpPr>
          <p:nvPr/>
        </p:nvSpPr>
        <p:spPr bwMode="auto">
          <a:xfrm>
            <a:off x="0" y="952500"/>
            <a:ext cx="9144000" cy="144462"/>
          </a:xfrm>
          <a:prstGeom prst="rect">
            <a:avLst/>
          </a:prstGeom>
          <a:solidFill>
            <a:srgbClr val="9933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" name="Text Box 40"/>
          <p:cNvSpPr txBox="1">
            <a:spLocks noChangeArrowheads="1"/>
          </p:cNvSpPr>
          <p:nvPr/>
        </p:nvSpPr>
        <p:spPr bwMode="auto">
          <a:xfrm>
            <a:off x="685800" y="115888"/>
            <a:ext cx="845820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ru-RU" sz="1800" b="1" dirty="0">
                <a:solidFill>
                  <a:srgbClr val="003366"/>
                </a:solidFill>
                <a:latin typeface="+mj-lt"/>
              </a:rPr>
              <a:t>Федеральная служба по экологическому, технологическому                                   и атомному надзору </a:t>
            </a:r>
            <a:r>
              <a:rPr lang="en-US" sz="1800" b="1" dirty="0">
                <a:solidFill>
                  <a:srgbClr val="003366"/>
                </a:solidFill>
                <a:latin typeface="+mj-lt"/>
              </a:rPr>
              <a:t>(</a:t>
            </a:r>
            <a:r>
              <a:rPr lang="ru-RU" sz="1800" b="1" dirty="0" err="1">
                <a:solidFill>
                  <a:srgbClr val="003366"/>
                </a:solidFill>
                <a:latin typeface="+mj-lt"/>
              </a:rPr>
              <a:t>Ростехнадзор</a:t>
            </a:r>
            <a:r>
              <a:rPr lang="en-US" sz="1800" b="1" dirty="0">
                <a:solidFill>
                  <a:srgbClr val="003366"/>
                </a:solidFill>
                <a:latin typeface="+mj-lt"/>
              </a:rPr>
              <a:t>)</a:t>
            </a:r>
            <a:endParaRPr lang="ru-RU" sz="1800" b="1" dirty="0">
              <a:solidFill>
                <a:srgbClr val="003366"/>
              </a:solidFill>
              <a:latin typeface="+mj-lt"/>
            </a:endParaRPr>
          </a:p>
        </p:txBody>
      </p:sp>
      <p:pic>
        <p:nvPicPr>
          <p:cNvPr id="14" name="Picture 41" descr="fsetan_emblema200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36625" cy="1052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250415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476999"/>
            <a:ext cx="2133600" cy="244475"/>
          </a:xfrm>
        </p:spPr>
        <p:txBody>
          <a:bodyPr/>
          <a:lstStyle/>
          <a:p>
            <a:pPr>
              <a:defRPr/>
            </a:pPr>
            <a:fld id="{01830BDF-1E91-4196-B2C2-28C22319F480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  <p:sp>
        <p:nvSpPr>
          <p:cNvPr id="9" name="Объект 9"/>
          <p:cNvSpPr txBox="1">
            <a:spLocks noChangeArrowheads="1"/>
          </p:cNvSpPr>
          <p:nvPr/>
        </p:nvSpPr>
        <p:spPr bwMode="auto">
          <a:xfrm>
            <a:off x="457200" y="1143000"/>
            <a:ext cx="8229600" cy="13726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 defTabSz="1377950">
              <a:lnSpc>
                <a:spcPct val="90000"/>
              </a:lnSpc>
              <a:spcBef>
                <a:spcPts val="1200"/>
              </a:spcBef>
              <a:spcAft>
                <a:spcPct val="35000"/>
              </a:spcAft>
              <a:buFontTx/>
              <a:buNone/>
              <a:defRPr/>
            </a:pPr>
            <a:r>
              <a:rPr lang="ru-RU" sz="2400" b="1" i="1" kern="0" smtClean="0">
                <a:solidFill>
                  <a:srgbClr val="C00000"/>
                </a:solidFill>
              </a:rPr>
              <a:t>Становление государственного регулирования ЯРБ </a:t>
            </a:r>
          </a:p>
          <a:p>
            <a:pPr marL="0" indent="0" algn="ctr" defTabSz="1377950">
              <a:lnSpc>
                <a:spcPct val="90000"/>
              </a:lnSpc>
              <a:spcBef>
                <a:spcPts val="1200"/>
              </a:spcBef>
              <a:spcAft>
                <a:spcPct val="35000"/>
              </a:spcAft>
              <a:buFontTx/>
              <a:buNone/>
              <a:defRPr/>
            </a:pPr>
            <a:endParaRPr lang="ru-RU" sz="2400" b="1" i="1" kern="0" dirty="0" smtClean="0">
              <a:solidFill>
                <a:srgbClr val="002060"/>
              </a:solidFill>
            </a:endParaRPr>
          </a:p>
        </p:txBody>
      </p:sp>
      <p:sp>
        <p:nvSpPr>
          <p:cNvPr id="10" name="Rectangle 3"/>
          <p:cNvSpPr txBox="1">
            <a:spLocks noGrp="1" noChangeArrowheads="1"/>
          </p:cNvSpPr>
          <p:nvPr>
            <p:ph idx="1"/>
          </p:nvPr>
        </p:nvSpPr>
        <p:spPr bwMode="auto">
          <a:xfrm>
            <a:off x="457200" y="1829341"/>
            <a:ext cx="8229600" cy="686342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4492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  <a:defRPr/>
            </a:pPr>
            <a:r>
              <a:rPr kumimoji="0" lang="ru-RU" sz="220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SimSun"/>
              </a:rPr>
              <a:t>21 ноября 1995 года в</a:t>
            </a:r>
            <a:r>
              <a:rPr lang="ru-RU" sz="2200" kern="0" dirty="0" smtClean="0">
                <a:solidFill>
                  <a:srgbClr val="000000"/>
                </a:solidFill>
                <a:latin typeface="Arial"/>
                <a:ea typeface="SimSun"/>
              </a:rPr>
              <a:t>ступил </a:t>
            </a:r>
            <a:r>
              <a:rPr lang="ru-RU" sz="2200" kern="0" dirty="0">
                <a:solidFill>
                  <a:srgbClr val="000000"/>
                </a:solidFill>
                <a:latin typeface="Arial"/>
                <a:ea typeface="SimSun"/>
              </a:rPr>
              <a:t>в силу </a:t>
            </a:r>
            <a:r>
              <a:rPr kumimoji="0" lang="ru-RU" sz="220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SimSun"/>
              </a:rPr>
              <a:t>Федеральный закон </a:t>
            </a:r>
            <a:br>
              <a:rPr kumimoji="0" lang="ru-RU" sz="220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SimSun"/>
              </a:rPr>
            </a:br>
            <a:r>
              <a:rPr kumimoji="0" lang="ru-RU" sz="220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SimSun"/>
              </a:rPr>
              <a:t>№ 170-ФЗ «Об использовании атомной энергии»</a:t>
            </a:r>
            <a:endParaRPr kumimoji="0" lang="ru-RU" sz="220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SimSun"/>
            </a:endParaRPr>
          </a:p>
        </p:txBody>
      </p:sp>
      <p:sp>
        <p:nvSpPr>
          <p:cNvPr id="11" name="Стрелка вниз 10"/>
          <p:cNvSpPr/>
          <p:nvPr/>
        </p:nvSpPr>
        <p:spPr>
          <a:xfrm>
            <a:off x="3697288" y="2587625"/>
            <a:ext cx="1636712" cy="460375"/>
          </a:xfrm>
          <a:prstGeom prst="downArrow">
            <a:avLst/>
          </a:prstGeom>
          <a:solidFill>
            <a:srgbClr val="002060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 bwMode="auto">
          <a:xfrm>
            <a:off x="152400" y="3048000"/>
            <a:ext cx="8839200" cy="3429000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4492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  <a:defRPr/>
            </a:pPr>
            <a:r>
              <a:rPr lang="ru-RU" sz="1900" kern="0" dirty="0">
                <a:solidFill>
                  <a:srgbClr val="C00000"/>
                </a:solidFill>
                <a:latin typeface="Arial"/>
                <a:ea typeface="SimSun"/>
              </a:rPr>
              <a:t>Г</a:t>
            </a:r>
            <a:r>
              <a:rPr kumimoji="0" lang="ru-RU" sz="1900" i="0" strike="noStrike" kern="0" cap="none" spc="0" normalizeH="0" noProof="0" dirty="0" err="1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SimSun"/>
              </a:rPr>
              <a:t>осударственное</a:t>
            </a:r>
            <a:r>
              <a:rPr kumimoji="0" lang="ru-RU" sz="1900" i="0" strike="noStrike" kern="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SimSun"/>
              </a:rPr>
              <a:t> регулирование безопасности при использовании атомной энергии </a:t>
            </a:r>
            <a:r>
              <a:rPr kumimoji="0" lang="ru-RU" sz="1900" i="0" u="none" strike="noStrike" kern="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SimSun"/>
              </a:rPr>
              <a:t>– деятельность федеральных органов исполнительной власти, предусматривающая</a:t>
            </a:r>
            <a:r>
              <a:rPr kumimoji="0" lang="ru-RU" sz="190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SimSun"/>
              </a:rPr>
              <a:t>:</a:t>
            </a:r>
          </a:p>
          <a:p>
            <a:pPr marL="0" marR="0" lvl="0" indent="0" algn="ctr" defTabSz="4492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  <a:defRPr/>
            </a:pPr>
            <a:endParaRPr kumimoji="0" lang="ru-RU" sz="1900" i="0" u="none" strike="noStrike" kern="0" cap="none" spc="0" normalizeH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SimSun"/>
            </a:endParaRPr>
          </a:p>
          <a:p>
            <a:pPr marL="342900" marR="0" lvl="0" indent="-342900" defTabSz="4492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Tx/>
              <a:buChar char="-"/>
              <a:tabLst/>
              <a:defRPr/>
            </a:pPr>
            <a:r>
              <a:rPr lang="ru-RU" sz="1900" i="1" kern="0" dirty="0" smtClean="0">
                <a:solidFill>
                  <a:srgbClr val="000000"/>
                </a:solidFill>
                <a:latin typeface="Arial"/>
                <a:ea typeface="SimSun"/>
              </a:rPr>
              <a:t>разработку, </a:t>
            </a:r>
            <a:r>
              <a:rPr lang="ru-RU" sz="1900" i="1" kern="0" dirty="0">
                <a:solidFill>
                  <a:srgbClr val="000000"/>
                </a:solidFill>
                <a:latin typeface="Arial"/>
                <a:ea typeface="SimSun"/>
              </a:rPr>
              <a:t>утверждение и введение в действие норм и правил в области использования атомной </a:t>
            </a:r>
            <a:r>
              <a:rPr lang="ru-RU" sz="1900" i="1" kern="0" dirty="0" smtClean="0">
                <a:solidFill>
                  <a:srgbClr val="000000"/>
                </a:solidFill>
                <a:latin typeface="Arial"/>
                <a:ea typeface="SimSun"/>
              </a:rPr>
              <a:t>энергии </a:t>
            </a:r>
            <a:r>
              <a:rPr lang="ru-RU" sz="1900" b="1" i="1" kern="0" dirty="0" smtClean="0">
                <a:solidFill>
                  <a:srgbClr val="C00000"/>
                </a:solidFill>
                <a:latin typeface="Arial"/>
                <a:ea typeface="SimSun"/>
              </a:rPr>
              <a:t>(нормативное регулирование)</a:t>
            </a:r>
            <a:endParaRPr lang="ru-RU" sz="1900" i="1" kern="0" dirty="0" smtClean="0">
              <a:solidFill>
                <a:srgbClr val="000000"/>
              </a:solidFill>
              <a:latin typeface="Arial"/>
              <a:ea typeface="SimSun"/>
            </a:endParaRPr>
          </a:p>
          <a:p>
            <a:pPr marL="342900" marR="0" lvl="0" indent="-342900" defTabSz="4492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Tx/>
              <a:buChar char="-"/>
              <a:tabLst/>
              <a:defRPr/>
            </a:pPr>
            <a:r>
              <a:rPr lang="ru-RU" sz="1900" i="1" kern="0" dirty="0">
                <a:solidFill>
                  <a:srgbClr val="000000"/>
                </a:solidFill>
                <a:latin typeface="Arial"/>
                <a:ea typeface="SimSun"/>
              </a:rPr>
              <a:t>выдачу разрешений (лицензий) на право ведения работ в области использования атомной </a:t>
            </a:r>
            <a:r>
              <a:rPr lang="ru-RU" sz="1900" i="1" kern="0" dirty="0" smtClean="0">
                <a:solidFill>
                  <a:srgbClr val="000000"/>
                </a:solidFill>
                <a:latin typeface="Arial"/>
                <a:ea typeface="SimSun"/>
              </a:rPr>
              <a:t>энергии и проведение экспертизы безопасности </a:t>
            </a:r>
            <a:r>
              <a:rPr lang="ru-RU" sz="1900" b="1" i="1" kern="0" dirty="0" smtClean="0">
                <a:solidFill>
                  <a:srgbClr val="C00000"/>
                </a:solidFill>
                <a:latin typeface="Arial"/>
                <a:ea typeface="SimSun"/>
              </a:rPr>
              <a:t>(лицензирование и экспертиза безопасности)</a:t>
            </a:r>
            <a:endParaRPr lang="ru-RU" sz="1900" b="1" i="1" kern="0" dirty="0" smtClean="0">
              <a:solidFill>
                <a:srgbClr val="000000"/>
              </a:solidFill>
              <a:latin typeface="Arial"/>
              <a:ea typeface="SimSun"/>
            </a:endParaRPr>
          </a:p>
          <a:p>
            <a:pPr marL="342900" marR="0" lvl="0" indent="-342900" defTabSz="4492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Tx/>
              <a:buChar char="-"/>
              <a:tabLst/>
              <a:defRPr/>
            </a:pPr>
            <a:r>
              <a:rPr lang="ru-RU" sz="1900" i="1" dirty="0"/>
              <a:t>осуществление надзора за </a:t>
            </a:r>
            <a:r>
              <a:rPr lang="ru-RU" sz="1900" i="1" dirty="0" smtClean="0"/>
              <a:t>безопасностью </a:t>
            </a:r>
            <a:r>
              <a:rPr lang="ru-RU" sz="1900" b="1" i="1" kern="0" dirty="0" smtClean="0">
                <a:solidFill>
                  <a:srgbClr val="C00000"/>
                </a:solidFill>
                <a:latin typeface="Arial"/>
                <a:ea typeface="SimSun"/>
              </a:rPr>
              <a:t>(надзор)</a:t>
            </a:r>
            <a:r>
              <a:rPr lang="ru-RU" sz="1900" i="1" dirty="0" smtClean="0"/>
              <a:t> </a:t>
            </a:r>
            <a:endParaRPr kumimoji="0" lang="ru-RU" sz="1900" b="1" i="1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SimSun"/>
            </a:endParaRPr>
          </a:p>
        </p:txBody>
      </p:sp>
      <p:sp>
        <p:nvSpPr>
          <p:cNvPr id="13" name="Rectangle 37"/>
          <p:cNvSpPr>
            <a:spLocks noChangeArrowheads="1"/>
          </p:cNvSpPr>
          <p:nvPr/>
        </p:nvSpPr>
        <p:spPr bwMode="auto">
          <a:xfrm>
            <a:off x="0" y="665163"/>
            <a:ext cx="9144000" cy="142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4" name="Rectangle 38"/>
          <p:cNvSpPr>
            <a:spLocks noChangeArrowheads="1"/>
          </p:cNvSpPr>
          <p:nvPr/>
        </p:nvSpPr>
        <p:spPr bwMode="auto">
          <a:xfrm>
            <a:off x="0" y="808038"/>
            <a:ext cx="9144000" cy="144462"/>
          </a:xfrm>
          <a:prstGeom prst="rect">
            <a:avLst/>
          </a:prstGeom>
          <a:gradFill rotWithShape="0">
            <a:gsLst>
              <a:gs pos="0">
                <a:srgbClr val="003366"/>
              </a:gs>
              <a:gs pos="100000">
                <a:srgbClr val="0000CC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" name="Rectangle 39"/>
          <p:cNvSpPr>
            <a:spLocks noChangeArrowheads="1"/>
          </p:cNvSpPr>
          <p:nvPr/>
        </p:nvSpPr>
        <p:spPr bwMode="auto">
          <a:xfrm>
            <a:off x="0" y="952500"/>
            <a:ext cx="9144000" cy="144462"/>
          </a:xfrm>
          <a:prstGeom prst="rect">
            <a:avLst/>
          </a:prstGeom>
          <a:solidFill>
            <a:srgbClr val="9933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6" name="Text Box 40"/>
          <p:cNvSpPr txBox="1">
            <a:spLocks noChangeArrowheads="1"/>
          </p:cNvSpPr>
          <p:nvPr/>
        </p:nvSpPr>
        <p:spPr bwMode="auto">
          <a:xfrm>
            <a:off x="685800" y="115888"/>
            <a:ext cx="845820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ru-RU" sz="1800" b="1" dirty="0">
                <a:solidFill>
                  <a:srgbClr val="003366"/>
                </a:solidFill>
                <a:latin typeface="+mj-lt"/>
              </a:rPr>
              <a:t>Федеральная служба по экологическому, технологическому                                   и атомному надзору </a:t>
            </a:r>
            <a:r>
              <a:rPr lang="en-US" sz="1800" b="1" dirty="0">
                <a:solidFill>
                  <a:srgbClr val="003366"/>
                </a:solidFill>
                <a:latin typeface="+mj-lt"/>
              </a:rPr>
              <a:t>(</a:t>
            </a:r>
            <a:r>
              <a:rPr lang="ru-RU" sz="1800" b="1" dirty="0" err="1">
                <a:solidFill>
                  <a:srgbClr val="003366"/>
                </a:solidFill>
                <a:latin typeface="+mj-lt"/>
              </a:rPr>
              <a:t>Ростехнадзор</a:t>
            </a:r>
            <a:r>
              <a:rPr lang="en-US" sz="1800" b="1" dirty="0">
                <a:solidFill>
                  <a:srgbClr val="003366"/>
                </a:solidFill>
                <a:latin typeface="+mj-lt"/>
              </a:rPr>
              <a:t>)</a:t>
            </a:r>
            <a:endParaRPr lang="ru-RU" sz="1800" b="1" dirty="0">
              <a:solidFill>
                <a:srgbClr val="003366"/>
              </a:solidFill>
              <a:latin typeface="+mj-lt"/>
            </a:endParaRPr>
          </a:p>
        </p:txBody>
      </p:sp>
      <p:pic>
        <p:nvPicPr>
          <p:cNvPr id="17" name="Picture 41" descr="fsetan_emblema200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6625" cy="1052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91466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476999"/>
            <a:ext cx="2133600" cy="244475"/>
          </a:xfrm>
        </p:spPr>
        <p:txBody>
          <a:bodyPr/>
          <a:lstStyle/>
          <a:p>
            <a:pPr>
              <a:defRPr/>
            </a:pPr>
            <a:fld id="{01830BDF-1E91-4196-B2C2-28C22319F480}" type="slidenum">
              <a:rPr lang="ru-RU" smtClean="0"/>
              <a:pPr>
                <a:defRPr/>
              </a:pPr>
              <a:t>13</a:t>
            </a:fld>
            <a:endParaRPr lang="ru-RU" dirty="0"/>
          </a:p>
        </p:txBody>
      </p:sp>
      <p:sp>
        <p:nvSpPr>
          <p:cNvPr id="10" name="Объект 9"/>
          <p:cNvSpPr txBox="1">
            <a:spLocks noGrp="1" noChangeArrowheads="1"/>
          </p:cNvSpPr>
          <p:nvPr>
            <p:ph idx="1"/>
          </p:nvPr>
        </p:nvSpPr>
        <p:spPr bwMode="auto">
          <a:xfrm>
            <a:off x="457200" y="1143000"/>
            <a:ext cx="8229600" cy="13726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indent="0" algn="ctr" defTabSz="1377950">
              <a:lnSpc>
                <a:spcPct val="90000"/>
              </a:lnSpc>
              <a:spcBef>
                <a:spcPts val="1200"/>
              </a:spcBef>
              <a:spcAft>
                <a:spcPct val="35000"/>
              </a:spcAft>
              <a:buNone/>
              <a:defRPr/>
            </a:pPr>
            <a:r>
              <a:rPr lang="ru-RU" sz="2400" b="1" i="1" dirty="0" smtClean="0">
                <a:solidFill>
                  <a:srgbClr val="C00000"/>
                </a:solidFill>
              </a:rPr>
              <a:t>Становление государственного регулирования ЯРБ </a:t>
            </a:r>
          </a:p>
          <a:p>
            <a:pPr marL="0" indent="0" algn="ctr" defTabSz="1377950">
              <a:lnSpc>
                <a:spcPct val="90000"/>
              </a:lnSpc>
              <a:spcBef>
                <a:spcPts val="1200"/>
              </a:spcBef>
              <a:spcAft>
                <a:spcPct val="35000"/>
              </a:spcAft>
              <a:buNone/>
              <a:defRPr/>
            </a:pPr>
            <a:endParaRPr lang="ru-RU" sz="2400" b="1" i="1" dirty="0" smtClean="0">
              <a:solidFill>
                <a:srgbClr val="002060"/>
              </a:solidFill>
            </a:endParaRP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 bwMode="auto">
          <a:xfrm>
            <a:off x="138113" y="1828800"/>
            <a:ext cx="8839200" cy="533400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4492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  <a:defRPr/>
            </a:pPr>
            <a:r>
              <a:rPr kumimoji="0" lang="ru-RU" sz="2200" i="0" u="none" strike="noStrike" kern="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SimSun"/>
              </a:rPr>
              <a:t>На законодательном уровне </a:t>
            </a:r>
            <a:r>
              <a:rPr lang="ru-RU" sz="2200" kern="0" dirty="0" smtClean="0">
                <a:solidFill>
                  <a:srgbClr val="C00000"/>
                </a:solidFill>
                <a:latin typeface="Arial"/>
                <a:ea typeface="SimSun"/>
              </a:rPr>
              <a:t>законом </a:t>
            </a:r>
            <a:r>
              <a:rPr kumimoji="0" lang="ru-RU" sz="2200" i="0" u="none" strike="noStrike" kern="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SimSun"/>
              </a:rPr>
              <a:t>установлены:</a:t>
            </a:r>
            <a:endParaRPr kumimoji="0" lang="ru-RU" sz="220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/>
              <a:ea typeface="SimSun"/>
            </a:endParaRPr>
          </a:p>
        </p:txBody>
      </p:sp>
      <p:sp>
        <p:nvSpPr>
          <p:cNvPr id="14" name="Стрелка вниз 13"/>
          <p:cNvSpPr/>
          <p:nvPr/>
        </p:nvSpPr>
        <p:spPr>
          <a:xfrm>
            <a:off x="3697288" y="2362200"/>
            <a:ext cx="1636712" cy="381000"/>
          </a:xfrm>
          <a:prstGeom prst="downArrow">
            <a:avLst/>
          </a:prstGeom>
          <a:solidFill>
            <a:srgbClr val="002060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5" name="Rectangle 3"/>
          <p:cNvSpPr txBox="1">
            <a:spLocks noChangeArrowheads="1"/>
          </p:cNvSpPr>
          <p:nvPr/>
        </p:nvSpPr>
        <p:spPr bwMode="auto">
          <a:xfrm>
            <a:off x="-14287" y="2743200"/>
            <a:ext cx="8991600" cy="3733799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342900" marR="0" lvl="0" indent="-342900" defTabSz="4492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Tx/>
              <a:buChar char="-"/>
              <a:tabLst/>
              <a:defRPr/>
            </a:pPr>
            <a:r>
              <a:rPr kumimoji="0" lang="ru-RU" sz="1600" i="0" u="none" strike="noStrike" kern="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SimSun"/>
              </a:rPr>
              <a:t>Принципы регулирования безопасности в области использования атомной энергии </a:t>
            </a:r>
          </a:p>
          <a:p>
            <a:pPr marL="342900" marR="0" lvl="0" indent="-342900" defTabSz="4492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Tx/>
              <a:buChar char="-"/>
              <a:tabLst/>
              <a:defRPr/>
            </a:pPr>
            <a:r>
              <a:rPr lang="ru-RU" sz="1600" kern="0" dirty="0" smtClean="0">
                <a:solidFill>
                  <a:srgbClr val="C00000"/>
                </a:solidFill>
                <a:latin typeface="Arial"/>
                <a:ea typeface="SimSun"/>
              </a:rPr>
              <a:t>Объекты использования атомной энергии и виды деятельности в области использования атомной энергии, осуществление которых запрещено без наличия соответствующих лицензий, выданных органом государственного регулирования безопасности</a:t>
            </a:r>
          </a:p>
          <a:p>
            <a:pPr marL="342900" marR="0" lvl="0" indent="-342900" defTabSz="4492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Tx/>
              <a:buChar char="-"/>
              <a:tabLst/>
              <a:defRPr/>
            </a:pPr>
            <a:r>
              <a:rPr kumimoji="0" lang="ru-RU" sz="160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SimSun"/>
              </a:rPr>
              <a:t>Правовой</a:t>
            </a:r>
            <a:r>
              <a:rPr kumimoji="0" lang="ru-RU" sz="1600" i="0" u="none" strike="noStrike" kern="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SimSun"/>
              </a:rPr>
              <a:t> статус, а также полномочия и функции органов государственного регулирования безопасности и органов государственного управления использованием атомной энергии</a:t>
            </a:r>
            <a:endParaRPr kumimoji="0" lang="ru-RU" sz="1600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/>
              <a:ea typeface="SimSun"/>
            </a:endParaRPr>
          </a:p>
          <a:p>
            <a:pPr marL="342900" marR="0" lvl="0" indent="-342900" defTabSz="4492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Tx/>
              <a:buChar char="-"/>
              <a:tabLst/>
              <a:defRPr/>
            </a:pPr>
            <a:r>
              <a:rPr kumimoji="0" lang="ru-RU" sz="160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SimSun"/>
              </a:rPr>
              <a:t>Правовые основы нормативного регулирования, лицензирования</a:t>
            </a:r>
            <a:r>
              <a:rPr kumimoji="0" lang="ru-RU" sz="1600" i="0" u="none" strike="noStrike" kern="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SimSun"/>
              </a:rPr>
              <a:t> и надзора</a:t>
            </a:r>
            <a:r>
              <a:rPr lang="ru-RU" sz="1600" kern="0" dirty="0" smtClean="0">
                <a:solidFill>
                  <a:srgbClr val="C00000"/>
                </a:solidFill>
                <a:latin typeface="Arial"/>
                <a:ea typeface="SimSun"/>
              </a:rPr>
              <a:t>.</a:t>
            </a:r>
          </a:p>
          <a:p>
            <a:pPr marL="342900" marR="0" lvl="0" indent="-342900" defTabSz="4492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Tx/>
              <a:buChar char="-"/>
              <a:tabLst/>
              <a:defRPr/>
            </a:pPr>
            <a:r>
              <a:rPr kumimoji="0" lang="ru-RU" sz="160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SimSun"/>
              </a:rPr>
              <a:t>Правовой статус эксплуатирующей организации</a:t>
            </a:r>
            <a:r>
              <a:rPr lang="ru-RU" sz="1600" kern="0" dirty="0" smtClean="0">
                <a:solidFill>
                  <a:srgbClr val="C00000"/>
                </a:solidFill>
                <a:latin typeface="Arial"/>
                <a:ea typeface="SimSun"/>
              </a:rPr>
              <a:t>, ее права и обязанности (включая принцип исключительной ответственности эксплуатирующей организации за обеспечение безопасности)</a:t>
            </a:r>
          </a:p>
          <a:p>
            <a:pPr marL="342900" marR="0" lvl="0" indent="-342900" defTabSz="4492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Tx/>
              <a:buChar char="-"/>
              <a:tabLst/>
              <a:defRPr/>
            </a:pPr>
            <a:r>
              <a:rPr lang="ru-RU" sz="1600" kern="0" dirty="0" smtClean="0">
                <a:solidFill>
                  <a:srgbClr val="C00000"/>
                </a:solidFill>
                <a:ea typeface="SimSun"/>
              </a:rPr>
              <a:t>Правовые </a:t>
            </a:r>
            <a:r>
              <a:rPr lang="ru-RU" sz="1600" kern="0" dirty="0">
                <a:solidFill>
                  <a:srgbClr val="C00000"/>
                </a:solidFill>
                <a:ea typeface="SimSun"/>
              </a:rPr>
              <a:t>основы правовые основы организаций, оказывающих научно-техническую поддержку деятельности уполномоченного органа регулирования </a:t>
            </a:r>
            <a:r>
              <a:rPr lang="ru-RU" sz="1600" kern="0" dirty="0" smtClean="0">
                <a:solidFill>
                  <a:srgbClr val="C00000"/>
                </a:solidFill>
                <a:ea typeface="SimSun"/>
              </a:rPr>
              <a:t>безопасности</a:t>
            </a:r>
            <a:endParaRPr lang="ru-RU" sz="1600" kern="0" dirty="0" smtClean="0">
              <a:solidFill>
                <a:srgbClr val="C00000"/>
              </a:solidFill>
              <a:latin typeface="Arial"/>
              <a:ea typeface="SimSun"/>
            </a:endParaRPr>
          </a:p>
        </p:txBody>
      </p:sp>
      <p:sp>
        <p:nvSpPr>
          <p:cNvPr id="12" name="Rectangle 37"/>
          <p:cNvSpPr>
            <a:spLocks noChangeArrowheads="1"/>
          </p:cNvSpPr>
          <p:nvPr/>
        </p:nvSpPr>
        <p:spPr bwMode="auto">
          <a:xfrm>
            <a:off x="0" y="665163"/>
            <a:ext cx="9144000" cy="142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6" name="Rectangle 38"/>
          <p:cNvSpPr>
            <a:spLocks noChangeArrowheads="1"/>
          </p:cNvSpPr>
          <p:nvPr/>
        </p:nvSpPr>
        <p:spPr bwMode="auto">
          <a:xfrm>
            <a:off x="0" y="808038"/>
            <a:ext cx="9144000" cy="144462"/>
          </a:xfrm>
          <a:prstGeom prst="rect">
            <a:avLst/>
          </a:prstGeom>
          <a:gradFill rotWithShape="0">
            <a:gsLst>
              <a:gs pos="0">
                <a:srgbClr val="003366"/>
              </a:gs>
              <a:gs pos="100000">
                <a:srgbClr val="0000CC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" name="Rectangle 39"/>
          <p:cNvSpPr>
            <a:spLocks noChangeArrowheads="1"/>
          </p:cNvSpPr>
          <p:nvPr/>
        </p:nvSpPr>
        <p:spPr bwMode="auto">
          <a:xfrm>
            <a:off x="0" y="952500"/>
            <a:ext cx="9144000" cy="144462"/>
          </a:xfrm>
          <a:prstGeom prst="rect">
            <a:avLst/>
          </a:prstGeom>
          <a:solidFill>
            <a:srgbClr val="9933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" name="Text Box 40"/>
          <p:cNvSpPr txBox="1">
            <a:spLocks noChangeArrowheads="1"/>
          </p:cNvSpPr>
          <p:nvPr/>
        </p:nvSpPr>
        <p:spPr bwMode="auto">
          <a:xfrm>
            <a:off x="685800" y="115888"/>
            <a:ext cx="845820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ru-RU" sz="1800" b="1" dirty="0">
                <a:solidFill>
                  <a:srgbClr val="003366"/>
                </a:solidFill>
                <a:latin typeface="+mj-lt"/>
              </a:rPr>
              <a:t>Федеральная служба по экологическому, технологическому                                   и атомному надзору </a:t>
            </a:r>
            <a:r>
              <a:rPr lang="en-US" sz="1800" b="1" dirty="0">
                <a:solidFill>
                  <a:srgbClr val="003366"/>
                </a:solidFill>
                <a:latin typeface="+mj-lt"/>
              </a:rPr>
              <a:t>(</a:t>
            </a:r>
            <a:r>
              <a:rPr lang="ru-RU" sz="1800" b="1" dirty="0" err="1">
                <a:solidFill>
                  <a:srgbClr val="003366"/>
                </a:solidFill>
                <a:latin typeface="+mj-lt"/>
              </a:rPr>
              <a:t>Ростехнадзор</a:t>
            </a:r>
            <a:r>
              <a:rPr lang="en-US" sz="1800" b="1" dirty="0">
                <a:solidFill>
                  <a:srgbClr val="003366"/>
                </a:solidFill>
                <a:latin typeface="+mj-lt"/>
              </a:rPr>
              <a:t>)</a:t>
            </a:r>
            <a:endParaRPr lang="ru-RU" sz="1800" b="1" dirty="0">
              <a:solidFill>
                <a:srgbClr val="003366"/>
              </a:solidFill>
              <a:latin typeface="+mj-lt"/>
            </a:endParaRPr>
          </a:p>
        </p:txBody>
      </p:sp>
      <p:pic>
        <p:nvPicPr>
          <p:cNvPr id="19" name="Picture 41" descr="fsetan_emblema200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6625" cy="1052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355993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525963"/>
          </a:xfrm>
        </p:spPr>
        <p:txBody>
          <a:bodyPr/>
          <a:lstStyle/>
          <a:p>
            <a:pPr marL="0" indent="0">
              <a:buNone/>
            </a:pPr>
            <a:r>
              <a:rPr lang="ru-RU" sz="2000" b="1" i="1" dirty="0">
                <a:solidFill>
                  <a:srgbClr val="C00000"/>
                </a:solidFill>
              </a:rPr>
              <a:t>От надзора за ядерной безопасностью до государственного регулирования ядерной и радиационной безопасности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1830BDF-1E91-4196-B2C2-28C22319F480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  <p:sp>
        <p:nvSpPr>
          <p:cNvPr id="9" name="AutoShape 44"/>
          <p:cNvSpPr>
            <a:spLocks noChangeArrowheads="1"/>
          </p:cNvSpPr>
          <p:nvPr/>
        </p:nvSpPr>
        <p:spPr bwMode="auto">
          <a:xfrm>
            <a:off x="0" y="3192463"/>
            <a:ext cx="719137" cy="1366837"/>
          </a:xfrm>
          <a:prstGeom prst="can">
            <a:avLst>
              <a:gd name="adj" fmla="val 14035"/>
            </a:avLst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>
            <a:lvl1pPr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ru-RU" sz="1000" b="1" dirty="0" smtClean="0">
                <a:solidFill>
                  <a:srgbClr val="000000"/>
                </a:solidFill>
              </a:rPr>
              <a:t>ДРУГИЕ МИНИ-СТЕР-СТВА И ВЕДОМ-СТВА</a:t>
            </a:r>
          </a:p>
        </p:txBody>
      </p:sp>
      <p:sp>
        <p:nvSpPr>
          <p:cNvPr id="10" name="AutoShape 45"/>
          <p:cNvSpPr>
            <a:spLocks noChangeArrowheads="1"/>
          </p:cNvSpPr>
          <p:nvPr/>
        </p:nvSpPr>
        <p:spPr bwMode="auto">
          <a:xfrm>
            <a:off x="727075" y="3048000"/>
            <a:ext cx="720725" cy="1512888"/>
          </a:xfrm>
          <a:prstGeom prst="can">
            <a:avLst>
              <a:gd name="adj" fmla="val 15500"/>
            </a:avLst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rIns="108000" anchor="ctr"/>
          <a:lstStyle>
            <a:lvl1pPr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ru-RU" sz="1000" b="1" dirty="0" smtClean="0">
                <a:solidFill>
                  <a:srgbClr val="000000"/>
                </a:solidFill>
              </a:rPr>
              <a:t>МИН-ЭЛЕКТРОПРОМ СССР</a:t>
            </a:r>
          </a:p>
        </p:txBody>
      </p:sp>
      <p:sp>
        <p:nvSpPr>
          <p:cNvPr id="11" name="AutoShape 46"/>
          <p:cNvSpPr>
            <a:spLocks noChangeArrowheads="1"/>
          </p:cNvSpPr>
          <p:nvPr/>
        </p:nvSpPr>
        <p:spPr bwMode="auto">
          <a:xfrm>
            <a:off x="1366837" y="2903538"/>
            <a:ext cx="576263" cy="1657350"/>
          </a:xfrm>
          <a:prstGeom prst="can">
            <a:avLst>
              <a:gd name="adj" fmla="val 21237"/>
            </a:avLst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rIns="108000" anchor="ctr"/>
          <a:lstStyle>
            <a:lvl1pPr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ru-RU" sz="1000" b="1" smtClean="0">
                <a:solidFill>
                  <a:srgbClr val="000000"/>
                </a:solidFill>
              </a:rPr>
              <a:t>МИН-ТЯЖ-МАШ СССР</a:t>
            </a:r>
          </a:p>
        </p:txBody>
      </p:sp>
      <p:sp>
        <p:nvSpPr>
          <p:cNvPr id="12" name="AutoShape 47"/>
          <p:cNvSpPr>
            <a:spLocks noChangeArrowheads="1"/>
          </p:cNvSpPr>
          <p:nvPr/>
        </p:nvSpPr>
        <p:spPr bwMode="auto">
          <a:xfrm>
            <a:off x="1943100" y="2760663"/>
            <a:ext cx="576262" cy="1800225"/>
          </a:xfrm>
          <a:prstGeom prst="can">
            <a:avLst>
              <a:gd name="adj" fmla="val 23068"/>
            </a:avLst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rIns="108000" anchor="ctr"/>
          <a:lstStyle>
            <a:lvl1pPr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ru-RU" sz="1000" b="1" smtClean="0">
                <a:solidFill>
                  <a:srgbClr val="000000"/>
                </a:solidFill>
              </a:rPr>
              <a:t>МИН-ЭНЕРГО СССР</a:t>
            </a:r>
          </a:p>
        </p:txBody>
      </p:sp>
      <p:sp>
        <p:nvSpPr>
          <p:cNvPr id="13" name="AutoShape 48"/>
          <p:cNvSpPr>
            <a:spLocks noChangeArrowheads="1"/>
          </p:cNvSpPr>
          <p:nvPr/>
        </p:nvSpPr>
        <p:spPr bwMode="auto">
          <a:xfrm>
            <a:off x="2519362" y="2616200"/>
            <a:ext cx="863600" cy="1944688"/>
          </a:xfrm>
          <a:prstGeom prst="can">
            <a:avLst>
              <a:gd name="adj" fmla="val 16628"/>
            </a:avLst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rIns="108000" anchor="ctr"/>
          <a:lstStyle>
            <a:lvl1pPr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ru-RU" sz="1000" b="1" dirty="0" smtClean="0">
                <a:solidFill>
                  <a:srgbClr val="000000"/>
                </a:solidFill>
              </a:rPr>
              <a:t>ГОСКО-МИТЕТ ПО ИСПОЛЬ-ЗОВА-НИЮ АТОМ-НОЙ ЭНЕРГИИ</a:t>
            </a:r>
          </a:p>
        </p:txBody>
      </p:sp>
      <p:sp>
        <p:nvSpPr>
          <p:cNvPr id="14" name="AutoShape 49"/>
          <p:cNvSpPr>
            <a:spLocks noChangeArrowheads="1"/>
          </p:cNvSpPr>
          <p:nvPr/>
        </p:nvSpPr>
        <p:spPr bwMode="auto">
          <a:xfrm>
            <a:off x="3382962" y="2543175"/>
            <a:ext cx="649288" cy="2017713"/>
          </a:xfrm>
          <a:prstGeom prst="can">
            <a:avLst>
              <a:gd name="adj" fmla="val 22947"/>
            </a:avLst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rIns="108000" anchor="ctr"/>
          <a:lstStyle>
            <a:lvl1pPr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ru-RU" sz="1000" b="1" smtClean="0">
                <a:solidFill>
                  <a:srgbClr val="000000"/>
                </a:solidFill>
              </a:rPr>
              <a:t>МИН-СРЕД-МАШ СССР</a:t>
            </a:r>
          </a:p>
        </p:txBody>
      </p:sp>
      <p:sp>
        <p:nvSpPr>
          <p:cNvPr id="15" name="AutoShape 54"/>
          <p:cNvSpPr>
            <a:spLocks noChangeArrowheads="1"/>
          </p:cNvSpPr>
          <p:nvPr/>
        </p:nvSpPr>
        <p:spPr bwMode="auto">
          <a:xfrm>
            <a:off x="4038600" y="2471738"/>
            <a:ext cx="647700" cy="2089150"/>
          </a:xfrm>
          <a:prstGeom prst="can">
            <a:avLst>
              <a:gd name="adj" fmla="val 23818"/>
            </a:avLst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rIns="108000" anchor="ctr"/>
          <a:lstStyle>
            <a:lvl1pPr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ru-RU" sz="1000" b="1" dirty="0" smtClean="0">
                <a:solidFill>
                  <a:srgbClr val="000000"/>
                </a:solidFill>
              </a:rPr>
              <a:t>ГОС-АТОМЭНЕР-ГО-НАД-ЗОР СССР</a:t>
            </a:r>
          </a:p>
        </p:txBody>
      </p:sp>
      <p:sp>
        <p:nvSpPr>
          <p:cNvPr id="16" name="AutoShape 55"/>
          <p:cNvSpPr>
            <a:spLocks noChangeArrowheads="1"/>
          </p:cNvSpPr>
          <p:nvPr/>
        </p:nvSpPr>
        <p:spPr bwMode="auto">
          <a:xfrm>
            <a:off x="4686300" y="2327275"/>
            <a:ext cx="647700" cy="2233613"/>
          </a:xfrm>
          <a:prstGeom prst="can">
            <a:avLst>
              <a:gd name="adj" fmla="val 25465"/>
            </a:avLst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rIns="108000" anchor="ctr"/>
          <a:lstStyle>
            <a:lvl1pPr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ru-RU" sz="1000" b="1" smtClean="0">
                <a:solidFill>
                  <a:srgbClr val="000000"/>
                </a:solidFill>
              </a:rPr>
              <a:t>ГОС-ПРОМ-АТОМ-НАД-ЗОР СССР</a:t>
            </a:r>
          </a:p>
        </p:txBody>
      </p:sp>
      <p:sp>
        <p:nvSpPr>
          <p:cNvPr id="17" name="AutoShape 66"/>
          <p:cNvSpPr>
            <a:spLocks noChangeArrowheads="1"/>
          </p:cNvSpPr>
          <p:nvPr/>
        </p:nvSpPr>
        <p:spPr bwMode="auto">
          <a:xfrm>
            <a:off x="5334000" y="2832100"/>
            <a:ext cx="655204" cy="1728788"/>
          </a:xfrm>
          <a:prstGeom prst="can">
            <a:avLst>
              <a:gd name="adj" fmla="val 16115"/>
            </a:avLst>
          </a:prstGeom>
          <a:solidFill>
            <a:srgbClr val="FF66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rIns="108000" anchor="ctr"/>
          <a:lstStyle>
            <a:lvl1pPr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ru-RU" sz="1000" b="1" dirty="0" smtClean="0">
                <a:solidFill>
                  <a:srgbClr val="000000"/>
                </a:solidFill>
              </a:rPr>
              <a:t>ГОС-АТОМ-НАДЗОР РОССИИ</a:t>
            </a:r>
          </a:p>
        </p:txBody>
      </p:sp>
      <p:sp>
        <p:nvSpPr>
          <p:cNvPr id="18" name="AutoShape 65"/>
          <p:cNvSpPr>
            <a:spLocks noChangeArrowheads="1"/>
          </p:cNvSpPr>
          <p:nvPr/>
        </p:nvSpPr>
        <p:spPr bwMode="auto">
          <a:xfrm>
            <a:off x="5989638" y="2686844"/>
            <a:ext cx="868362" cy="1873250"/>
          </a:xfrm>
          <a:prstGeom prst="can">
            <a:avLst>
              <a:gd name="adj" fmla="val 14750"/>
            </a:avLst>
          </a:prstGeom>
          <a:solidFill>
            <a:srgbClr val="FF66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rIns="108000" anchor="ctr"/>
          <a:lstStyle>
            <a:lvl1pPr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ru-RU" sz="1000" b="1" dirty="0" smtClean="0">
                <a:solidFill>
                  <a:srgbClr val="000000"/>
                </a:solidFill>
              </a:rPr>
              <a:t>ФЕДЕРАЛЬНАЯ СЛУЖБА ПО АТОМ-НОМУ НАДЗОРУ РОССИИ</a:t>
            </a:r>
          </a:p>
        </p:txBody>
      </p:sp>
      <p:sp>
        <p:nvSpPr>
          <p:cNvPr id="19" name="AutoShape 62"/>
          <p:cNvSpPr>
            <a:spLocks noChangeArrowheads="1"/>
          </p:cNvSpPr>
          <p:nvPr/>
        </p:nvSpPr>
        <p:spPr bwMode="auto">
          <a:xfrm>
            <a:off x="6858000" y="2400300"/>
            <a:ext cx="882650" cy="2160588"/>
          </a:xfrm>
          <a:prstGeom prst="can">
            <a:avLst>
              <a:gd name="adj" fmla="val 17063"/>
            </a:avLst>
          </a:prstGeom>
          <a:solidFill>
            <a:srgbClr val="FF66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rIns="108000" anchor="ctr"/>
          <a:lstStyle>
            <a:lvl1pPr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ru-RU" sz="900" b="1" dirty="0" smtClean="0">
                <a:solidFill>
                  <a:srgbClr val="000000"/>
                </a:solidFill>
              </a:rPr>
              <a:t>ФЕДЕРАЛЬ-НАЯ СЛУЖБА ПО ЭКОЛОГИ-ЧЕСКОМУ, ТЕХНОЛОГИЧЕСКОМУ И АТОМНОМУ НАДЗОРУ</a:t>
            </a:r>
          </a:p>
        </p:txBody>
      </p:sp>
      <p:sp>
        <p:nvSpPr>
          <p:cNvPr id="20" name="AutoShape 58"/>
          <p:cNvSpPr>
            <a:spLocks noChangeArrowheads="1"/>
          </p:cNvSpPr>
          <p:nvPr/>
        </p:nvSpPr>
        <p:spPr bwMode="auto">
          <a:xfrm>
            <a:off x="7710488" y="2268754"/>
            <a:ext cx="671512" cy="2292133"/>
          </a:xfrm>
          <a:prstGeom prst="can">
            <a:avLst>
              <a:gd name="adj" fmla="val 20681"/>
            </a:avLst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rIns="108000" anchor="ctr"/>
          <a:lstStyle>
            <a:lvl1pPr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ru-RU" sz="1100" b="1" dirty="0" smtClean="0">
                <a:solidFill>
                  <a:srgbClr val="000000"/>
                </a:solidFill>
              </a:rPr>
              <a:t>Минприроды России</a:t>
            </a:r>
          </a:p>
        </p:txBody>
      </p:sp>
      <p:sp>
        <p:nvSpPr>
          <p:cNvPr id="22" name="AutoShape 62"/>
          <p:cNvSpPr>
            <a:spLocks noChangeArrowheads="1"/>
          </p:cNvSpPr>
          <p:nvPr/>
        </p:nvSpPr>
        <p:spPr bwMode="auto">
          <a:xfrm>
            <a:off x="8382000" y="1957688"/>
            <a:ext cx="729463" cy="2614312"/>
          </a:xfrm>
          <a:prstGeom prst="can">
            <a:avLst>
              <a:gd name="adj" fmla="val 17063"/>
            </a:avLst>
          </a:prstGeom>
          <a:solidFill>
            <a:srgbClr val="FF66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rIns="108000" anchor="ctr"/>
          <a:lstStyle>
            <a:lvl1pPr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ru-RU" sz="900" b="1" dirty="0" smtClean="0">
                <a:solidFill>
                  <a:srgbClr val="000000"/>
                </a:solidFill>
              </a:rPr>
              <a:t>ФЕДЕРАЛЬ-НАЯ СЛУЖБА ПО ЭКОЛОГИ-ЧЕСКОМУ, ТЕХНОЛОГИЧЕСКОМУ И АТОМНОМУ НАДЗОРУ</a:t>
            </a:r>
          </a:p>
        </p:txBody>
      </p:sp>
      <p:sp>
        <p:nvSpPr>
          <p:cNvPr id="23" name="Rectangle 76"/>
          <p:cNvSpPr>
            <a:spLocks noChangeArrowheads="1"/>
          </p:cNvSpPr>
          <p:nvPr/>
        </p:nvSpPr>
        <p:spPr bwMode="auto">
          <a:xfrm>
            <a:off x="3492500" y="4632325"/>
            <a:ext cx="11525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ru-RU" b="1" dirty="0" smtClean="0">
                <a:solidFill>
                  <a:srgbClr val="000000"/>
                </a:solidFill>
              </a:rPr>
              <a:t>1983 год</a:t>
            </a:r>
          </a:p>
        </p:txBody>
      </p:sp>
      <p:sp>
        <p:nvSpPr>
          <p:cNvPr id="24" name="Rectangle 96"/>
          <p:cNvSpPr>
            <a:spLocks noChangeArrowheads="1"/>
          </p:cNvSpPr>
          <p:nvPr/>
        </p:nvSpPr>
        <p:spPr bwMode="auto">
          <a:xfrm>
            <a:off x="4932363" y="4632325"/>
            <a:ext cx="11525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ru-RU" b="1" dirty="0" smtClean="0">
                <a:solidFill>
                  <a:srgbClr val="000000"/>
                </a:solidFill>
              </a:rPr>
              <a:t>1991год</a:t>
            </a:r>
          </a:p>
        </p:txBody>
      </p:sp>
      <p:sp>
        <p:nvSpPr>
          <p:cNvPr id="25" name="Rectangle 67"/>
          <p:cNvSpPr>
            <a:spLocks noChangeArrowheads="1"/>
          </p:cNvSpPr>
          <p:nvPr/>
        </p:nvSpPr>
        <p:spPr bwMode="auto">
          <a:xfrm>
            <a:off x="6705600" y="4632325"/>
            <a:ext cx="1008063" cy="360363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ru-RU" sz="1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2004 год</a:t>
            </a:r>
          </a:p>
        </p:txBody>
      </p:sp>
      <p:sp>
        <p:nvSpPr>
          <p:cNvPr id="26" name="Rectangle 68"/>
          <p:cNvSpPr>
            <a:spLocks noChangeArrowheads="1"/>
          </p:cNvSpPr>
          <p:nvPr/>
        </p:nvSpPr>
        <p:spPr bwMode="auto">
          <a:xfrm>
            <a:off x="7467600" y="4632325"/>
            <a:ext cx="1008062" cy="360363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ru-RU" sz="1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2008 год</a:t>
            </a:r>
          </a:p>
        </p:txBody>
      </p:sp>
      <p:sp>
        <p:nvSpPr>
          <p:cNvPr id="27" name="Rectangle 68"/>
          <p:cNvSpPr>
            <a:spLocks noChangeArrowheads="1"/>
          </p:cNvSpPr>
          <p:nvPr/>
        </p:nvSpPr>
        <p:spPr bwMode="auto">
          <a:xfrm>
            <a:off x="8288482" y="4632324"/>
            <a:ext cx="1008062" cy="360363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ru-RU" sz="1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2010 год</a:t>
            </a:r>
          </a:p>
        </p:txBody>
      </p:sp>
      <p:sp>
        <p:nvSpPr>
          <p:cNvPr id="28" name="Rectangle 98"/>
          <p:cNvSpPr>
            <a:spLocks noChangeArrowheads="1"/>
          </p:cNvSpPr>
          <p:nvPr/>
        </p:nvSpPr>
        <p:spPr bwMode="auto">
          <a:xfrm>
            <a:off x="0" y="5105400"/>
            <a:ext cx="4211638" cy="1081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ru-RU" sz="1600" b="1" dirty="0" smtClean="0">
                <a:solidFill>
                  <a:srgbClr val="000000"/>
                </a:solidFill>
              </a:rPr>
              <a:t>Ведомства, выполняющие работы </a:t>
            </a:r>
          </a:p>
          <a:p>
            <a:pPr algn="ctr" eaLnBrk="1" hangingPunct="1"/>
            <a:r>
              <a:rPr lang="ru-RU" sz="1600" b="1" dirty="0" smtClean="0">
                <a:solidFill>
                  <a:srgbClr val="000000"/>
                </a:solidFill>
              </a:rPr>
              <a:t>в области использования </a:t>
            </a:r>
          </a:p>
          <a:p>
            <a:pPr algn="ctr" eaLnBrk="1" hangingPunct="1"/>
            <a:r>
              <a:rPr lang="ru-RU" sz="1600" b="1" dirty="0" smtClean="0">
                <a:solidFill>
                  <a:srgbClr val="000000"/>
                </a:solidFill>
              </a:rPr>
              <a:t>атомной энергии и нормативное регулирование </a:t>
            </a:r>
          </a:p>
        </p:txBody>
      </p:sp>
      <p:sp>
        <p:nvSpPr>
          <p:cNvPr id="29" name="Rectangle 99"/>
          <p:cNvSpPr>
            <a:spLocks noChangeArrowheads="1"/>
          </p:cNvSpPr>
          <p:nvPr/>
        </p:nvSpPr>
        <p:spPr bwMode="auto">
          <a:xfrm>
            <a:off x="4067175" y="5105400"/>
            <a:ext cx="2017713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ru-RU" sz="1600" b="1" dirty="0" smtClean="0">
                <a:solidFill>
                  <a:srgbClr val="000000"/>
                </a:solidFill>
              </a:rPr>
              <a:t>Ведомства, выполняющие </a:t>
            </a:r>
          </a:p>
          <a:p>
            <a:pPr algn="ctr" eaLnBrk="1" hangingPunct="1"/>
            <a:r>
              <a:rPr lang="ru-RU" sz="1600" b="1" dirty="0" smtClean="0">
                <a:solidFill>
                  <a:srgbClr val="000000"/>
                </a:solidFill>
              </a:rPr>
              <a:t>надзор в области использования атомной энергии</a:t>
            </a:r>
          </a:p>
        </p:txBody>
      </p:sp>
      <p:sp>
        <p:nvSpPr>
          <p:cNvPr id="30" name="Rectangle 100"/>
          <p:cNvSpPr>
            <a:spLocks noChangeArrowheads="1"/>
          </p:cNvSpPr>
          <p:nvPr/>
        </p:nvSpPr>
        <p:spPr bwMode="auto">
          <a:xfrm>
            <a:off x="6407150" y="5143999"/>
            <a:ext cx="273685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ru-RU" sz="1600" b="1" dirty="0" smtClean="0">
                <a:solidFill>
                  <a:srgbClr val="000000"/>
                </a:solidFill>
              </a:rPr>
              <a:t>Органы государственного регулирования безопасности при использовании атомной энергии</a:t>
            </a:r>
          </a:p>
        </p:txBody>
      </p:sp>
      <p:sp>
        <p:nvSpPr>
          <p:cNvPr id="31" name="Rectangle 37"/>
          <p:cNvSpPr>
            <a:spLocks noChangeArrowheads="1"/>
          </p:cNvSpPr>
          <p:nvPr/>
        </p:nvSpPr>
        <p:spPr bwMode="auto">
          <a:xfrm>
            <a:off x="0" y="665163"/>
            <a:ext cx="9144000" cy="142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2" name="Rectangle 38"/>
          <p:cNvSpPr>
            <a:spLocks noChangeArrowheads="1"/>
          </p:cNvSpPr>
          <p:nvPr/>
        </p:nvSpPr>
        <p:spPr bwMode="auto">
          <a:xfrm>
            <a:off x="0" y="808038"/>
            <a:ext cx="9144000" cy="144462"/>
          </a:xfrm>
          <a:prstGeom prst="rect">
            <a:avLst/>
          </a:prstGeom>
          <a:gradFill rotWithShape="0">
            <a:gsLst>
              <a:gs pos="0">
                <a:srgbClr val="003366"/>
              </a:gs>
              <a:gs pos="100000">
                <a:srgbClr val="0000CC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3" name="Rectangle 39"/>
          <p:cNvSpPr>
            <a:spLocks noChangeArrowheads="1"/>
          </p:cNvSpPr>
          <p:nvPr/>
        </p:nvSpPr>
        <p:spPr bwMode="auto">
          <a:xfrm>
            <a:off x="0" y="952500"/>
            <a:ext cx="9144000" cy="144462"/>
          </a:xfrm>
          <a:prstGeom prst="rect">
            <a:avLst/>
          </a:prstGeom>
          <a:solidFill>
            <a:srgbClr val="9933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4" name="Text Box 40"/>
          <p:cNvSpPr txBox="1">
            <a:spLocks noChangeArrowheads="1"/>
          </p:cNvSpPr>
          <p:nvPr/>
        </p:nvSpPr>
        <p:spPr bwMode="auto">
          <a:xfrm>
            <a:off x="685800" y="115888"/>
            <a:ext cx="845820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ru-RU" sz="1800" b="1" dirty="0">
                <a:solidFill>
                  <a:srgbClr val="003366"/>
                </a:solidFill>
                <a:latin typeface="+mj-lt"/>
              </a:rPr>
              <a:t>Федеральная служба по экологическому, технологическому                                   и атомному надзору </a:t>
            </a:r>
            <a:r>
              <a:rPr lang="en-US" sz="1800" b="1" dirty="0">
                <a:solidFill>
                  <a:srgbClr val="003366"/>
                </a:solidFill>
                <a:latin typeface="+mj-lt"/>
              </a:rPr>
              <a:t>(</a:t>
            </a:r>
            <a:r>
              <a:rPr lang="ru-RU" sz="1800" b="1" dirty="0" err="1">
                <a:solidFill>
                  <a:srgbClr val="003366"/>
                </a:solidFill>
                <a:latin typeface="+mj-lt"/>
              </a:rPr>
              <a:t>Ростехнадзор</a:t>
            </a:r>
            <a:r>
              <a:rPr lang="en-US" sz="1800" b="1" dirty="0">
                <a:solidFill>
                  <a:srgbClr val="003366"/>
                </a:solidFill>
                <a:latin typeface="+mj-lt"/>
              </a:rPr>
              <a:t>)</a:t>
            </a:r>
            <a:endParaRPr lang="ru-RU" sz="1800" b="1" dirty="0">
              <a:solidFill>
                <a:srgbClr val="003366"/>
              </a:solidFill>
              <a:latin typeface="+mj-lt"/>
            </a:endParaRPr>
          </a:p>
        </p:txBody>
      </p:sp>
      <p:pic>
        <p:nvPicPr>
          <p:cNvPr id="35" name="Picture 41" descr="fsetan_emblema200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6625" cy="1052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037783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1830BDF-1E91-4196-B2C2-28C22319F480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  <p:sp>
        <p:nvSpPr>
          <p:cNvPr id="14" name="Rectangle 37"/>
          <p:cNvSpPr>
            <a:spLocks noChangeArrowheads="1"/>
          </p:cNvSpPr>
          <p:nvPr/>
        </p:nvSpPr>
        <p:spPr bwMode="auto">
          <a:xfrm>
            <a:off x="0" y="665163"/>
            <a:ext cx="9144000" cy="142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" name="Rectangle 38"/>
          <p:cNvSpPr>
            <a:spLocks noChangeArrowheads="1"/>
          </p:cNvSpPr>
          <p:nvPr/>
        </p:nvSpPr>
        <p:spPr bwMode="auto">
          <a:xfrm>
            <a:off x="0" y="808038"/>
            <a:ext cx="9144000" cy="144462"/>
          </a:xfrm>
          <a:prstGeom prst="rect">
            <a:avLst/>
          </a:prstGeom>
          <a:gradFill rotWithShape="0">
            <a:gsLst>
              <a:gs pos="0">
                <a:srgbClr val="003366"/>
              </a:gs>
              <a:gs pos="100000">
                <a:srgbClr val="0000CC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6" name="Rectangle 39"/>
          <p:cNvSpPr>
            <a:spLocks noChangeArrowheads="1"/>
          </p:cNvSpPr>
          <p:nvPr/>
        </p:nvSpPr>
        <p:spPr bwMode="auto">
          <a:xfrm>
            <a:off x="0" y="952500"/>
            <a:ext cx="9144000" cy="144462"/>
          </a:xfrm>
          <a:prstGeom prst="rect">
            <a:avLst/>
          </a:prstGeom>
          <a:solidFill>
            <a:srgbClr val="9933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" name="Text Box 40"/>
          <p:cNvSpPr txBox="1">
            <a:spLocks noChangeArrowheads="1"/>
          </p:cNvSpPr>
          <p:nvPr/>
        </p:nvSpPr>
        <p:spPr bwMode="auto">
          <a:xfrm>
            <a:off x="685800" y="115888"/>
            <a:ext cx="845820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ru-RU" sz="1800" b="1" dirty="0">
                <a:solidFill>
                  <a:srgbClr val="003366"/>
                </a:solidFill>
                <a:latin typeface="+mj-lt"/>
              </a:rPr>
              <a:t>Федеральная служба по экологическому, технологическому                                   и атомному надзору </a:t>
            </a:r>
            <a:r>
              <a:rPr lang="en-US" sz="1800" b="1" dirty="0">
                <a:solidFill>
                  <a:srgbClr val="003366"/>
                </a:solidFill>
                <a:latin typeface="+mj-lt"/>
              </a:rPr>
              <a:t>(</a:t>
            </a:r>
            <a:r>
              <a:rPr lang="ru-RU" sz="1800" b="1" dirty="0" err="1">
                <a:solidFill>
                  <a:srgbClr val="003366"/>
                </a:solidFill>
                <a:latin typeface="+mj-lt"/>
              </a:rPr>
              <a:t>Ростехнадзор</a:t>
            </a:r>
            <a:r>
              <a:rPr lang="en-US" sz="1800" b="1" dirty="0">
                <a:solidFill>
                  <a:srgbClr val="003366"/>
                </a:solidFill>
                <a:latin typeface="+mj-lt"/>
              </a:rPr>
              <a:t>)</a:t>
            </a:r>
            <a:endParaRPr lang="ru-RU" sz="1800" b="1" dirty="0">
              <a:solidFill>
                <a:srgbClr val="003366"/>
              </a:solidFill>
              <a:latin typeface="+mj-lt"/>
            </a:endParaRPr>
          </a:p>
        </p:txBody>
      </p:sp>
      <p:pic>
        <p:nvPicPr>
          <p:cNvPr id="18" name="Picture 41" descr="fsetan_emblema200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6625" cy="1052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" name="Rectangle 17"/>
          <p:cNvSpPr>
            <a:spLocks noChangeArrowheads="1"/>
          </p:cNvSpPr>
          <p:nvPr/>
        </p:nvSpPr>
        <p:spPr bwMode="auto">
          <a:xfrm>
            <a:off x="8686800" y="6400800"/>
            <a:ext cx="304800" cy="523875"/>
          </a:xfrm>
          <a:prstGeom prst="rect">
            <a:avLst/>
          </a:prstGeom>
          <a:noFill/>
          <a:ln w="9525" cap="sq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endParaRPr kumimoji="0" lang="en-US" b="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endParaRPr kumimoji="0" lang="ru-RU" b="0">
              <a:latin typeface="Times New Roman" pitchFamily="18" charset="0"/>
            </a:endParaRPr>
          </a:p>
        </p:txBody>
      </p:sp>
      <p:sp>
        <p:nvSpPr>
          <p:cNvPr id="59" name="Прямоугольник 34"/>
          <p:cNvSpPr>
            <a:spLocks noChangeArrowheads="1"/>
          </p:cNvSpPr>
          <p:nvPr/>
        </p:nvSpPr>
        <p:spPr bwMode="auto">
          <a:xfrm>
            <a:off x="8634413" y="6429375"/>
            <a:ext cx="509587" cy="304800"/>
          </a:xfrm>
          <a:prstGeom prst="rect">
            <a:avLst/>
          </a:prstGeom>
          <a:noFill/>
          <a:ln w="12700" cap="sq" algn="ctr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  6</a:t>
            </a:r>
            <a:endParaRPr lang="ru-RU"/>
          </a:p>
        </p:txBody>
      </p:sp>
      <p:sp>
        <p:nvSpPr>
          <p:cNvPr id="60" name="Rectangle 6"/>
          <p:cNvSpPr>
            <a:spLocks noChangeArrowheads="1"/>
          </p:cNvSpPr>
          <p:nvPr/>
        </p:nvSpPr>
        <p:spPr bwMode="auto">
          <a:xfrm>
            <a:off x="2051720" y="1628800"/>
            <a:ext cx="4592637" cy="358775"/>
          </a:xfrm>
          <a:prstGeom prst="rect">
            <a:avLst/>
          </a:prstGeom>
          <a:solidFill>
            <a:schemeClr val="accent6"/>
          </a:solidFill>
          <a:ln w="19050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 algn="ctr">
              <a:defRPr/>
            </a:pPr>
            <a:r>
              <a:rPr lang="ru-RU" sz="1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РУКОВОДИТЕЛЬ</a:t>
            </a:r>
          </a:p>
        </p:txBody>
      </p:sp>
      <p:sp>
        <p:nvSpPr>
          <p:cNvPr id="61" name="Rectangle 7"/>
          <p:cNvSpPr>
            <a:spLocks noChangeArrowheads="1"/>
          </p:cNvSpPr>
          <p:nvPr/>
        </p:nvSpPr>
        <p:spPr bwMode="auto">
          <a:xfrm>
            <a:off x="179512" y="2060848"/>
            <a:ext cx="2736304" cy="36036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19050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 algn="ctr">
              <a:defRPr/>
            </a:pPr>
            <a:r>
              <a:rPr lang="ru-RU" sz="1300" b="1" dirty="0">
                <a:solidFill>
                  <a:schemeClr val="bg1"/>
                </a:solidFill>
              </a:rPr>
              <a:t>6 </a:t>
            </a:r>
            <a:r>
              <a:rPr lang="ru-RU" sz="1300" b="1" dirty="0">
                <a:solidFill>
                  <a:schemeClr val="bg1"/>
                </a:solidFill>
              </a:rPr>
              <a:t>Заместителей Руководителя</a:t>
            </a:r>
          </a:p>
        </p:txBody>
      </p:sp>
      <p:sp>
        <p:nvSpPr>
          <p:cNvPr id="62" name="Rectangle 8"/>
          <p:cNvSpPr>
            <a:spLocks noChangeArrowheads="1"/>
          </p:cNvSpPr>
          <p:nvPr/>
        </p:nvSpPr>
        <p:spPr bwMode="auto">
          <a:xfrm>
            <a:off x="251520" y="2564904"/>
            <a:ext cx="2462212" cy="8001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19050" algn="ctr">
            <a:solidFill>
              <a:schemeClr val="bg1"/>
            </a:solidFill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algn="ctr">
              <a:defRPr/>
            </a:pPr>
            <a:endParaRPr lang="ru-RU" sz="1200" dirty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200" b="1" dirty="0">
                <a:solidFill>
                  <a:schemeClr val="bg1"/>
                </a:solidFill>
              </a:rPr>
              <a:t>6</a:t>
            </a:r>
            <a:r>
              <a:rPr lang="ru-RU" sz="1200" b="1" dirty="0">
                <a:solidFill>
                  <a:schemeClr val="bg1"/>
                </a:solidFill>
              </a:rPr>
              <a:t> </a:t>
            </a:r>
            <a:endParaRPr lang="ru-RU" sz="1200" b="1" dirty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200" b="1" dirty="0">
                <a:solidFill>
                  <a:schemeClr val="bg1"/>
                </a:solidFill>
              </a:rPr>
              <a:t>Функциональных Управлений  </a:t>
            </a:r>
            <a:endParaRPr lang="en-US" sz="1200" b="1" dirty="0">
              <a:solidFill>
                <a:schemeClr val="bg1"/>
              </a:solidFill>
            </a:endParaRPr>
          </a:p>
          <a:p>
            <a:pPr algn="ctr">
              <a:defRPr/>
            </a:pPr>
            <a:endParaRPr lang="ru-RU" sz="1200" dirty="0">
              <a:solidFill>
                <a:schemeClr val="bg1"/>
              </a:solidFill>
            </a:endParaRPr>
          </a:p>
        </p:txBody>
      </p:sp>
      <p:sp>
        <p:nvSpPr>
          <p:cNvPr id="63" name="AutoShape 5"/>
          <p:cNvSpPr>
            <a:spLocks noChangeArrowheads="1"/>
          </p:cNvSpPr>
          <p:nvPr/>
        </p:nvSpPr>
        <p:spPr bwMode="auto">
          <a:xfrm>
            <a:off x="107950" y="1341438"/>
            <a:ext cx="8928100" cy="2159000"/>
          </a:xfrm>
          <a:prstGeom prst="roundRect">
            <a:avLst>
              <a:gd name="adj" fmla="val 16667"/>
            </a:avLst>
          </a:prstGeom>
          <a:noFill/>
          <a:ln w="22225">
            <a:solidFill>
              <a:srgbClr val="0000FF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ru-RU" sz="1600">
              <a:solidFill>
                <a:srgbClr val="0000FF"/>
              </a:solidFill>
            </a:endParaRPr>
          </a:p>
        </p:txBody>
      </p:sp>
      <p:sp>
        <p:nvSpPr>
          <p:cNvPr id="64" name="Rectangle 30"/>
          <p:cNvSpPr>
            <a:spLocks noChangeArrowheads="1"/>
          </p:cNvSpPr>
          <p:nvPr/>
        </p:nvSpPr>
        <p:spPr bwMode="auto">
          <a:xfrm>
            <a:off x="2843808" y="2564904"/>
            <a:ext cx="3240360" cy="788988"/>
          </a:xfrm>
          <a:prstGeom prst="rect">
            <a:avLst/>
          </a:prstGeom>
          <a:solidFill>
            <a:schemeClr val="accent6"/>
          </a:solidFill>
          <a:ln w="19050" algn="ctr">
            <a:solidFill>
              <a:srgbClr val="C00000"/>
            </a:solidFill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algn="ctr">
              <a:lnSpc>
                <a:spcPct val="80000"/>
              </a:lnSpc>
              <a:defRPr/>
            </a:pPr>
            <a:r>
              <a:rPr lang="ru-RU" sz="1500" b="1" dirty="0">
                <a:solidFill>
                  <a:srgbClr val="FFFF00"/>
                </a:solidFill>
              </a:rPr>
              <a:t>3</a:t>
            </a:r>
            <a:endParaRPr lang="en-US" sz="1500" b="1" dirty="0">
              <a:solidFill>
                <a:srgbClr val="FFFF00"/>
              </a:solidFill>
            </a:endParaRPr>
          </a:p>
          <a:p>
            <a:pPr algn="ctr">
              <a:lnSpc>
                <a:spcPct val="80000"/>
              </a:lnSpc>
              <a:defRPr/>
            </a:pPr>
            <a:r>
              <a:rPr lang="ru-RU" sz="1500" b="1" dirty="0">
                <a:solidFill>
                  <a:srgbClr val="FFFF00"/>
                </a:solidFill>
              </a:rPr>
              <a:t>Управления по регулированию </a:t>
            </a:r>
            <a:r>
              <a:rPr lang="ru-RU" sz="1500" b="1" dirty="0">
                <a:solidFill>
                  <a:srgbClr val="FFFF00"/>
                </a:solidFill>
              </a:rPr>
              <a:t>ЯРБ</a:t>
            </a:r>
            <a:endParaRPr lang="en-US" sz="1500" b="1" dirty="0">
              <a:solidFill>
                <a:srgbClr val="FFFF00"/>
              </a:solidFill>
            </a:endParaRPr>
          </a:p>
        </p:txBody>
      </p:sp>
      <p:sp>
        <p:nvSpPr>
          <p:cNvPr id="65" name="Rectangle 31"/>
          <p:cNvSpPr>
            <a:spLocks noChangeArrowheads="1"/>
          </p:cNvSpPr>
          <p:nvPr/>
        </p:nvSpPr>
        <p:spPr bwMode="auto">
          <a:xfrm>
            <a:off x="6228184" y="2564904"/>
            <a:ext cx="2592288" cy="79208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19050" algn="ctr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algn="ctr">
              <a:defRPr/>
            </a:pPr>
            <a:r>
              <a:rPr lang="ru-RU" sz="1200" b="1" dirty="0">
                <a:solidFill>
                  <a:schemeClr val="bg1"/>
                </a:solidFill>
              </a:rPr>
              <a:t>6 </a:t>
            </a:r>
            <a:endParaRPr lang="en-US" sz="1200" b="1" dirty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200" b="1" dirty="0">
                <a:solidFill>
                  <a:schemeClr val="bg1"/>
                </a:solidFill>
              </a:rPr>
              <a:t>Управлений по вопросам промышленного надзора</a:t>
            </a:r>
          </a:p>
        </p:txBody>
      </p:sp>
      <p:sp>
        <p:nvSpPr>
          <p:cNvPr id="66" name="Rectangle 16"/>
          <p:cNvSpPr>
            <a:spLocks noChangeArrowheads="1"/>
          </p:cNvSpPr>
          <p:nvPr/>
        </p:nvSpPr>
        <p:spPr bwMode="auto">
          <a:xfrm>
            <a:off x="2667000" y="1295400"/>
            <a:ext cx="3600450" cy="320675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ru-RU" sz="2000" b="1" i="1" dirty="0">
                <a:ln w="1270">
                  <a:noFill/>
                </a:ln>
                <a:solidFill>
                  <a:schemeClr val="accent2">
                    <a:lumMod val="50000"/>
                  </a:schemeClr>
                </a:solidFill>
              </a:rPr>
              <a:t>ЦЕНТРАЛЬНЫЙ АППАРАТ</a:t>
            </a:r>
          </a:p>
        </p:txBody>
      </p:sp>
      <p:sp>
        <p:nvSpPr>
          <p:cNvPr id="67" name="AutoShape 33"/>
          <p:cNvSpPr>
            <a:spLocks noChangeArrowheads="1"/>
          </p:cNvSpPr>
          <p:nvPr/>
        </p:nvSpPr>
        <p:spPr bwMode="auto">
          <a:xfrm>
            <a:off x="107950" y="3573463"/>
            <a:ext cx="8928100" cy="1439862"/>
          </a:xfrm>
          <a:prstGeom prst="roundRect">
            <a:avLst>
              <a:gd name="adj" fmla="val 16667"/>
            </a:avLst>
          </a:prstGeom>
          <a:noFill/>
          <a:ln w="22225">
            <a:solidFill>
              <a:srgbClr val="0000FF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ru-RU" sz="1600"/>
          </a:p>
        </p:txBody>
      </p:sp>
      <p:sp>
        <p:nvSpPr>
          <p:cNvPr id="68" name="Rectangle 16"/>
          <p:cNvSpPr>
            <a:spLocks noChangeArrowheads="1"/>
          </p:cNvSpPr>
          <p:nvPr/>
        </p:nvSpPr>
        <p:spPr bwMode="auto">
          <a:xfrm>
            <a:off x="250825" y="3644900"/>
            <a:ext cx="3600450" cy="320675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ru-RU" sz="2000" b="1" i="1" dirty="0">
                <a:ln w="1270">
                  <a:noFill/>
                </a:ln>
                <a:solidFill>
                  <a:schemeClr val="accent2">
                    <a:lumMod val="50000"/>
                  </a:schemeClr>
                </a:solidFill>
              </a:rPr>
              <a:t>ТЕРРИТОРИАЛЬНЫЕ ОРГАНЫ</a:t>
            </a:r>
          </a:p>
        </p:txBody>
      </p:sp>
      <p:sp>
        <p:nvSpPr>
          <p:cNvPr id="69" name="Rectangle 10"/>
          <p:cNvSpPr>
            <a:spLocks noChangeArrowheads="1"/>
          </p:cNvSpPr>
          <p:nvPr/>
        </p:nvSpPr>
        <p:spPr bwMode="auto">
          <a:xfrm>
            <a:off x="395536" y="4005064"/>
            <a:ext cx="4176464" cy="906462"/>
          </a:xfrm>
          <a:prstGeom prst="rect">
            <a:avLst/>
          </a:prstGeom>
          <a:solidFill>
            <a:schemeClr val="accent6"/>
          </a:solidFill>
          <a:ln w="19050" algn="ctr">
            <a:solidFill>
              <a:srgbClr val="C00000"/>
            </a:solidFill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18000" tIns="36000" rIns="18000" bIns="36000" anchor="ctr"/>
          <a:lstStyle/>
          <a:p>
            <a:pPr algn="ctr">
              <a:lnSpc>
                <a:spcPct val="80000"/>
              </a:lnSpc>
              <a:defRPr/>
            </a:pPr>
            <a:r>
              <a:rPr lang="en-US" sz="1600" b="1" dirty="0">
                <a:solidFill>
                  <a:srgbClr val="FFFF00"/>
                </a:solidFill>
              </a:rPr>
              <a:t>6</a:t>
            </a:r>
          </a:p>
          <a:p>
            <a:pPr algn="ctr">
              <a:lnSpc>
                <a:spcPct val="80000"/>
              </a:lnSpc>
              <a:defRPr/>
            </a:pPr>
            <a:r>
              <a:rPr lang="ru-RU" sz="1600" b="1" dirty="0">
                <a:solidFill>
                  <a:srgbClr val="FFFF00"/>
                </a:solidFill>
              </a:rPr>
              <a:t>Межрегиональных территориальных управлений по надзору за </a:t>
            </a:r>
            <a:r>
              <a:rPr lang="ru-RU" sz="1600" b="1" dirty="0">
                <a:solidFill>
                  <a:srgbClr val="FFFF00"/>
                </a:solidFill>
              </a:rPr>
              <a:t>ЯРБ</a:t>
            </a:r>
            <a:endParaRPr lang="en-US" sz="1600" b="1" dirty="0">
              <a:solidFill>
                <a:srgbClr val="FFFF00"/>
              </a:solidFill>
            </a:endParaRPr>
          </a:p>
        </p:txBody>
      </p:sp>
      <p:sp>
        <p:nvSpPr>
          <p:cNvPr id="70" name="Rectangle 12"/>
          <p:cNvSpPr>
            <a:spLocks noChangeArrowheads="1"/>
          </p:cNvSpPr>
          <p:nvPr/>
        </p:nvSpPr>
        <p:spPr bwMode="auto">
          <a:xfrm>
            <a:off x="4932040" y="4005064"/>
            <a:ext cx="3744416" cy="86409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19050" algn="ctr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31 </a:t>
            </a:r>
            <a:endParaRPr lang="en-US" sz="1600" b="1" dirty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Территориальное Управление промышленного надзора</a:t>
            </a:r>
          </a:p>
        </p:txBody>
      </p:sp>
      <p:sp>
        <p:nvSpPr>
          <p:cNvPr id="71" name="Rectangle 7"/>
          <p:cNvSpPr>
            <a:spLocks noChangeArrowheads="1"/>
          </p:cNvSpPr>
          <p:nvPr/>
        </p:nvSpPr>
        <p:spPr bwMode="auto">
          <a:xfrm>
            <a:off x="3059832" y="2060848"/>
            <a:ext cx="5760640" cy="360362"/>
          </a:xfrm>
          <a:prstGeom prst="rect">
            <a:avLst/>
          </a:prstGeom>
          <a:solidFill>
            <a:schemeClr val="accent6"/>
          </a:solidFill>
          <a:ln w="19050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 algn="ctr">
              <a:defRPr/>
            </a:pPr>
            <a:r>
              <a:rPr lang="ru-RU" sz="1400" b="1" dirty="0">
                <a:solidFill>
                  <a:srgbClr val="FFFF00"/>
                </a:solidFill>
              </a:rPr>
              <a:t>Заместитель руководителя по вопросам регулирования ЯРБ</a:t>
            </a:r>
          </a:p>
        </p:txBody>
      </p:sp>
      <p:sp>
        <p:nvSpPr>
          <p:cNvPr id="72" name="AutoShape 4"/>
          <p:cNvSpPr>
            <a:spLocks noChangeArrowheads="1"/>
          </p:cNvSpPr>
          <p:nvPr/>
        </p:nvSpPr>
        <p:spPr bwMode="auto">
          <a:xfrm>
            <a:off x="107950" y="5084763"/>
            <a:ext cx="8856663" cy="1444625"/>
          </a:xfrm>
          <a:prstGeom prst="roundRect">
            <a:avLst>
              <a:gd name="adj" fmla="val 16667"/>
            </a:avLst>
          </a:prstGeom>
          <a:noFill/>
          <a:ln w="22225">
            <a:solidFill>
              <a:srgbClr val="0000FF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3" name="Rectangle 16"/>
          <p:cNvSpPr>
            <a:spLocks noChangeArrowheads="1"/>
          </p:cNvSpPr>
          <p:nvPr/>
        </p:nvSpPr>
        <p:spPr bwMode="auto">
          <a:xfrm>
            <a:off x="250825" y="5157788"/>
            <a:ext cx="3457575" cy="320675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ru-RU" sz="2000" b="1" i="1" dirty="0">
                <a:ln w="1270">
                  <a:noFill/>
                </a:ln>
                <a:solidFill>
                  <a:schemeClr val="accent2">
                    <a:lumMod val="50000"/>
                  </a:schemeClr>
                </a:solidFill>
              </a:rPr>
              <a:t>ОРГАНИЗАЦИИ НАУЧНО-ТЕХНИЧЕСКОЙ ПОДДЕРЖКИ</a:t>
            </a:r>
          </a:p>
        </p:txBody>
      </p:sp>
      <p:sp>
        <p:nvSpPr>
          <p:cNvPr id="74" name="Rectangle 13"/>
          <p:cNvSpPr>
            <a:spLocks noChangeArrowheads="1"/>
          </p:cNvSpPr>
          <p:nvPr/>
        </p:nvSpPr>
        <p:spPr bwMode="auto">
          <a:xfrm>
            <a:off x="251520" y="5517232"/>
            <a:ext cx="3096344" cy="936104"/>
          </a:xfrm>
          <a:prstGeom prst="rect">
            <a:avLst/>
          </a:prstGeom>
          <a:solidFill>
            <a:schemeClr val="accent6"/>
          </a:solidFill>
          <a:ln w="19050" algn="ctr">
            <a:solidFill>
              <a:srgbClr val="C00000"/>
            </a:solidFill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18000" tIns="36000" rIns="18000" bIns="36000" anchor="ctr"/>
          <a:lstStyle/>
          <a:p>
            <a:pPr algn="ctr">
              <a:lnSpc>
                <a:spcPct val="80000"/>
              </a:lnSpc>
              <a:defRPr/>
            </a:pPr>
            <a:r>
              <a:rPr lang="ru-RU" sz="1600" b="1" dirty="0">
                <a:solidFill>
                  <a:srgbClr val="FFFF00"/>
                </a:solidFill>
              </a:rPr>
              <a:t>ФБУ «Научно-технический центр ядерной и радиационной безопасности» </a:t>
            </a:r>
            <a:endParaRPr lang="en-US" sz="1600" b="1" dirty="0">
              <a:solidFill>
                <a:srgbClr val="FFFF00"/>
              </a:solidFill>
            </a:endParaRPr>
          </a:p>
          <a:p>
            <a:pPr algn="ctr">
              <a:lnSpc>
                <a:spcPct val="80000"/>
              </a:lnSpc>
              <a:defRPr/>
            </a:pPr>
            <a:endParaRPr lang="ru-RU" sz="1600" dirty="0">
              <a:solidFill>
                <a:srgbClr val="FFFF00"/>
              </a:solidFill>
            </a:endParaRPr>
          </a:p>
        </p:txBody>
      </p:sp>
      <p:sp>
        <p:nvSpPr>
          <p:cNvPr id="75" name="Rectangle 14"/>
          <p:cNvSpPr>
            <a:spLocks noChangeArrowheads="1"/>
          </p:cNvSpPr>
          <p:nvPr/>
        </p:nvSpPr>
        <p:spPr bwMode="auto">
          <a:xfrm>
            <a:off x="3491880" y="5517232"/>
            <a:ext cx="2592387" cy="935484"/>
          </a:xfrm>
          <a:prstGeom prst="rect">
            <a:avLst/>
          </a:prstGeom>
          <a:solidFill>
            <a:schemeClr val="accent6"/>
          </a:solidFill>
          <a:ln w="19050" algn="ctr">
            <a:solidFill>
              <a:srgbClr val="C00000"/>
            </a:solidFill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18000" tIns="36000" rIns="18000" bIns="36000" anchor="ctr"/>
          <a:lstStyle/>
          <a:p>
            <a:pPr algn="ctr">
              <a:lnSpc>
                <a:spcPct val="80000"/>
              </a:lnSpc>
              <a:defRPr/>
            </a:pPr>
            <a:r>
              <a:rPr lang="ru-RU" sz="1600" b="1" dirty="0">
                <a:solidFill>
                  <a:srgbClr val="FFFF00"/>
                </a:solidFill>
              </a:rPr>
              <a:t>ФГУП ВО «Безопасность» </a:t>
            </a:r>
            <a:br>
              <a:rPr lang="ru-RU" sz="1600" b="1" dirty="0">
                <a:solidFill>
                  <a:srgbClr val="FFFF00"/>
                </a:solidFill>
              </a:rPr>
            </a:br>
            <a:endParaRPr lang="ru-RU" sz="1600" b="1" dirty="0">
              <a:solidFill>
                <a:srgbClr val="FFFF00"/>
              </a:solidFill>
            </a:endParaRPr>
          </a:p>
        </p:txBody>
      </p:sp>
      <p:sp>
        <p:nvSpPr>
          <p:cNvPr id="76" name="Rectangle 15"/>
          <p:cNvSpPr>
            <a:spLocks noChangeArrowheads="1"/>
          </p:cNvSpPr>
          <p:nvPr/>
        </p:nvSpPr>
        <p:spPr bwMode="auto">
          <a:xfrm>
            <a:off x="6228184" y="5517232"/>
            <a:ext cx="2592288" cy="93548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19050" algn="ctr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algn="ctr">
              <a:defRPr/>
            </a:pPr>
            <a:r>
              <a:rPr lang="ru-RU" sz="1200" b="1" dirty="0">
                <a:solidFill>
                  <a:schemeClr val="bg1"/>
                </a:solidFill>
              </a:rPr>
              <a:t>Организации научно-технической поддержки в области промышленного надзора</a:t>
            </a:r>
          </a:p>
        </p:txBody>
      </p:sp>
    </p:spTree>
    <p:extLst>
      <p:ext uri="{BB962C8B-B14F-4D97-AF65-F5344CB8AC3E}">
        <p14:creationId xmlns:p14="http://schemas.microsoft.com/office/powerpoint/2010/main" xmlns="" val="627508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1830BDF-1E91-4196-B2C2-28C22319F480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  <p:sp>
        <p:nvSpPr>
          <p:cNvPr id="14" name="Rectangle 37"/>
          <p:cNvSpPr>
            <a:spLocks noChangeArrowheads="1"/>
          </p:cNvSpPr>
          <p:nvPr/>
        </p:nvSpPr>
        <p:spPr bwMode="auto">
          <a:xfrm>
            <a:off x="0" y="665163"/>
            <a:ext cx="9144000" cy="142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" name="Rectangle 38"/>
          <p:cNvSpPr>
            <a:spLocks noChangeArrowheads="1"/>
          </p:cNvSpPr>
          <p:nvPr/>
        </p:nvSpPr>
        <p:spPr bwMode="auto">
          <a:xfrm>
            <a:off x="0" y="808038"/>
            <a:ext cx="9144000" cy="144462"/>
          </a:xfrm>
          <a:prstGeom prst="rect">
            <a:avLst/>
          </a:prstGeom>
          <a:gradFill rotWithShape="0">
            <a:gsLst>
              <a:gs pos="0">
                <a:srgbClr val="003366"/>
              </a:gs>
              <a:gs pos="100000">
                <a:srgbClr val="0000CC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6" name="Rectangle 39"/>
          <p:cNvSpPr>
            <a:spLocks noChangeArrowheads="1"/>
          </p:cNvSpPr>
          <p:nvPr/>
        </p:nvSpPr>
        <p:spPr bwMode="auto">
          <a:xfrm>
            <a:off x="0" y="952500"/>
            <a:ext cx="9144000" cy="144462"/>
          </a:xfrm>
          <a:prstGeom prst="rect">
            <a:avLst/>
          </a:prstGeom>
          <a:solidFill>
            <a:srgbClr val="9933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" name="Text Box 40"/>
          <p:cNvSpPr txBox="1">
            <a:spLocks noChangeArrowheads="1"/>
          </p:cNvSpPr>
          <p:nvPr/>
        </p:nvSpPr>
        <p:spPr bwMode="auto">
          <a:xfrm>
            <a:off x="685800" y="115888"/>
            <a:ext cx="845820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ru-RU" sz="1800" b="1" dirty="0">
                <a:solidFill>
                  <a:srgbClr val="003366"/>
                </a:solidFill>
                <a:latin typeface="+mj-lt"/>
              </a:rPr>
              <a:t>Федеральная служба по экологическому, технологическому                                   и атомному надзору </a:t>
            </a:r>
            <a:r>
              <a:rPr lang="en-US" sz="1800" b="1" dirty="0">
                <a:solidFill>
                  <a:srgbClr val="003366"/>
                </a:solidFill>
                <a:latin typeface="+mj-lt"/>
              </a:rPr>
              <a:t>(</a:t>
            </a:r>
            <a:r>
              <a:rPr lang="ru-RU" sz="1800" b="1" dirty="0" err="1">
                <a:solidFill>
                  <a:srgbClr val="003366"/>
                </a:solidFill>
                <a:latin typeface="+mj-lt"/>
              </a:rPr>
              <a:t>Ростехнадзор</a:t>
            </a:r>
            <a:r>
              <a:rPr lang="en-US" sz="1800" b="1" dirty="0">
                <a:solidFill>
                  <a:srgbClr val="003366"/>
                </a:solidFill>
                <a:latin typeface="+mj-lt"/>
              </a:rPr>
              <a:t>)</a:t>
            </a:r>
            <a:endParaRPr lang="ru-RU" sz="1800" b="1" dirty="0">
              <a:solidFill>
                <a:srgbClr val="003366"/>
              </a:solidFill>
              <a:latin typeface="+mj-lt"/>
            </a:endParaRPr>
          </a:p>
        </p:txBody>
      </p:sp>
      <p:pic>
        <p:nvPicPr>
          <p:cNvPr id="18" name="Picture 41" descr="fsetan_emblema200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6625" cy="1052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Rectangle 2"/>
          <p:cNvSpPr>
            <a:spLocks noChangeArrowheads="1"/>
          </p:cNvSpPr>
          <p:nvPr/>
        </p:nvSpPr>
        <p:spPr bwMode="auto">
          <a:xfrm>
            <a:off x="0" y="2781300"/>
            <a:ext cx="9144000" cy="12954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2420938" indent="-711200">
              <a:defRPr/>
            </a:pPr>
            <a:r>
              <a:rPr kumimoji="0" lang="ru-RU" sz="1800" dirty="0">
                <a:solidFill>
                  <a:schemeClr val="accent6"/>
                </a:solidFill>
              </a:rPr>
              <a:t>		</a:t>
            </a:r>
            <a:r>
              <a:rPr kumimoji="0" lang="ru-RU" sz="1700" b="1" dirty="0">
                <a:solidFill>
                  <a:schemeClr val="accent6"/>
                </a:solidFill>
              </a:rPr>
              <a:t>17 предприятий ЯТЦ (</a:t>
            </a:r>
            <a:r>
              <a:rPr kumimoji="0" lang="ru-RU" sz="1700" b="1" dirty="0">
                <a:solidFill>
                  <a:schemeClr val="accent6"/>
                </a:solidFill>
              </a:rPr>
              <a:t>312 </a:t>
            </a:r>
            <a:r>
              <a:rPr kumimoji="0" lang="ru-RU" sz="1700" b="1" dirty="0">
                <a:solidFill>
                  <a:schemeClr val="accent6"/>
                </a:solidFill>
              </a:rPr>
              <a:t>объектов, включая</a:t>
            </a:r>
          </a:p>
          <a:p>
            <a:pPr marL="2420938">
              <a:defRPr/>
            </a:pPr>
            <a:r>
              <a:rPr kumimoji="0" lang="ru-RU" sz="1700" b="1" dirty="0">
                <a:solidFill>
                  <a:schemeClr val="accent6"/>
                </a:solidFill>
              </a:rPr>
              <a:t> 13 остановленных промышленных реакторов), </a:t>
            </a:r>
          </a:p>
          <a:p>
            <a:pPr marL="2420938">
              <a:defRPr/>
            </a:pPr>
            <a:r>
              <a:rPr kumimoji="0" lang="ru-RU" sz="1700" b="1" dirty="0">
                <a:solidFill>
                  <a:schemeClr val="accent6"/>
                </a:solidFill>
              </a:rPr>
              <a:t>109 организаций по НИОКР в области ЯТЦ, </a:t>
            </a:r>
          </a:p>
          <a:p>
            <a:pPr marL="2420938" indent="85725">
              <a:defRPr/>
            </a:pPr>
            <a:r>
              <a:rPr kumimoji="0" lang="ru-RU" sz="1700" b="1" dirty="0">
                <a:solidFill>
                  <a:schemeClr val="accent6"/>
                </a:solidFill>
              </a:rPr>
              <a:t>39 площадок хранения ЯМ и РАО, включая 3 площадки</a:t>
            </a:r>
          </a:p>
          <a:p>
            <a:pPr marL="2420938" indent="85725">
              <a:defRPr/>
            </a:pPr>
            <a:r>
              <a:rPr kumimoji="0" lang="ru-RU" sz="1700" b="1" dirty="0">
                <a:solidFill>
                  <a:schemeClr val="accent6"/>
                </a:solidFill>
              </a:rPr>
              <a:t> по закачке ЖРАО в глубокие скважины </a:t>
            </a:r>
            <a:endParaRPr kumimoji="0" lang="ru-RU" sz="1700" b="1" dirty="0">
              <a:solidFill>
                <a:schemeClr val="accent6"/>
              </a:solidFill>
            </a:endParaRPr>
          </a:p>
        </p:txBody>
      </p:sp>
      <p:sp>
        <p:nvSpPr>
          <p:cNvPr id="21" name="Rectangle 3"/>
          <p:cNvSpPr>
            <a:spLocks noChangeArrowheads="1"/>
          </p:cNvSpPr>
          <p:nvPr/>
        </p:nvSpPr>
        <p:spPr bwMode="auto">
          <a:xfrm>
            <a:off x="0" y="4076700"/>
            <a:ext cx="9144000" cy="129698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90000"/>
              </a:lnSpc>
              <a:tabLst>
                <a:tab pos="8515350" algn="l"/>
                <a:tab pos="8615363" algn="l"/>
                <a:tab pos="8701088" algn="l"/>
              </a:tabLst>
              <a:defRPr/>
            </a:pPr>
            <a:r>
              <a:rPr kumimoji="0" lang="ru-RU" sz="1800" dirty="0">
                <a:solidFill>
                  <a:schemeClr val="accent6">
                    <a:lumMod val="75000"/>
                  </a:schemeClr>
                </a:solidFill>
              </a:rPr>
              <a:t>     </a:t>
            </a:r>
            <a:r>
              <a:rPr kumimoji="0" lang="en-US" sz="1800" dirty="0">
                <a:solidFill>
                  <a:schemeClr val="accent6">
                    <a:lumMod val="75000"/>
                  </a:schemeClr>
                </a:solidFill>
              </a:rPr>
              <a:t>          </a:t>
            </a:r>
            <a:r>
              <a:rPr kumimoji="0" lang="ru-RU" sz="1800" dirty="0">
                <a:solidFill>
                  <a:schemeClr val="accent6">
                    <a:lumMod val="75000"/>
                  </a:schemeClr>
                </a:solidFill>
              </a:rPr>
              <a:t>       </a:t>
            </a:r>
            <a:r>
              <a:rPr kumimoji="0" lang="ru-RU" sz="1800" dirty="0">
                <a:solidFill>
                  <a:schemeClr val="accent6"/>
                </a:solidFill>
              </a:rPr>
              <a:t> </a:t>
            </a:r>
            <a:r>
              <a:rPr kumimoji="0" lang="ru-RU" sz="1800" b="1" dirty="0">
                <a:solidFill>
                  <a:schemeClr val="accent6"/>
                </a:solidFill>
              </a:rPr>
              <a:t>75 исследовательских ядерных установок;</a:t>
            </a:r>
          </a:p>
          <a:p>
            <a:pPr algn="ctr">
              <a:lnSpc>
                <a:spcPct val="90000"/>
              </a:lnSpc>
              <a:tabLst>
                <a:tab pos="8515350" algn="l"/>
                <a:tab pos="8615363" algn="l"/>
                <a:tab pos="8701088" algn="l"/>
              </a:tabLst>
              <a:defRPr/>
            </a:pPr>
            <a:r>
              <a:rPr kumimoji="0" lang="ru-RU" sz="1800" b="1" dirty="0">
                <a:solidFill>
                  <a:schemeClr val="accent6"/>
                </a:solidFill>
              </a:rPr>
              <a:t>  </a:t>
            </a:r>
            <a:r>
              <a:rPr kumimoji="0" lang="en-US" sz="1800" b="1" dirty="0">
                <a:solidFill>
                  <a:schemeClr val="accent6"/>
                </a:solidFill>
              </a:rPr>
              <a:t> </a:t>
            </a:r>
            <a:r>
              <a:rPr kumimoji="0" lang="ru-RU" sz="1800" b="1" dirty="0">
                <a:solidFill>
                  <a:schemeClr val="accent6"/>
                </a:solidFill>
              </a:rPr>
              <a:t>                   </a:t>
            </a:r>
            <a:r>
              <a:rPr kumimoji="0" lang="ru-RU" sz="1800" b="1" dirty="0">
                <a:solidFill>
                  <a:schemeClr val="accent6"/>
                </a:solidFill>
              </a:rPr>
              <a:t>6176 </a:t>
            </a:r>
            <a:r>
              <a:rPr kumimoji="0" lang="ru-RU" sz="1800" b="1" dirty="0" err="1">
                <a:solidFill>
                  <a:schemeClr val="accent6"/>
                </a:solidFill>
              </a:rPr>
              <a:t>радиационно</a:t>
            </a:r>
            <a:r>
              <a:rPr kumimoji="0" lang="ru-RU" sz="1800" b="1" dirty="0">
                <a:solidFill>
                  <a:schemeClr val="accent6"/>
                </a:solidFill>
              </a:rPr>
              <a:t> опасных объектов </a:t>
            </a:r>
            <a:r>
              <a:rPr kumimoji="0" lang="en-US" sz="1800" b="1" dirty="0">
                <a:solidFill>
                  <a:schemeClr val="accent6"/>
                </a:solidFill>
              </a:rPr>
              <a:t/>
            </a:r>
            <a:br>
              <a:rPr kumimoji="0" lang="en-US" sz="1800" b="1" dirty="0">
                <a:solidFill>
                  <a:schemeClr val="accent6"/>
                </a:solidFill>
              </a:rPr>
            </a:br>
            <a:r>
              <a:rPr kumimoji="0" lang="ru-RU" sz="1800" b="1" dirty="0">
                <a:solidFill>
                  <a:schemeClr val="accent6"/>
                </a:solidFill>
              </a:rPr>
              <a:t>  </a:t>
            </a:r>
            <a:r>
              <a:rPr kumimoji="0" lang="en-US" sz="1800" b="1" dirty="0">
                <a:solidFill>
                  <a:schemeClr val="accent6"/>
                </a:solidFill>
              </a:rPr>
              <a:t>  </a:t>
            </a:r>
            <a:r>
              <a:rPr kumimoji="0" lang="ru-RU" sz="1800" b="1" dirty="0">
                <a:solidFill>
                  <a:schemeClr val="accent6"/>
                </a:solidFill>
              </a:rPr>
              <a:t>   </a:t>
            </a:r>
            <a:r>
              <a:rPr kumimoji="0" lang="en-US" sz="1800" b="1" dirty="0">
                <a:solidFill>
                  <a:schemeClr val="accent6"/>
                </a:solidFill>
              </a:rPr>
              <a:t>      </a:t>
            </a:r>
            <a:r>
              <a:rPr kumimoji="0" lang="ru-RU" sz="1800" b="1" dirty="0">
                <a:solidFill>
                  <a:schemeClr val="accent6"/>
                </a:solidFill>
              </a:rPr>
              <a:t>         народного хозяйства.</a:t>
            </a:r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0" y="5373688"/>
            <a:ext cx="9144000" cy="148431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kumimoji="0" lang="en-US" sz="2400" dirty="0"/>
              <a:t>	</a:t>
            </a:r>
            <a:r>
              <a:rPr kumimoji="0" lang="ru-RU" sz="1750" b="1" dirty="0">
                <a:solidFill>
                  <a:schemeClr val="accent6"/>
                </a:solidFill>
              </a:rPr>
              <a:t>       </a:t>
            </a:r>
            <a:r>
              <a:rPr kumimoji="0" lang="ru-RU" sz="1750" b="1" dirty="0">
                <a:solidFill>
                  <a:schemeClr val="accent6"/>
                </a:solidFill>
              </a:rPr>
              <a:t>28 объектов </a:t>
            </a:r>
            <a:r>
              <a:rPr kumimoji="0" lang="ru-RU" sz="1750" b="1" dirty="0">
                <a:solidFill>
                  <a:schemeClr val="accent6"/>
                </a:solidFill>
              </a:rPr>
              <a:t>атомного флота: </a:t>
            </a:r>
            <a:r>
              <a:rPr kumimoji="0" lang="ru-RU" sz="1750" b="1" dirty="0">
                <a:solidFill>
                  <a:schemeClr val="accent6"/>
                </a:solidFill>
              </a:rPr>
              <a:t>8 судов с ядерными </a:t>
            </a:r>
          </a:p>
          <a:p>
            <a:pPr marL="719138" indent="-98425" algn="ctr">
              <a:defRPr/>
            </a:pPr>
            <a:r>
              <a:rPr kumimoji="0" lang="ru-RU" sz="1750" b="1" dirty="0" smtClean="0">
                <a:solidFill>
                  <a:schemeClr val="accent6"/>
                </a:solidFill>
              </a:rPr>
              <a:t>                энергетическими </a:t>
            </a:r>
            <a:r>
              <a:rPr kumimoji="0" lang="ru-RU" sz="1750" b="1" dirty="0">
                <a:solidFill>
                  <a:schemeClr val="accent6"/>
                </a:solidFill>
              </a:rPr>
              <a:t>установками, 2 </a:t>
            </a:r>
            <a:r>
              <a:rPr kumimoji="0" lang="ru-RU" sz="1750" b="1" dirty="0">
                <a:solidFill>
                  <a:schemeClr val="accent6"/>
                </a:solidFill>
              </a:rPr>
              <a:t>пункта хранения ЯМ,  </a:t>
            </a:r>
          </a:p>
          <a:p>
            <a:pPr algn="ctr">
              <a:defRPr/>
            </a:pPr>
            <a:r>
              <a:rPr kumimoji="0" lang="ru-RU" sz="1750" b="1" dirty="0">
                <a:solidFill>
                  <a:schemeClr val="accent6"/>
                </a:solidFill>
              </a:rPr>
              <a:t>                         1 плавучий завод </a:t>
            </a:r>
            <a:r>
              <a:rPr kumimoji="0" lang="en-US" sz="1750" b="1" dirty="0">
                <a:solidFill>
                  <a:schemeClr val="accent6"/>
                </a:solidFill>
              </a:rPr>
              <a:t> </a:t>
            </a:r>
            <a:r>
              <a:rPr kumimoji="0" lang="ru-RU" sz="1750" b="1" dirty="0">
                <a:solidFill>
                  <a:schemeClr val="accent6"/>
                </a:solidFill>
              </a:rPr>
              <a:t>по переработке ЖРО,</a:t>
            </a:r>
          </a:p>
          <a:p>
            <a:pPr algn="ctr">
              <a:defRPr/>
            </a:pPr>
            <a:r>
              <a:rPr kumimoji="0" lang="ru-RU" sz="1750" b="1" dirty="0">
                <a:solidFill>
                  <a:schemeClr val="accent6"/>
                </a:solidFill>
              </a:rPr>
              <a:t>                         1 плавучий энергоблок (</a:t>
            </a:r>
            <a:r>
              <a:rPr kumimoji="0" lang="ru-RU" sz="1750" b="1" dirty="0">
                <a:solidFill>
                  <a:schemeClr val="accent6"/>
                </a:solidFill>
              </a:rPr>
              <a:t>сооружение)</a:t>
            </a:r>
            <a:r>
              <a:rPr kumimoji="0" lang="en-US" sz="1800" b="1" dirty="0"/>
              <a:t> </a:t>
            </a:r>
            <a:r>
              <a:rPr kumimoji="0" lang="en-US" sz="1800" b="1" dirty="0">
                <a:solidFill>
                  <a:schemeClr val="accent6">
                    <a:lumMod val="75000"/>
                  </a:schemeClr>
                </a:solidFill>
              </a:rPr>
              <a:t>   </a:t>
            </a:r>
            <a:endParaRPr kumimoji="0" lang="ru-RU" sz="1500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23" name="Rectangle 5"/>
          <p:cNvSpPr>
            <a:spLocks noChangeArrowheads="1"/>
          </p:cNvSpPr>
          <p:nvPr/>
        </p:nvSpPr>
        <p:spPr bwMode="auto">
          <a:xfrm>
            <a:off x="0" y="1052513"/>
            <a:ext cx="9144000" cy="1728787"/>
          </a:xfrm>
          <a:prstGeom prst="rect">
            <a:avLst/>
          </a:prstGeom>
          <a:solidFill>
            <a:schemeClr val="accent5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kumimoji="0" lang="ru-RU" sz="1800" b="1" dirty="0">
                <a:solidFill>
                  <a:schemeClr val="accent6">
                    <a:lumMod val="75000"/>
                  </a:schemeClr>
                </a:solidFill>
              </a:rPr>
              <a:t>                         </a:t>
            </a:r>
            <a:r>
              <a:rPr kumimoji="0" lang="en-US" sz="1800" b="1" dirty="0">
                <a:solidFill>
                  <a:schemeClr val="accent6"/>
                </a:solidFill>
              </a:rPr>
              <a:t>33</a:t>
            </a:r>
            <a:r>
              <a:rPr kumimoji="0" lang="ru-RU" sz="1800" b="1" dirty="0">
                <a:solidFill>
                  <a:schemeClr val="accent6"/>
                </a:solidFill>
              </a:rPr>
              <a:t> действующих энергоблоков АЭС </a:t>
            </a:r>
            <a:endParaRPr kumimoji="0" lang="en-US" sz="1800" b="1" dirty="0">
              <a:solidFill>
                <a:schemeClr val="accent6"/>
              </a:solidFill>
            </a:endParaRPr>
          </a:p>
          <a:p>
            <a:pPr algn="ctr">
              <a:defRPr/>
            </a:pPr>
            <a:r>
              <a:rPr kumimoji="0" lang="ru-RU" sz="1800" b="1" dirty="0">
                <a:solidFill>
                  <a:schemeClr val="accent6"/>
                </a:solidFill>
              </a:rPr>
              <a:t>   </a:t>
            </a:r>
            <a:r>
              <a:rPr kumimoji="0" lang="en-US" sz="1800" b="1" dirty="0">
                <a:solidFill>
                  <a:schemeClr val="accent6"/>
                </a:solidFill>
              </a:rPr>
              <a:t>                     </a:t>
            </a:r>
            <a:r>
              <a:rPr kumimoji="0" lang="ru-RU" sz="1800" b="1" dirty="0">
                <a:solidFill>
                  <a:schemeClr val="accent6"/>
                </a:solidFill>
              </a:rPr>
              <a:t> 4 энергоблока  АЭС - подготовка к выводу из эксплуатации; </a:t>
            </a:r>
          </a:p>
          <a:p>
            <a:pPr algn="ctr">
              <a:defRPr/>
            </a:pPr>
            <a:r>
              <a:rPr kumimoji="0" lang="ru-RU" sz="1800" b="1" dirty="0">
                <a:solidFill>
                  <a:schemeClr val="accent6"/>
                </a:solidFill>
              </a:rPr>
              <a:t>                         </a:t>
            </a:r>
            <a:r>
              <a:rPr kumimoji="0" lang="ru-RU" sz="1800" b="1" dirty="0">
                <a:solidFill>
                  <a:schemeClr val="accent6"/>
                </a:solidFill>
              </a:rPr>
              <a:t>8 </a:t>
            </a:r>
            <a:r>
              <a:rPr kumimoji="0" lang="ru-RU" sz="1800" b="1" dirty="0">
                <a:solidFill>
                  <a:schemeClr val="accent6"/>
                </a:solidFill>
              </a:rPr>
              <a:t>энергоблоков АЭС – сооружение;</a:t>
            </a:r>
          </a:p>
          <a:p>
            <a:pPr algn="ctr">
              <a:defRPr/>
            </a:pPr>
            <a:r>
              <a:rPr kumimoji="0" lang="ru-RU" sz="1800" b="1" dirty="0">
                <a:solidFill>
                  <a:schemeClr val="accent6"/>
                </a:solidFill>
              </a:rPr>
              <a:t>                         904 завода-изготовителя;</a:t>
            </a:r>
          </a:p>
          <a:p>
            <a:pPr algn="ctr">
              <a:defRPr/>
            </a:pPr>
            <a:r>
              <a:rPr kumimoji="0" lang="ru-RU" sz="1800" b="1" dirty="0">
                <a:solidFill>
                  <a:schemeClr val="accent6"/>
                </a:solidFill>
              </a:rPr>
              <a:t>                         540 предприятий и организаций, выполняющих работы </a:t>
            </a:r>
          </a:p>
          <a:p>
            <a:pPr algn="ctr">
              <a:defRPr/>
            </a:pPr>
            <a:r>
              <a:rPr kumimoji="0" lang="ru-RU" sz="1800" b="1" dirty="0">
                <a:solidFill>
                  <a:schemeClr val="accent6"/>
                </a:solidFill>
              </a:rPr>
              <a:t>                         и предоставляющих услуги</a:t>
            </a:r>
          </a:p>
        </p:txBody>
      </p:sp>
      <p:grpSp>
        <p:nvGrpSpPr>
          <p:cNvPr id="24" name="Group 16"/>
          <p:cNvGrpSpPr>
            <a:grpSpLocks/>
          </p:cNvGrpSpPr>
          <p:nvPr/>
        </p:nvGrpSpPr>
        <p:grpSpPr bwMode="auto">
          <a:xfrm>
            <a:off x="0" y="1052513"/>
            <a:ext cx="1763713" cy="1728787"/>
            <a:chOff x="204" y="845"/>
            <a:chExt cx="1043" cy="771"/>
          </a:xfrm>
        </p:grpSpPr>
        <p:sp>
          <p:nvSpPr>
            <p:cNvPr id="25" name="Rectangle 17"/>
            <p:cNvSpPr>
              <a:spLocks noChangeArrowheads="1"/>
            </p:cNvSpPr>
            <p:nvPr/>
          </p:nvSpPr>
          <p:spPr bwMode="auto">
            <a:xfrm>
              <a:off x="204" y="845"/>
              <a:ext cx="1043" cy="771"/>
            </a:xfrm>
            <a:prstGeom prst="rect">
              <a:avLst/>
            </a:prstGeom>
            <a:solidFill>
              <a:srgbClr val="FF7C8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26" name="Picture 18" descr="атомная станция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04" y="845"/>
              <a:ext cx="1028" cy="771"/>
            </a:xfrm>
            <a:prstGeom prst="rect">
              <a:avLst/>
            </a:prstGeom>
            <a:solidFill>
              <a:srgbClr val="FF7C80"/>
            </a:solidFill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7" name="Group 19"/>
          <p:cNvGrpSpPr>
            <a:grpSpLocks/>
          </p:cNvGrpSpPr>
          <p:nvPr/>
        </p:nvGrpSpPr>
        <p:grpSpPr bwMode="auto">
          <a:xfrm>
            <a:off x="0" y="2781300"/>
            <a:ext cx="1763713" cy="1511300"/>
            <a:chOff x="1701" y="1071"/>
            <a:chExt cx="1013" cy="814"/>
          </a:xfrm>
        </p:grpSpPr>
        <p:sp>
          <p:nvSpPr>
            <p:cNvPr id="28" name="Rectangle 20"/>
            <p:cNvSpPr>
              <a:spLocks noChangeArrowheads="1"/>
            </p:cNvSpPr>
            <p:nvPr/>
          </p:nvSpPr>
          <p:spPr bwMode="auto">
            <a:xfrm>
              <a:off x="1701" y="1071"/>
              <a:ext cx="1013" cy="771"/>
            </a:xfrm>
            <a:prstGeom prst="rect">
              <a:avLst/>
            </a:prstGeom>
            <a:solidFill>
              <a:srgbClr val="CC990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29" name="Picture 21" descr="промышленный реактор1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701" y="1071"/>
              <a:ext cx="998" cy="814"/>
            </a:xfrm>
            <a:prstGeom prst="rect">
              <a:avLst/>
            </a:prstGeom>
            <a:solidFill>
              <a:srgbClr val="CC9900"/>
            </a:solidFill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0" name="Picture 24" descr="атомный ледокол11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5300663"/>
            <a:ext cx="1755775" cy="155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1" name="Group 25"/>
          <p:cNvGrpSpPr>
            <a:grpSpLocks/>
          </p:cNvGrpSpPr>
          <p:nvPr/>
        </p:nvGrpSpPr>
        <p:grpSpPr bwMode="auto">
          <a:xfrm>
            <a:off x="0" y="4076700"/>
            <a:ext cx="1763713" cy="1296988"/>
            <a:chOff x="4740" y="890"/>
            <a:chExt cx="872" cy="635"/>
          </a:xfrm>
        </p:grpSpPr>
        <p:grpSp>
          <p:nvGrpSpPr>
            <p:cNvPr id="32" name="Group 26"/>
            <p:cNvGrpSpPr>
              <a:grpSpLocks/>
            </p:cNvGrpSpPr>
            <p:nvPr/>
          </p:nvGrpSpPr>
          <p:grpSpPr bwMode="auto">
            <a:xfrm>
              <a:off x="4740" y="890"/>
              <a:ext cx="862" cy="635"/>
              <a:chOff x="4604" y="1979"/>
              <a:chExt cx="680" cy="771"/>
            </a:xfrm>
          </p:grpSpPr>
          <p:sp>
            <p:nvSpPr>
              <p:cNvPr id="34" name="Rectangle 27"/>
              <p:cNvSpPr>
                <a:spLocks noChangeArrowheads="1"/>
              </p:cNvSpPr>
              <p:nvPr/>
            </p:nvSpPr>
            <p:spPr bwMode="auto">
              <a:xfrm>
                <a:off x="4604" y="1979"/>
                <a:ext cx="680" cy="771"/>
              </a:xfrm>
              <a:prstGeom prst="rect">
                <a:avLst/>
              </a:prstGeom>
              <a:solidFill>
                <a:srgbClr val="FFFF6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pic>
            <p:nvPicPr>
              <p:cNvPr id="35" name="Picture 28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4604" y="1979"/>
                <a:ext cx="657" cy="7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33" name="Picture 29" descr="исследовательские установи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740" y="890"/>
              <a:ext cx="872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xmlns="" val="2217138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2" y="274638"/>
            <a:ext cx="8218487" cy="86836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24400"/>
          </a:xfrm>
        </p:spPr>
        <p:txBody>
          <a:bodyPr/>
          <a:lstStyle/>
          <a:p>
            <a:pPr marL="0" indent="0" algn="ctr">
              <a:buNone/>
            </a:pPr>
            <a:r>
              <a:rPr lang="ru-RU" sz="2000" b="1" i="1" dirty="0" smtClean="0">
                <a:solidFill>
                  <a:srgbClr val="C00000"/>
                </a:solidFill>
              </a:rPr>
              <a:t>Современное состояние системы регулирования безопасности при использовании атомной энергии</a:t>
            </a:r>
          </a:p>
          <a:p>
            <a:r>
              <a:rPr lang="ru-RU" sz="2000" i="1" dirty="0" smtClean="0">
                <a:solidFill>
                  <a:srgbClr val="C00000"/>
                </a:solidFill>
              </a:rPr>
              <a:t>Развитая система законодательных и нормативных правовых актов, гармонизированная со стандартами МАГАТЭ и международными конвенциями;</a:t>
            </a:r>
          </a:p>
          <a:p>
            <a:r>
              <a:rPr lang="ru-RU" sz="2000" i="1" dirty="0" smtClean="0">
                <a:solidFill>
                  <a:srgbClr val="C00000"/>
                </a:solidFill>
              </a:rPr>
              <a:t>Система лицензирования основана на постановлении Правительства РФ, других нормативных правовых актах  и результатах независимых экспертиз обоснования безопасности;</a:t>
            </a:r>
          </a:p>
          <a:p>
            <a:r>
              <a:rPr lang="ru-RU" sz="2000" i="1" dirty="0" smtClean="0">
                <a:solidFill>
                  <a:srgbClr val="C00000"/>
                </a:solidFill>
              </a:rPr>
              <a:t>Государственный надзор за ядерной и радиационной безопасностью, включая режим постоянного надзора</a:t>
            </a:r>
          </a:p>
          <a:p>
            <a:pPr marL="0" indent="0">
              <a:buNone/>
            </a:pPr>
            <a:r>
              <a:rPr lang="ru-RU" sz="2000" i="1" dirty="0">
                <a:solidFill>
                  <a:srgbClr val="C00000"/>
                </a:solidFill>
              </a:rPr>
              <a:t>	</a:t>
            </a:r>
            <a:endParaRPr lang="ru-RU" sz="2000" i="1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ru-RU" sz="2000" i="1" dirty="0">
                <a:solidFill>
                  <a:srgbClr val="C00000"/>
                </a:solidFill>
              </a:rPr>
              <a:t>	</a:t>
            </a:r>
            <a:r>
              <a:rPr lang="en-US" sz="2000" i="1" dirty="0" smtClean="0">
                <a:solidFill>
                  <a:srgbClr val="C00000"/>
                </a:solidFill>
              </a:rPr>
              <a:t>IRRS </a:t>
            </a:r>
            <a:r>
              <a:rPr lang="ru-RU" sz="2000" i="1" dirty="0" smtClean="0">
                <a:solidFill>
                  <a:srgbClr val="C00000"/>
                </a:solidFill>
              </a:rPr>
              <a:t>миссия МАГАТЭ в 2009 г. и повторная </a:t>
            </a:r>
            <a:r>
              <a:rPr lang="en-US" sz="2000" i="1" dirty="0" smtClean="0">
                <a:solidFill>
                  <a:srgbClr val="C00000"/>
                </a:solidFill>
              </a:rPr>
              <a:t>IRRS</a:t>
            </a:r>
            <a:r>
              <a:rPr lang="ru-RU" sz="2000" i="1" dirty="0" smtClean="0">
                <a:solidFill>
                  <a:srgbClr val="C00000"/>
                </a:solidFill>
              </a:rPr>
              <a:t> миссия 	МАГАТЭ в 2013 г.</a:t>
            </a:r>
            <a:endParaRPr lang="ru-RU" sz="2000" i="1" dirty="0">
              <a:solidFill>
                <a:srgbClr val="C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1830BDF-1E91-4196-B2C2-28C22319F480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  <p:sp>
        <p:nvSpPr>
          <p:cNvPr id="9" name="Rectangle 37"/>
          <p:cNvSpPr>
            <a:spLocks noChangeArrowheads="1"/>
          </p:cNvSpPr>
          <p:nvPr/>
        </p:nvSpPr>
        <p:spPr bwMode="auto">
          <a:xfrm>
            <a:off x="0" y="665163"/>
            <a:ext cx="9144000" cy="142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" name="Rectangle 38"/>
          <p:cNvSpPr>
            <a:spLocks noChangeArrowheads="1"/>
          </p:cNvSpPr>
          <p:nvPr/>
        </p:nvSpPr>
        <p:spPr bwMode="auto">
          <a:xfrm>
            <a:off x="0" y="808038"/>
            <a:ext cx="9144000" cy="144462"/>
          </a:xfrm>
          <a:prstGeom prst="rect">
            <a:avLst/>
          </a:prstGeom>
          <a:gradFill rotWithShape="0">
            <a:gsLst>
              <a:gs pos="0">
                <a:srgbClr val="003366"/>
              </a:gs>
              <a:gs pos="100000">
                <a:srgbClr val="0000CC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" name="Rectangle 39"/>
          <p:cNvSpPr>
            <a:spLocks noChangeArrowheads="1"/>
          </p:cNvSpPr>
          <p:nvPr/>
        </p:nvSpPr>
        <p:spPr bwMode="auto">
          <a:xfrm>
            <a:off x="0" y="952500"/>
            <a:ext cx="9144000" cy="144462"/>
          </a:xfrm>
          <a:prstGeom prst="rect">
            <a:avLst/>
          </a:prstGeom>
          <a:solidFill>
            <a:srgbClr val="9933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" name="Text Box 40"/>
          <p:cNvSpPr txBox="1">
            <a:spLocks noChangeArrowheads="1"/>
          </p:cNvSpPr>
          <p:nvPr/>
        </p:nvSpPr>
        <p:spPr bwMode="auto">
          <a:xfrm>
            <a:off x="685800" y="115888"/>
            <a:ext cx="845820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ru-RU" sz="1800" b="1" dirty="0">
                <a:solidFill>
                  <a:srgbClr val="003366"/>
                </a:solidFill>
                <a:latin typeface="+mj-lt"/>
              </a:rPr>
              <a:t>Федеральная служба по экологическому, технологическому                                   и атомному надзору </a:t>
            </a:r>
            <a:r>
              <a:rPr lang="en-US" sz="1800" b="1" dirty="0">
                <a:solidFill>
                  <a:srgbClr val="003366"/>
                </a:solidFill>
                <a:latin typeface="+mj-lt"/>
              </a:rPr>
              <a:t>(</a:t>
            </a:r>
            <a:r>
              <a:rPr lang="ru-RU" sz="1800" b="1" dirty="0" err="1">
                <a:solidFill>
                  <a:srgbClr val="003366"/>
                </a:solidFill>
                <a:latin typeface="+mj-lt"/>
              </a:rPr>
              <a:t>Ростехнадзор</a:t>
            </a:r>
            <a:r>
              <a:rPr lang="en-US" sz="1800" b="1" dirty="0">
                <a:solidFill>
                  <a:srgbClr val="003366"/>
                </a:solidFill>
                <a:latin typeface="+mj-lt"/>
              </a:rPr>
              <a:t>)</a:t>
            </a:r>
            <a:endParaRPr lang="ru-RU" sz="1800" b="1" dirty="0">
              <a:solidFill>
                <a:srgbClr val="003366"/>
              </a:solidFill>
              <a:latin typeface="+mj-lt"/>
            </a:endParaRPr>
          </a:p>
        </p:txBody>
      </p:sp>
      <p:pic>
        <p:nvPicPr>
          <p:cNvPr id="13" name="Picture 41" descr="fsetan_emblema200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6625" cy="1052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534590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9312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2000" b="1" i="1" dirty="0" smtClean="0">
                <a:solidFill>
                  <a:srgbClr val="C00000"/>
                </a:solidFill>
              </a:rPr>
              <a:t>Основные задачи государственного регулирования безопасности в современных условиях</a:t>
            </a:r>
          </a:p>
          <a:p>
            <a:pPr marL="0" indent="0" algn="just">
              <a:buNone/>
            </a:pPr>
            <a:r>
              <a:rPr lang="ru-RU" sz="1800" b="1" i="1" dirty="0" smtClean="0">
                <a:solidFill>
                  <a:srgbClr val="C00000"/>
                </a:solidFill>
              </a:rPr>
              <a:t>«Основы государственной политики в области обеспечения ядерной и радиационной безопасности  РФ до 2025 года»</a:t>
            </a:r>
          </a:p>
          <a:p>
            <a:pPr marL="0" indent="0" algn="just">
              <a:buNone/>
            </a:pPr>
            <a:r>
              <a:rPr lang="ru-RU" sz="2000" i="1" dirty="0">
                <a:solidFill>
                  <a:srgbClr val="C00000"/>
                </a:solidFill>
              </a:rPr>
              <a:t>	</a:t>
            </a:r>
            <a:r>
              <a:rPr lang="ru-RU" sz="1600" i="1" dirty="0" smtClean="0">
                <a:solidFill>
                  <a:srgbClr val="C00000"/>
                </a:solidFill>
              </a:rPr>
              <a:t>Совершенствование нормативного регулирования</a:t>
            </a:r>
          </a:p>
          <a:p>
            <a:pPr marL="0" indent="0" algn="just">
              <a:buNone/>
            </a:pPr>
            <a:r>
              <a:rPr lang="ru-RU" sz="1600" i="1" dirty="0">
                <a:solidFill>
                  <a:srgbClr val="C00000"/>
                </a:solidFill>
              </a:rPr>
              <a:t>	С</a:t>
            </a:r>
            <a:r>
              <a:rPr lang="ru-RU" sz="1600" i="1" dirty="0" smtClean="0">
                <a:solidFill>
                  <a:srgbClr val="C00000"/>
                </a:solidFill>
              </a:rPr>
              <a:t>овершенствование вопросов государственного 	контроля и 	надзора за ядерной и радиационной 	безопасностью</a:t>
            </a:r>
          </a:p>
          <a:p>
            <a:pPr marL="0" indent="0" algn="just">
              <a:buNone/>
            </a:pPr>
            <a:r>
              <a:rPr lang="ru-RU" sz="1600" i="1" dirty="0">
                <a:solidFill>
                  <a:srgbClr val="C00000"/>
                </a:solidFill>
              </a:rPr>
              <a:t>	</a:t>
            </a:r>
            <a:r>
              <a:rPr lang="ru-RU" sz="1600" i="1" dirty="0" smtClean="0">
                <a:solidFill>
                  <a:srgbClr val="C00000"/>
                </a:solidFill>
              </a:rPr>
              <a:t>Повышение эффективности лицензирования, включая 	экспертизы 	безопасности</a:t>
            </a:r>
          </a:p>
          <a:p>
            <a:pPr marL="0" indent="0" algn="just">
              <a:buNone/>
            </a:pPr>
            <a:r>
              <a:rPr lang="ru-RU" sz="1800" b="1" i="1" dirty="0" smtClean="0">
                <a:solidFill>
                  <a:srgbClr val="C00000"/>
                </a:solidFill>
              </a:rPr>
              <a:t>Снижение административных барьеров</a:t>
            </a:r>
          </a:p>
          <a:p>
            <a:pPr marL="0" indent="0" algn="just">
              <a:buNone/>
            </a:pPr>
            <a:r>
              <a:rPr lang="ru-RU" sz="2000" i="1" dirty="0">
                <a:solidFill>
                  <a:srgbClr val="C00000"/>
                </a:solidFill>
              </a:rPr>
              <a:t>	</a:t>
            </a:r>
            <a:r>
              <a:rPr lang="ru-RU" sz="1600" i="1" dirty="0" smtClean="0">
                <a:solidFill>
                  <a:srgbClr val="C00000"/>
                </a:solidFill>
              </a:rPr>
              <a:t>Установление лицензионных и надзорных процедур 	адекватных потенциальной опасности</a:t>
            </a:r>
          </a:p>
          <a:p>
            <a:pPr marL="0" indent="0" algn="just">
              <a:buNone/>
            </a:pPr>
            <a:r>
              <a:rPr lang="ru-RU" sz="1600" i="1" dirty="0" smtClean="0">
                <a:solidFill>
                  <a:srgbClr val="C00000"/>
                </a:solidFill>
              </a:rPr>
              <a:t>	Усиление роли органов управления и эксплуатирующих 	организаций за обеспечение  безопасности</a:t>
            </a:r>
          </a:p>
          <a:p>
            <a:pPr marL="0" indent="0" algn="just">
              <a:buNone/>
            </a:pPr>
            <a:r>
              <a:rPr lang="ru-RU" sz="1800" b="1" i="1" dirty="0" smtClean="0">
                <a:solidFill>
                  <a:srgbClr val="C00000"/>
                </a:solidFill>
              </a:rPr>
              <a:t>Активное развитие международного сотрудничества в области регулирования безопасности</a:t>
            </a:r>
            <a:endParaRPr lang="ru-RU" sz="1800" b="1" i="1" dirty="0">
              <a:solidFill>
                <a:srgbClr val="C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1830BDF-1E91-4196-B2C2-28C22319F480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  <p:sp>
        <p:nvSpPr>
          <p:cNvPr id="9" name="Rectangle 37"/>
          <p:cNvSpPr>
            <a:spLocks noChangeArrowheads="1"/>
          </p:cNvSpPr>
          <p:nvPr/>
        </p:nvSpPr>
        <p:spPr bwMode="auto">
          <a:xfrm>
            <a:off x="0" y="665163"/>
            <a:ext cx="9144000" cy="142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" name="Rectangle 38"/>
          <p:cNvSpPr>
            <a:spLocks noChangeArrowheads="1"/>
          </p:cNvSpPr>
          <p:nvPr/>
        </p:nvSpPr>
        <p:spPr bwMode="auto">
          <a:xfrm>
            <a:off x="0" y="808038"/>
            <a:ext cx="9144000" cy="144462"/>
          </a:xfrm>
          <a:prstGeom prst="rect">
            <a:avLst/>
          </a:prstGeom>
          <a:gradFill rotWithShape="0">
            <a:gsLst>
              <a:gs pos="0">
                <a:srgbClr val="003366"/>
              </a:gs>
              <a:gs pos="100000">
                <a:srgbClr val="0000CC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" name="Rectangle 39"/>
          <p:cNvSpPr>
            <a:spLocks noChangeArrowheads="1"/>
          </p:cNvSpPr>
          <p:nvPr/>
        </p:nvSpPr>
        <p:spPr bwMode="auto">
          <a:xfrm>
            <a:off x="0" y="952500"/>
            <a:ext cx="9144000" cy="144462"/>
          </a:xfrm>
          <a:prstGeom prst="rect">
            <a:avLst/>
          </a:prstGeom>
          <a:solidFill>
            <a:srgbClr val="9933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" name="Text Box 40"/>
          <p:cNvSpPr txBox="1">
            <a:spLocks noChangeArrowheads="1"/>
          </p:cNvSpPr>
          <p:nvPr/>
        </p:nvSpPr>
        <p:spPr bwMode="auto">
          <a:xfrm>
            <a:off x="685800" y="115888"/>
            <a:ext cx="845820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ru-RU" sz="1800" b="1" dirty="0">
                <a:solidFill>
                  <a:srgbClr val="003366"/>
                </a:solidFill>
                <a:latin typeface="+mj-lt"/>
              </a:rPr>
              <a:t>Федеральная служба по экологическому, технологическому                                   и атомному надзору </a:t>
            </a:r>
            <a:r>
              <a:rPr lang="en-US" sz="1800" b="1" dirty="0">
                <a:solidFill>
                  <a:srgbClr val="003366"/>
                </a:solidFill>
                <a:latin typeface="+mj-lt"/>
              </a:rPr>
              <a:t>(</a:t>
            </a:r>
            <a:r>
              <a:rPr lang="ru-RU" sz="1800" b="1" dirty="0" err="1">
                <a:solidFill>
                  <a:srgbClr val="003366"/>
                </a:solidFill>
                <a:latin typeface="+mj-lt"/>
              </a:rPr>
              <a:t>Ростехнадзор</a:t>
            </a:r>
            <a:r>
              <a:rPr lang="en-US" sz="1800" b="1" dirty="0">
                <a:solidFill>
                  <a:srgbClr val="003366"/>
                </a:solidFill>
                <a:latin typeface="+mj-lt"/>
              </a:rPr>
              <a:t>)</a:t>
            </a:r>
            <a:endParaRPr lang="ru-RU" sz="1800" b="1" dirty="0">
              <a:solidFill>
                <a:srgbClr val="003366"/>
              </a:solidFill>
              <a:latin typeface="+mj-lt"/>
            </a:endParaRPr>
          </a:p>
        </p:txBody>
      </p:sp>
      <p:pic>
        <p:nvPicPr>
          <p:cNvPr id="17" name="Picture 41" descr="fsetan_emblema200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6625" cy="1052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368054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0" y="2590800"/>
            <a:ext cx="9144000" cy="1905000"/>
          </a:xfrm>
        </p:spPr>
        <p:txBody>
          <a:bodyPr/>
          <a:lstStyle/>
          <a:p>
            <a:pPr eaLnBrk="1" hangingPunct="1"/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kumimoji="0" lang="ru-RU" b="1" i="1" dirty="0" smtClean="0">
              <a:solidFill>
                <a:srgbClr val="C00000"/>
              </a:solidFill>
              <a:ea typeface="ＭＳ Ｐゴシック"/>
              <a:cs typeface="ＭＳ Ｐゴシック"/>
            </a:endParaRPr>
          </a:p>
        </p:txBody>
      </p:sp>
      <p:pic>
        <p:nvPicPr>
          <p:cNvPr id="10" name="Рисунок 5" descr="4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357938"/>
            <a:ext cx="9144000" cy="50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Прямоугольник 4"/>
          <p:cNvSpPr>
            <a:spLocks noChangeArrowheads="1"/>
          </p:cNvSpPr>
          <p:nvPr/>
        </p:nvSpPr>
        <p:spPr bwMode="auto">
          <a:xfrm>
            <a:off x="0" y="6416675"/>
            <a:ext cx="91440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+mj-lt"/>
              </a:rPr>
              <a:t>www.gosnadzor.ru</a:t>
            </a:r>
            <a:endParaRPr lang="ru-RU" sz="2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" name="Rectangle 37"/>
          <p:cNvSpPr>
            <a:spLocks noChangeArrowheads="1"/>
          </p:cNvSpPr>
          <p:nvPr/>
        </p:nvSpPr>
        <p:spPr bwMode="auto">
          <a:xfrm>
            <a:off x="0" y="665163"/>
            <a:ext cx="9144000" cy="142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" name="Rectangle 38"/>
          <p:cNvSpPr>
            <a:spLocks noChangeArrowheads="1"/>
          </p:cNvSpPr>
          <p:nvPr/>
        </p:nvSpPr>
        <p:spPr bwMode="auto">
          <a:xfrm>
            <a:off x="0" y="808038"/>
            <a:ext cx="9144000" cy="144462"/>
          </a:xfrm>
          <a:prstGeom prst="rect">
            <a:avLst/>
          </a:prstGeom>
          <a:gradFill rotWithShape="0">
            <a:gsLst>
              <a:gs pos="0">
                <a:srgbClr val="003366"/>
              </a:gs>
              <a:gs pos="100000">
                <a:srgbClr val="0000CC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" name="Rectangle 39"/>
          <p:cNvSpPr>
            <a:spLocks noChangeArrowheads="1"/>
          </p:cNvSpPr>
          <p:nvPr/>
        </p:nvSpPr>
        <p:spPr bwMode="auto">
          <a:xfrm>
            <a:off x="0" y="952500"/>
            <a:ext cx="9144000" cy="144462"/>
          </a:xfrm>
          <a:prstGeom prst="rect">
            <a:avLst/>
          </a:prstGeom>
          <a:solidFill>
            <a:srgbClr val="9933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4" name="Text Box 40"/>
          <p:cNvSpPr txBox="1">
            <a:spLocks noChangeArrowheads="1"/>
          </p:cNvSpPr>
          <p:nvPr/>
        </p:nvSpPr>
        <p:spPr bwMode="auto">
          <a:xfrm>
            <a:off x="685800" y="115888"/>
            <a:ext cx="845820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ru-RU" sz="1800" b="1" dirty="0">
                <a:solidFill>
                  <a:srgbClr val="003366"/>
                </a:solidFill>
                <a:latin typeface="+mj-lt"/>
              </a:rPr>
              <a:t>Федеральная служба по экологическому, технологическому                                   и атомному надзору </a:t>
            </a:r>
            <a:r>
              <a:rPr lang="en-US" sz="1800" b="1" dirty="0">
                <a:solidFill>
                  <a:srgbClr val="003366"/>
                </a:solidFill>
                <a:latin typeface="+mj-lt"/>
              </a:rPr>
              <a:t>(</a:t>
            </a:r>
            <a:r>
              <a:rPr lang="ru-RU" sz="1800" b="1" dirty="0" err="1">
                <a:solidFill>
                  <a:srgbClr val="003366"/>
                </a:solidFill>
                <a:latin typeface="+mj-lt"/>
              </a:rPr>
              <a:t>Ростехнадзор</a:t>
            </a:r>
            <a:r>
              <a:rPr lang="en-US" sz="1800" b="1" dirty="0">
                <a:solidFill>
                  <a:srgbClr val="003366"/>
                </a:solidFill>
                <a:latin typeface="+mj-lt"/>
              </a:rPr>
              <a:t>)</a:t>
            </a:r>
            <a:endParaRPr lang="ru-RU" sz="1800" b="1" dirty="0">
              <a:solidFill>
                <a:srgbClr val="003366"/>
              </a:solidFill>
              <a:latin typeface="+mj-lt"/>
            </a:endParaRPr>
          </a:p>
        </p:txBody>
      </p:sp>
      <p:pic>
        <p:nvPicPr>
          <p:cNvPr id="15" name="Picture 41" descr="fsetan_emblema200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36625" cy="1052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400" b="1" i="1" dirty="0">
                <a:solidFill>
                  <a:srgbClr val="C00000"/>
                </a:solidFill>
              </a:rPr>
              <a:t>Цель государственного регулирования </a:t>
            </a:r>
            <a:r>
              <a:rPr lang="ru-RU" sz="2400" b="1" i="1" dirty="0" smtClean="0">
                <a:solidFill>
                  <a:srgbClr val="C00000"/>
                </a:solidFill>
              </a:rPr>
              <a:t>безопасности</a:t>
            </a:r>
          </a:p>
          <a:p>
            <a:pPr marL="0" indent="0">
              <a:buNone/>
            </a:pPr>
            <a:endParaRPr lang="ru-RU" sz="2400" dirty="0" smtClean="0"/>
          </a:p>
          <a:p>
            <a:pPr marL="0" indent="0">
              <a:buNone/>
            </a:pPr>
            <a:r>
              <a:rPr lang="ru-RU" sz="2400" b="1" i="1" dirty="0"/>
              <a:t>Формирование условий, при которых гарантируется защита работников объектов использования атомной энергии, населения и окружающей среды от недопустимого радиационного воздействия, и предотвращение неконтролируемого распространения и использования ядерных материалов</a:t>
            </a:r>
          </a:p>
          <a:p>
            <a:pPr marL="0" indent="0">
              <a:buNone/>
            </a:pPr>
            <a:endParaRPr lang="ru-RU" sz="24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1830BDF-1E91-4196-B2C2-28C22319F48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  <p:sp>
        <p:nvSpPr>
          <p:cNvPr id="9" name="Rectangle 37"/>
          <p:cNvSpPr>
            <a:spLocks noChangeArrowheads="1"/>
          </p:cNvSpPr>
          <p:nvPr/>
        </p:nvSpPr>
        <p:spPr bwMode="auto">
          <a:xfrm>
            <a:off x="0" y="665163"/>
            <a:ext cx="9144000" cy="142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" name="Rectangle 38"/>
          <p:cNvSpPr>
            <a:spLocks noChangeArrowheads="1"/>
          </p:cNvSpPr>
          <p:nvPr/>
        </p:nvSpPr>
        <p:spPr bwMode="auto">
          <a:xfrm>
            <a:off x="0" y="808038"/>
            <a:ext cx="9144000" cy="144462"/>
          </a:xfrm>
          <a:prstGeom prst="rect">
            <a:avLst/>
          </a:prstGeom>
          <a:gradFill rotWithShape="0">
            <a:gsLst>
              <a:gs pos="0">
                <a:srgbClr val="003366"/>
              </a:gs>
              <a:gs pos="100000">
                <a:srgbClr val="0000CC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" name="Rectangle 39"/>
          <p:cNvSpPr>
            <a:spLocks noChangeArrowheads="1"/>
          </p:cNvSpPr>
          <p:nvPr/>
        </p:nvSpPr>
        <p:spPr bwMode="auto">
          <a:xfrm>
            <a:off x="0" y="952500"/>
            <a:ext cx="9144000" cy="144462"/>
          </a:xfrm>
          <a:prstGeom prst="rect">
            <a:avLst/>
          </a:prstGeom>
          <a:solidFill>
            <a:srgbClr val="9933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" name="Text Box 40"/>
          <p:cNvSpPr txBox="1">
            <a:spLocks noChangeArrowheads="1"/>
          </p:cNvSpPr>
          <p:nvPr/>
        </p:nvSpPr>
        <p:spPr bwMode="auto">
          <a:xfrm>
            <a:off x="685800" y="115888"/>
            <a:ext cx="845820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ru-RU" sz="1800" b="1" dirty="0">
                <a:solidFill>
                  <a:srgbClr val="003366"/>
                </a:solidFill>
                <a:latin typeface="+mj-lt"/>
              </a:rPr>
              <a:t>Федеральная служба по экологическому, технологическому                                   и атомному надзору </a:t>
            </a:r>
            <a:r>
              <a:rPr lang="en-US" sz="1800" b="1" dirty="0">
                <a:solidFill>
                  <a:srgbClr val="003366"/>
                </a:solidFill>
                <a:latin typeface="+mj-lt"/>
              </a:rPr>
              <a:t>(</a:t>
            </a:r>
            <a:r>
              <a:rPr lang="ru-RU" sz="1800" b="1" dirty="0" err="1">
                <a:solidFill>
                  <a:srgbClr val="003366"/>
                </a:solidFill>
                <a:latin typeface="+mj-lt"/>
              </a:rPr>
              <a:t>Ростехнадзор</a:t>
            </a:r>
            <a:r>
              <a:rPr lang="en-US" sz="1800" b="1" dirty="0">
                <a:solidFill>
                  <a:srgbClr val="003366"/>
                </a:solidFill>
                <a:latin typeface="+mj-lt"/>
              </a:rPr>
              <a:t>)</a:t>
            </a:r>
            <a:endParaRPr lang="ru-RU" sz="1800" b="1" dirty="0">
              <a:solidFill>
                <a:srgbClr val="003366"/>
              </a:solidFill>
              <a:latin typeface="+mj-lt"/>
            </a:endParaRPr>
          </a:p>
        </p:txBody>
      </p:sp>
      <p:pic>
        <p:nvPicPr>
          <p:cNvPr id="13" name="Picture 41" descr="fsetan_emblema200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6625" cy="1052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713905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400" b="1" i="1" dirty="0">
                <a:solidFill>
                  <a:srgbClr val="C00000"/>
                </a:solidFill>
              </a:rPr>
              <a:t>До 1991 года в СССР в области использования атомной энергии</a:t>
            </a:r>
            <a:r>
              <a:rPr lang="ru-RU" i="1" dirty="0" smtClean="0">
                <a:solidFill>
                  <a:srgbClr val="C00000"/>
                </a:solidFill>
              </a:rPr>
              <a:t>:</a:t>
            </a:r>
            <a:endParaRPr lang="en-US" i="1" dirty="0">
              <a:solidFill>
                <a:srgbClr val="C00000"/>
              </a:solidFill>
            </a:endParaRPr>
          </a:p>
          <a:p>
            <a:pPr marL="358775" lvl="0" indent="-358775">
              <a:spcBef>
                <a:spcPts val="550"/>
              </a:spcBef>
              <a:spcAft>
                <a:spcPts val="550"/>
              </a:spcAft>
              <a:buSzPct val="120000"/>
              <a:buBlip>
                <a:blip r:embed="rId2"/>
              </a:buBlip>
              <a:defRPr/>
            </a:pPr>
            <a:r>
              <a:rPr lang="ru-RU" sz="1600" b="1" dirty="0">
                <a:latin typeface="Arial" pitchFamily="34" charset="0"/>
                <a:cs typeface="Arial" pitchFamily="34" charset="0"/>
              </a:rPr>
              <a:t>Отсутствие государственных законов в области использования атомной энергии</a:t>
            </a:r>
          </a:p>
          <a:p>
            <a:pPr marL="358775" lvl="0" indent="-358775">
              <a:spcBef>
                <a:spcPts val="550"/>
              </a:spcBef>
              <a:spcAft>
                <a:spcPts val="550"/>
              </a:spcAft>
              <a:buSzPct val="120000"/>
              <a:buBlip>
                <a:blip r:embed="rId2"/>
              </a:buBlip>
              <a:defRPr/>
            </a:pPr>
            <a:r>
              <a:rPr lang="ru-RU" sz="1600" b="1" dirty="0">
                <a:latin typeface="Arial" pitchFamily="34" charset="0"/>
                <a:cs typeface="Arial" pitchFamily="34" charset="0"/>
              </a:rPr>
              <a:t>Регулирование ядерной и радиационной безопасности осуществлялось правительственными постановлениями и распорядительными документами ведомств</a:t>
            </a:r>
          </a:p>
          <a:p>
            <a:pPr marL="358775" indent="-358775">
              <a:spcBef>
                <a:spcPts val="550"/>
              </a:spcBef>
              <a:spcAft>
                <a:spcPts val="550"/>
              </a:spcAft>
              <a:buSzPct val="120000"/>
              <a:buBlip>
                <a:blip r:embed="rId2"/>
              </a:buBlip>
              <a:defRPr/>
            </a:pPr>
            <a:r>
              <a:rPr lang="ru-RU" sz="1600" b="1" dirty="0">
                <a:latin typeface="Arial" pitchFamily="34" charset="0"/>
                <a:cs typeface="Arial" pitchFamily="34" charset="0"/>
              </a:rPr>
              <a:t>Фрагментарная разработка норм и правил. Обязательность их выполнения не была юридически закреплена</a:t>
            </a:r>
          </a:p>
          <a:p>
            <a:pPr marL="358775" indent="-358775">
              <a:spcBef>
                <a:spcPts val="550"/>
              </a:spcBef>
              <a:spcAft>
                <a:spcPts val="550"/>
              </a:spcAft>
              <a:buSzPct val="120000"/>
              <a:buBlip>
                <a:blip r:embed="rId2"/>
              </a:buBlip>
              <a:defRPr/>
            </a:pPr>
            <a:r>
              <a:rPr lang="ru-RU" sz="1600" b="1" dirty="0">
                <a:latin typeface="Arial" pitchFamily="34" charset="0"/>
                <a:cs typeface="Arial" pitchFamily="34" charset="0"/>
              </a:rPr>
              <a:t>Государственный надзор осуществлялся только на ряде 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АЭС </a:t>
            </a:r>
            <a:endParaRPr lang="ru-RU" sz="1600" b="1" dirty="0">
              <a:latin typeface="Arial" pitchFamily="34" charset="0"/>
              <a:cs typeface="Arial" pitchFamily="34" charset="0"/>
            </a:endParaRPr>
          </a:p>
          <a:p>
            <a:pPr marL="358775" indent="-358775">
              <a:spcBef>
                <a:spcPts val="550"/>
              </a:spcBef>
              <a:spcAft>
                <a:spcPts val="550"/>
              </a:spcAft>
              <a:buSzPct val="120000"/>
              <a:buBlip>
                <a:blip r:embed="rId2"/>
              </a:buBlip>
              <a:defRPr/>
            </a:pPr>
            <a:r>
              <a:rPr lang="ru-RU" sz="1600" b="1" dirty="0">
                <a:latin typeface="Arial" pitchFamily="34" charset="0"/>
                <a:cs typeface="Arial" pitchFamily="34" charset="0"/>
              </a:rPr>
              <a:t>Лицензирование деятельности, как разрешительный механизм, отсутствовал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1830BDF-1E91-4196-B2C2-28C22319F48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  <p:sp>
        <p:nvSpPr>
          <p:cNvPr id="13" name="Rectangle 37"/>
          <p:cNvSpPr>
            <a:spLocks noChangeArrowheads="1"/>
          </p:cNvSpPr>
          <p:nvPr/>
        </p:nvSpPr>
        <p:spPr bwMode="auto">
          <a:xfrm>
            <a:off x="0" y="665163"/>
            <a:ext cx="9144000" cy="142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4" name="Rectangle 38"/>
          <p:cNvSpPr>
            <a:spLocks noChangeArrowheads="1"/>
          </p:cNvSpPr>
          <p:nvPr/>
        </p:nvSpPr>
        <p:spPr bwMode="auto">
          <a:xfrm>
            <a:off x="0" y="808038"/>
            <a:ext cx="9144000" cy="144462"/>
          </a:xfrm>
          <a:prstGeom prst="rect">
            <a:avLst/>
          </a:prstGeom>
          <a:gradFill rotWithShape="0">
            <a:gsLst>
              <a:gs pos="0">
                <a:srgbClr val="003366"/>
              </a:gs>
              <a:gs pos="100000">
                <a:srgbClr val="0000CC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" name="Rectangle 39"/>
          <p:cNvSpPr>
            <a:spLocks noChangeArrowheads="1"/>
          </p:cNvSpPr>
          <p:nvPr/>
        </p:nvSpPr>
        <p:spPr bwMode="auto">
          <a:xfrm>
            <a:off x="0" y="952500"/>
            <a:ext cx="9144000" cy="144462"/>
          </a:xfrm>
          <a:prstGeom prst="rect">
            <a:avLst/>
          </a:prstGeom>
          <a:solidFill>
            <a:srgbClr val="9933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6" name="Text Box 40"/>
          <p:cNvSpPr txBox="1">
            <a:spLocks noChangeArrowheads="1"/>
          </p:cNvSpPr>
          <p:nvPr/>
        </p:nvSpPr>
        <p:spPr bwMode="auto">
          <a:xfrm>
            <a:off x="685800" y="115888"/>
            <a:ext cx="845820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ru-RU" sz="1800" b="1" dirty="0">
                <a:solidFill>
                  <a:srgbClr val="003366"/>
                </a:solidFill>
                <a:latin typeface="+mj-lt"/>
              </a:rPr>
              <a:t>Федеральная служба по экологическому, технологическому                                   и атомному надзору </a:t>
            </a:r>
            <a:r>
              <a:rPr lang="en-US" sz="1800" b="1" dirty="0">
                <a:solidFill>
                  <a:srgbClr val="003366"/>
                </a:solidFill>
                <a:latin typeface="+mj-lt"/>
              </a:rPr>
              <a:t>(</a:t>
            </a:r>
            <a:r>
              <a:rPr lang="ru-RU" sz="1800" b="1" dirty="0" err="1">
                <a:solidFill>
                  <a:srgbClr val="003366"/>
                </a:solidFill>
                <a:latin typeface="+mj-lt"/>
              </a:rPr>
              <a:t>Ростехнадзор</a:t>
            </a:r>
            <a:r>
              <a:rPr lang="en-US" sz="1800" b="1" dirty="0">
                <a:solidFill>
                  <a:srgbClr val="003366"/>
                </a:solidFill>
                <a:latin typeface="+mj-lt"/>
              </a:rPr>
              <a:t>)</a:t>
            </a:r>
            <a:endParaRPr lang="ru-RU" sz="1800" b="1" dirty="0">
              <a:solidFill>
                <a:srgbClr val="003366"/>
              </a:solidFill>
              <a:latin typeface="+mj-lt"/>
            </a:endParaRPr>
          </a:p>
        </p:txBody>
      </p:sp>
      <p:pic>
        <p:nvPicPr>
          <p:cNvPr id="17" name="Picture 41" descr="fsetan_emblema200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36625" cy="1052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86385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400" b="1" i="1" dirty="0">
                <a:solidFill>
                  <a:srgbClr val="C00000"/>
                </a:solidFill>
              </a:rPr>
              <a:t>Становление государственного </a:t>
            </a:r>
            <a:r>
              <a:rPr lang="ru-RU" sz="2400" b="1" i="1" dirty="0" smtClean="0">
                <a:solidFill>
                  <a:srgbClr val="C00000"/>
                </a:solidFill>
              </a:rPr>
              <a:t>регулирования ЯРБ</a:t>
            </a:r>
          </a:p>
          <a:p>
            <a:pPr eaLnBrk="1" fontAlgn="t" hangingPunct="1"/>
            <a:r>
              <a:rPr lang="ru-RU" sz="1600" b="1" dirty="0"/>
              <a:t>1946 </a:t>
            </a:r>
            <a:r>
              <a:rPr lang="ru-RU" sz="1600" b="1" dirty="0" smtClean="0"/>
              <a:t>г.</a:t>
            </a:r>
            <a:r>
              <a:rPr lang="ru-RU" sz="1600" dirty="0"/>
              <a:t>	</a:t>
            </a:r>
            <a:r>
              <a:rPr lang="ru-RU" sz="1600" b="1" dirty="0" smtClean="0"/>
              <a:t>Создание </a:t>
            </a:r>
            <a:r>
              <a:rPr lang="ru-RU" sz="1600" b="1" dirty="0"/>
              <a:t>Государственной службы контроля радиационной </a:t>
            </a:r>
            <a:r>
              <a:rPr lang="ru-RU" sz="1600" b="1" dirty="0" smtClean="0"/>
              <a:t>		безопасности</a:t>
            </a:r>
            <a:r>
              <a:rPr lang="en-US" sz="1600" b="1" dirty="0" smtClean="0"/>
              <a:t> </a:t>
            </a:r>
            <a:r>
              <a:rPr lang="en-US" sz="1600" b="1" dirty="0"/>
              <a:t>– </a:t>
            </a:r>
            <a:r>
              <a:rPr lang="ru-RU" sz="1600" b="1" dirty="0"/>
              <a:t>Лаборатория </a:t>
            </a:r>
            <a:r>
              <a:rPr lang="ru-RU" sz="1600" b="1" dirty="0" smtClean="0"/>
              <a:t>№2</a:t>
            </a:r>
            <a:endParaRPr lang="ru-RU" sz="1600" dirty="0"/>
          </a:p>
          <a:p>
            <a:pPr eaLnBrk="1" fontAlgn="t" hangingPunct="1"/>
            <a:r>
              <a:rPr lang="ru-RU" sz="1600" b="1" dirty="0"/>
              <a:t>1958 </a:t>
            </a:r>
            <a:r>
              <a:rPr lang="ru-RU" sz="1600" b="1" dirty="0" smtClean="0"/>
              <a:t>г.</a:t>
            </a:r>
            <a:r>
              <a:rPr lang="ru-RU" sz="1600" dirty="0"/>
              <a:t>	</a:t>
            </a:r>
            <a:r>
              <a:rPr lang="ru-RU" sz="1600" b="1" dirty="0" smtClean="0"/>
              <a:t>Образование </a:t>
            </a:r>
            <a:r>
              <a:rPr lang="ru-RU" sz="1600" b="1" dirty="0"/>
              <a:t>отраслевой научно-исследовательской </a:t>
            </a:r>
            <a:r>
              <a:rPr lang="ru-RU" sz="1600" b="1" dirty="0" smtClean="0"/>
              <a:t>		лаборатории </a:t>
            </a:r>
            <a:r>
              <a:rPr lang="ru-RU" sz="1600" b="1" dirty="0"/>
              <a:t>в ФЭИ и отдела ядерной безопасности в </a:t>
            </a:r>
            <a:r>
              <a:rPr lang="ru-RU" sz="1600" b="1" dirty="0" smtClean="0"/>
              <a:t>		Лаборатории </a:t>
            </a:r>
            <a:r>
              <a:rPr lang="ru-RU" sz="1600" b="1" dirty="0"/>
              <a:t>№ 2</a:t>
            </a:r>
          </a:p>
          <a:p>
            <a:pPr eaLnBrk="1" fontAlgn="t" hangingPunct="1"/>
            <a:r>
              <a:rPr lang="ru-RU" sz="1600" b="1" dirty="0"/>
              <a:t>1963-1970 </a:t>
            </a:r>
            <a:r>
              <a:rPr lang="ru-RU" sz="1600" b="1" dirty="0" smtClean="0"/>
              <a:t>гг.</a:t>
            </a:r>
            <a:r>
              <a:rPr lang="ru-RU" sz="1600" dirty="0"/>
              <a:t>	</a:t>
            </a:r>
            <a:r>
              <a:rPr lang="ru-RU" sz="1600" b="1" dirty="0" smtClean="0"/>
              <a:t>Надзор </a:t>
            </a:r>
            <a:r>
              <a:rPr lang="ru-RU" sz="1600" b="1" dirty="0"/>
              <a:t>за безопасностью АЭС осуществлялся Центральной </a:t>
            </a:r>
            <a:r>
              <a:rPr lang="ru-RU" sz="1600" b="1" dirty="0" smtClean="0"/>
              <a:t>		инспекцией </a:t>
            </a:r>
            <a:r>
              <a:rPr lang="ru-RU" sz="1600" b="1" dirty="0"/>
              <a:t>котлонадзора и газового надзора </a:t>
            </a:r>
            <a:r>
              <a:rPr lang="ru-RU" sz="1600" b="1" dirty="0" err="1"/>
              <a:t>Минсредмаша</a:t>
            </a:r>
            <a:r>
              <a:rPr lang="ru-RU" sz="1600" b="1" dirty="0"/>
              <a:t> </a:t>
            </a:r>
            <a:r>
              <a:rPr lang="ru-RU" sz="1600" b="1" dirty="0" smtClean="0"/>
              <a:t>		СССР</a:t>
            </a:r>
            <a:r>
              <a:rPr lang="ru-RU" sz="1600" b="1" dirty="0"/>
              <a:t>, </a:t>
            </a:r>
            <a:r>
              <a:rPr lang="ru-RU" sz="1600" b="1" dirty="0" smtClean="0"/>
              <a:t> 3-м </a:t>
            </a:r>
            <a:r>
              <a:rPr lang="ru-RU" sz="1600" b="1" dirty="0"/>
              <a:t>Главным управлением при Минздраве </a:t>
            </a:r>
            <a:r>
              <a:rPr lang="ru-RU" sz="1600" b="1" dirty="0" smtClean="0"/>
              <a:t>СССР, 		ФЭИ </a:t>
            </a:r>
            <a:r>
              <a:rPr lang="ru-RU" sz="1600" b="1" dirty="0"/>
              <a:t>и </a:t>
            </a:r>
            <a:r>
              <a:rPr lang="ru-RU" sz="1600" b="1" dirty="0" smtClean="0"/>
              <a:t>РНЦ </a:t>
            </a:r>
            <a:r>
              <a:rPr lang="ru-RU" sz="1600" b="1" dirty="0"/>
              <a:t>«КИ»</a:t>
            </a:r>
          </a:p>
          <a:p>
            <a:pPr eaLnBrk="1" fontAlgn="t" hangingPunct="1"/>
            <a:r>
              <a:rPr lang="ru-RU" sz="1600" b="1" dirty="0" smtClean="0"/>
              <a:t>1970г.</a:t>
            </a:r>
            <a:r>
              <a:rPr lang="ru-RU" sz="1600" dirty="0"/>
              <a:t>	</a:t>
            </a:r>
            <a:r>
              <a:rPr lang="ru-RU" sz="1600" b="1" dirty="0" smtClean="0">
                <a:solidFill>
                  <a:srgbClr val="C00000"/>
                </a:solidFill>
              </a:rPr>
              <a:t>Постановление </a:t>
            </a:r>
            <a:r>
              <a:rPr lang="ru-RU" sz="1600" b="1" dirty="0">
                <a:solidFill>
                  <a:srgbClr val="C00000"/>
                </a:solidFill>
              </a:rPr>
              <a:t>ЦК КПСС и Совета Министров СССР «Об </a:t>
            </a:r>
            <a:r>
              <a:rPr lang="ru-RU" sz="1600" b="1" dirty="0" smtClean="0">
                <a:solidFill>
                  <a:srgbClr val="C00000"/>
                </a:solidFill>
              </a:rPr>
              <a:t>		организации </a:t>
            </a:r>
            <a:r>
              <a:rPr lang="ru-RU" sz="1600" b="1" dirty="0">
                <a:solidFill>
                  <a:srgbClr val="C00000"/>
                </a:solidFill>
              </a:rPr>
              <a:t>государственного надзора за обеспечением </a:t>
            </a:r>
            <a:r>
              <a:rPr lang="ru-RU" sz="1600" b="1" dirty="0" smtClean="0">
                <a:solidFill>
                  <a:srgbClr val="C00000"/>
                </a:solidFill>
              </a:rPr>
              <a:t>		технической </a:t>
            </a:r>
            <a:r>
              <a:rPr lang="ru-RU" sz="1600" b="1" dirty="0">
                <a:solidFill>
                  <a:srgbClr val="C00000"/>
                </a:solidFill>
              </a:rPr>
              <a:t>и ядерной безопасности при сооружении и </a:t>
            </a:r>
            <a:r>
              <a:rPr lang="ru-RU" sz="1600" b="1" dirty="0" smtClean="0">
                <a:solidFill>
                  <a:srgbClr val="C00000"/>
                </a:solidFill>
              </a:rPr>
              <a:t>		эксплуатации </a:t>
            </a:r>
            <a:r>
              <a:rPr lang="ru-RU" sz="1600" b="1" dirty="0">
                <a:solidFill>
                  <a:srgbClr val="C00000"/>
                </a:solidFill>
              </a:rPr>
              <a:t>атомных электростанций, опытных и </a:t>
            </a:r>
            <a:r>
              <a:rPr lang="ru-RU" sz="1600" b="1" dirty="0" smtClean="0">
                <a:solidFill>
                  <a:srgbClr val="C00000"/>
                </a:solidFill>
              </a:rPr>
              <a:t>			исследовательских </a:t>
            </a:r>
            <a:r>
              <a:rPr lang="ru-RU" sz="1600" b="1" dirty="0">
                <a:solidFill>
                  <a:srgbClr val="C00000"/>
                </a:solidFill>
              </a:rPr>
              <a:t>ядерных реакторов и установок»</a:t>
            </a:r>
          </a:p>
          <a:p>
            <a:pPr marL="0" indent="0">
              <a:buNone/>
            </a:pPr>
            <a:endParaRPr lang="ru-RU" sz="2400" b="1" i="1" dirty="0">
              <a:solidFill>
                <a:srgbClr val="C00000"/>
              </a:solidFill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1830BDF-1E91-4196-B2C2-28C22319F48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  <p:sp>
        <p:nvSpPr>
          <p:cNvPr id="13" name="Rectangle 37"/>
          <p:cNvSpPr>
            <a:spLocks noChangeArrowheads="1"/>
          </p:cNvSpPr>
          <p:nvPr/>
        </p:nvSpPr>
        <p:spPr bwMode="auto">
          <a:xfrm>
            <a:off x="0" y="665163"/>
            <a:ext cx="9144000" cy="142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4" name="Rectangle 38"/>
          <p:cNvSpPr>
            <a:spLocks noChangeArrowheads="1"/>
          </p:cNvSpPr>
          <p:nvPr/>
        </p:nvSpPr>
        <p:spPr bwMode="auto">
          <a:xfrm>
            <a:off x="0" y="808038"/>
            <a:ext cx="9144000" cy="144462"/>
          </a:xfrm>
          <a:prstGeom prst="rect">
            <a:avLst/>
          </a:prstGeom>
          <a:gradFill rotWithShape="0">
            <a:gsLst>
              <a:gs pos="0">
                <a:srgbClr val="003366"/>
              </a:gs>
              <a:gs pos="100000">
                <a:srgbClr val="0000CC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" name="Rectangle 39"/>
          <p:cNvSpPr>
            <a:spLocks noChangeArrowheads="1"/>
          </p:cNvSpPr>
          <p:nvPr/>
        </p:nvSpPr>
        <p:spPr bwMode="auto">
          <a:xfrm>
            <a:off x="0" y="952500"/>
            <a:ext cx="9144000" cy="144462"/>
          </a:xfrm>
          <a:prstGeom prst="rect">
            <a:avLst/>
          </a:prstGeom>
          <a:solidFill>
            <a:srgbClr val="9933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6" name="Text Box 40"/>
          <p:cNvSpPr txBox="1">
            <a:spLocks noChangeArrowheads="1"/>
          </p:cNvSpPr>
          <p:nvPr/>
        </p:nvSpPr>
        <p:spPr bwMode="auto">
          <a:xfrm>
            <a:off x="685800" y="115888"/>
            <a:ext cx="845820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ru-RU" sz="1800" b="1" dirty="0">
                <a:solidFill>
                  <a:srgbClr val="003366"/>
                </a:solidFill>
                <a:latin typeface="+mj-lt"/>
              </a:rPr>
              <a:t>Федеральная служба по экологическому, технологическому                                   и атомному надзору </a:t>
            </a:r>
            <a:r>
              <a:rPr lang="en-US" sz="1800" b="1" dirty="0">
                <a:solidFill>
                  <a:srgbClr val="003366"/>
                </a:solidFill>
                <a:latin typeface="+mj-lt"/>
              </a:rPr>
              <a:t>(</a:t>
            </a:r>
            <a:r>
              <a:rPr lang="ru-RU" sz="1800" b="1" dirty="0" err="1">
                <a:solidFill>
                  <a:srgbClr val="003366"/>
                </a:solidFill>
                <a:latin typeface="+mj-lt"/>
              </a:rPr>
              <a:t>Ростехнадзор</a:t>
            </a:r>
            <a:r>
              <a:rPr lang="en-US" sz="1800" b="1" dirty="0">
                <a:solidFill>
                  <a:srgbClr val="003366"/>
                </a:solidFill>
                <a:latin typeface="+mj-lt"/>
              </a:rPr>
              <a:t>)</a:t>
            </a:r>
            <a:endParaRPr lang="ru-RU" sz="1800" b="1" dirty="0">
              <a:solidFill>
                <a:srgbClr val="003366"/>
              </a:solidFill>
              <a:latin typeface="+mj-lt"/>
            </a:endParaRPr>
          </a:p>
        </p:txBody>
      </p:sp>
      <p:pic>
        <p:nvPicPr>
          <p:cNvPr id="17" name="Picture 41" descr="fsetan_emblema200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6625" cy="1052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737043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400" b="1" i="1" dirty="0">
                <a:solidFill>
                  <a:srgbClr val="C00000"/>
                </a:solidFill>
              </a:rPr>
              <a:t>Постановление ЦК КПСС и Совета Министров СССР от 1970 г. «Об организации государственного надзора</a:t>
            </a:r>
            <a:r>
              <a:rPr lang="ru-RU" sz="2400" b="1" i="1" dirty="0" smtClean="0">
                <a:solidFill>
                  <a:srgbClr val="C00000"/>
                </a:solidFill>
              </a:rPr>
              <a:t>..»</a:t>
            </a:r>
          </a:p>
          <a:p>
            <a:pPr marL="358775" lvl="0" indent="-358775">
              <a:spcBef>
                <a:spcPts val="550"/>
              </a:spcBef>
              <a:spcAft>
                <a:spcPts val="550"/>
              </a:spcAft>
              <a:buSzPct val="120000"/>
              <a:buBlip>
                <a:blip r:embed="rId2"/>
              </a:buBlip>
              <a:defRPr/>
            </a:pPr>
            <a:r>
              <a:rPr lang="ru-RU" sz="1600" b="1" dirty="0"/>
              <a:t>Госгортехнадзор при Совмине СССР (с июля 1981 г. Госгортехнадзор СССР) </a:t>
            </a:r>
            <a:r>
              <a:rPr lang="ru-RU" sz="1600" dirty="0"/>
              <a:t>– государственный надзор за технической безопасностью при сооружении и эксплуатации АЭС, опытных и исследовательских ядерных реакторов и установок, а также при изготовлении </a:t>
            </a:r>
            <a:r>
              <a:rPr lang="ru-RU" sz="1600" dirty="0" smtClean="0"/>
              <a:t>оборудования;</a:t>
            </a:r>
            <a:endParaRPr lang="ru-RU" sz="1600" dirty="0"/>
          </a:p>
          <a:p>
            <a:pPr marL="358775" lvl="0" indent="-358775">
              <a:spcBef>
                <a:spcPts val="550"/>
              </a:spcBef>
              <a:spcAft>
                <a:spcPts val="550"/>
              </a:spcAft>
              <a:buSzPct val="120000"/>
              <a:buBlip>
                <a:blip r:embed="rId2"/>
              </a:buBlip>
              <a:defRPr/>
            </a:pPr>
            <a:r>
              <a:rPr lang="ru-RU" sz="1600" b="1" dirty="0" err="1"/>
              <a:t>Минсредмаш</a:t>
            </a:r>
            <a:r>
              <a:rPr lang="ru-RU" sz="1600" b="1" dirty="0"/>
              <a:t> СССР </a:t>
            </a:r>
            <a:r>
              <a:rPr lang="ru-RU" sz="1600" dirty="0"/>
              <a:t>– государственный надзор за обеспечением ядерной безопасности в атомной промышленности, а также при проектировании, сооружении и эксплуатации АЭС, опытных и исследовательских ядерных реакторов и установок и других ядерных установок, используемых в народном хозяйстве;</a:t>
            </a:r>
          </a:p>
          <a:p>
            <a:pPr marL="358775" indent="-358775">
              <a:spcBef>
                <a:spcPts val="550"/>
              </a:spcBef>
              <a:spcAft>
                <a:spcPts val="550"/>
              </a:spcAft>
              <a:buSzPct val="120000"/>
              <a:buBlip>
                <a:blip r:embed="rId2"/>
              </a:buBlip>
              <a:defRPr/>
            </a:pPr>
            <a:r>
              <a:rPr lang="ru-RU" sz="1600" b="1" dirty="0"/>
              <a:t>Минздрав СССР – </a:t>
            </a:r>
            <a:r>
              <a:rPr lang="ru-RU" sz="1600" dirty="0"/>
              <a:t>государственный санитарный надзор, в том числе за радиационной безопасностью при проектировании, строительстве и эксплуатации АЭС</a:t>
            </a:r>
            <a:endParaRPr lang="en-US" sz="1600" dirty="0"/>
          </a:p>
          <a:p>
            <a:pPr marL="0" indent="0">
              <a:buNone/>
            </a:pPr>
            <a:endParaRPr lang="ru-RU" sz="2400" b="1" i="1" dirty="0">
              <a:solidFill>
                <a:srgbClr val="C00000"/>
              </a:solidFill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1830BDF-1E91-4196-B2C2-28C22319F48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  <p:sp>
        <p:nvSpPr>
          <p:cNvPr id="9" name="Rectangle 37"/>
          <p:cNvSpPr>
            <a:spLocks noChangeArrowheads="1"/>
          </p:cNvSpPr>
          <p:nvPr/>
        </p:nvSpPr>
        <p:spPr bwMode="auto">
          <a:xfrm>
            <a:off x="0" y="665163"/>
            <a:ext cx="9144000" cy="142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" name="Rectangle 38"/>
          <p:cNvSpPr>
            <a:spLocks noChangeArrowheads="1"/>
          </p:cNvSpPr>
          <p:nvPr/>
        </p:nvSpPr>
        <p:spPr bwMode="auto">
          <a:xfrm>
            <a:off x="0" y="808038"/>
            <a:ext cx="9144000" cy="144462"/>
          </a:xfrm>
          <a:prstGeom prst="rect">
            <a:avLst/>
          </a:prstGeom>
          <a:gradFill rotWithShape="0">
            <a:gsLst>
              <a:gs pos="0">
                <a:srgbClr val="003366"/>
              </a:gs>
              <a:gs pos="100000">
                <a:srgbClr val="0000CC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" name="Rectangle 39"/>
          <p:cNvSpPr>
            <a:spLocks noChangeArrowheads="1"/>
          </p:cNvSpPr>
          <p:nvPr/>
        </p:nvSpPr>
        <p:spPr bwMode="auto">
          <a:xfrm>
            <a:off x="0" y="952500"/>
            <a:ext cx="9144000" cy="144462"/>
          </a:xfrm>
          <a:prstGeom prst="rect">
            <a:avLst/>
          </a:prstGeom>
          <a:solidFill>
            <a:srgbClr val="9933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" name="Text Box 40"/>
          <p:cNvSpPr txBox="1">
            <a:spLocks noChangeArrowheads="1"/>
          </p:cNvSpPr>
          <p:nvPr/>
        </p:nvSpPr>
        <p:spPr bwMode="auto">
          <a:xfrm>
            <a:off x="685800" y="115888"/>
            <a:ext cx="845820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ru-RU" sz="1800" b="1" dirty="0">
                <a:solidFill>
                  <a:srgbClr val="003366"/>
                </a:solidFill>
                <a:latin typeface="+mj-lt"/>
              </a:rPr>
              <a:t>Федеральная служба по экологическому, технологическому                                   и атомному надзору </a:t>
            </a:r>
            <a:r>
              <a:rPr lang="en-US" sz="1800" b="1" dirty="0">
                <a:solidFill>
                  <a:srgbClr val="003366"/>
                </a:solidFill>
                <a:latin typeface="+mj-lt"/>
              </a:rPr>
              <a:t>(</a:t>
            </a:r>
            <a:r>
              <a:rPr lang="ru-RU" sz="1800" b="1" dirty="0" err="1">
                <a:solidFill>
                  <a:srgbClr val="003366"/>
                </a:solidFill>
                <a:latin typeface="+mj-lt"/>
              </a:rPr>
              <a:t>Ростехнадзор</a:t>
            </a:r>
            <a:r>
              <a:rPr lang="en-US" sz="1800" b="1" dirty="0">
                <a:solidFill>
                  <a:srgbClr val="003366"/>
                </a:solidFill>
                <a:latin typeface="+mj-lt"/>
              </a:rPr>
              <a:t>)</a:t>
            </a:r>
            <a:endParaRPr lang="ru-RU" sz="1800" b="1" dirty="0">
              <a:solidFill>
                <a:srgbClr val="003366"/>
              </a:solidFill>
              <a:latin typeface="+mj-lt"/>
            </a:endParaRPr>
          </a:p>
        </p:txBody>
      </p:sp>
      <p:pic>
        <p:nvPicPr>
          <p:cNvPr id="13" name="Picture 41" descr="fsetan_emblema200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36625" cy="1052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844108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defTabSz="1377950">
              <a:lnSpc>
                <a:spcPct val="90000"/>
              </a:lnSpc>
              <a:buNone/>
              <a:defRPr/>
            </a:pPr>
            <a:r>
              <a:rPr lang="ru-RU" sz="2400" b="1" i="1" dirty="0">
                <a:solidFill>
                  <a:srgbClr val="C00000"/>
                </a:solidFill>
              </a:rPr>
              <a:t>Постановление ЦК КПСС и Совета </a:t>
            </a:r>
            <a:r>
              <a:rPr lang="ru-RU" sz="2400" b="1" i="1" dirty="0" smtClean="0">
                <a:solidFill>
                  <a:srgbClr val="C00000"/>
                </a:solidFill>
              </a:rPr>
              <a:t>Министров </a:t>
            </a:r>
            <a:r>
              <a:rPr lang="ru-RU" sz="2400" b="1" i="1" dirty="0">
                <a:solidFill>
                  <a:srgbClr val="C00000"/>
                </a:solidFill>
              </a:rPr>
              <a:t>СССР от 1970 г. «Об организации государственного надзора</a:t>
            </a:r>
            <a:r>
              <a:rPr lang="ru-RU" sz="2400" b="1" i="1" dirty="0" smtClean="0">
                <a:solidFill>
                  <a:srgbClr val="C00000"/>
                </a:solidFill>
              </a:rPr>
              <a:t>..»</a:t>
            </a:r>
          </a:p>
          <a:p>
            <a:pPr marL="0" indent="0" defTabSz="1377950">
              <a:lnSpc>
                <a:spcPct val="90000"/>
              </a:lnSpc>
              <a:buNone/>
              <a:defRPr/>
            </a:pPr>
            <a:endParaRPr lang="ru-RU" sz="2400" b="1" i="1" dirty="0" smtClean="0">
              <a:solidFill>
                <a:srgbClr val="C00000"/>
              </a:solidFill>
            </a:endParaRPr>
          </a:p>
          <a:p>
            <a:pPr marL="0" indent="0" defTabSz="1377950">
              <a:lnSpc>
                <a:spcPct val="90000"/>
              </a:lnSpc>
              <a:buNone/>
              <a:defRPr/>
            </a:pPr>
            <a:endParaRPr lang="ru-RU" sz="2400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1830BDF-1E91-4196-B2C2-28C22319F480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838200" y="2590800"/>
            <a:ext cx="746760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15975" lvl="1" indent="-358775">
              <a:spcBef>
                <a:spcPts val="550"/>
              </a:spcBef>
              <a:spcAft>
                <a:spcPts val="550"/>
              </a:spcAft>
              <a:buSzPct val="120000"/>
              <a:buBlip>
                <a:blip r:embed="rId2"/>
              </a:buBlip>
              <a:defRPr/>
            </a:pPr>
            <a:endParaRPr lang="ru-RU" sz="2000" b="1" i="1" dirty="0" smtClean="0"/>
          </a:p>
          <a:p>
            <a:pPr marL="815975" lvl="1" indent="-358775">
              <a:spcBef>
                <a:spcPts val="550"/>
              </a:spcBef>
              <a:spcAft>
                <a:spcPts val="550"/>
              </a:spcAft>
              <a:buSzPct val="120000"/>
              <a:buBlip>
                <a:blip r:embed="rId2"/>
              </a:buBlip>
              <a:defRPr/>
            </a:pPr>
            <a:r>
              <a:rPr lang="ru-RU" sz="2000" b="1" i="1" dirty="0" smtClean="0"/>
              <a:t>Минэнерго </a:t>
            </a:r>
            <a:r>
              <a:rPr lang="ru-RU" sz="2000" b="1" i="1" dirty="0"/>
              <a:t>СССР </a:t>
            </a:r>
            <a:r>
              <a:rPr lang="ru-RU" sz="2000" i="1" dirty="0"/>
              <a:t>–разработка и </a:t>
            </a:r>
            <a:r>
              <a:rPr lang="ru-RU" sz="1800" i="1" dirty="0" smtClean="0"/>
              <a:t>утверждение </a:t>
            </a:r>
            <a:r>
              <a:rPr lang="ru-RU" sz="1800" i="1" dirty="0"/>
              <a:t>Общих положений обеспечения безопасности при проектировании, строительстве и эксплуатации АЭС, а также Правил эксплуатации АЭС</a:t>
            </a:r>
            <a:endParaRPr lang="en-US" sz="1800" i="1" dirty="0"/>
          </a:p>
          <a:p>
            <a:pPr marL="358775" lvl="0" indent="-358775">
              <a:spcBef>
                <a:spcPts val="550"/>
              </a:spcBef>
              <a:spcAft>
                <a:spcPts val="550"/>
              </a:spcAft>
              <a:buSzPct val="120000"/>
              <a:buBlip>
                <a:blip r:embed="rId2"/>
              </a:buBlip>
              <a:defRPr/>
            </a:pPr>
            <a:endParaRPr lang="en-US" sz="1800" dirty="0"/>
          </a:p>
          <a:p>
            <a:pPr marL="815975" lvl="1" indent="-358775">
              <a:spcBef>
                <a:spcPts val="550"/>
              </a:spcBef>
              <a:spcAft>
                <a:spcPts val="550"/>
              </a:spcAft>
              <a:buSzPct val="120000"/>
              <a:buBlip>
                <a:blip r:embed="rId2"/>
              </a:buBlip>
              <a:defRPr/>
            </a:pPr>
            <a:r>
              <a:rPr lang="ru-RU" sz="1800" b="1" i="1" dirty="0" err="1"/>
              <a:t>Минсредмаш</a:t>
            </a:r>
            <a:r>
              <a:rPr lang="ru-RU" sz="1800" b="1" i="1" dirty="0"/>
              <a:t> СССР </a:t>
            </a:r>
            <a:r>
              <a:rPr lang="ru-RU" sz="1800" i="1" dirty="0"/>
              <a:t>– разработка и утверждение Правил конструирования и Норм прочности для оборудования, применяемого в атомной технике</a:t>
            </a:r>
            <a:endParaRPr lang="ru-RU" sz="1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Rectangle 37"/>
          <p:cNvSpPr>
            <a:spLocks noChangeArrowheads="1"/>
          </p:cNvSpPr>
          <p:nvPr/>
        </p:nvSpPr>
        <p:spPr bwMode="auto">
          <a:xfrm>
            <a:off x="0" y="665163"/>
            <a:ext cx="9144000" cy="142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" name="Rectangle 38"/>
          <p:cNvSpPr>
            <a:spLocks noChangeArrowheads="1"/>
          </p:cNvSpPr>
          <p:nvPr/>
        </p:nvSpPr>
        <p:spPr bwMode="auto">
          <a:xfrm>
            <a:off x="0" y="808038"/>
            <a:ext cx="9144000" cy="144462"/>
          </a:xfrm>
          <a:prstGeom prst="rect">
            <a:avLst/>
          </a:prstGeom>
          <a:gradFill rotWithShape="0">
            <a:gsLst>
              <a:gs pos="0">
                <a:srgbClr val="003366"/>
              </a:gs>
              <a:gs pos="100000">
                <a:srgbClr val="0000CC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" name="Rectangle 39"/>
          <p:cNvSpPr>
            <a:spLocks noChangeArrowheads="1"/>
          </p:cNvSpPr>
          <p:nvPr/>
        </p:nvSpPr>
        <p:spPr bwMode="auto">
          <a:xfrm>
            <a:off x="0" y="952500"/>
            <a:ext cx="9144000" cy="144462"/>
          </a:xfrm>
          <a:prstGeom prst="rect">
            <a:avLst/>
          </a:prstGeom>
          <a:solidFill>
            <a:srgbClr val="9933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" name="Text Box 40"/>
          <p:cNvSpPr txBox="1">
            <a:spLocks noChangeArrowheads="1"/>
          </p:cNvSpPr>
          <p:nvPr/>
        </p:nvSpPr>
        <p:spPr bwMode="auto">
          <a:xfrm>
            <a:off x="685800" y="115888"/>
            <a:ext cx="845820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ru-RU" sz="1800" b="1" dirty="0">
                <a:solidFill>
                  <a:srgbClr val="003366"/>
                </a:solidFill>
                <a:latin typeface="+mj-lt"/>
              </a:rPr>
              <a:t>Федеральная служба по экологическому, технологическому                                   и атомному надзору </a:t>
            </a:r>
            <a:r>
              <a:rPr lang="en-US" sz="1800" b="1" dirty="0">
                <a:solidFill>
                  <a:srgbClr val="003366"/>
                </a:solidFill>
                <a:latin typeface="+mj-lt"/>
              </a:rPr>
              <a:t>(</a:t>
            </a:r>
            <a:r>
              <a:rPr lang="ru-RU" sz="1800" b="1" dirty="0" err="1">
                <a:solidFill>
                  <a:srgbClr val="003366"/>
                </a:solidFill>
                <a:latin typeface="+mj-lt"/>
              </a:rPr>
              <a:t>Ростехнадзор</a:t>
            </a:r>
            <a:r>
              <a:rPr lang="en-US" sz="1800" b="1" dirty="0">
                <a:solidFill>
                  <a:srgbClr val="003366"/>
                </a:solidFill>
                <a:latin typeface="+mj-lt"/>
              </a:rPr>
              <a:t>)</a:t>
            </a:r>
            <a:endParaRPr lang="ru-RU" sz="1800" b="1" dirty="0">
              <a:solidFill>
                <a:srgbClr val="003366"/>
              </a:solidFill>
              <a:latin typeface="+mj-lt"/>
            </a:endParaRPr>
          </a:p>
        </p:txBody>
      </p:sp>
      <p:pic>
        <p:nvPicPr>
          <p:cNvPr id="14" name="Picture 41" descr="fsetan_emblema200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36625" cy="1052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945581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400" b="1" i="1" dirty="0">
                <a:solidFill>
                  <a:srgbClr val="C00000"/>
                </a:solidFill>
              </a:rPr>
              <a:t>Становление государственного регулирования ЯРБ</a:t>
            </a:r>
          </a:p>
          <a:p>
            <a:pPr eaLnBrk="1" fontAlgn="t" hangingPunct="1"/>
            <a:endParaRPr lang="ru-RU" sz="1600" b="1" dirty="0" smtClean="0"/>
          </a:p>
          <a:p>
            <a:pPr eaLnBrk="1" fontAlgn="t" hangingPunct="1"/>
            <a:r>
              <a:rPr lang="ru-RU" sz="1600" b="1" dirty="0" smtClean="0"/>
              <a:t>1972 г.</a:t>
            </a:r>
            <a:r>
              <a:rPr lang="ru-RU" sz="1600" dirty="0"/>
              <a:t>	</a:t>
            </a:r>
            <a:r>
              <a:rPr lang="ru-RU" sz="1600" b="1" dirty="0" smtClean="0"/>
              <a:t>Создание </a:t>
            </a:r>
            <a:r>
              <a:rPr lang="ru-RU" sz="1600" b="1" dirty="0"/>
              <a:t>специальной Инспекции по контролю за </a:t>
            </a:r>
            <a:r>
              <a:rPr lang="ru-RU" sz="1600" b="1" dirty="0" smtClean="0"/>
              <a:t>			обеспечением </a:t>
            </a:r>
            <a:r>
              <a:rPr lang="ru-RU" sz="1600" b="1" dirty="0"/>
              <a:t>ядерной безопасности </a:t>
            </a:r>
            <a:r>
              <a:rPr lang="ru-RU" sz="1600" b="1" dirty="0" err="1"/>
              <a:t>Минсредмаша</a:t>
            </a:r>
            <a:r>
              <a:rPr lang="ru-RU" sz="1600" b="1" dirty="0"/>
              <a:t> </a:t>
            </a:r>
            <a:r>
              <a:rPr lang="ru-RU" sz="1600" b="1" dirty="0" smtClean="0"/>
              <a:t>СССР</a:t>
            </a:r>
          </a:p>
          <a:p>
            <a:pPr eaLnBrk="1" fontAlgn="t" hangingPunct="1"/>
            <a:endParaRPr lang="ru-RU" sz="1600" dirty="0"/>
          </a:p>
          <a:p>
            <a:pPr eaLnBrk="1" fontAlgn="t" hangingPunct="1"/>
            <a:r>
              <a:rPr lang="ru-RU" sz="1600" b="1" dirty="0" smtClean="0"/>
              <a:t>1983г.</a:t>
            </a:r>
            <a:r>
              <a:rPr lang="ru-RU" sz="1600" dirty="0" smtClean="0"/>
              <a:t>	</a:t>
            </a:r>
            <a:r>
              <a:rPr lang="ru-RU" sz="1600" b="1" dirty="0" smtClean="0"/>
              <a:t>Образование </a:t>
            </a:r>
            <a:r>
              <a:rPr lang="ru-RU" sz="1600" b="1" dirty="0" err="1"/>
              <a:t>Госатомэнергонадзора</a:t>
            </a:r>
            <a:r>
              <a:rPr lang="ru-RU" sz="1600" b="1" dirty="0"/>
              <a:t> </a:t>
            </a:r>
            <a:r>
              <a:rPr lang="ru-RU" sz="1600" b="1" dirty="0" smtClean="0"/>
              <a:t>СССР</a:t>
            </a:r>
          </a:p>
          <a:p>
            <a:pPr eaLnBrk="1" fontAlgn="t" hangingPunct="1"/>
            <a:endParaRPr lang="ru-RU" sz="1600" dirty="0"/>
          </a:p>
          <a:p>
            <a:pPr eaLnBrk="1" fontAlgn="t" hangingPunct="1"/>
            <a:r>
              <a:rPr lang="ru-RU" sz="1600" b="1" dirty="0" smtClean="0"/>
              <a:t>1986г.</a:t>
            </a:r>
            <a:r>
              <a:rPr lang="ru-RU" sz="1600" dirty="0"/>
              <a:t>	</a:t>
            </a:r>
            <a:r>
              <a:rPr lang="ru-RU" sz="1600" b="1" dirty="0" smtClean="0"/>
              <a:t>Авария </a:t>
            </a:r>
            <a:r>
              <a:rPr lang="ru-RU" sz="1600" b="1" dirty="0"/>
              <a:t>на </a:t>
            </a:r>
            <a:r>
              <a:rPr lang="en-US" sz="1600" b="1" dirty="0"/>
              <a:t>IV </a:t>
            </a:r>
            <a:r>
              <a:rPr lang="ru-RU" sz="1600" b="1" dirty="0"/>
              <a:t>энергоблоке Чернобыльской </a:t>
            </a:r>
            <a:r>
              <a:rPr lang="ru-RU" sz="1600" b="1" dirty="0" smtClean="0"/>
              <a:t>АЭС</a:t>
            </a:r>
          </a:p>
          <a:p>
            <a:pPr marL="0" indent="0" eaLnBrk="1" fontAlgn="t" hangingPunct="1">
              <a:buNone/>
            </a:pPr>
            <a:endParaRPr lang="ru-RU" sz="1600" b="1" dirty="0"/>
          </a:p>
          <a:p>
            <a:pPr eaLnBrk="1" fontAlgn="t" hangingPunct="1"/>
            <a:r>
              <a:rPr lang="ru-RU" sz="1600" b="1" dirty="0"/>
              <a:t>1989 </a:t>
            </a:r>
            <a:r>
              <a:rPr lang="ru-RU" sz="1600" b="1" dirty="0" smtClean="0"/>
              <a:t>г.</a:t>
            </a:r>
            <a:r>
              <a:rPr lang="ru-RU" sz="1600" b="1" dirty="0"/>
              <a:t>	</a:t>
            </a:r>
            <a:r>
              <a:rPr lang="ru-RU" sz="1600" b="1" dirty="0" smtClean="0"/>
              <a:t>Образование </a:t>
            </a:r>
            <a:r>
              <a:rPr lang="ru-RU" sz="1600" b="1" dirty="0" err="1"/>
              <a:t>Госпроматомнадзора</a:t>
            </a:r>
            <a:r>
              <a:rPr lang="ru-RU" sz="1600" b="1" dirty="0"/>
              <a:t> </a:t>
            </a:r>
            <a:r>
              <a:rPr lang="ru-RU" sz="1600" b="1" dirty="0" smtClean="0"/>
              <a:t>СССР</a:t>
            </a:r>
          </a:p>
          <a:p>
            <a:pPr marL="0" indent="0" eaLnBrk="1" fontAlgn="t" hangingPunct="1">
              <a:buNone/>
            </a:pPr>
            <a:endParaRPr lang="ru-RU" sz="1600" b="1" dirty="0" smtClean="0"/>
          </a:p>
          <a:p>
            <a:pPr eaLnBrk="1" fontAlgn="t" hangingPunct="1"/>
            <a:r>
              <a:rPr lang="ru-RU" sz="1600" b="1" dirty="0">
                <a:solidFill>
                  <a:srgbClr val="C00000"/>
                </a:solidFill>
              </a:rPr>
              <a:t>1991 г.</a:t>
            </a:r>
            <a:r>
              <a:rPr lang="ru-RU" sz="1600" dirty="0">
                <a:solidFill>
                  <a:srgbClr val="C00000"/>
                </a:solidFill>
              </a:rPr>
              <a:t>      	 </a:t>
            </a:r>
            <a:r>
              <a:rPr lang="ru-RU" sz="1600" b="1" dirty="0">
                <a:solidFill>
                  <a:srgbClr val="C00000"/>
                </a:solidFill>
              </a:rPr>
              <a:t>Образование Госатомнадзора РСФСР (Госатомнадзор 		России)</a:t>
            </a:r>
            <a:endParaRPr lang="ru-RU" sz="1600" dirty="0">
              <a:solidFill>
                <a:srgbClr val="C00000"/>
              </a:solidFill>
            </a:endParaRPr>
          </a:p>
          <a:p>
            <a:pPr eaLnBrk="1" fontAlgn="t" hangingPunct="1"/>
            <a:endParaRPr lang="ru-RU" sz="1600" b="1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1830BDF-1E91-4196-B2C2-28C22319F480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  <p:sp>
        <p:nvSpPr>
          <p:cNvPr id="9" name="Rectangle 37"/>
          <p:cNvSpPr>
            <a:spLocks noChangeArrowheads="1"/>
          </p:cNvSpPr>
          <p:nvPr/>
        </p:nvSpPr>
        <p:spPr bwMode="auto">
          <a:xfrm>
            <a:off x="0" y="665163"/>
            <a:ext cx="9144000" cy="142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" name="Rectangle 38"/>
          <p:cNvSpPr>
            <a:spLocks noChangeArrowheads="1"/>
          </p:cNvSpPr>
          <p:nvPr/>
        </p:nvSpPr>
        <p:spPr bwMode="auto">
          <a:xfrm>
            <a:off x="0" y="808038"/>
            <a:ext cx="9144000" cy="144462"/>
          </a:xfrm>
          <a:prstGeom prst="rect">
            <a:avLst/>
          </a:prstGeom>
          <a:gradFill rotWithShape="0">
            <a:gsLst>
              <a:gs pos="0">
                <a:srgbClr val="003366"/>
              </a:gs>
              <a:gs pos="100000">
                <a:srgbClr val="0000CC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" name="Rectangle 39"/>
          <p:cNvSpPr>
            <a:spLocks noChangeArrowheads="1"/>
          </p:cNvSpPr>
          <p:nvPr/>
        </p:nvSpPr>
        <p:spPr bwMode="auto">
          <a:xfrm>
            <a:off x="0" y="952500"/>
            <a:ext cx="9144000" cy="144462"/>
          </a:xfrm>
          <a:prstGeom prst="rect">
            <a:avLst/>
          </a:prstGeom>
          <a:solidFill>
            <a:srgbClr val="9933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" name="Text Box 40"/>
          <p:cNvSpPr txBox="1">
            <a:spLocks noChangeArrowheads="1"/>
          </p:cNvSpPr>
          <p:nvPr/>
        </p:nvSpPr>
        <p:spPr bwMode="auto">
          <a:xfrm>
            <a:off x="685800" y="115888"/>
            <a:ext cx="845820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ru-RU" sz="1800" b="1" dirty="0">
                <a:solidFill>
                  <a:srgbClr val="003366"/>
                </a:solidFill>
                <a:latin typeface="+mj-lt"/>
              </a:rPr>
              <a:t>Федеральная служба по экологическому, технологическому                                   и атомному надзору </a:t>
            </a:r>
            <a:r>
              <a:rPr lang="en-US" sz="1800" b="1" dirty="0">
                <a:solidFill>
                  <a:srgbClr val="003366"/>
                </a:solidFill>
                <a:latin typeface="+mj-lt"/>
              </a:rPr>
              <a:t>(</a:t>
            </a:r>
            <a:r>
              <a:rPr lang="ru-RU" sz="1800" b="1" dirty="0" err="1">
                <a:solidFill>
                  <a:srgbClr val="003366"/>
                </a:solidFill>
                <a:latin typeface="+mj-lt"/>
              </a:rPr>
              <a:t>Ростехнадзор</a:t>
            </a:r>
            <a:r>
              <a:rPr lang="en-US" sz="1800" b="1" dirty="0">
                <a:solidFill>
                  <a:srgbClr val="003366"/>
                </a:solidFill>
                <a:latin typeface="+mj-lt"/>
              </a:rPr>
              <a:t>)</a:t>
            </a:r>
            <a:endParaRPr lang="ru-RU" sz="1800" b="1" dirty="0">
              <a:solidFill>
                <a:srgbClr val="003366"/>
              </a:solidFill>
              <a:latin typeface="+mj-lt"/>
            </a:endParaRPr>
          </a:p>
        </p:txBody>
      </p:sp>
      <p:pic>
        <p:nvPicPr>
          <p:cNvPr id="13" name="Picture 41" descr="fsetan_emblema200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6625" cy="1052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002758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1830BDF-1E91-4196-B2C2-28C22319F480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  <p:sp>
        <p:nvSpPr>
          <p:cNvPr id="9" name="TextBox 9"/>
          <p:cNvSpPr txBox="1">
            <a:spLocks noGrp="1" noChangeArrowheads="1"/>
          </p:cNvSpPr>
          <p:nvPr>
            <p:ph idx="1"/>
          </p:nvPr>
        </p:nvSpPr>
        <p:spPr bwMode="auto">
          <a:xfrm>
            <a:off x="457200" y="1295400"/>
            <a:ext cx="8229600" cy="651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indent="0" defTabSz="1377950">
              <a:lnSpc>
                <a:spcPct val="90000"/>
              </a:lnSpc>
              <a:spcBef>
                <a:spcPts val="1200"/>
              </a:spcBef>
              <a:spcAft>
                <a:spcPct val="35000"/>
              </a:spcAft>
              <a:buNone/>
              <a:defRPr/>
            </a:pPr>
            <a:r>
              <a:rPr lang="ru-RU" sz="2400" b="1" i="1" dirty="0" smtClean="0">
                <a:solidFill>
                  <a:srgbClr val="C00000"/>
                </a:solidFill>
              </a:rPr>
              <a:t>Становление государственного регулирования ЯРБ</a:t>
            </a:r>
          </a:p>
          <a:p>
            <a:pPr marL="0" indent="0" defTabSz="1377950">
              <a:lnSpc>
                <a:spcPct val="90000"/>
              </a:lnSpc>
              <a:spcBef>
                <a:spcPts val="1200"/>
              </a:spcBef>
              <a:spcAft>
                <a:spcPct val="35000"/>
              </a:spcAft>
              <a:buNone/>
              <a:defRPr/>
            </a:pPr>
            <a:endParaRPr lang="ru-RU" sz="2400" b="1" i="1" dirty="0" smtClean="0">
              <a:solidFill>
                <a:srgbClr val="C00000"/>
              </a:solidFill>
            </a:endParaRPr>
          </a:p>
          <a:p>
            <a:pPr eaLnBrk="1" fontAlgn="t" hangingPunct="1"/>
            <a:r>
              <a:rPr lang="ru-RU" sz="1600" b="1" dirty="0" smtClean="0"/>
              <a:t>1995 г.</a:t>
            </a:r>
            <a:r>
              <a:rPr lang="ru-RU" sz="1600" dirty="0"/>
              <a:t> </a:t>
            </a:r>
            <a:r>
              <a:rPr lang="ru-RU" sz="1600" dirty="0" smtClean="0"/>
              <a:t>      </a:t>
            </a:r>
            <a:r>
              <a:rPr lang="ru-RU" sz="1600" dirty="0"/>
              <a:t>	</a:t>
            </a:r>
            <a:r>
              <a:rPr lang="ru-RU" sz="1600" b="1" dirty="0" smtClean="0"/>
              <a:t> Федеральный </a:t>
            </a:r>
            <a:r>
              <a:rPr lang="ru-RU" sz="1600" b="1" dirty="0"/>
              <a:t>закон </a:t>
            </a:r>
            <a:r>
              <a:rPr lang="ru-RU" sz="1600" b="1" dirty="0" smtClean="0"/>
              <a:t> </a:t>
            </a:r>
            <a:r>
              <a:rPr lang="ru-RU" sz="1600" b="1" dirty="0"/>
              <a:t>№ 170-ФЗ  </a:t>
            </a:r>
            <a:r>
              <a:rPr lang="ru-RU" sz="1600" b="1" dirty="0" smtClean="0"/>
              <a:t>«</a:t>
            </a:r>
            <a:r>
              <a:rPr lang="ru-RU" sz="1600" b="1" dirty="0"/>
              <a:t>Об </a:t>
            </a:r>
            <a:r>
              <a:rPr lang="ru-RU" sz="1600" b="1" dirty="0" smtClean="0"/>
              <a:t> использовании 			атомной энергии</a:t>
            </a:r>
            <a:r>
              <a:rPr lang="ru-RU" sz="1600" b="1" dirty="0"/>
              <a:t>»</a:t>
            </a:r>
          </a:p>
          <a:p>
            <a:pPr eaLnBrk="1" fontAlgn="t" hangingPunct="1"/>
            <a:r>
              <a:rPr lang="ru-RU" sz="1600" b="1" dirty="0" smtClean="0"/>
              <a:t>2002г. </a:t>
            </a:r>
            <a:r>
              <a:rPr lang="ru-RU" sz="1600" dirty="0" smtClean="0"/>
              <a:t> 	</a:t>
            </a:r>
            <a:r>
              <a:rPr lang="ru-RU" sz="1600" b="1" dirty="0" smtClean="0"/>
              <a:t>Образование </a:t>
            </a:r>
            <a:r>
              <a:rPr lang="ru-RU" sz="1600" b="1" dirty="0"/>
              <a:t>Федерального надзора России по ядерной и </a:t>
            </a:r>
            <a:r>
              <a:rPr lang="ru-RU" sz="1600" b="1" dirty="0" smtClean="0"/>
              <a:t>		радиационной 	безопасности</a:t>
            </a:r>
            <a:endParaRPr lang="ru-RU" sz="1600" b="1" dirty="0"/>
          </a:p>
          <a:p>
            <a:pPr eaLnBrk="1" fontAlgn="t" hangingPunct="1"/>
            <a:r>
              <a:rPr lang="ru-RU" sz="1600" b="1" dirty="0" smtClean="0"/>
              <a:t>2004г.</a:t>
            </a:r>
            <a:r>
              <a:rPr lang="ru-RU" sz="1600" dirty="0"/>
              <a:t>	</a:t>
            </a:r>
            <a:r>
              <a:rPr lang="ru-RU" sz="1600" b="1" dirty="0" smtClean="0"/>
              <a:t>Образование </a:t>
            </a:r>
            <a:r>
              <a:rPr lang="ru-RU" sz="1600" b="1" dirty="0"/>
              <a:t>Федеральной службы по экологическому, </a:t>
            </a:r>
            <a:r>
              <a:rPr lang="ru-RU" sz="1600" b="1" dirty="0" smtClean="0"/>
              <a:t>		технологическому и </a:t>
            </a:r>
            <a:r>
              <a:rPr lang="ru-RU" sz="1600" b="1" dirty="0"/>
              <a:t>атомному надзору (</a:t>
            </a:r>
            <a:r>
              <a:rPr lang="ru-RU" sz="1600" b="1" dirty="0" err="1"/>
              <a:t>Ростехнадзор</a:t>
            </a:r>
            <a:r>
              <a:rPr lang="ru-RU" sz="1600" b="1" dirty="0"/>
              <a:t>)</a:t>
            </a:r>
          </a:p>
          <a:p>
            <a:pPr eaLnBrk="1" fontAlgn="t" hangingPunct="1"/>
            <a:r>
              <a:rPr lang="ru-RU" sz="1600" b="1" dirty="0"/>
              <a:t>2008 </a:t>
            </a:r>
            <a:r>
              <a:rPr lang="ru-RU" sz="1600" b="1" dirty="0" smtClean="0"/>
              <a:t>г.</a:t>
            </a:r>
            <a:r>
              <a:rPr lang="ru-RU" sz="1600" dirty="0"/>
              <a:t>	</a:t>
            </a:r>
            <a:r>
              <a:rPr lang="ru-RU" sz="1600" b="1" dirty="0" smtClean="0"/>
              <a:t>Передача </a:t>
            </a:r>
            <a:r>
              <a:rPr lang="ru-RU" sz="1600" b="1" dirty="0" err="1"/>
              <a:t>Ростехнадзора</a:t>
            </a:r>
            <a:r>
              <a:rPr lang="ru-RU" sz="1600" b="1" dirty="0"/>
              <a:t> в ведение Минприроды России. </a:t>
            </a:r>
            <a:r>
              <a:rPr lang="ru-RU" sz="1600" b="1" dirty="0" smtClean="0"/>
              <a:t>		Полномочия </a:t>
            </a:r>
            <a:r>
              <a:rPr lang="ru-RU" sz="1600" b="1" dirty="0"/>
              <a:t>по </a:t>
            </a:r>
            <a:r>
              <a:rPr lang="ru-RU" sz="1600" b="1" dirty="0" smtClean="0"/>
              <a:t>нормативному </a:t>
            </a:r>
            <a:r>
              <a:rPr lang="ru-RU" sz="1600" b="1" dirty="0"/>
              <a:t>правовому регулированию  и </a:t>
            </a:r>
            <a:r>
              <a:rPr lang="ru-RU" sz="1600" b="1" dirty="0" smtClean="0"/>
              <a:t>		выработке </a:t>
            </a:r>
            <a:r>
              <a:rPr lang="ru-RU" sz="1600" b="1" dirty="0"/>
              <a:t>государственной </a:t>
            </a:r>
            <a:r>
              <a:rPr lang="ru-RU" sz="1600" b="1" dirty="0" smtClean="0"/>
              <a:t>политики </a:t>
            </a:r>
            <a:r>
              <a:rPr lang="ru-RU" sz="1600" b="1" dirty="0"/>
              <a:t>переданы </a:t>
            </a:r>
            <a:r>
              <a:rPr lang="ru-RU" sz="1600" b="1" dirty="0" smtClean="0"/>
              <a:t>			Минприроды России </a:t>
            </a:r>
            <a:endParaRPr lang="ru-RU" sz="1600" b="1" dirty="0"/>
          </a:p>
          <a:p>
            <a:pPr eaLnBrk="1" fontAlgn="t" hangingPunct="1"/>
            <a:r>
              <a:rPr lang="ru-RU" sz="1600" b="1" dirty="0">
                <a:solidFill>
                  <a:srgbClr val="C00000"/>
                </a:solidFill>
              </a:rPr>
              <a:t>2010 </a:t>
            </a:r>
            <a:r>
              <a:rPr lang="ru-RU" sz="1600" b="1" dirty="0" smtClean="0">
                <a:solidFill>
                  <a:srgbClr val="C00000"/>
                </a:solidFill>
              </a:rPr>
              <a:t>г.</a:t>
            </a:r>
            <a:r>
              <a:rPr lang="ru-RU" sz="1600" dirty="0">
                <a:solidFill>
                  <a:srgbClr val="C00000"/>
                </a:solidFill>
              </a:rPr>
              <a:t>	</a:t>
            </a:r>
            <a:r>
              <a:rPr lang="ru-RU" sz="1600" b="1" dirty="0" err="1" smtClean="0">
                <a:solidFill>
                  <a:srgbClr val="C00000"/>
                </a:solidFill>
              </a:rPr>
              <a:t>Ростехнадзору</a:t>
            </a:r>
            <a:r>
              <a:rPr lang="ru-RU" sz="1600" b="1" dirty="0" smtClean="0">
                <a:solidFill>
                  <a:srgbClr val="C00000"/>
                </a:solidFill>
              </a:rPr>
              <a:t> </a:t>
            </a:r>
            <a:r>
              <a:rPr lang="ru-RU" sz="1600" b="1" dirty="0">
                <a:solidFill>
                  <a:srgbClr val="C00000"/>
                </a:solidFill>
              </a:rPr>
              <a:t>возвращены функции по </a:t>
            </a:r>
            <a:r>
              <a:rPr lang="ru-RU" sz="1600" b="1" dirty="0" smtClean="0">
                <a:solidFill>
                  <a:srgbClr val="C00000"/>
                </a:solidFill>
              </a:rPr>
              <a:t>нормативному 		правовому регулированию</a:t>
            </a:r>
            <a:r>
              <a:rPr lang="ru-RU" sz="1600" b="1" dirty="0">
                <a:solidFill>
                  <a:srgbClr val="C00000"/>
                </a:solidFill>
              </a:rPr>
              <a:t>. Руководство деятельностью </a:t>
            </a:r>
            <a:r>
              <a:rPr lang="ru-RU" sz="1600" b="1" dirty="0" smtClean="0">
                <a:solidFill>
                  <a:srgbClr val="C00000"/>
                </a:solidFill>
              </a:rPr>
              <a:t>		</a:t>
            </a:r>
            <a:r>
              <a:rPr lang="ru-RU" sz="1600" b="1" dirty="0" err="1" smtClean="0">
                <a:solidFill>
                  <a:srgbClr val="C00000"/>
                </a:solidFill>
              </a:rPr>
              <a:t>Ростехнадзора</a:t>
            </a:r>
            <a:r>
              <a:rPr lang="ru-RU" sz="1600" b="1" dirty="0" smtClean="0">
                <a:solidFill>
                  <a:srgbClr val="C00000"/>
                </a:solidFill>
              </a:rPr>
              <a:t> осуществляет </a:t>
            </a:r>
            <a:r>
              <a:rPr lang="ru-RU" sz="1600" b="1" dirty="0">
                <a:solidFill>
                  <a:srgbClr val="C00000"/>
                </a:solidFill>
              </a:rPr>
              <a:t>Правительство РФ</a:t>
            </a:r>
          </a:p>
          <a:p>
            <a:pPr marL="0" indent="0" defTabSz="1377950">
              <a:lnSpc>
                <a:spcPct val="90000"/>
              </a:lnSpc>
              <a:spcBef>
                <a:spcPts val="1200"/>
              </a:spcBef>
              <a:spcAft>
                <a:spcPct val="35000"/>
              </a:spcAft>
              <a:buNone/>
              <a:defRPr/>
            </a:pPr>
            <a:endParaRPr lang="ru-RU" sz="1600" dirty="0">
              <a:solidFill>
                <a:srgbClr val="C00000"/>
              </a:solidFill>
            </a:endParaRPr>
          </a:p>
          <a:p>
            <a:pPr marL="0" indent="0" defTabSz="1377950">
              <a:lnSpc>
                <a:spcPct val="90000"/>
              </a:lnSpc>
              <a:spcBef>
                <a:spcPts val="1200"/>
              </a:spcBef>
              <a:spcAft>
                <a:spcPct val="35000"/>
              </a:spcAft>
              <a:buNone/>
              <a:defRPr/>
            </a:pPr>
            <a:endParaRPr lang="ru-RU" sz="2400" b="1" i="1" dirty="0" smtClean="0">
              <a:solidFill>
                <a:srgbClr val="C00000"/>
              </a:solidFill>
            </a:endParaRPr>
          </a:p>
          <a:p>
            <a:pPr marL="0" indent="0" defTabSz="1377950">
              <a:lnSpc>
                <a:spcPct val="90000"/>
              </a:lnSpc>
              <a:spcBef>
                <a:spcPts val="1200"/>
              </a:spcBef>
              <a:spcAft>
                <a:spcPct val="35000"/>
              </a:spcAft>
              <a:buNone/>
              <a:defRPr/>
            </a:pPr>
            <a:endParaRPr lang="ru-RU" sz="2400" b="1" i="1" dirty="0" smtClean="0">
              <a:solidFill>
                <a:srgbClr val="C00000"/>
              </a:solidFill>
            </a:endParaRPr>
          </a:p>
        </p:txBody>
      </p:sp>
      <p:sp>
        <p:nvSpPr>
          <p:cNvPr id="10" name="Rectangle 37"/>
          <p:cNvSpPr>
            <a:spLocks noChangeArrowheads="1"/>
          </p:cNvSpPr>
          <p:nvPr/>
        </p:nvSpPr>
        <p:spPr bwMode="auto">
          <a:xfrm>
            <a:off x="0" y="665163"/>
            <a:ext cx="9144000" cy="142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" name="Rectangle 38"/>
          <p:cNvSpPr>
            <a:spLocks noChangeArrowheads="1"/>
          </p:cNvSpPr>
          <p:nvPr/>
        </p:nvSpPr>
        <p:spPr bwMode="auto">
          <a:xfrm>
            <a:off x="0" y="808038"/>
            <a:ext cx="9144000" cy="144462"/>
          </a:xfrm>
          <a:prstGeom prst="rect">
            <a:avLst/>
          </a:prstGeom>
          <a:gradFill rotWithShape="0">
            <a:gsLst>
              <a:gs pos="0">
                <a:srgbClr val="003366"/>
              </a:gs>
              <a:gs pos="100000">
                <a:srgbClr val="0000CC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" name="Rectangle 39"/>
          <p:cNvSpPr>
            <a:spLocks noChangeArrowheads="1"/>
          </p:cNvSpPr>
          <p:nvPr/>
        </p:nvSpPr>
        <p:spPr bwMode="auto">
          <a:xfrm>
            <a:off x="0" y="952500"/>
            <a:ext cx="9144000" cy="144462"/>
          </a:xfrm>
          <a:prstGeom prst="rect">
            <a:avLst/>
          </a:prstGeom>
          <a:solidFill>
            <a:srgbClr val="9933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" name="Text Box 40"/>
          <p:cNvSpPr txBox="1">
            <a:spLocks noChangeArrowheads="1"/>
          </p:cNvSpPr>
          <p:nvPr/>
        </p:nvSpPr>
        <p:spPr bwMode="auto">
          <a:xfrm>
            <a:off x="685800" y="115888"/>
            <a:ext cx="845820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ru-RU" sz="1800" b="1" dirty="0">
                <a:solidFill>
                  <a:srgbClr val="003366"/>
                </a:solidFill>
                <a:latin typeface="+mj-lt"/>
              </a:rPr>
              <a:t>Федеральная служба по экологическому, технологическому                                   и атомному надзору </a:t>
            </a:r>
            <a:r>
              <a:rPr lang="en-US" sz="1800" b="1" dirty="0">
                <a:solidFill>
                  <a:srgbClr val="003366"/>
                </a:solidFill>
                <a:latin typeface="+mj-lt"/>
              </a:rPr>
              <a:t>(</a:t>
            </a:r>
            <a:r>
              <a:rPr lang="ru-RU" sz="1800" b="1" dirty="0" err="1">
                <a:solidFill>
                  <a:srgbClr val="003366"/>
                </a:solidFill>
                <a:latin typeface="+mj-lt"/>
              </a:rPr>
              <a:t>Ростехнадзор</a:t>
            </a:r>
            <a:r>
              <a:rPr lang="en-US" sz="1800" b="1" dirty="0">
                <a:solidFill>
                  <a:srgbClr val="003366"/>
                </a:solidFill>
                <a:latin typeface="+mj-lt"/>
              </a:rPr>
              <a:t>)</a:t>
            </a:r>
            <a:endParaRPr lang="ru-RU" sz="1800" b="1" dirty="0">
              <a:solidFill>
                <a:srgbClr val="003366"/>
              </a:solidFill>
              <a:latin typeface="+mj-lt"/>
            </a:endParaRPr>
          </a:p>
        </p:txBody>
      </p:sp>
      <p:pic>
        <p:nvPicPr>
          <p:cNvPr id="14" name="Picture 41" descr="fsetan_emblema200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6625" cy="1052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954209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400" b="1" i="1" dirty="0">
                <a:solidFill>
                  <a:srgbClr val="C00000"/>
                </a:solidFill>
              </a:rPr>
              <a:t>Международная правовая основа регулирования</a:t>
            </a:r>
            <a:r>
              <a:rPr lang="en-US" sz="2400" b="1" i="1" dirty="0">
                <a:solidFill>
                  <a:srgbClr val="C00000"/>
                </a:solidFill>
              </a:rPr>
              <a:t> </a:t>
            </a:r>
            <a:r>
              <a:rPr lang="ru-RU" sz="2400" b="1" i="1" dirty="0">
                <a:solidFill>
                  <a:srgbClr val="C00000"/>
                </a:solidFill>
              </a:rPr>
              <a:t>безопасности в области использования атомной </a:t>
            </a:r>
            <a:r>
              <a:rPr lang="ru-RU" sz="2400" b="1" i="1" dirty="0" smtClean="0">
                <a:solidFill>
                  <a:srgbClr val="C00000"/>
                </a:solidFill>
              </a:rPr>
              <a:t>энергии</a:t>
            </a:r>
          </a:p>
          <a:p>
            <a:pPr marL="0" indent="0">
              <a:buNone/>
            </a:pPr>
            <a:endParaRPr lang="ru-RU" sz="2400" b="1" i="1" dirty="0">
              <a:solidFill>
                <a:srgbClr val="C00000"/>
              </a:solidFill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1830BDF-1E91-4196-B2C2-28C22319F480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228600" y="2514600"/>
            <a:ext cx="8629650" cy="83820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0000" tIns="46800" rIns="90000" bIns="46800" anchor="ctr"/>
          <a:lstStyle>
            <a:lvl1pPr marL="342900" indent="-342900" algn="l" defTabSz="449263" rtl="0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•"/>
              <a:defRPr sz="3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eaLnBrk="0" fontAlgn="base" hangingPunct="0">
              <a:spcBef>
                <a:spcPts val="7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–"/>
              <a:defRPr sz="2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•"/>
              <a:defRPr sz="24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–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49263" rtl="0" fontAlgn="base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49263" rtl="0" fontAlgn="base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49263" rtl="0" fontAlgn="base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49263" rtl="0" fontAlgn="base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sz="2400" dirty="0" smtClean="0">
                <a:solidFill>
                  <a:srgbClr val="000000"/>
                </a:solidFill>
              </a:rPr>
              <a:t> Конвенция о физической защите ядерной материала</a:t>
            </a: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228600" y="3505200"/>
            <a:ext cx="8629650" cy="83820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0000" tIns="46800" rIns="90000" bIns="46800" anchor="ctr"/>
          <a:lstStyle>
            <a:lvl1pPr marL="342900" indent="-342900" algn="l" defTabSz="449263" rtl="0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•"/>
              <a:defRPr sz="3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eaLnBrk="0" fontAlgn="base" hangingPunct="0">
              <a:spcBef>
                <a:spcPts val="7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–"/>
              <a:defRPr sz="2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•"/>
              <a:defRPr sz="24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–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49263" rtl="0" fontAlgn="base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49263" rtl="0" fontAlgn="base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49263" rtl="0" fontAlgn="base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49263" rtl="0" fontAlgn="base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sz="2400" dirty="0" smtClean="0">
                <a:solidFill>
                  <a:srgbClr val="000000"/>
                </a:solidFill>
              </a:rPr>
              <a:t>Конвенция о ядерной безопасности</a:t>
            </a:r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 bwMode="auto">
          <a:xfrm>
            <a:off x="250391" y="4724400"/>
            <a:ext cx="8629650" cy="144780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0000" tIns="46800" rIns="90000" bIns="46800" anchor="ctr"/>
          <a:lstStyle>
            <a:lvl1pPr marL="342900" indent="-342900" algn="l" defTabSz="449263" rtl="0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•"/>
              <a:defRPr sz="3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eaLnBrk="0" fontAlgn="base" hangingPunct="0">
              <a:spcBef>
                <a:spcPts val="7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–"/>
              <a:defRPr sz="2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•"/>
              <a:defRPr sz="24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–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49263" rtl="0" fontAlgn="base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49263" rtl="0" fontAlgn="base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49263" rtl="0" fontAlgn="base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49263" rtl="0" fontAlgn="base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sz="2400" dirty="0" smtClean="0">
                <a:solidFill>
                  <a:srgbClr val="000000"/>
                </a:solidFill>
              </a:rPr>
              <a:t>Объединенная конвенция о безопасности обращения с отработавшим ядерным топливом и безопасности обращения радиоактивными отходами</a:t>
            </a:r>
          </a:p>
        </p:txBody>
      </p:sp>
      <p:sp>
        <p:nvSpPr>
          <p:cNvPr id="13" name="Rectangle 37"/>
          <p:cNvSpPr>
            <a:spLocks noChangeArrowheads="1"/>
          </p:cNvSpPr>
          <p:nvPr/>
        </p:nvSpPr>
        <p:spPr bwMode="auto">
          <a:xfrm>
            <a:off x="0" y="665163"/>
            <a:ext cx="9144000" cy="142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4" name="Rectangle 38"/>
          <p:cNvSpPr>
            <a:spLocks noChangeArrowheads="1"/>
          </p:cNvSpPr>
          <p:nvPr/>
        </p:nvSpPr>
        <p:spPr bwMode="auto">
          <a:xfrm>
            <a:off x="0" y="808038"/>
            <a:ext cx="9144000" cy="144462"/>
          </a:xfrm>
          <a:prstGeom prst="rect">
            <a:avLst/>
          </a:prstGeom>
          <a:gradFill rotWithShape="0">
            <a:gsLst>
              <a:gs pos="0">
                <a:srgbClr val="003366"/>
              </a:gs>
              <a:gs pos="100000">
                <a:srgbClr val="0000CC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" name="Rectangle 39"/>
          <p:cNvSpPr>
            <a:spLocks noChangeArrowheads="1"/>
          </p:cNvSpPr>
          <p:nvPr/>
        </p:nvSpPr>
        <p:spPr bwMode="auto">
          <a:xfrm>
            <a:off x="0" y="952500"/>
            <a:ext cx="9144000" cy="144462"/>
          </a:xfrm>
          <a:prstGeom prst="rect">
            <a:avLst/>
          </a:prstGeom>
          <a:solidFill>
            <a:srgbClr val="9933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6" name="Text Box 40"/>
          <p:cNvSpPr txBox="1">
            <a:spLocks noChangeArrowheads="1"/>
          </p:cNvSpPr>
          <p:nvPr/>
        </p:nvSpPr>
        <p:spPr bwMode="auto">
          <a:xfrm>
            <a:off x="685800" y="115888"/>
            <a:ext cx="845820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ru-RU" sz="1800" b="1" dirty="0">
                <a:solidFill>
                  <a:srgbClr val="003366"/>
                </a:solidFill>
                <a:latin typeface="+mj-lt"/>
              </a:rPr>
              <a:t>Федеральная служба по экологическому, технологическому                                   и атомному надзору </a:t>
            </a:r>
            <a:r>
              <a:rPr lang="en-US" sz="1800" b="1" dirty="0">
                <a:solidFill>
                  <a:srgbClr val="003366"/>
                </a:solidFill>
                <a:latin typeface="+mj-lt"/>
              </a:rPr>
              <a:t>(</a:t>
            </a:r>
            <a:r>
              <a:rPr lang="ru-RU" sz="1800" b="1" dirty="0" err="1">
                <a:solidFill>
                  <a:srgbClr val="003366"/>
                </a:solidFill>
                <a:latin typeface="+mj-lt"/>
              </a:rPr>
              <a:t>Ростехнадзор</a:t>
            </a:r>
            <a:r>
              <a:rPr lang="en-US" sz="1800" b="1" dirty="0">
                <a:solidFill>
                  <a:srgbClr val="003366"/>
                </a:solidFill>
                <a:latin typeface="+mj-lt"/>
              </a:rPr>
              <a:t>)</a:t>
            </a:r>
            <a:endParaRPr lang="ru-RU" sz="1800" b="1" dirty="0">
              <a:solidFill>
                <a:srgbClr val="003366"/>
              </a:solidFill>
              <a:latin typeface="+mj-lt"/>
            </a:endParaRPr>
          </a:p>
        </p:txBody>
      </p:sp>
      <p:pic>
        <p:nvPicPr>
          <p:cNvPr id="17" name="Picture 41" descr="fsetan_emblema200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6625" cy="1052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323277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5721</TotalTime>
  <Words>1186</Words>
  <Application>Microsoft Office PowerPoint</Application>
  <PresentationFormat>Экран (4:3)</PresentationFormat>
  <Paragraphs>199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Оформление по умолчанию</vt:lpstr>
      <vt:lpstr>От надзора за ядерной безопасностью до государственного регулирования ядерной и радиационной безопасности   В.С. Беззубцев Заместитель руководителя Ростехнадзора 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Владислав</dc:creator>
  <cp:lastModifiedBy>А. Измайлов</cp:lastModifiedBy>
  <cp:revision>358</cp:revision>
  <cp:lastPrinted>2014-06-25T05:46:56Z</cp:lastPrinted>
  <dcterms:created xsi:type="dcterms:W3CDTF">2011-11-23T11:41:17Z</dcterms:created>
  <dcterms:modified xsi:type="dcterms:W3CDTF">2014-06-25T11:30:35Z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