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5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ppt/notesSlides/notesSlide7.xml" ContentType="application/vnd.openxmlformats-officedocument.presentationml.notesSlide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4" r:id="rId2"/>
    <p:sldMasterId id="2147483688" r:id="rId3"/>
    <p:sldMasterId id="2147483700" r:id="rId4"/>
    <p:sldMasterId id="2147483714" r:id="rId5"/>
  </p:sldMasterIdLst>
  <p:notesMasterIdLst>
    <p:notesMasterId r:id="rId29"/>
  </p:notesMasterIdLst>
  <p:sldIdLst>
    <p:sldId id="288" r:id="rId6"/>
    <p:sldId id="290" r:id="rId7"/>
    <p:sldId id="303" r:id="rId8"/>
    <p:sldId id="289" r:id="rId9"/>
    <p:sldId id="332" r:id="rId10"/>
    <p:sldId id="310" r:id="rId11"/>
    <p:sldId id="311" r:id="rId12"/>
    <p:sldId id="313" r:id="rId13"/>
    <p:sldId id="314" r:id="rId14"/>
    <p:sldId id="299" r:id="rId15"/>
    <p:sldId id="298" r:id="rId16"/>
    <p:sldId id="333" r:id="rId17"/>
    <p:sldId id="334" r:id="rId18"/>
    <p:sldId id="337" r:id="rId19"/>
    <p:sldId id="335" r:id="rId20"/>
    <p:sldId id="321" r:id="rId21"/>
    <p:sldId id="325" r:id="rId22"/>
    <p:sldId id="326" r:id="rId23"/>
    <p:sldId id="323" r:id="rId24"/>
    <p:sldId id="324" r:id="rId25"/>
    <p:sldId id="322" r:id="rId26"/>
    <p:sldId id="336" r:id="rId27"/>
    <p:sldId id="330" r:id="rId28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147E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1" d="100"/>
          <a:sy n="91" d="100"/>
        </p:scale>
        <p:origin x="-888" y="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3.bin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erova\Desktop\140207_&#1052;&#1086;&#1085;&#1080;&#1090;&#1086;&#1088;&#1080;&#1085;&#1075;%20%202014_itog.xlsx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serova\Desktop\140207_&#1052;&#1086;&#1085;&#1080;&#1090;&#1086;&#1088;&#1080;&#1085;&#1075;%20%202014_itog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erova\Desktop\140207_&#1052;&#1086;&#1085;&#1080;&#1090;&#1086;&#1088;&#1080;&#1085;&#1075;%20%202014_itog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400"/>
            </a:pPr>
            <a:r>
              <a:rPr lang="ru-RU" sz="1400"/>
              <a:t>Доля выпускников Консорциума в общем числе трудоустроенных на предприятия отрасли более 60%</a:t>
            </a:r>
            <a:endParaRPr lang="en-US" sz="1400"/>
          </a:p>
        </c:rich>
      </c:tx>
      <c:layout/>
      <c:overlay val="0"/>
    </c:title>
    <c:autoTitleDeleted val="0"/>
    <c:view3D>
      <c:rotX val="30"/>
      <c:rotY val="31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3823039637863985E-2"/>
          <c:y val="0.54589032997319198"/>
          <c:w val="0.78991164650806978"/>
          <c:h val="0.38524848492665947"/>
        </c:manualLayout>
      </c:layout>
      <c:pie3DChart>
        <c:varyColors val="1"/>
        <c:ser>
          <c:idx val="0"/>
          <c:order val="0"/>
          <c:explosion val="25"/>
          <c:dLbls>
            <c:delete val="1"/>
          </c:dLbls>
          <c:val>
            <c:numRef>
              <c:f>'[Диаграмма в Microsoft PowerPoint]Лист1'!$B$11:$B$12</c:f>
              <c:numCache>
                <c:formatCode>0%</c:formatCode>
                <c:ptCount val="2"/>
                <c:pt idx="0">
                  <c:v>0.64</c:v>
                </c:pt>
                <c:pt idx="1">
                  <c:v>0.36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ln w="3175">
              <a:noFill/>
            </a:ln>
            <a:scene3d>
              <a:camera prst="orthographicFront"/>
              <a:lightRig rig="threePt" dir="t"/>
            </a:scene3d>
            <a:sp3d prstMaterial="plastic"/>
          </c:spPr>
          <c:invertIfNegative val="0"/>
          <c:dPt>
            <c:idx val="0"/>
            <c:invertIfNegative val="0"/>
            <c:bubble3D val="0"/>
            <c:spPr>
              <a:gradFill flip="none" rotWithShape="1">
                <a:gsLst>
                  <a:gs pos="0">
                    <a:srgbClr val="FFA51A">
                      <a:shade val="30000"/>
                      <a:satMod val="115000"/>
                    </a:srgbClr>
                  </a:gs>
                  <a:gs pos="50000">
                    <a:srgbClr val="FFA51A">
                      <a:shade val="67500"/>
                      <a:satMod val="115000"/>
                    </a:srgbClr>
                  </a:gs>
                  <a:gs pos="100000">
                    <a:srgbClr val="FFA51A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ln w="3175">
                <a:noFill/>
              </a:ln>
              <a:scene3d>
                <a:camera prst="orthographicFront"/>
                <a:lightRig rig="threePt" dir="t"/>
              </a:scene3d>
              <a:sp3d prstMaterial="plastic"/>
            </c:spPr>
          </c:dPt>
          <c:dPt>
            <c:idx val="1"/>
            <c:invertIfNegative val="0"/>
            <c:bubble3D val="0"/>
            <c:spPr>
              <a:gradFill flip="none" rotWithShape="1">
                <a:gsLst>
                  <a:gs pos="0">
                    <a:srgbClr val="FFA51A">
                      <a:shade val="30000"/>
                      <a:satMod val="115000"/>
                    </a:srgbClr>
                  </a:gs>
                  <a:gs pos="50000">
                    <a:srgbClr val="FFA51A">
                      <a:shade val="67500"/>
                      <a:satMod val="115000"/>
                    </a:srgbClr>
                  </a:gs>
                  <a:gs pos="100000">
                    <a:srgbClr val="FFA51A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ln w="3175">
                <a:noFill/>
              </a:ln>
              <a:scene3d>
                <a:camera prst="orthographicFront"/>
                <a:lightRig rig="threePt" dir="t"/>
              </a:scene3d>
              <a:sp3d prstMaterial="plastic"/>
            </c:spPr>
          </c:dPt>
          <c:dPt>
            <c:idx val="2"/>
            <c:invertIfNegative val="0"/>
            <c:bubble3D val="0"/>
            <c:spPr>
              <a:gradFill flip="none" rotWithShape="1">
                <a:gsLst>
                  <a:gs pos="0">
                    <a:srgbClr val="FFA51A">
                      <a:shade val="30000"/>
                      <a:satMod val="115000"/>
                    </a:srgbClr>
                  </a:gs>
                  <a:gs pos="50000">
                    <a:srgbClr val="FFA51A">
                      <a:shade val="67500"/>
                      <a:satMod val="115000"/>
                    </a:srgbClr>
                  </a:gs>
                  <a:gs pos="100000">
                    <a:srgbClr val="FFA51A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ln w="3175">
                <a:noFill/>
              </a:ln>
              <a:scene3d>
                <a:camera prst="orthographicFront"/>
                <a:lightRig rig="threePt" dir="t"/>
              </a:scene3d>
              <a:sp3d prstMaterial="plastic"/>
            </c:spPr>
          </c:dPt>
          <c:dPt>
            <c:idx val="3"/>
            <c:invertIfNegative val="0"/>
            <c:bubble3D val="0"/>
            <c:spPr>
              <a:solidFill>
                <a:srgbClr val="A64333"/>
              </a:solidFill>
              <a:ln w="3175">
                <a:noFill/>
              </a:ln>
              <a:scene3d>
                <a:camera prst="orthographicFront"/>
                <a:lightRig rig="threePt" dir="t"/>
              </a:scene3d>
              <a:sp3d prstMaterial="plastic"/>
            </c:spPr>
          </c:dPt>
          <c:dPt>
            <c:idx val="4"/>
            <c:invertIfNegative val="0"/>
            <c:bubble3D val="0"/>
            <c:spPr>
              <a:gradFill flip="none" rotWithShape="1">
                <a:gsLst>
                  <a:gs pos="0">
                    <a:srgbClr val="FFA51A">
                      <a:shade val="30000"/>
                      <a:satMod val="115000"/>
                    </a:srgbClr>
                  </a:gs>
                  <a:gs pos="50000">
                    <a:srgbClr val="FFA51A">
                      <a:shade val="67500"/>
                      <a:satMod val="115000"/>
                    </a:srgbClr>
                  </a:gs>
                  <a:gs pos="100000">
                    <a:srgbClr val="FFA51A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ln w="3175">
                <a:noFill/>
              </a:ln>
              <a:scene3d>
                <a:camera prst="orthographicFront"/>
                <a:lightRig rig="threePt" dir="t"/>
              </a:scene3d>
              <a:sp3d prstMaterial="plastic"/>
            </c:spPr>
          </c:dPt>
          <c:dPt>
            <c:idx val="5"/>
            <c:invertIfNegative val="0"/>
            <c:bubble3D val="0"/>
            <c:spPr>
              <a:gradFill flip="none" rotWithShape="1">
                <a:gsLst>
                  <a:gs pos="0">
                    <a:srgbClr val="FFA51A">
                      <a:shade val="30000"/>
                      <a:satMod val="115000"/>
                    </a:srgbClr>
                  </a:gs>
                  <a:gs pos="50000">
                    <a:srgbClr val="FFA51A">
                      <a:shade val="67500"/>
                      <a:satMod val="115000"/>
                    </a:srgbClr>
                  </a:gs>
                  <a:gs pos="100000">
                    <a:srgbClr val="FFA51A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ln w="3175">
                <a:noFill/>
              </a:ln>
              <a:scene3d>
                <a:camera prst="orthographicFront"/>
                <a:lightRig rig="threePt" dir="t"/>
              </a:scene3d>
              <a:sp3d prstMaterial="plastic"/>
            </c:spPr>
          </c:dPt>
          <c:dPt>
            <c:idx val="6"/>
            <c:invertIfNegative val="0"/>
            <c:bubble3D val="0"/>
            <c:spPr>
              <a:gradFill flip="none" rotWithShape="1">
                <a:gsLst>
                  <a:gs pos="0">
                    <a:srgbClr val="FFA51A">
                      <a:shade val="30000"/>
                      <a:satMod val="115000"/>
                    </a:srgbClr>
                  </a:gs>
                  <a:gs pos="50000">
                    <a:srgbClr val="FFA51A">
                      <a:shade val="67500"/>
                      <a:satMod val="115000"/>
                    </a:srgbClr>
                  </a:gs>
                  <a:gs pos="100000">
                    <a:srgbClr val="FFA51A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ln w="3175">
                <a:noFill/>
              </a:ln>
              <a:scene3d>
                <a:camera prst="orthographicFront"/>
                <a:lightRig rig="threePt" dir="t"/>
              </a:scene3d>
              <a:sp3d prstMaterial="plastic"/>
            </c:spPr>
          </c:dPt>
          <c:dPt>
            <c:idx val="7"/>
            <c:invertIfNegative val="0"/>
            <c:bubble3D val="0"/>
            <c:spPr>
              <a:gradFill flip="none" rotWithShape="1">
                <a:gsLst>
                  <a:gs pos="0">
                    <a:srgbClr val="FFA51A">
                      <a:shade val="30000"/>
                      <a:satMod val="115000"/>
                    </a:srgbClr>
                  </a:gs>
                  <a:gs pos="50000">
                    <a:srgbClr val="FFA51A">
                      <a:shade val="67500"/>
                      <a:satMod val="115000"/>
                    </a:srgbClr>
                  </a:gs>
                  <a:gs pos="100000">
                    <a:srgbClr val="FFA51A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ln w="3175">
                <a:noFill/>
              </a:ln>
              <a:scene3d>
                <a:camera prst="orthographicFront"/>
                <a:lightRig rig="threePt" dir="t"/>
              </a:scene3d>
              <a:sp3d prstMaterial="plastic"/>
            </c:spPr>
          </c:dPt>
          <c:dPt>
            <c:idx val="8"/>
            <c:invertIfNegative val="0"/>
            <c:bubble3D val="0"/>
            <c:spPr>
              <a:gradFill flip="none" rotWithShape="1">
                <a:gsLst>
                  <a:gs pos="0">
                    <a:srgbClr val="A64333">
                      <a:shade val="30000"/>
                      <a:satMod val="115000"/>
                    </a:srgbClr>
                  </a:gs>
                  <a:gs pos="50000">
                    <a:srgbClr val="A64333">
                      <a:shade val="67500"/>
                      <a:satMod val="115000"/>
                    </a:srgbClr>
                  </a:gs>
                  <a:gs pos="100000">
                    <a:srgbClr val="A64333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ln w="3175">
                <a:noFill/>
              </a:ln>
              <a:scene3d>
                <a:camera prst="orthographicFront"/>
                <a:lightRig rig="threePt" dir="t"/>
              </a:scene3d>
              <a:sp3d prstMaterial="plastic"/>
            </c:spPr>
          </c:dPt>
          <c:dPt>
            <c:idx val="9"/>
            <c:invertIfNegative val="0"/>
            <c:bubble3D val="0"/>
            <c:spPr>
              <a:gradFill flip="none" rotWithShape="1">
                <a:gsLst>
                  <a:gs pos="0">
                    <a:srgbClr val="FFA51A">
                      <a:shade val="30000"/>
                      <a:satMod val="115000"/>
                    </a:srgbClr>
                  </a:gs>
                  <a:gs pos="50000">
                    <a:srgbClr val="FFA51A">
                      <a:shade val="67500"/>
                      <a:satMod val="115000"/>
                    </a:srgbClr>
                  </a:gs>
                  <a:gs pos="100000">
                    <a:srgbClr val="FFA51A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ln w="3175">
                <a:noFill/>
              </a:ln>
              <a:scene3d>
                <a:camera prst="orthographicFront"/>
                <a:lightRig rig="threePt" dir="t"/>
              </a:scene3d>
              <a:sp3d prstMaterial="plastic"/>
            </c:spPr>
          </c:dPt>
          <c:dPt>
            <c:idx val="10"/>
            <c:invertIfNegative val="0"/>
            <c:bubble3D val="0"/>
            <c:spPr>
              <a:gradFill flip="none" rotWithShape="1">
                <a:gsLst>
                  <a:gs pos="0">
                    <a:srgbClr val="FFA51A">
                      <a:shade val="30000"/>
                      <a:satMod val="115000"/>
                    </a:srgbClr>
                  </a:gs>
                  <a:gs pos="50000">
                    <a:srgbClr val="FFA51A">
                      <a:shade val="67500"/>
                      <a:satMod val="115000"/>
                    </a:srgbClr>
                  </a:gs>
                  <a:gs pos="100000">
                    <a:srgbClr val="FFA51A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ln w="3175">
                <a:noFill/>
              </a:ln>
              <a:scene3d>
                <a:camera prst="orthographicFront"/>
                <a:lightRig rig="threePt" dir="t"/>
              </a:scene3d>
              <a:sp3d prstMaterial="plastic"/>
            </c:spPr>
          </c:dPt>
          <c:dPt>
            <c:idx val="11"/>
            <c:invertIfNegative val="0"/>
            <c:bubble3D val="0"/>
            <c:spPr>
              <a:gradFill flip="none" rotWithShape="1">
                <a:gsLst>
                  <a:gs pos="0">
                    <a:srgbClr val="FFA51A">
                      <a:shade val="30000"/>
                      <a:satMod val="115000"/>
                    </a:srgbClr>
                  </a:gs>
                  <a:gs pos="50000">
                    <a:srgbClr val="FFA51A">
                      <a:shade val="67500"/>
                      <a:satMod val="115000"/>
                    </a:srgbClr>
                  </a:gs>
                  <a:gs pos="100000">
                    <a:srgbClr val="FFA51A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ln w="3175">
                <a:noFill/>
              </a:ln>
              <a:scene3d>
                <a:camera prst="orthographicFront"/>
                <a:lightRig rig="threePt" dir="t"/>
              </a:scene3d>
              <a:sp3d prstMaterial="plastic"/>
            </c:spPr>
          </c:dPt>
          <c:dPt>
            <c:idx val="12"/>
            <c:invertIfNegative val="0"/>
            <c:bubble3D val="0"/>
            <c:spPr>
              <a:gradFill flip="none" rotWithShape="1">
                <a:gsLst>
                  <a:gs pos="0">
                    <a:srgbClr val="A64333">
                      <a:shade val="30000"/>
                      <a:satMod val="115000"/>
                    </a:srgbClr>
                  </a:gs>
                  <a:gs pos="50000">
                    <a:srgbClr val="A64333">
                      <a:shade val="67500"/>
                      <a:satMod val="115000"/>
                    </a:srgbClr>
                  </a:gs>
                  <a:gs pos="100000">
                    <a:srgbClr val="A64333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ln w="3175">
                <a:noFill/>
              </a:ln>
              <a:scene3d>
                <a:camera prst="orthographicFront"/>
                <a:lightRig rig="threePt" dir="t"/>
              </a:scene3d>
              <a:sp3d prstMaterial="plastic"/>
            </c:spPr>
          </c:dPt>
          <c:dPt>
            <c:idx val="13"/>
            <c:invertIfNegative val="0"/>
            <c:bubble3D val="0"/>
            <c:spPr>
              <a:gradFill flip="none" rotWithShape="1">
                <a:gsLst>
                  <a:gs pos="0">
                    <a:srgbClr val="FFA51A">
                      <a:shade val="30000"/>
                      <a:satMod val="115000"/>
                    </a:srgbClr>
                  </a:gs>
                  <a:gs pos="50000">
                    <a:srgbClr val="FFA51A">
                      <a:shade val="67500"/>
                      <a:satMod val="115000"/>
                    </a:srgbClr>
                  </a:gs>
                  <a:gs pos="100000">
                    <a:srgbClr val="FFA51A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ln w="3175">
                <a:noFill/>
              </a:ln>
              <a:scene3d>
                <a:camera prst="orthographicFront"/>
                <a:lightRig rig="threePt" dir="t"/>
              </a:scene3d>
              <a:sp3d prstMaterial="plastic"/>
            </c:spPr>
          </c:dPt>
          <c:dPt>
            <c:idx val="14"/>
            <c:invertIfNegative val="0"/>
            <c:bubble3D val="0"/>
            <c:spPr>
              <a:gradFill flip="none" rotWithShape="1">
                <a:gsLst>
                  <a:gs pos="0">
                    <a:srgbClr val="FFA51A">
                      <a:shade val="30000"/>
                      <a:satMod val="115000"/>
                    </a:srgbClr>
                  </a:gs>
                  <a:gs pos="50000">
                    <a:srgbClr val="FFA51A">
                      <a:shade val="67500"/>
                      <a:satMod val="115000"/>
                    </a:srgbClr>
                  </a:gs>
                  <a:gs pos="100000">
                    <a:srgbClr val="FFA51A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ln w="3175">
                <a:noFill/>
              </a:ln>
              <a:scene3d>
                <a:camera prst="orthographicFront"/>
                <a:lightRig rig="threePt" dir="t"/>
              </a:scene3d>
              <a:sp3d prstMaterial="plastic"/>
            </c:spPr>
          </c:dPt>
          <c:dPt>
            <c:idx val="15"/>
            <c:invertIfNegative val="0"/>
            <c:bubble3D val="0"/>
            <c:spPr>
              <a:gradFill flip="none" rotWithShape="1">
                <a:gsLst>
                  <a:gs pos="0">
                    <a:srgbClr val="FFA51A">
                      <a:shade val="30000"/>
                      <a:satMod val="115000"/>
                    </a:srgbClr>
                  </a:gs>
                  <a:gs pos="50000">
                    <a:srgbClr val="FFA51A">
                      <a:shade val="67500"/>
                      <a:satMod val="115000"/>
                    </a:srgbClr>
                  </a:gs>
                  <a:gs pos="100000">
                    <a:srgbClr val="FFA51A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ln w="3175">
                <a:noFill/>
              </a:ln>
              <a:scene3d>
                <a:camera prst="orthographicFront"/>
                <a:lightRig rig="threePt" dir="t"/>
              </a:scene3d>
              <a:sp3d prstMaterial="plastic"/>
            </c:spPr>
          </c:dPt>
          <c:dPt>
            <c:idx val="16"/>
            <c:invertIfNegative val="0"/>
            <c:bubble3D val="0"/>
            <c:spPr>
              <a:gradFill flip="none" rotWithShape="1">
                <a:gsLst>
                  <a:gs pos="0">
                    <a:srgbClr val="A64333">
                      <a:shade val="30000"/>
                      <a:satMod val="115000"/>
                    </a:srgbClr>
                  </a:gs>
                  <a:gs pos="50000">
                    <a:srgbClr val="A64333">
                      <a:shade val="67500"/>
                      <a:satMod val="115000"/>
                    </a:srgbClr>
                  </a:gs>
                  <a:gs pos="100000">
                    <a:srgbClr val="A64333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ln w="3175">
                <a:noFill/>
              </a:ln>
              <a:scene3d>
                <a:camera prst="orthographicFront"/>
                <a:lightRig rig="threePt" dir="t"/>
              </a:scene3d>
              <a:sp3d prstMaterial="plastic"/>
            </c:spPr>
          </c:dPt>
          <c:dPt>
            <c:idx val="17"/>
            <c:invertIfNegative val="0"/>
            <c:bubble3D val="0"/>
            <c:spPr>
              <a:gradFill flip="none" rotWithShape="1">
                <a:gsLst>
                  <a:gs pos="0">
                    <a:srgbClr val="A64333">
                      <a:shade val="30000"/>
                      <a:satMod val="115000"/>
                    </a:srgbClr>
                  </a:gs>
                  <a:gs pos="50000">
                    <a:srgbClr val="A64333">
                      <a:shade val="67500"/>
                      <a:satMod val="115000"/>
                    </a:srgbClr>
                  </a:gs>
                  <a:gs pos="100000">
                    <a:srgbClr val="A64333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ln w="3175">
                <a:noFill/>
              </a:ln>
              <a:scene3d>
                <a:camera prst="orthographicFront"/>
                <a:lightRig rig="threePt" dir="t"/>
              </a:scene3d>
              <a:sp3d prstMaterial="plastic"/>
            </c:spPr>
          </c:dPt>
          <c:dPt>
            <c:idx val="18"/>
            <c:invertIfNegative val="0"/>
            <c:bubble3D val="0"/>
            <c:spPr>
              <a:gradFill flip="none" rotWithShape="1">
                <a:gsLst>
                  <a:gs pos="0">
                    <a:srgbClr val="A64333">
                      <a:shade val="30000"/>
                      <a:satMod val="115000"/>
                    </a:srgbClr>
                  </a:gs>
                  <a:gs pos="50000">
                    <a:srgbClr val="A64333">
                      <a:shade val="67500"/>
                      <a:satMod val="115000"/>
                    </a:srgbClr>
                  </a:gs>
                  <a:gs pos="100000">
                    <a:srgbClr val="A64333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ln w="3175">
                <a:noFill/>
              </a:ln>
              <a:scene3d>
                <a:camera prst="orthographicFront"/>
                <a:lightRig rig="threePt" dir="t"/>
              </a:scene3d>
              <a:sp3d prstMaterial="plastic"/>
            </c:spPr>
          </c:dPt>
          <c:dPt>
            <c:idx val="19"/>
            <c:invertIfNegative val="0"/>
            <c:bubble3D val="0"/>
            <c:spPr>
              <a:gradFill flip="none" rotWithShape="1">
                <a:gsLst>
                  <a:gs pos="0">
                    <a:srgbClr val="A64333">
                      <a:shade val="30000"/>
                      <a:satMod val="115000"/>
                    </a:srgbClr>
                  </a:gs>
                  <a:gs pos="50000">
                    <a:srgbClr val="A64333">
                      <a:shade val="67500"/>
                      <a:satMod val="115000"/>
                    </a:srgbClr>
                  </a:gs>
                  <a:gs pos="100000">
                    <a:srgbClr val="A64333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ln w="3175">
                <a:noFill/>
              </a:ln>
              <a:scene3d>
                <a:camera prst="orthographicFront"/>
                <a:lightRig rig="threePt" dir="t"/>
              </a:scene3d>
              <a:sp3d prstMaterial="plastic"/>
            </c:spPr>
          </c:dPt>
          <c:dPt>
            <c:idx val="20"/>
            <c:invertIfNegative val="0"/>
            <c:bubble3D val="0"/>
            <c:spPr>
              <a:gradFill flip="none" rotWithShape="1">
                <a:gsLst>
                  <a:gs pos="0">
                    <a:srgbClr val="A64333">
                      <a:shade val="30000"/>
                      <a:satMod val="115000"/>
                    </a:srgbClr>
                  </a:gs>
                  <a:gs pos="50000">
                    <a:srgbClr val="A64333">
                      <a:shade val="67500"/>
                      <a:satMod val="115000"/>
                    </a:srgbClr>
                  </a:gs>
                  <a:gs pos="100000">
                    <a:srgbClr val="A64333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ln w="3175">
                <a:noFill/>
              </a:ln>
              <a:scene3d>
                <a:camera prst="orthographicFront"/>
                <a:lightRig rig="threePt" dir="t"/>
              </a:scene3d>
              <a:sp3d prstMaterial="plastic"/>
            </c:spPr>
          </c:dPt>
          <c:dPt>
            <c:idx val="21"/>
            <c:invertIfNegative val="0"/>
            <c:bubble3D val="0"/>
            <c:spPr>
              <a:gradFill flip="none" rotWithShape="1">
                <a:gsLst>
                  <a:gs pos="0">
                    <a:srgbClr val="A64333">
                      <a:shade val="30000"/>
                      <a:satMod val="115000"/>
                    </a:srgbClr>
                  </a:gs>
                  <a:gs pos="50000">
                    <a:srgbClr val="A64333">
                      <a:shade val="67500"/>
                      <a:satMod val="115000"/>
                    </a:srgbClr>
                  </a:gs>
                  <a:gs pos="100000">
                    <a:srgbClr val="A64333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ln w="3175">
                <a:noFill/>
              </a:ln>
              <a:scene3d>
                <a:camera prst="orthographicFront"/>
                <a:lightRig rig="threePt" dir="t"/>
              </a:scene3d>
              <a:sp3d prstMaterial="plastic"/>
            </c:spPr>
          </c:dPt>
          <c:dPt>
            <c:idx val="22"/>
            <c:invertIfNegative val="0"/>
            <c:bubble3D val="0"/>
            <c:spPr>
              <a:solidFill>
                <a:schemeClr val="tx2">
                  <a:lumMod val="75000"/>
                </a:schemeClr>
              </a:solidFill>
              <a:ln w="3175">
                <a:noFill/>
              </a:ln>
              <a:scene3d>
                <a:camera prst="orthographicFront"/>
                <a:lightRig rig="threePt" dir="t"/>
              </a:scene3d>
              <a:sp3d prstMaterial="plastic"/>
            </c:spPr>
          </c:dPt>
          <c:dPt>
            <c:idx val="23"/>
            <c:invertIfNegative val="0"/>
            <c:bubble3D val="0"/>
            <c:spPr>
              <a:gradFill flip="none" rotWithShape="1">
                <a:gsLst>
                  <a:gs pos="0">
                    <a:srgbClr val="A64333">
                      <a:shade val="30000"/>
                      <a:satMod val="115000"/>
                    </a:srgbClr>
                  </a:gs>
                  <a:gs pos="50000">
                    <a:srgbClr val="A64333">
                      <a:shade val="67500"/>
                      <a:satMod val="115000"/>
                    </a:srgbClr>
                  </a:gs>
                  <a:gs pos="100000">
                    <a:srgbClr val="A64333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ln w="3175">
                <a:noFill/>
              </a:ln>
              <a:scene3d>
                <a:camera prst="orthographicFront"/>
                <a:lightRig rig="threePt" dir="t"/>
              </a:scene3d>
              <a:sp3d prstMaterial="plastic"/>
            </c:spPr>
          </c:dPt>
          <c:dPt>
            <c:idx val="24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 w="3175">
                <a:noFill/>
              </a:ln>
              <a:scene3d>
                <a:camera prst="orthographicFront"/>
                <a:lightRig rig="threePt" dir="t"/>
              </a:scene3d>
              <a:sp3d prstMaterial="metal"/>
            </c:spPr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'1 диагр 2013'!$E$1:$E$25</c:f>
              <c:strCache>
                <c:ptCount val="25"/>
                <c:pt idx="0">
                  <c:v>Другие ВУЗы</c:v>
                </c:pt>
                <c:pt idx="1">
                  <c:v>МГТУ "СТАНКИН"</c:v>
                </c:pt>
                <c:pt idx="2">
                  <c:v>МГУ</c:v>
                </c:pt>
                <c:pt idx="3">
                  <c:v>НИТУ МИСиС</c:v>
                </c:pt>
                <c:pt idx="4">
                  <c:v>ПГТА</c:v>
                </c:pt>
                <c:pt idx="5">
                  <c:v>ЮЗГУ</c:v>
                </c:pt>
                <c:pt idx="6">
                  <c:v>ННГАСУ</c:v>
                </c:pt>
                <c:pt idx="7">
                  <c:v>УлГТУ</c:v>
                </c:pt>
                <c:pt idx="8">
                  <c:v>РХТУ им. Д.И. Менделеева</c:v>
                </c:pt>
                <c:pt idx="9">
                  <c:v>ПГУ</c:v>
                </c:pt>
                <c:pt idx="10">
                  <c:v>ВлГУ</c:v>
                </c:pt>
                <c:pt idx="11">
                  <c:v>МИКТ</c:v>
                </c:pt>
                <c:pt idx="12">
                  <c:v>ННГУ им. Н.И. Лобачевского</c:v>
                </c:pt>
                <c:pt idx="13">
                  <c:v>ВГТУ (Воронеж)</c:v>
                </c:pt>
                <c:pt idx="14">
                  <c:v>НИУ ЮУрГУ
</c:v>
                </c:pt>
                <c:pt idx="15">
                  <c:v>СГТУ имени Гагарина Ю.А.</c:v>
                </c:pt>
                <c:pt idx="16">
                  <c:v>МГТУ им. Н.Э. Баумана</c:v>
                </c:pt>
                <c:pt idx="17">
                  <c:v>НИУ МЭИ</c:v>
                </c:pt>
                <c:pt idx="18">
                  <c:v>СПбГПУ</c:v>
                </c:pt>
                <c:pt idx="19">
                  <c:v>УрФУ Б.Н. Ельцина</c:v>
                </c:pt>
                <c:pt idx="20">
                  <c:v>ИГЭУ</c:v>
                </c:pt>
                <c:pt idx="21">
                  <c:v>НГТУ им. Р.Е. Алексеева</c:v>
                </c:pt>
                <c:pt idx="22">
                  <c:v>НИЯУ МИФИ</c:v>
                </c:pt>
                <c:pt idx="23">
                  <c:v>НИ ТПУ</c:v>
                </c:pt>
                <c:pt idx="24">
                  <c:v>Филиалы НИЯУ МИФИ</c:v>
                </c:pt>
              </c:strCache>
            </c:strRef>
          </c:cat>
          <c:val>
            <c:numRef>
              <c:f>'1 диагр 2013'!$F$1:$F$25</c:f>
              <c:numCache>
                <c:formatCode>\О\с\н\о\в\н\о\й</c:formatCode>
                <c:ptCount val="25"/>
                <c:pt idx="0">
                  <c:v>377</c:v>
                </c:pt>
                <c:pt idx="1">
                  <c:v>11</c:v>
                </c:pt>
                <c:pt idx="2">
                  <c:v>11</c:v>
                </c:pt>
                <c:pt idx="3">
                  <c:v>11</c:v>
                </c:pt>
                <c:pt idx="4">
                  <c:v>11</c:v>
                </c:pt>
                <c:pt idx="5">
                  <c:v>11</c:v>
                </c:pt>
                <c:pt idx="6">
                  <c:v>12</c:v>
                </c:pt>
                <c:pt idx="7">
                  <c:v>14</c:v>
                </c:pt>
                <c:pt idx="8">
                  <c:v>16</c:v>
                </c:pt>
                <c:pt idx="9">
                  <c:v>20</c:v>
                </c:pt>
                <c:pt idx="10">
                  <c:v>21</c:v>
                </c:pt>
                <c:pt idx="11">
                  <c:v>22</c:v>
                </c:pt>
                <c:pt idx="12">
                  <c:v>24</c:v>
                </c:pt>
                <c:pt idx="13">
                  <c:v>28</c:v>
                </c:pt>
                <c:pt idx="14">
                  <c:v>29</c:v>
                </c:pt>
                <c:pt idx="15">
                  <c:v>36</c:v>
                </c:pt>
                <c:pt idx="16">
                  <c:v>38</c:v>
                </c:pt>
                <c:pt idx="17">
                  <c:v>64</c:v>
                </c:pt>
                <c:pt idx="18">
                  <c:v>66</c:v>
                </c:pt>
                <c:pt idx="19">
                  <c:v>74</c:v>
                </c:pt>
                <c:pt idx="20">
                  <c:v>80</c:v>
                </c:pt>
                <c:pt idx="21">
                  <c:v>93</c:v>
                </c:pt>
                <c:pt idx="22">
                  <c:v>105</c:v>
                </c:pt>
                <c:pt idx="23">
                  <c:v>120</c:v>
                </c:pt>
                <c:pt idx="24">
                  <c:v>293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"/>
        <c:axId val="203359744"/>
        <c:axId val="203476992"/>
      </c:barChart>
      <c:catAx>
        <c:axId val="203359744"/>
        <c:scaling>
          <c:orientation val="minMax"/>
        </c:scaling>
        <c:delete val="0"/>
        <c:axPos val="l"/>
        <c:majorTickMark val="none"/>
        <c:minorTickMark val="none"/>
        <c:tickLblPos val="nextTo"/>
        <c:crossAx val="203476992"/>
        <c:crosses val="autoZero"/>
        <c:auto val="1"/>
        <c:lblAlgn val="l"/>
        <c:lblOffset val="100"/>
        <c:noMultiLvlLbl val="0"/>
      </c:catAx>
      <c:valAx>
        <c:axId val="203476992"/>
        <c:scaling>
          <c:orientation val="minMax"/>
        </c:scaling>
        <c:delete val="0"/>
        <c:axPos val="b"/>
        <c:numFmt formatCode="\О\с\н\о\в\н\о\й" sourceLinked="1"/>
        <c:majorTickMark val="none"/>
        <c:minorTickMark val="none"/>
        <c:tickLblPos val="nextTo"/>
        <c:crossAx val="203359744"/>
        <c:crosses val="autoZero"/>
        <c:crossBetween val="between"/>
      </c:valAx>
    </c:plotArea>
    <c:plotVisOnly val="1"/>
    <c:dispBlanksAs val="gap"/>
    <c:showDLblsOverMax val="0"/>
  </c:chart>
  <c:spPr>
    <a:scene3d>
      <a:camera prst="orthographicFront"/>
      <a:lightRig rig="threePt" dir="t"/>
    </a:scene3d>
    <a:sp3d>
      <a:bevelT/>
    </a:sp3d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2"/>
    </mc:Choice>
    <mc:Fallback>
      <c:style val="1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7764759310623341E-5"/>
          <c:y val="3.1850517491001887E-2"/>
          <c:w val="0.87344038327086859"/>
          <c:h val="0.94015428010840663"/>
        </c:manualLayout>
      </c:layout>
      <c:doughnutChart>
        <c:varyColors val="1"/>
        <c:ser>
          <c:idx val="0"/>
          <c:order val="0"/>
          <c:spPr>
            <a:ln>
              <a:noFill/>
            </a:ln>
          </c:spPr>
          <c:dPt>
            <c:idx val="0"/>
            <c:bubble3D val="0"/>
            <c:spPr>
              <a:gradFill flip="none" rotWithShape="1">
                <a:gsLst>
                  <a:gs pos="0">
                    <a:srgbClr val="002060"/>
                  </a:gs>
                  <a:gs pos="100000">
                    <a:srgbClr val="002060">
                      <a:lumMod val="96000"/>
                      <a:lumOff val="4000"/>
                    </a:srgbClr>
                  </a:gs>
                  <a:gs pos="100000">
                    <a:srgbClr val="A6A6A6"/>
                  </a:gs>
                </a:gsLst>
                <a:lin ang="0" scaled="1"/>
                <a:tileRect/>
              </a:gradFill>
              <a:ln>
                <a:noFill/>
              </a:ln>
            </c:spPr>
          </c:dPt>
          <c:dPt>
            <c:idx val="1"/>
            <c:bubble3D val="0"/>
            <c:spPr>
              <a:gradFill flip="none" rotWithShape="1">
                <a:gsLst>
                  <a:gs pos="0">
                    <a:schemeClr val="accent2">
                      <a:lumMod val="75000"/>
                      <a:shade val="30000"/>
                      <a:satMod val="115000"/>
                    </a:schemeClr>
                  </a:gs>
                  <a:gs pos="50000">
                    <a:schemeClr val="accent2">
                      <a:lumMod val="75000"/>
                      <a:shade val="67500"/>
                      <a:satMod val="115000"/>
                    </a:schemeClr>
                  </a:gs>
                  <a:gs pos="100000">
                    <a:schemeClr val="accent2">
                      <a:lumMod val="75000"/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</c:spPr>
          </c:dPt>
          <c:dPt>
            <c:idx val="2"/>
            <c:bubble3D val="0"/>
            <c:spPr>
              <a:gradFill flip="none" rotWithShape="1">
                <a:gsLst>
                  <a:gs pos="0">
                    <a:srgbClr val="A64333">
                      <a:shade val="30000"/>
                      <a:satMod val="115000"/>
                    </a:srgbClr>
                  </a:gs>
                  <a:gs pos="55000">
                    <a:srgbClr val="A64333">
                      <a:shade val="67500"/>
                      <a:satMod val="115000"/>
                    </a:srgbClr>
                  </a:gs>
                  <a:gs pos="100000">
                    <a:srgbClr val="A64333">
                      <a:shade val="100000"/>
                      <a:satMod val="115000"/>
                      <a:lumMod val="86000"/>
                      <a:lumOff val="14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c:spPr>
          </c:dPt>
          <c:dPt>
            <c:idx val="3"/>
            <c:bubble3D val="0"/>
            <c:spPr>
              <a:gradFill flip="none" rotWithShape="1">
                <a:gsLst>
                  <a:gs pos="0">
                    <a:srgbClr val="FFA51A">
                      <a:shade val="30000"/>
                      <a:satMod val="115000"/>
                    </a:srgbClr>
                  </a:gs>
                  <a:gs pos="50000">
                    <a:srgbClr val="FFA51A">
                      <a:shade val="67500"/>
                      <a:satMod val="115000"/>
                    </a:srgbClr>
                  </a:gs>
                  <a:gs pos="100000">
                    <a:srgbClr val="FFA51A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c:spPr>
          </c:dPt>
          <c:dLbls>
            <c:dLbl>
              <c:idx val="0"/>
              <c:layout>
                <c:manualLayout>
                  <c:x val="1.3159059400521493E-2"/>
                  <c:y val="6.2460101852991612E-3"/>
                </c:manualLayout>
              </c:layout>
              <c:tx>
                <c:rich>
                  <a:bodyPr/>
                  <a:lstStyle/>
                  <a:p>
                    <a:pPr>
                      <a:defRPr sz="900" b="1">
                        <a:solidFill>
                          <a:schemeClr val="bg1"/>
                        </a:solidFill>
                      </a:defRPr>
                    </a:pPr>
                    <a:r>
                      <a:rPr lang="ru-RU" sz="1100" b="1" dirty="0">
                        <a:solidFill>
                          <a:schemeClr val="bg1"/>
                        </a:solidFill>
                      </a:rPr>
                      <a:t>МИФИ </a:t>
                    </a:r>
                  </a:p>
                  <a:p>
                    <a:pPr>
                      <a:defRPr sz="900" b="1">
                        <a:solidFill>
                          <a:schemeClr val="bg1"/>
                        </a:solidFill>
                      </a:defRPr>
                    </a:pPr>
                    <a:r>
                      <a:rPr lang="ru-RU" sz="1050" b="0" dirty="0">
                        <a:solidFill>
                          <a:schemeClr val="bg1"/>
                        </a:solidFill>
                      </a:rPr>
                      <a:t>105 чел</a:t>
                    </a:r>
                    <a:r>
                      <a:rPr lang="ru-RU" sz="1100" b="0" dirty="0" smtClean="0">
                        <a:solidFill>
                          <a:schemeClr val="bg1"/>
                        </a:solidFill>
                      </a:rPr>
                      <a:t>.</a:t>
                    </a:r>
                  </a:p>
                  <a:p>
                    <a:pPr>
                      <a:defRPr sz="900" b="1">
                        <a:solidFill>
                          <a:schemeClr val="bg1"/>
                        </a:solidFill>
                      </a:defRPr>
                    </a:pPr>
                    <a:endParaRPr lang="ru-RU" sz="1100" b="0" dirty="0">
                      <a:solidFill>
                        <a:schemeClr val="bg1"/>
                      </a:solidFill>
                    </a:endParaRPr>
                  </a:p>
                  <a:p>
                    <a:pPr>
                      <a:defRPr sz="900" b="1">
                        <a:solidFill>
                          <a:schemeClr val="bg1"/>
                        </a:solidFill>
                      </a:defRPr>
                    </a:pPr>
                    <a:r>
                      <a:rPr lang="ru-RU" sz="1200" b="1" dirty="0" smtClean="0">
                        <a:solidFill>
                          <a:schemeClr val="bg1"/>
                        </a:solidFill>
                      </a:rPr>
                      <a:t>7</a:t>
                    </a:r>
                    <a:r>
                      <a:rPr lang="ru-RU" sz="1200" b="1" dirty="0">
                        <a:solidFill>
                          <a:schemeClr val="bg1"/>
                        </a:solidFill>
                      </a:rPr>
                      <a:t>%</a:t>
                    </a:r>
                    <a:endParaRPr lang="ru-RU" sz="1050" b="1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9.4765444591270176E-3"/>
                  <c:y val="5.2630057224319876E-2"/>
                </c:manualLayout>
              </c:layout>
              <c:tx>
                <c:rich>
                  <a:bodyPr/>
                  <a:lstStyle/>
                  <a:p>
                    <a:r>
                      <a:rPr lang="ru-RU" sz="1100" b="1" dirty="0">
                        <a:solidFill>
                          <a:schemeClr val="bg1"/>
                        </a:solidFill>
                      </a:rPr>
                      <a:t>Филиалы </a:t>
                    </a:r>
                    <a:r>
                      <a:rPr lang="ru-RU" sz="1100" b="1" dirty="0" smtClean="0">
                        <a:solidFill>
                          <a:schemeClr val="bg1"/>
                        </a:solidFill>
                      </a:rPr>
                      <a:t>МИФИ</a:t>
                    </a:r>
                    <a:endParaRPr lang="ru-RU" sz="1100" b="1" dirty="0">
                      <a:solidFill>
                        <a:schemeClr val="bg1"/>
                      </a:solidFill>
                    </a:endParaRPr>
                  </a:p>
                  <a:p>
                    <a:r>
                      <a:rPr lang="ru-RU" sz="1050" dirty="0">
                        <a:solidFill>
                          <a:schemeClr val="bg1"/>
                        </a:solidFill>
                      </a:rPr>
                      <a:t>293 </a:t>
                    </a:r>
                    <a:r>
                      <a:rPr lang="ru-RU" sz="1050" dirty="0" smtClean="0">
                        <a:solidFill>
                          <a:schemeClr val="bg1"/>
                        </a:solidFill>
                      </a:rPr>
                      <a:t>чел.</a:t>
                    </a:r>
                  </a:p>
                  <a:p>
                    <a:endParaRPr lang="ru-RU" sz="1050" b="1" dirty="0" smtClean="0">
                      <a:solidFill>
                        <a:schemeClr val="bg1"/>
                      </a:solidFill>
                    </a:endParaRPr>
                  </a:p>
                  <a:p>
                    <a:r>
                      <a:rPr lang="ru-RU" sz="1100" b="1" dirty="0" smtClean="0">
                        <a:solidFill>
                          <a:schemeClr val="bg1"/>
                        </a:solidFill>
                      </a:rPr>
                      <a:t>18</a:t>
                    </a:r>
                    <a:r>
                      <a:rPr lang="ru-RU" sz="1100" b="1" dirty="0">
                        <a:solidFill>
                          <a:schemeClr val="bg1"/>
                        </a:solidFill>
                      </a:rPr>
                      <a:t>%</a:t>
                    </a:r>
                    <a:endParaRPr lang="ru-RU" sz="1600" b="1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9.8058024619584322E-2"/>
                  <c:y val="5.5386500327773121E-3"/>
                </c:manualLayout>
              </c:layout>
              <c:tx>
                <c:rich>
                  <a:bodyPr/>
                  <a:lstStyle/>
                  <a:p>
                    <a:pPr>
                      <a:defRPr sz="1100">
                        <a:solidFill>
                          <a:schemeClr val="bg1"/>
                        </a:solidFill>
                      </a:defRPr>
                    </a:pPr>
                    <a:r>
                      <a:rPr lang="ru-RU" sz="1100" b="1" dirty="0">
                        <a:solidFill>
                          <a:schemeClr val="bg1"/>
                        </a:solidFill>
                      </a:rPr>
                      <a:t>Опорные вузы</a:t>
                    </a:r>
                    <a:r>
                      <a:rPr lang="ru-RU" sz="1100" dirty="0" smtClean="0">
                        <a:solidFill>
                          <a:schemeClr val="bg1"/>
                        </a:solidFill>
                      </a:rPr>
                      <a:t>*</a:t>
                    </a:r>
                    <a:endParaRPr lang="ru-RU" sz="1100" dirty="0">
                      <a:solidFill>
                        <a:schemeClr val="bg1"/>
                      </a:solidFill>
                    </a:endParaRPr>
                  </a:p>
                  <a:p>
                    <a:pPr>
                      <a:defRPr sz="1100">
                        <a:solidFill>
                          <a:schemeClr val="bg1"/>
                        </a:solidFill>
                      </a:defRPr>
                    </a:pPr>
                    <a:r>
                      <a:rPr lang="ru-RU" sz="1100" dirty="0">
                        <a:solidFill>
                          <a:schemeClr val="bg1"/>
                        </a:solidFill>
                      </a:rPr>
                      <a:t> </a:t>
                    </a:r>
                    <a:r>
                      <a:rPr lang="ru-RU" sz="1050" dirty="0">
                        <a:solidFill>
                          <a:schemeClr val="bg1"/>
                        </a:solidFill>
                      </a:rPr>
                      <a:t>623 </a:t>
                    </a:r>
                    <a:r>
                      <a:rPr lang="ru-RU" sz="1050" dirty="0" smtClean="0">
                        <a:solidFill>
                          <a:schemeClr val="bg1"/>
                        </a:solidFill>
                      </a:rPr>
                      <a:t>чел.</a:t>
                    </a:r>
                  </a:p>
                  <a:p>
                    <a:pPr>
                      <a:defRPr sz="1100">
                        <a:solidFill>
                          <a:schemeClr val="bg1"/>
                        </a:solidFill>
                      </a:defRPr>
                    </a:pPr>
                    <a:endParaRPr lang="ru-RU" sz="600" dirty="0" smtClean="0">
                      <a:solidFill>
                        <a:schemeClr val="bg1"/>
                      </a:solidFill>
                    </a:endParaRPr>
                  </a:p>
                  <a:p>
                    <a:pPr>
                      <a:defRPr sz="1100">
                        <a:solidFill>
                          <a:schemeClr val="bg1"/>
                        </a:solidFill>
                      </a:defRPr>
                    </a:pPr>
                    <a:r>
                      <a:rPr lang="ru-RU" sz="1100" b="1" dirty="0" smtClean="0">
                        <a:solidFill>
                          <a:schemeClr val="bg1"/>
                        </a:solidFill>
                      </a:rPr>
                      <a:t>39</a:t>
                    </a:r>
                    <a:r>
                      <a:rPr lang="ru-RU" sz="1100" b="1" dirty="0">
                        <a:solidFill>
                          <a:schemeClr val="bg1"/>
                        </a:solidFill>
                      </a:rPr>
                      <a:t>%</a:t>
                    </a:r>
                    <a:endParaRPr lang="ru-RU" sz="1000" b="1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1.0683011984017114E-2"/>
                  <c:y val="0.17238461384318998"/>
                </c:manualLayout>
              </c:layout>
              <c:tx>
                <c:rich>
                  <a:bodyPr/>
                  <a:lstStyle/>
                  <a:p>
                    <a:r>
                      <a:rPr lang="ru-RU" sz="1200" b="1" dirty="0">
                        <a:solidFill>
                          <a:schemeClr val="bg1"/>
                        </a:solidFill>
                      </a:rPr>
                      <a:t>Другие </a:t>
                    </a:r>
                    <a:r>
                      <a:rPr lang="ru-RU" sz="1200" b="1" dirty="0" smtClean="0">
                        <a:solidFill>
                          <a:schemeClr val="bg1"/>
                        </a:solidFill>
                      </a:rPr>
                      <a:t>вузы</a:t>
                    </a:r>
                    <a:endParaRPr lang="ru-RU" sz="1200" b="1" dirty="0">
                      <a:solidFill>
                        <a:schemeClr val="bg1"/>
                      </a:solidFill>
                    </a:endParaRPr>
                  </a:p>
                  <a:p>
                    <a:r>
                      <a:rPr lang="ru-RU" sz="1050" dirty="0">
                        <a:solidFill>
                          <a:schemeClr val="bg1"/>
                        </a:solidFill>
                      </a:rPr>
                      <a:t>566 </a:t>
                    </a:r>
                    <a:r>
                      <a:rPr lang="ru-RU" sz="1050" dirty="0" smtClean="0">
                        <a:solidFill>
                          <a:schemeClr val="bg1"/>
                        </a:solidFill>
                      </a:rPr>
                      <a:t>чел.</a:t>
                    </a:r>
                  </a:p>
                  <a:p>
                    <a:endParaRPr lang="ru-RU" sz="1050" dirty="0">
                      <a:solidFill>
                        <a:schemeClr val="bg1"/>
                      </a:solidFill>
                    </a:endParaRPr>
                  </a:p>
                  <a:p>
                    <a:r>
                      <a:rPr lang="ru-RU" sz="1200" b="1" dirty="0">
                        <a:solidFill>
                          <a:schemeClr val="bg1"/>
                        </a:solidFill>
                      </a:rPr>
                      <a:t> 36%</a:t>
                    </a:r>
                    <a:endParaRPr lang="ru-RU" sz="1600" b="1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Кругляшки!$A$2:$A$5</c:f>
              <c:strCache>
                <c:ptCount val="4"/>
                <c:pt idx="0">
                  <c:v>НИЯУ МИФИ</c:v>
                </c:pt>
                <c:pt idx="1">
                  <c:v>Филиалы НИЯУ МИФИ</c:v>
                </c:pt>
                <c:pt idx="2">
                  <c:v>Опорные ВУЗы (включая филиалы)</c:v>
                </c:pt>
                <c:pt idx="3">
                  <c:v>Другие ВУЗы</c:v>
                </c:pt>
              </c:strCache>
            </c:strRef>
          </c:cat>
          <c:val>
            <c:numRef>
              <c:f>Кругляшки!$B$2:$B$5</c:f>
              <c:numCache>
                <c:formatCode>\О\с\н\о\в\н\о\й</c:formatCode>
                <c:ptCount val="4"/>
                <c:pt idx="0">
                  <c:v>105</c:v>
                </c:pt>
                <c:pt idx="1">
                  <c:v>293</c:v>
                </c:pt>
                <c:pt idx="2">
                  <c:v>623</c:v>
                </c:pt>
                <c:pt idx="3">
                  <c:v>566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  <c:holeSize val="49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891964267875649"/>
          <c:y val="7.0869385237252641E-2"/>
          <c:w val="0.64232601900602893"/>
          <c:h val="0.817919453417964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Специальности!$J$14</c:f>
              <c:strCache>
                <c:ptCount val="1"/>
                <c:pt idx="0">
                  <c:v>Все специальности</c:v>
                </c:pt>
              </c:strCache>
            </c:strRef>
          </c:tx>
          <c:spPr>
            <a:solidFill>
              <a:srgbClr val="A64333"/>
            </a:solidFill>
          </c:spPr>
          <c:invertIfNegative val="0"/>
          <c:cat>
            <c:numRef>
              <c:f>Специальности!$K$13:$R$13</c:f>
              <c:numCache>
                <c:formatCode>\О\с\н\о\в\н\о\й</c:formatCode>
                <c:ptCount val="8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</c:numCache>
            </c:numRef>
          </c:cat>
          <c:val>
            <c:numRef>
              <c:f>Специальности!$K$14:$R$14</c:f>
              <c:numCache>
                <c:formatCode>\О\с\н\о\в\н\о\й</c:formatCode>
                <c:ptCount val="8"/>
                <c:pt idx="0">
                  <c:v>1905</c:v>
                </c:pt>
                <c:pt idx="1">
                  <c:v>2004</c:v>
                </c:pt>
                <c:pt idx="2">
                  <c:v>1958</c:v>
                </c:pt>
                <c:pt idx="3">
                  <c:v>1910</c:v>
                </c:pt>
                <c:pt idx="4">
                  <c:v>1976</c:v>
                </c:pt>
                <c:pt idx="5">
                  <c:v>1622</c:v>
                </c:pt>
                <c:pt idx="6">
                  <c:v>1573</c:v>
                </c:pt>
                <c:pt idx="7">
                  <c:v>1534</c:v>
                </c:pt>
              </c:numCache>
            </c:numRef>
          </c:val>
        </c:ser>
        <c:ser>
          <c:idx val="1"/>
          <c:order val="1"/>
          <c:tx>
            <c:strRef>
              <c:f>Специальности!$J$15</c:f>
              <c:strCache>
                <c:ptCount val="1"/>
                <c:pt idx="0">
                  <c:v>Ключевые специальности</c:v>
                </c:pt>
              </c:strCache>
            </c:strRef>
          </c:tx>
          <c:spPr>
            <a:solidFill>
              <a:srgbClr val="002060"/>
            </a:solidFill>
          </c:spPr>
          <c:invertIfNegative val="0"/>
          <c:cat>
            <c:numRef>
              <c:f>Специальности!$K$13:$R$13</c:f>
              <c:numCache>
                <c:formatCode>\О\с\н\о\в\н\о\й</c:formatCode>
                <c:ptCount val="8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</c:numCache>
            </c:numRef>
          </c:cat>
          <c:val>
            <c:numRef>
              <c:f>Специальности!$K$15:$R$15</c:f>
              <c:numCache>
                <c:formatCode>\О\с\н\о\в\н\о\й</c:formatCode>
                <c:ptCount val="8"/>
                <c:pt idx="0">
                  <c:v>471</c:v>
                </c:pt>
                <c:pt idx="1">
                  <c:v>452</c:v>
                </c:pt>
                <c:pt idx="2">
                  <c:v>454</c:v>
                </c:pt>
                <c:pt idx="3">
                  <c:v>441</c:v>
                </c:pt>
                <c:pt idx="4">
                  <c:v>460</c:v>
                </c:pt>
                <c:pt idx="5">
                  <c:v>380</c:v>
                </c:pt>
                <c:pt idx="6">
                  <c:v>385</c:v>
                </c:pt>
                <c:pt idx="7">
                  <c:v>356</c:v>
                </c:pt>
              </c:numCache>
            </c:numRef>
          </c:val>
        </c:ser>
        <c:ser>
          <c:idx val="2"/>
          <c:order val="2"/>
          <c:tx>
            <c:strRef>
              <c:f>Специальности!$J$16</c:f>
              <c:strCache>
                <c:ptCount val="1"/>
                <c:pt idx="0">
                  <c:v>Отраслевые специальности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cat>
            <c:numRef>
              <c:f>Специальности!$K$13:$R$13</c:f>
              <c:numCache>
                <c:formatCode>\О\с\н\о\в\н\о\й</c:formatCode>
                <c:ptCount val="8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</c:numCache>
            </c:numRef>
          </c:cat>
          <c:val>
            <c:numRef>
              <c:f>Специальности!$K$16:$R$16</c:f>
              <c:numCache>
                <c:formatCode>\О\с\н\о\в\н\о\й</c:formatCode>
                <c:ptCount val="8"/>
                <c:pt idx="0">
                  <c:v>1168</c:v>
                </c:pt>
                <c:pt idx="1">
                  <c:v>1257</c:v>
                </c:pt>
                <c:pt idx="2">
                  <c:v>1208</c:v>
                </c:pt>
                <c:pt idx="3">
                  <c:v>1183</c:v>
                </c:pt>
                <c:pt idx="4">
                  <c:v>1231</c:v>
                </c:pt>
                <c:pt idx="5">
                  <c:v>1012</c:v>
                </c:pt>
                <c:pt idx="6">
                  <c:v>968</c:v>
                </c:pt>
                <c:pt idx="7">
                  <c:v>961</c:v>
                </c:pt>
              </c:numCache>
            </c:numRef>
          </c:val>
        </c:ser>
        <c:ser>
          <c:idx val="3"/>
          <c:order val="3"/>
          <c:tx>
            <c:strRef>
              <c:f>Специальности!$J$17</c:f>
              <c:strCache>
                <c:ptCount val="1"/>
                <c:pt idx="0">
                  <c:v>Остальные специальности</c:v>
                </c:pt>
              </c:strCache>
            </c:strRef>
          </c:tx>
          <c:spPr>
            <a:solidFill>
              <a:srgbClr val="FFA51A"/>
            </a:solidFill>
          </c:spPr>
          <c:invertIfNegative val="0"/>
          <c:cat>
            <c:numRef>
              <c:f>Специальности!$K$13:$R$13</c:f>
              <c:numCache>
                <c:formatCode>\О\с\н\о\в\н\о\й</c:formatCode>
                <c:ptCount val="8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</c:numCache>
            </c:numRef>
          </c:cat>
          <c:val>
            <c:numRef>
              <c:f>Специальности!$K$17:$R$17</c:f>
              <c:numCache>
                <c:formatCode>\О\с\н\о\в\н\о\й</c:formatCode>
                <c:ptCount val="8"/>
                <c:pt idx="0">
                  <c:v>266</c:v>
                </c:pt>
                <c:pt idx="1">
                  <c:v>295</c:v>
                </c:pt>
                <c:pt idx="2">
                  <c:v>296</c:v>
                </c:pt>
                <c:pt idx="3">
                  <c:v>286</c:v>
                </c:pt>
                <c:pt idx="4">
                  <c:v>285</c:v>
                </c:pt>
                <c:pt idx="5">
                  <c:v>230</c:v>
                </c:pt>
                <c:pt idx="6">
                  <c:v>220</c:v>
                </c:pt>
                <c:pt idx="7">
                  <c:v>217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00727168"/>
        <c:axId val="200768128"/>
      </c:barChart>
      <c:catAx>
        <c:axId val="200727168"/>
        <c:scaling>
          <c:orientation val="minMax"/>
        </c:scaling>
        <c:delete val="0"/>
        <c:axPos val="b"/>
        <c:numFmt formatCode="\О\с\н\о\в\н\о\й" sourceLinked="1"/>
        <c:majorTickMark val="out"/>
        <c:minorTickMark val="none"/>
        <c:tickLblPos val="nextTo"/>
        <c:txPr>
          <a:bodyPr/>
          <a:lstStyle/>
          <a:p>
            <a:pPr>
              <a:defRPr sz="750"/>
            </a:pPr>
            <a:endParaRPr lang="ru-RU"/>
          </a:p>
        </c:txPr>
        <c:crossAx val="200768128"/>
        <c:crosses val="autoZero"/>
        <c:auto val="1"/>
        <c:lblAlgn val="ctr"/>
        <c:lblOffset val="100"/>
        <c:noMultiLvlLbl val="0"/>
      </c:catAx>
      <c:valAx>
        <c:axId val="200768128"/>
        <c:scaling>
          <c:orientation val="minMax"/>
        </c:scaling>
        <c:delete val="0"/>
        <c:axPos val="l"/>
        <c:majorGridlines/>
        <c:numFmt formatCode="\О\с\н\о\в\н\о\й" sourceLinked="1"/>
        <c:majorTickMark val="out"/>
        <c:minorTickMark val="none"/>
        <c:tickLblPos val="nextTo"/>
        <c:crossAx val="20072716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658282338346446"/>
          <c:y val="7.0330635866300881E-2"/>
          <c:w val="0.21667267958552425"/>
          <c:h val="0.8593387282673983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43426CA-C651-40F1-A700-BC8F9429D53A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044CB3D-DBB0-4A77-9CF5-B6BC5ACE116C}">
      <dgm:prSet phldrT="[Текст]"/>
      <dgm:spPr>
        <a:solidFill>
          <a:schemeClr val="accent6">
            <a:lumMod val="60000"/>
            <a:lumOff val="40000"/>
          </a:schemeClr>
        </a:solidFill>
        <a:ln>
          <a:solidFill>
            <a:schemeClr val="accent6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Постоянно привлекать компетентный персонал для обеспечения успешной деятельности</a:t>
          </a:r>
          <a:endParaRPr lang="ru-RU" b="1" dirty="0">
            <a:solidFill>
              <a:schemeClr val="tx1"/>
            </a:solidFill>
          </a:endParaRPr>
        </a:p>
      </dgm:t>
    </dgm:pt>
    <dgm:pt modelId="{967B9A3A-9665-4E6F-9A44-1CCA1B97B1D9}" type="parTrans" cxnId="{7CE13928-E721-4B8C-92CA-74B20C00254B}">
      <dgm:prSet/>
      <dgm:spPr/>
      <dgm:t>
        <a:bodyPr/>
        <a:lstStyle/>
        <a:p>
          <a:endParaRPr lang="ru-RU"/>
        </a:p>
      </dgm:t>
    </dgm:pt>
    <dgm:pt modelId="{09C3E349-3496-44CE-A695-05A10CA3BB78}" type="sibTrans" cxnId="{7CE13928-E721-4B8C-92CA-74B20C00254B}">
      <dgm:prSet/>
      <dgm:spPr/>
      <dgm:t>
        <a:bodyPr/>
        <a:lstStyle/>
        <a:p>
          <a:endParaRPr lang="ru-RU"/>
        </a:p>
      </dgm:t>
    </dgm:pt>
    <dgm:pt modelId="{685EF278-C1C1-4760-99ED-DC46CCC42ABD}">
      <dgm:prSet phldrT="[Текст]" custT="1"/>
      <dgm:spPr>
        <a:solidFill>
          <a:srgbClr val="D3E4F1">
            <a:alpha val="90000"/>
          </a:srgbClr>
        </a:solidFill>
        <a:ln>
          <a:solidFill>
            <a:schemeClr val="accent6">
              <a:lumMod val="60000"/>
              <a:lumOff val="40000"/>
              <a:alpha val="90000"/>
            </a:schemeClr>
          </a:solidFill>
        </a:ln>
      </dgm:spPr>
      <dgm:t>
        <a:bodyPr/>
        <a:lstStyle/>
        <a:p>
          <a:r>
            <a:rPr lang="ru-RU" sz="1600" kern="1200" dirty="0" smtClean="0">
              <a:solidFill>
                <a:srgbClr val="002060"/>
              </a:solidFill>
              <a:latin typeface="+mn-lt"/>
              <a:ea typeface="+mn-ea"/>
              <a:cs typeface="+mn-cs"/>
            </a:rPr>
            <a:t>Компетентный персонал: с нужными компетенциями, на нужной должности, в нужном количестве, в нужное время, разделяющие культуру ядерной безопасности и ценности </a:t>
          </a:r>
          <a:r>
            <a:rPr lang="ru-RU" sz="1600" kern="1200" dirty="0" err="1" smtClean="0">
              <a:solidFill>
                <a:srgbClr val="002060"/>
              </a:solidFill>
              <a:latin typeface="+mn-lt"/>
              <a:ea typeface="+mn-ea"/>
              <a:cs typeface="+mn-cs"/>
            </a:rPr>
            <a:t>Росатома</a:t>
          </a:r>
          <a:endParaRPr lang="ru-RU" sz="1600" kern="1200" dirty="0">
            <a:solidFill>
              <a:srgbClr val="002060"/>
            </a:solidFill>
            <a:latin typeface="+mn-lt"/>
            <a:ea typeface="+mn-ea"/>
            <a:cs typeface="+mn-cs"/>
          </a:endParaRPr>
        </a:p>
      </dgm:t>
    </dgm:pt>
    <dgm:pt modelId="{F068DF7E-473D-404F-BE60-075DE0268D82}" type="parTrans" cxnId="{E28F846D-DDF6-4259-91A1-063E69BC4A24}">
      <dgm:prSet/>
      <dgm:spPr/>
      <dgm:t>
        <a:bodyPr/>
        <a:lstStyle/>
        <a:p>
          <a:endParaRPr lang="ru-RU"/>
        </a:p>
      </dgm:t>
    </dgm:pt>
    <dgm:pt modelId="{CAA8A793-4430-49FD-8CCC-97001577E587}" type="sibTrans" cxnId="{E28F846D-DDF6-4259-91A1-063E69BC4A24}">
      <dgm:prSet/>
      <dgm:spPr/>
      <dgm:t>
        <a:bodyPr/>
        <a:lstStyle/>
        <a:p>
          <a:endParaRPr lang="ru-RU"/>
        </a:p>
      </dgm:t>
    </dgm:pt>
    <dgm:pt modelId="{AA602496-0A32-4EBC-A3FE-42DBD8C7B6B8}">
      <dgm:prSet phldrT="[Текст]"/>
      <dgm:spPr>
        <a:solidFill>
          <a:schemeClr val="accent6">
            <a:lumMod val="60000"/>
            <a:lumOff val="40000"/>
          </a:schemeClr>
        </a:solidFill>
        <a:ln>
          <a:solidFill>
            <a:schemeClr val="accent6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Поощрять непрерывное обучение и развитие</a:t>
          </a:r>
          <a:endParaRPr lang="ru-RU" b="1" dirty="0">
            <a:solidFill>
              <a:schemeClr val="tx1"/>
            </a:solidFill>
          </a:endParaRPr>
        </a:p>
      </dgm:t>
    </dgm:pt>
    <dgm:pt modelId="{A48637E8-8E5B-4E7A-8C46-5E208F5B5BF8}" type="parTrans" cxnId="{B3D755DB-5515-4B3C-830D-1FB39B131AFA}">
      <dgm:prSet/>
      <dgm:spPr/>
      <dgm:t>
        <a:bodyPr/>
        <a:lstStyle/>
        <a:p>
          <a:endParaRPr lang="ru-RU"/>
        </a:p>
      </dgm:t>
    </dgm:pt>
    <dgm:pt modelId="{C2E1A3E4-24B3-4670-B7AD-E33127EAD237}" type="sibTrans" cxnId="{B3D755DB-5515-4B3C-830D-1FB39B131AFA}">
      <dgm:prSet/>
      <dgm:spPr/>
      <dgm:t>
        <a:bodyPr/>
        <a:lstStyle/>
        <a:p>
          <a:endParaRPr lang="ru-RU"/>
        </a:p>
      </dgm:t>
    </dgm:pt>
    <dgm:pt modelId="{95FEF7C7-4A94-4FD9-B036-C42EC7098960}">
      <dgm:prSet phldrT="[Текст]" custT="1"/>
      <dgm:spPr>
        <a:solidFill>
          <a:srgbClr val="D3E4F1">
            <a:alpha val="90000"/>
          </a:srgbClr>
        </a:solidFill>
        <a:ln>
          <a:solidFill>
            <a:schemeClr val="accent6">
              <a:lumMod val="60000"/>
              <a:lumOff val="40000"/>
              <a:alpha val="90000"/>
            </a:schemeClr>
          </a:solidFill>
        </a:ln>
      </dgm:spPr>
      <dgm:t>
        <a:bodyPr/>
        <a:lstStyle/>
        <a:p>
          <a:r>
            <a:rPr lang="ru-RU" sz="1600" kern="1200" dirty="0" smtClean="0">
              <a:solidFill>
                <a:srgbClr val="002060"/>
              </a:solidFill>
              <a:latin typeface="+mn-lt"/>
              <a:ea typeface="+mn-ea"/>
              <a:cs typeface="+mn-cs"/>
            </a:rPr>
            <a:t>Обеспечивать возможность </a:t>
          </a:r>
          <a:r>
            <a:rPr lang="ru-RU" sz="1600" kern="1200" dirty="0" smtClean="0">
              <a:solidFill>
                <a:srgbClr val="002060"/>
              </a:solidFill>
              <a:latin typeface="+mn-lt"/>
              <a:ea typeface="+mn-ea"/>
              <a:cs typeface="+mn-cs"/>
            </a:rPr>
            <a:t>обучения и продвижение культуры постоянного развития</a:t>
          </a:r>
          <a:endParaRPr lang="ru-RU" sz="1600" kern="1200" dirty="0">
            <a:solidFill>
              <a:srgbClr val="002060"/>
            </a:solidFill>
            <a:latin typeface="+mn-lt"/>
            <a:ea typeface="+mn-ea"/>
            <a:cs typeface="+mn-cs"/>
          </a:endParaRPr>
        </a:p>
      </dgm:t>
    </dgm:pt>
    <dgm:pt modelId="{0F398D94-BF15-4E31-8F72-56852111AE63}" type="parTrans" cxnId="{FAC713A1-A6BF-4A22-B749-F9B76F8871E6}">
      <dgm:prSet/>
      <dgm:spPr/>
      <dgm:t>
        <a:bodyPr/>
        <a:lstStyle/>
        <a:p>
          <a:endParaRPr lang="ru-RU"/>
        </a:p>
      </dgm:t>
    </dgm:pt>
    <dgm:pt modelId="{7F8BA52C-5895-4567-821F-98AA5FDFF4FA}" type="sibTrans" cxnId="{FAC713A1-A6BF-4A22-B749-F9B76F8871E6}">
      <dgm:prSet/>
      <dgm:spPr/>
      <dgm:t>
        <a:bodyPr/>
        <a:lstStyle/>
        <a:p>
          <a:endParaRPr lang="ru-RU"/>
        </a:p>
      </dgm:t>
    </dgm:pt>
    <dgm:pt modelId="{A23BCC9F-0263-45B4-B650-D33398699C20}">
      <dgm:prSet phldrT="[Текст]"/>
      <dgm:spPr>
        <a:solidFill>
          <a:schemeClr val="accent6">
            <a:lumMod val="60000"/>
            <a:lumOff val="40000"/>
          </a:schemeClr>
        </a:solidFill>
        <a:ln>
          <a:solidFill>
            <a:schemeClr val="accent6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Повышать вовлеченность наших работников</a:t>
          </a:r>
          <a:endParaRPr lang="en-US" b="1" dirty="0" smtClean="0">
            <a:solidFill>
              <a:schemeClr val="tx1"/>
            </a:solidFill>
          </a:endParaRPr>
        </a:p>
      </dgm:t>
    </dgm:pt>
    <dgm:pt modelId="{27E0725F-FA7D-4A56-984D-04A87DB532AE}" type="sibTrans" cxnId="{95E9D037-7FB5-4106-923C-738357011A9B}">
      <dgm:prSet/>
      <dgm:spPr/>
      <dgm:t>
        <a:bodyPr/>
        <a:lstStyle/>
        <a:p>
          <a:endParaRPr lang="ru-RU"/>
        </a:p>
      </dgm:t>
    </dgm:pt>
    <dgm:pt modelId="{B391B809-C41B-4571-A836-EE50B3B9D664}" type="parTrans" cxnId="{95E9D037-7FB5-4106-923C-738357011A9B}">
      <dgm:prSet/>
      <dgm:spPr/>
      <dgm:t>
        <a:bodyPr/>
        <a:lstStyle/>
        <a:p>
          <a:endParaRPr lang="ru-RU"/>
        </a:p>
      </dgm:t>
    </dgm:pt>
    <dgm:pt modelId="{1C4FD8C9-87EC-49B0-8FA3-5C3387A5F07B}">
      <dgm:prSet custT="1"/>
      <dgm:spPr>
        <a:solidFill>
          <a:srgbClr val="D3E4F1">
            <a:alpha val="90000"/>
          </a:srgbClr>
        </a:solidFill>
        <a:ln>
          <a:solidFill>
            <a:schemeClr val="accent6">
              <a:lumMod val="60000"/>
              <a:lumOff val="40000"/>
              <a:alpha val="90000"/>
            </a:schemeClr>
          </a:solidFill>
        </a:ln>
      </dgm:spPr>
      <dgm:t>
        <a:bodyPr/>
        <a:lstStyle/>
        <a:p>
          <a:r>
            <a:rPr lang="ru-RU" sz="1600" kern="1200" smtClean="0">
              <a:solidFill>
                <a:srgbClr val="002060"/>
              </a:solidFill>
              <a:latin typeface="+mn-lt"/>
              <a:ea typeface="+mn-ea"/>
              <a:cs typeface="+mn-cs"/>
            </a:rPr>
            <a:t>Создавать условия, </a:t>
          </a:r>
          <a:r>
            <a:rPr lang="ru-RU" sz="1600" kern="1200" dirty="0" smtClean="0">
              <a:solidFill>
                <a:srgbClr val="002060"/>
              </a:solidFill>
              <a:latin typeface="+mn-lt"/>
              <a:ea typeface="+mn-ea"/>
              <a:cs typeface="+mn-cs"/>
            </a:rPr>
            <a:t>обеспечивающих мотивацию и вовлеченность работников в решении задач </a:t>
          </a:r>
          <a:r>
            <a:rPr lang="ru-RU" sz="1600" kern="1200" dirty="0" err="1" smtClean="0">
              <a:solidFill>
                <a:srgbClr val="002060"/>
              </a:solidFill>
              <a:latin typeface="+mn-lt"/>
              <a:ea typeface="+mn-ea"/>
              <a:cs typeface="+mn-cs"/>
            </a:rPr>
            <a:t>Росатома</a:t>
          </a:r>
          <a:endParaRPr lang="ru-RU" sz="1600" kern="1200" dirty="0">
            <a:solidFill>
              <a:srgbClr val="002060"/>
            </a:solidFill>
            <a:latin typeface="+mn-lt"/>
            <a:ea typeface="+mn-ea"/>
            <a:cs typeface="+mn-cs"/>
          </a:endParaRPr>
        </a:p>
      </dgm:t>
    </dgm:pt>
    <dgm:pt modelId="{A199A531-BC32-49B2-BB47-ABB0CAA492F3}" type="parTrans" cxnId="{A3EB8767-90C7-4D48-B6F0-177810436512}">
      <dgm:prSet/>
      <dgm:spPr/>
      <dgm:t>
        <a:bodyPr/>
        <a:lstStyle/>
        <a:p>
          <a:endParaRPr lang="ru-RU"/>
        </a:p>
      </dgm:t>
    </dgm:pt>
    <dgm:pt modelId="{70A215F9-7B61-41D6-9F59-322DF4244CF8}" type="sibTrans" cxnId="{A3EB8767-90C7-4D48-B6F0-177810436512}">
      <dgm:prSet/>
      <dgm:spPr/>
      <dgm:t>
        <a:bodyPr/>
        <a:lstStyle/>
        <a:p>
          <a:endParaRPr lang="ru-RU"/>
        </a:p>
      </dgm:t>
    </dgm:pt>
    <dgm:pt modelId="{A5776972-ECA3-4A82-AA9D-844502D917C4}" type="pres">
      <dgm:prSet presAssocID="{C43426CA-C651-40F1-A700-BC8F9429D53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53BFDFD-0EB4-4003-8374-4F5C74E28F55}" type="pres">
      <dgm:prSet presAssocID="{3044CB3D-DBB0-4A77-9CF5-B6BC5ACE116C}" presName="composite" presStyleCnt="0"/>
      <dgm:spPr/>
    </dgm:pt>
    <dgm:pt modelId="{3A9E0667-AA02-4008-AD5E-1B0E40D55E5D}" type="pres">
      <dgm:prSet presAssocID="{3044CB3D-DBB0-4A77-9CF5-B6BC5ACE116C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A43FCD-6732-4D30-95FE-31CF0D9383A6}" type="pres">
      <dgm:prSet presAssocID="{3044CB3D-DBB0-4A77-9CF5-B6BC5ACE116C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59A7EE-265D-4C34-BD08-2B3EC99CBE4A}" type="pres">
      <dgm:prSet presAssocID="{09C3E349-3496-44CE-A695-05A10CA3BB78}" presName="space" presStyleCnt="0"/>
      <dgm:spPr/>
    </dgm:pt>
    <dgm:pt modelId="{A738EE59-0DAA-47B3-B82C-9D387532AD76}" type="pres">
      <dgm:prSet presAssocID="{AA602496-0A32-4EBC-A3FE-42DBD8C7B6B8}" presName="composite" presStyleCnt="0"/>
      <dgm:spPr/>
    </dgm:pt>
    <dgm:pt modelId="{8CD6EDD4-5D94-4B7D-A5B4-81132C9B28D3}" type="pres">
      <dgm:prSet presAssocID="{AA602496-0A32-4EBC-A3FE-42DBD8C7B6B8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120813-7A6F-4A61-9004-17F22493BB12}" type="pres">
      <dgm:prSet presAssocID="{AA602496-0A32-4EBC-A3FE-42DBD8C7B6B8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EB07F1-FD26-4624-8C6D-9667029B00D5}" type="pres">
      <dgm:prSet presAssocID="{C2E1A3E4-24B3-4670-B7AD-E33127EAD237}" presName="space" presStyleCnt="0"/>
      <dgm:spPr/>
    </dgm:pt>
    <dgm:pt modelId="{52D72B27-480C-40E0-B016-F332653D1FB6}" type="pres">
      <dgm:prSet presAssocID="{A23BCC9F-0263-45B4-B650-D33398699C20}" presName="composite" presStyleCnt="0"/>
      <dgm:spPr/>
    </dgm:pt>
    <dgm:pt modelId="{6DA0C0FC-5048-4643-B582-0A0C234D198B}" type="pres">
      <dgm:prSet presAssocID="{A23BCC9F-0263-45B4-B650-D33398699C20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53B569-7D80-4107-A5FD-EA4D4982A6C4}" type="pres">
      <dgm:prSet presAssocID="{A23BCC9F-0263-45B4-B650-D33398699C20}" presName="desTx" presStyleLbl="alignAccFollowNode1" presStyleIdx="2" presStyleCnt="3" custLinFactNeighborX="103" custLinFactNeighborY="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CE13928-E721-4B8C-92CA-74B20C00254B}" srcId="{C43426CA-C651-40F1-A700-BC8F9429D53A}" destId="{3044CB3D-DBB0-4A77-9CF5-B6BC5ACE116C}" srcOrd="0" destOrd="0" parTransId="{967B9A3A-9665-4E6F-9A44-1CCA1B97B1D9}" sibTransId="{09C3E349-3496-44CE-A695-05A10CA3BB78}"/>
    <dgm:cxn modelId="{CE29CFE3-0B41-41C1-AE07-F928CA50B9CE}" type="presOf" srcId="{AA602496-0A32-4EBC-A3FE-42DBD8C7B6B8}" destId="{8CD6EDD4-5D94-4B7D-A5B4-81132C9B28D3}" srcOrd="0" destOrd="0" presId="urn:microsoft.com/office/officeart/2005/8/layout/hList1"/>
    <dgm:cxn modelId="{16CE8E77-78F1-4EE6-8839-3CCE868297BB}" type="presOf" srcId="{95FEF7C7-4A94-4FD9-B036-C42EC7098960}" destId="{69120813-7A6F-4A61-9004-17F22493BB12}" srcOrd="0" destOrd="0" presId="urn:microsoft.com/office/officeart/2005/8/layout/hList1"/>
    <dgm:cxn modelId="{11B89BFA-7947-4AAC-ADFA-104C801879CD}" type="presOf" srcId="{C43426CA-C651-40F1-A700-BC8F9429D53A}" destId="{A5776972-ECA3-4A82-AA9D-844502D917C4}" srcOrd="0" destOrd="0" presId="urn:microsoft.com/office/officeart/2005/8/layout/hList1"/>
    <dgm:cxn modelId="{95E9D037-7FB5-4106-923C-738357011A9B}" srcId="{C43426CA-C651-40F1-A700-BC8F9429D53A}" destId="{A23BCC9F-0263-45B4-B650-D33398699C20}" srcOrd="2" destOrd="0" parTransId="{B391B809-C41B-4571-A836-EE50B3B9D664}" sibTransId="{27E0725F-FA7D-4A56-984D-04A87DB532AE}"/>
    <dgm:cxn modelId="{B05C2A4C-BF7A-44BB-94ED-C367A82DF288}" type="presOf" srcId="{685EF278-C1C1-4760-99ED-DC46CCC42ABD}" destId="{DBA43FCD-6732-4D30-95FE-31CF0D9383A6}" srcOrd="0" destOrd="0" presId="urn:microsoft.com/office/officeart/2005/8/layout/hList1"/>
    <dgm:cxn modelId="{46987FE9-112B-467A-8196-EECD7CB9DB4A}" type="presOf" srcId="{3044CB3D-DBB0-4A77-9CF5-B6BC5ACE116C}" destId="{3A9E0667-AA02-4008-AD5E-1B0E40D55E5D}" srcOrd="0" destOrd="0" presId="urn:microsoft.com/office/officeart/2005/8/layout/hList1"/>
    <dgm:cxn modelId="{E28F846D-DDF6-4259-91A1-063E69BC4A24}" srcId="{3044CB3D-DBB0-4A77-9CF5-B6BC5ACE116C}" destId="{685EF278-C1C1-4760-99ED-DC46CCC42ABD}" srcOrd="0" destOrd="0" parTransId="{F068DF7E-473D-404F-BE60-075DE0268D82}" sibTransId="{CAA8A793-4430-49FD-8CCC-97001577E587}"/>
    <dgm:cxn modelId="{A3EB8767-90C7-4D48-B6F0-177810436512}" srcId="{A23BCC9F-0263-45B4-B650-D33398699C20}" destId="{1C4FD8C9-87EC-49B0-8FA3-5C3387A5F07B}" srcOrd="0" destOrd="0" parTransId="{A199A531-BC32-49B2-BB47-ABB0CAA492F3}" sibTransId="{70A215F9-7B61-41D6-9F59-322DF4244CF8}"/>
    <dgm:cxn modelId="{59713712-2662-46D1-9A28-4592F62F746E}" type="presOf" srcId="{A23BCC9F-0263-45B4-B650-D33398699C20}" destId="{6DA0C0FC-5048-4643-B582-0A0C234D198B}" srcOrd="0" destOrd="0" presId="urn:microsoft.com/office/officeart/2005/8/layout/hList1"/>
    <dgm:cxn modelId="{B3D755DB-5515-4B3C-830D-1FB39B131AFA}" srcId="{C43426CA-C651-40F1-A700-BC8F9429D53A}" destId="{AA602496-0A32-4EBC-A3FE-42DBD8C7B6B8}" srcOrd="1" destOrd="0" parTransId="{A48637E8-8E5B-4E7A-8C46-5E208F5B5BF8}" sibTransId="{C2E1A3E4-24B3-4670-B7AD-E33127EAD237}"/>
    <dgm:cxn modelId="{FAC713A1-A6BF-4A22-B749-F9B76F8871E6}" srcId="{AA602496-0A32-4EBC-A3FE-42DBD8C7B6B8}" destId="{95FEF7C7-4A94-4FD9-B036-C42EC7098960}" srcOrd="0" destOrd="0" parTransId="{0F398D94-BF15-4E31-8F72-56852111AE63}" sibTransId="{7F8BA52C-5895-4567-821F-98AA5FDFF4FA}"/>
    <dgm:cxn modelId="{9F2BE534-4971-421A-8A04-22AF65702FDF}" type="presOf" srcId="{1C4FD8C9-87EC-49B0-8FA3-5C3387A5F07B}" destId="{A953B569-7D80-4107-A5FD-EA4D4982A6C4}" srcOrd="0" destOrd="0" presId="urn:microsoft.com/office/officeart/2005/8/layout/hList1"/>
    <dgm:cxn modelId="{FFCAA15D-C001-4927-8086-D8AF47C3625F}" type="presParOf" srcId="{A5776972-ECA3-4A82-AA9D-844502D917C4}" destId="{853BFDFD-0EB4-4003-8374-4F5C74E28F55}" srcOrd="0" destOrd="0" presId="urn:microsoft.com/office/officeart/2005/8/layout/hList1"/>
    <dgm:cxn modelId="{EF11B721-F4B8-41C4-8A15-2F90A0143392}" type="presParOf" srcId="{853BFDFD-0EB4-4003-8374-4F5C74E28F55}" destId="{3A9E0667-AA02-4008-AD5E-1B0E40D55E5D}" srcOrd="0" destOrd="0" presId="urn:microsoft.com/office/officeart/2005/8/layout/hList1"/>
    <dgm:cxn modelId="{2739C273-E29A-4570-A88D-AB5A9AA26701}" type="presParOf" srcId="{853BFDFD-0EB4-4003-8374-4F5C74E28F55}" destId="{DBA43FCD-6732-4D30-95FE-31CF0D9383A6}" srcOrd="1" destOrd="0" presId="urn:microsoft.com/office/officeart/2005/8/layout/hList1"/>
    <dgm:cxn modelId="{FF737FA8-32B1-45C0-B397-17325219EBEF}" type="presParOf" srcId="{A5776972-ECA3-4A82-AA9D-844502D917C4}" destId="{DD59A7EE-265D-4C34-BD08-2B3EC99CBE4A}" srcOrd="1" destOrd="0" presId="urn:microsoft.com/office/officeart/2005/8/layout/hList1"/>
    <dgm:cxn modelId="{1488CEB8-D076-4019-A45C-79D7C4303959}" type="presParOf" srcId="{A5776972-ECA3-4A82-AA9D-844502D917C4}" destId="{A738EE59-0DAA-47B3-B82C-9D387532AD76}" srcOrd="2" destOrd="0" presId="urn:microsoft.com/office/officeart/2005/8/layout/hList1"/>
    <dgm:cxn modelId="{92C04301-7C21-4A25-A50A-5928D0FA65ED}" type="presParOf" srcId="{A738EE59-0DAA-47B3-B82C-9D387532AD76}" destId="{8CD6EDD4-5D94-4B7D-A5B4-81132C9B28D3}" srcOrd="0" destOrd="0" presId="urn:microsoft.com/office/officeart/2005/8/layout/hList1"/>
    <dgm:cxn modelId="{E72AF2B2-2FBF-4511-A509-BB3458E1F7BD}" type="presParOf" srcId="{A738EE59-0DAA-47B3-B82C-9D387532AD76}" destId="{69120813-7A6F-4A61-9004-17F22493BB12}" srcOrd="1" destOrd="0" presId="urn:microsoft.com/office/officeart/2005/8/layout/hList1"/>
    <dgm:cxn modelId="{19175347-37B8-42FA-A5E6-044FA4407807}" type="presParOf" srcId="{A5776972-ECA3-4A82-AA9D-844502D917C4}" destId="{8AEB07F1-FD26-4624-8C6D-9667029B00D5}" srcOrd="3" destOrd="0" presId="urn:microsoft.com/office/officeart/2005/8/layout/hList1"/>
    <dgm:cxn modelId="{A0607D2C-B509-41E0-9805-15E924B2F303}" type="presParOf" srcId="{A5776972-ECA3-4A82-AA9D-844502D917C4}" destId="{52D72B27-480C-40E0-B016-F332653D1FB6}" srcOrd="4" destOrd="0" presId="urn:microsoft.com/office/officeart/2005/8/layout/hList1"/>
    <dgm:cxn modelId="{2EBD9878-450C-48BE-8352-3CFAAA7B6DB3}" type="presParOf" srcId="{52D72B27-480C-40E0-B016-F332653D1FB6}" destId="{6DA0C0FC-5048-4643-B582-0A0C234D198B}" srcOrd="0" destOrd="0" presId="urn:microsoft.com/office/officeart/2005/8/layout/hList1"/>
    <dgm:cxn modelId="{531F7566-A726-4864-A2F4-9C53E038E3A0}" type="presParOf" srcId="{52D72B27-480C-40E0-B016-F332653D1FB6}" destId="{A953B569-7D80-4107-A5FD-EA4D4982A6C4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9E0667-AA02-4008-AD5E-1B0E40D55E5D}">
      <dsp:nvSpPr>
        <dsp:cNvPr id="0" name=""/>
        <dsp:cNvSpPr/>
      </dsp:nvSpPr>
      <dsp:spPr>
        <a:xfrm>
          <a:off x="2610" y="662509"/>
          <a:ext cx="2544798" cy="926369"/>
        </a:xfrm>
        <a:prstGeom prst="rect">
          <a:avLst/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accent6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60960" rIns="106680" bIns="6096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tx1"/>
              </a:solidFill>
            </a:rPr>
            <a:t>Постоянно привлекать компетентный персонал для обеспечения успешной деятельности</a:t>
          </a:r>
          <a:endParaRPr lang="ru-RU" sz="1500" b="1" kern="1200" dirty="0">
            <a:solidFill>
              <a:schemeClr val="tx1"/>
            </a:solidFill>
          </a:endParaRPr>
        </a:p>
      </dsp:txBody>
      <dsp:txXfrm>
        <a:off x="2610" y="662509"/>
        <a:ext cx="2544798" cy="926369"/>
      </dsp:txXfrm>
    </dsp:sp>
    <dsp:sp modelId="{DBA43FCD-6732-4D30-95FE-31CF0D9383A6}">
      <dsp:nvSpPr>
        <dsp:cNvPr id="0" name=""/>
        <dsp:cNvSpPr/>
      </dsp:nvSpPr>
      <dsp:spPr>
        <a:xfrm>
          <a:off x="2610" y="1588878"/>
          <a:ext cx="2544798" cy="2141100"/>
        </a:xfrm>
        <a:prstGeom prst="rect">
          <a:avLst/>
        </a:prstGeom>
        <a:solidFill>
          <a:srgbClr val="D3E4F1">
            <a:alpha val="90000"/>
          </a:srgbClr>
        </a:solidFill>
        <a:ln w="25400" cap="flat" cmpd="sng" algn="ctr">
          <a:solidFill>
            <a:schemeClr val="accent6">
              <a:lumMod val="60000"/>
              <a:lumOff val="40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rgbClr val="002060"/>
              </a:solidFill>
              <a:latin typeface="+mn-lt"/>
              <a:ea typeface="+mn-ea"/>
              <a:cs typeface="+mn-cs"/>
            </a:rPr>
            <a:t>Компетентный персонал: с нужными компетенциями, на нужной должности, в нужном количестве, в нужное время, разделяющие культуру ядерной безопасности и ценности </a:t>
          </a:r>
          <a:r>
            <a:rPr lang="ru-RU" sz="1600" kern="1200" dirty="0" err="1" smtClean="0">
              <a:solidFill>
                <a:srgbClr val="002060"/>
              </a:solidFill>
              <a:latin typeface="+mn-lt"/>
              <a:ea typeface="+mn-ea"/>
              <a:cs typeface="+mn-cs"/>
            </a:rPr>
            <a:t>Росатома</a:t>
          </a:r>
          <a:endParaRPr lang="ru-RU" sz="1600" kern="1200" dirty="0">
            <a:solidFill>
              <a:srgbClr val="002060"/>
            </a:solidFill>
            <a:latin typeface="+mn-lt"/>
            <a:ea typeface="+mn-ea"/>
            <a:cs typeface="+mn-cs"/>
          </a:endParaRPr>
        </a:p>
      </dsp:txBody>
      <dsp:txXfrm>
        <a:off x="2610" y="1588878"/>
        <a:ext cx="2544798" cy="2141100"/>
      </dsp:txXfrm>
    </dsp:sp>
    <dsp:sp modelId="{8CD6EDD4-5D94-4B7D-A5B4-81132C9B28D3}">
      <dsp:nvSpPr>
        <dsp:cNvPr id="0" name=""/>
        <dsp:cNvSpPr/>
      </dsp:nvSpPr>
      <dsp:spPr>
        <a:xfrm>
          <a:off x="2903680" y="662509"/>
          <a:ext cx="2544798" cy="926369"/>
        </a:xfrm>
        <a:prstGeom prst="rect">
          <a:avLst/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accent6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60960" rIns="106680" bIns="6096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tx1"/>
              </a:solidFill>
            </a:rPr>
            <a:t>Поощрять непрерывное обучение и развитие</a:t>
          </a:r>
          <a:endParaRPr lang="ru-RU" sz="1500" b="1" kern="1200" dirty="0">
            <a:solidFill>
              <a:schemeClr val="tx1"/>
            </a:solidFill>
          </a:endParaRPr>
        </a:p>
      </dsp:txBody>
      <dsp:txXfrm>
        <a:off x="2903680" y="662509"/>
        <a:ext cx="2544798" cy="926369"/>
      </dsp:txXfrm>
    </dsp:sp>
    <dsp:sp modelId="{69120813-7A6F-4A61-9004-17F22493BB12}">
      <dsp:nvSpPr>
        <dsp:cNvPr id="0" name=""/>
        <dsp:cNvSpPr/>
      </dsp:nvSpPr>
      <dsp:spPr>
        <a:xfrm>
          <a:off x="2903680" y="1588878"/>
          <a:ext cx="2544798" cy="2141100"/>
        </a:xfrm>
        <a:prstGeom prst="rect">
          <a:avLst/>
        </a:prstGeom>
        <a:solidFill>
          <a:srgbClr val="D3E4F1">
            <a:alpha val="90000"/>
          </a:srgbClr>
        </a:solidFill>
        <a:ln w="25400" cap="flat" cmpd="sng" algn="ctr">
          <a:solidFill>
            <a:schemeClr val="accent6">
              <a:lumMod val="60000"/>
              <a:lumOff val="40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rgbClr val="002060"/>
              </a:solidFill>
              <a:latin typeface="+mn-lt"/>
              <a:ea typeface="+mn-ea"/>
              <a:cs typeface="+mn-cs"/>
            </a:rPr>
            <a:t>Обеспечивать возможность </a:t>
          </a:r>
          <a:r>
            <a:rPr lang="ru-RU" sz="1600" kern="1200" dirty="0" smtClean="0">
              <a:solidFill>
                <a:srgbClr val="002060"/>
              </a:solidFill>
              <a:latin typeface="+mn-lt"/>
              <a:ea typeface="+mn-ea"/>
              <a:cs typeface="+mn-cs"/>
            </a:rPr>
            <a:t>обучения и продвижение культуры постоянного развития</a:t>
          </a:r>
          <a:endParaRPr lang="ru-RU" sz="1600" kern="1200" dirty="0">
            <a:solidFill>
              <a:srgbClr val="002060"/>
            </a:solidFill>
            <a:latin typeface="+mn-lt"/>
            <a:ea typeface="+mn-ea"/>
            <a:cs typeface="+mn-cs"/>
          </a:endParaRPr>
        </a:p>
      </dsp:txBody>
      <dsp:txXfrm>
        <a:off x="2903680" y="1588878"/>
        <a:ext cx="2544798" cy="2141100"/>
      </dsp:txXfrm>
    </dsp:sp>
    <dsp:sp modelId="{6DA0C0FC-5048-4643-B582-0A0C234D198B}">
      <dsp:nvSpPr>
        <dsp:cNvPr id="0" name=""/>
        <dsp:cNvSpPr/>
      </dsp:nvSpPr>
      <dsp:spPr>
        <a:xfrm>
          <a:off x="5804750" y="662509"/>
          <a:ext cx="2544798" cy="926369"/>
        </a:xfrm>
        <a:prstGeom prst="rect">
          <a:avLst/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accent6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60960" rIns="106680" bIns="6096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tx1"/>
              </a:solidFill>
            </a:rPr>
            <a:t>Повышать вовлеченность наших работников</a:t>
          </a:r>
          <a:endParaRPr lang="en-US" sz="1500" b="1" kern="1200" dirty="0" smtClean="0">
            <a:solidFill>
              <a:schemeClr val="tx1"/>
            </a:solidFill>
          </a:endParaRPr>
        </a:p>
      </dsp:txBody>
      <dsp:txXfrm>
        <a:off x="5804750" y="662509"/>
        <a:ext cx="2544798" cy="926369"/>
      </dsp:txXfrm>
    </dsp:sp>
    <dsp:sp modelId="{A953B569-7D80-4107-A5FD-EA4D4982A6C4}">
      <dsp:nvSpPr>
        <dsp:cNvPr id="0" name=""/>
        <dsp:cNvSpPr/>
      </dsp:nvSpPr>
      <dsp:spPr>
        <a:xfrm>
          <a:off x="5807360" y="1590334"/>
          <a:ext cx="2544798" cy="2141100"/>
        </a:xfrm>
        <a:prstGeom prst="rect">
          <a:avLst/>
        </a:prstGeom>
        <a:solidFill>
          <a:srgbClr val="D3E4F1">
            <a:alpha val="90000"/>
          </a:srgbClr>
        </a:solidFill>
        <a:ln w="25400" cap="flat" cmpd="sng" algn="ctr">
          <a:solidFill>
            <a:schemeClr val="accent6">
              <a:lumMod val="60000"/>
              <a:lumOff val="40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smtClean="0">
              <a:solidFill>
                <a:srgbClr val="002060"/>
              </a:solidFill>
              <a:latin typeface="+mn-lt"/>
              <a:ea typeface="+mn-ea"/>
              <a:cs typeface="+mn-cs"/>
            </a:rPr>
            <a:t>Создавать условия, </a:t>
          </a:r>
          <a:r>
            <a:rPr lang="ru-RU" sz="1600" kern="1200" dirty="0" smtClean="0">
              <a:solidFill>
                <a:srgbClr val="002060"/>
              </a:solidFill>
              <a:latin typeface="+mn-lt"/>
              <a:ea typeface="+mn-ea"/>
              <a:cs typeface="+mn-cs"/>
            </a:rPr>
            <a:t>обеспечивающих мотивацию и вовлеченность работников в решении задач </a:t>
          </a:r>
          <a:r>
            <a:rPr lang="ru-RU" sz="1600" kern="1200" dirty="0" err="1" smtClean="0">
              <a:solidFill>
                <a:srgbClr val="002060"/>
              </a:solidFill>
              <a:latin typeface="+mn-lt"/>
              <a:ea typeface="+mn-ea"/>
              <a:cs typeface="+mn-cs"/>
            </a:rPr>
            <a:t>Росатома</a:t>
          </a:r>
          <a:endParaRPr lang="ru-RU" sz="1600" kern="1200" dirty="0">
            <a:solidFill>
              <a:srgbClr val="002060"/>
            </a:solidFill>
            <a:latin typeface="+mn-lt"/>
            <a:ea typeface="+mn-ea"/>
            <a:cs typeface="+mn-cs"/>
          </a:endParaRPr>
        </a:p>
      </dsp:txBody>
      <dsp:txXfrm>
        <a:off x="5807360" y="1590334"/>
        <a:ext cx="2544798" cy="21411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0.46847</cdr:y>
    </cdr:from>
    <cdr:to>
      <cdr:x>0.26457</cdr:x>
      <cdr:y>0.68312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-5433934" y="1571543"/>
          <a:ext cx="1010274" cy="7200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0.27083</cdr:x>
      <cdr:y>0.32981</cdr:y>
    </cdr:from>
    <cdr:to>
      <cdr:x>0.61026</cdr:x>
      <cdr:y>0.59779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034199" y="1152128"/>
          <a:ext cx="1296144" cy="9361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600" dirty="0" smtClean="0">
              <a:solidFill>
                <a:srgbClr val="002060"/>
              </a:solidFill>
            </a:rPr>
            <a:t>2013 год</a:t>
          </a:r>
          <a:endParaRPr lang="ru-RU" sz="1600" dirty="0">
            <a:solidFill>
              <a:srgbClr val="002060"/>
            </a:solidFill>
          </a:endParaRPr>
        </a:p>
      </cdr:txBody>
    </cdr:sp>
  </cdr:relSizeAnchor>
  <cdr:relSizeAnchor xmlns:cdr="http://schemas.openxmlformats.org/drawingml/2006/chartDrawing">
    <cdr:from>
      <cdr:x>0.69594</cdr:x>
      <cdr:y>0.82453</cdr:y>
    </cdr:from>
    <cdr:to>
      <cdr:x>0.95958</cdr:x>
      <cdr:y>0.95897</cdr:y>
    </cdr:to>
    <cdr:sp macro="" textlink="">
      <cdr:nvSpPr>
        <cdr:cNvPr id="4" name="Скругленная прямоугольная выноска 3"/>
        <cdr:cNvSpPr/>
      </cdr:nvSpPr>
      <cdr:spPr>
        <a:xfrm xmlns:a="http://schemas.openxmlformats.org/drawingml/2006/main">
          <a:off x="2657507" y="2880319"/>
          <a:ext cx="1006732" cy="469622"/>
        </a:xfrm>
        <a:prstGeom xmlns:a="http://schemas.openxmlformats.org/drawingml/2006/main" prst="wedgeRoundRectCallout">
          <a:avLst>
            <a:gd name="adj1" fmla="val -70487"/>
            <a:gd name="adj2" fmla="val -77640"/>
            <a:gd name="adj3" fmla="val 16667"/>
          </a:avLst>
        </a:prstGeom>
        <a:gradFill xmlns:a="http://schemas.openxmlformats.org/drawingml/2006/main" flip="none" rotWithShape="1">
          <a:gsLst>
            <a:gs pos="0">
              <a:srgbClr val="A64333">
                <a:shade val="30000"/>
                <a:satMod val="115000"/>
              </a:srgbClr>
            </a:gs>
            <a:gs pos="50000">
              <a:srgbClr val="A64333">
                <a:shade val="67500"/>
                <a:satMod val="115000"/>
              </a:srgbClr>
            </a:gs>
            <a:gs pos="100000">
              <a:srgbClr val="A64333">
                <a:shade val="100000"/>
                <a:satMod val="115000"/>
              </a:srgbClr>
            </a:gs>
          </a:gsLst>
          <a:lin ang="2700000" scaled="1"/>
          <a:tileRect/>
        </a:gradFill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 rtl="0">
            <a:defRPr sz="1100" b="0" i="0" u="none" strike="noStrike" kern="1200" baseline="0">
              <a:solidFill>
                <a:srgbClr val="FFFFFF"/>
              </a:solidFill>
              <a:latin typeface="+mn-lt"/>
              <a:ea typeface="+mn-ea"/>
              <a:cs typeface="+mn-cs"/>
            </a:defRPr>
          </a:pPr>
          <a:r>
            <a:rPr lang="ru-RU" sz="1050" dirty="0" smtClean="0">
              <a:solidFill>
                <a:schemeClr val="bg1"/>
              </a:solidFill>
            </a:rPr>
            <a:t>13 вузов</a:t>
          </a:r>
        </a:p>
        <a:p xmlns:a="http://schemas.openxmlformats.org/drawingml/2006/main">
          <a:pPr algn="ctr" rtl="0">
            <a:defRPr sz="1100" b="0" i="0" u="none" strike="noStrike" kern="1200" baseline="0">
              <a:solidFill>
                <a:srgbClr val="FFFFFF"/>
              </a:solidFill>
              <a:latin typeface="+mn-lt"/>
              <a:ea typeface="+mn-ea"/>
              <a:cs typeface="+mn-cs"/>
            </a:defRPr>
          </a:pPr>
          <a:r>
            <a:rPr lang="ru-RU" sz="800" dirty="0" smtClean="0">
              <a:solidFill>
                <a:schemeClr val="bg1"/>
              </a:solidFill>
            </a:rPr>
            <a:t>(+ 3 филиала</a:t>
          </a:r>
          <a:r>
            <a:rPr lang="ru-RU" sz="900" dirty="0" smtClean="0">
              <a:solidFill>
                <a:schemeClr val="bg1"/>
              </a:solidFill>
            </a:rPr>
            <a:t>) </a:t>
          </a:r>
          <a:endParaRPr lang="ru-RU" sz="900" dirty="0">
            <a:solidFill>
              <a:schemeClr val="bg1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568" tIns="45784" rIns="91568" bIns="45784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568" tIns="45784" rIns="91568" bIns="45784" rtlCol="0"/>
          <a:lstStyle>
            <a:lvl1pPr algn="r">
              <a:defRPr sz="1200"/>
            </a:lvl1pPr>
          </a:lstStyle>
          <a:p>
            <a:fld id="{503D00C0-D30D-449A-93F0-B1220E37B7AB}" type="datetimeFigureOut">
              <a:rPr lang="ru-RU" smtClean="0"/>
              <a:t>25.06.2014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7287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68" tIns="45784" rIns="91568" bIns="45784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8"/>
            <a:ext cx="5438140" cy="4467701"/>
          </a:xfrm>
          <a:prstGeom prst="rect">
            <a:avLst/>
          </a:prstGeom>
        </p:spPr>
        <p:txBody>
          <a:bodyPr vert="horz" lIns="91568" tIns="45784" rIns="91568" bIns="45784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568" tIns="45784" rIns="91568" bIns="45784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568" tIns="45784" rIns="91568" bIns="45784" rtlCol="0" anchor="b"/>
          <a:lstStyle>
            <a:lvl1pPr algn="r">
              <a:defRPr sz="1200"/>
            </a:lvl1pPr>
          </a:lstStyle>
          <a:p>
            <a:fld id="{04728946-CCAA-479F-88D6-531DF546A3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14970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39B7309-15BA-4286-948C-82E1457B3442}" type="slidenum">
              <a:rPr lang="ru-RU" smtClean="0">
                <a:solidFill>
                  <a:prstClr val="black"/>
                </a:solidFill>
                <a:cs typeface="Arial" charset="0"/>
              </a:rPr>
              <a:pPr/>
              <a:t>1</a:t>
            </a:fld>
            <a:endParaRPr lang="ru-RU" dirty="0" smtClean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01663" y="942975"/>
            <a:ext cx="5916612" cy="4437063"/>
          </a:xfrm>
          <a:ln/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1093" y="5784574"/>
            <a:ext cx="5874010" cy="3630007"/>
          </a:xfrm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1373177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5988" y="744538"/>
            <a:ext cx="4967287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CC208E-AFAE-40E3-ABA0-F6055F4ED93F}" type="slidenum">
              <a:rPr lang="ru-RU" smtClean="0">
                <a:solidFill>
                  <a:prstClr val="black"/>
                </a:solidFill>
              </a:rPr>
              <a:pPr/>
              <a:t>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91485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5988" y="744538"/>
            <a:ext cx="4967287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CC208E-AFAE-40E3-ABA0-F6055F4ED93F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91485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5988" y="744538"/>
            <a:ext cx="4967287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CC208E-AFAE-40E3-ABA0-F6055F4ED93F}" type="slidenum">
              <a:rPr lang="ru-RU" smtClean="0">
                <a:solidFill>
                  <a:prstClr val="black"/>
                </a:solidFill>
              </a:rPr>
              <a:pPr/>
              <a:t>10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80895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5988" y="744538"/>
            <a:ext cx="4967287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F565088-0F1B-49C1-AF5A-BD85DE5437FF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19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5988" y="744538"/>
            <a:ext cx="4967287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7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7577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A130E46-7D09-4A29-A139-4C8616F01808}" type="slidenum">
              <a:rPr lang="ru-RU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ru-RU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5988" y="744538"/>
            <a:ext cx="4967287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75BA15-91AC-4CE7-BF73-548997B02C5B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21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png"/><Relationship Id="rId4" Type="http://schemas.openxmlformats.org/officeDocument/2006/relationships/oleObject" Target="../embeddings/oleObject1.bin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6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7.png"/><Relationship Id="rId4" Type="http://schemas.openxmlformats.org/officeDocument/2006/relationships/oleObject" Target="../embeddings/oleObject2.bin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E8C286-3BBC-445A-95C7-3797DBD4AAF0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4837991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5A0C57-AE03-4A46-8BC5-CAB2E1B3565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356001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8151" y="0"/>
            <a:ext cx="2105025" cy="6273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4" y="0"/>
            <a:ext cx="6167437" cy="6273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2AFE3B-4CF8-486D-8476-174CCA6ADF07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3505126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4922" y="274638"/>
            <a:ext cx="7562675" cy="1143000"/>
          </a:xfrm>
          <a:prstGeom prst="rect">
            <a:avLst/>
          </a:prstGeom>
        </p:spPr>
        <p:txBody>
          <a:bodyPr/>
          <a:lstStyle>
            <a:lvl1pPr>
              <a:defRPr sz="34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B61B66-701C-4644-A4EA-467A2ECE5357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86378"/>
      </p:ext>
    </p:extLst>
  </p:cSld>
  <p:clrMapOvr>
    <a:masterClrMapping/>
  </p:clrMapOvr>
  <p:transition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Слайд с заголов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DDD8AE-41E1-471F-8F93-F6F27CD8EE67}" type="slidenum">
              <a:rPr lang="ru-RU" smtClean="0">
                <a:solidFill>
                  <a:srgbClr val="003274"/>
                </a:solidFill>
              </a:rPr>
              <a:pPr/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61036" y="6284669"/>
            <a:ext cx="5325618" cy="365881"/>
          </a:xfrm>
          <a:prstGeom prst="rect">
            <a:avLst/>
          </a:prstGeom>
        </p:spPr>
        <p:txBody>
          <a:bodyPr lIns="83448" tIns="41724" rIns="83448" bIns="41724"/>
          <a:lstStyle/>
          <a:p>
            <a:r>
              <a:rPr lang="ru-RU" dirty="0" smtClean="0">
                <a:solidFill>
                  <a:srgbClr val="414142"/>
                </a:solidFill>
              </a:rPr>
              <a:t>Название раздела (</a:t>
            </a:r>
            <a:r>
              <a:rPr lang="en-US" dirty="0" smtClean="0">
                <a:solidFill>
                  <a:srgbClr val="414142"/>
                </a:solidFill>
              </a:rPr>
              <a:t>Calibri,</a:t>
            </a:r>
            <a:r>
              <a:rPr lang="ru-RU" dirty="0" smtClean="0">
                <a:solidFill>
                  <a:srgbClr val="414142"/>
                </a:solidFill>
              </a:rPr>
              <a:t> 20 пт)</a:t>
            </a:r>
            <a:endParaRPr lang="ru-RU" dirty="0">
              <a:solidFill>
                <a:srgbClr val="41414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41392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1" y="293688"/>
            <a:ext cx="1674813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2776" y="2181227"/>
            <a:ext cx="8280400" cy="1031875"/>
          </a:xfrm>
          <a:ln/>
        </p:spPr>
        <p:txBody>
          <a:bodyPr/>
          <a:lstStyle>
            <a:lvl1pPr>
              <a:lnSpc>
                <a:spcPct val="130000"/>
              </a:lnSpc>
              <a:defRPr sz="1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2776" y="3284539"/>
            <a:ext cx="3743325" cy="649287"/>
          </a:xfrm>
          <a:ln/>
        </p:spPr>
        <p:txBody>
          <a:bodyPr anchor="ctr"/>
          <a:lstStyle>
            <a:lvl1pPr marL="0" indent="0">
              <a:buFontTx/>
              <a:buNone/>
              <a:defRPr sz="1400" b="1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121611997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1A0C65-636B-4CDF-BB85-EB4D77F2914A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3282845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05BBAD-8643-4F99-8C98-439C903DA76A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663704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4" y="1125538"/>
            <a:ext cx="413543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6151" y="1125538"/>
            <a:ext cx="4137025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628ECC-088D-4736-9B89-7CB2B024C67A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1083080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D4EA6A-E6BF-47EE-9D09-87BD9A73ED8A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2322852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D37EF0-A33D-4683-B248-059FFD5F30DF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4917637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5FDF9F-BF3F-47F5-9CE2-53775065BF8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4413076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26A200-318F-4391-B8C4-5391258973AB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6942274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B1696C-5C58-414B-8A26-2A666E6925EC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2501633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BA028A-BE97-41B2-B4E5-8EDE08815AB7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6030454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2ECB3E-D91C-4F72-9281-671394FE06CE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7145632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8151" y="0"/>
            <a:ext cx="2105025" cy="6273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4" y="0"/>
            <a:ext cx="6167437" cy="6273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BAB090-4948-44A0-9C62-0DF1C7913230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556100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5" y="77790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68315" y="1557338"/>
            <a:ext cx="8207375" cy="4527550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332788" y="6448427"/>
            <a:ext cx="811212" cy="377825"/>
          </a:xfrm>
        </p:spPr>
        <p:txBody>
          <a:bodyPr/>
          <a:lstStyle>
            <a:lvl1pPr>
              <a:defRPr/>
            </a:lvl1pPr>
          </a:lstStyle>
          <a:p>
            <a:fld id="{91128B38-2D2F-4275-805C-31CB507F7C0C}" type="slidenum">
              <a:rPr lang="ru-RU">
                <a:solidFill>
                  <a:srgbClr val="003274"/>
                </a:solidFill>
              </a:rPr>
              <a:pPr/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6023061"/>
      </p:ext>
    </p:extLst>
  </p:cSld>
  <p:clrMapOvr>
    <a:masterClrMapping/>
  </p:clrMapOvr>
  <p:transition>
    <p:wipe dir="r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2255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1600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ru-RU" dirty="0"/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57200" y="3962400"/>
            <a:ext cx="8229600" cy="21600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05173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AutoShape 2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46538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5" name="think-cell Slide" r:id="rId4" imgW="0" imgH="0" progId="">
                  <p:embed/>
                </p:oleObj>
              </mc:Choice>
              <mc:Fallback>
                <p:oleObj name="think-cell Slide" r:id="rId4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46538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Line 15"/>
          <p:cNvSpPr>
            <a:spLocks noChangeShapeType="1"/>
          </p:cNvSpPr>
          <p:nvPr/>
        </p:nvSpPr>
        <p:spPr bwMode="auto">
          <a:xfrm>
            <a:off x="457200" y="6596063"/>
            <a:ext cx="8229600" cy="0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 type="none" w="lg" len="lg"/>
            <a:tailEnd type="none" w="lg" len="lg"/>
          </a:ln>
          <a:effectLst/>
        </p:spPr>
        <p:txBody>
          <a:bodyPr wrap="none" tIns="91440" bIns="9144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414142"/>
              </a:solidFill>
            </a:endParaRPr>
          </a:p>
        </p:txBody>
      </p:sp>
      <p:sp>
        <p:nvSpPr>
          <p:cNvPr id="6" name="Line 16"/>
          <p:cNvSpPr>
            <a:spLocks noChangeShapeType="1"/>
          </p:cNvSpPr>
          <p:nvPr/>
        </p:nvSpPr>
        <p:spPr bwMode="auto">
          <a:xfrm>
            <a:off x="457200" y="1055688"/>
            <a:ext cx="8229600" cy="0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 type="none" w="lg" len="lg"/>
            <a:tailEnd type="none" w="lg" len="lg"/>
          </a:ln>
          <a:effectLst/>
        </p:spPr>
        <p:txBody>
          <a:bodyPr wrap="none" tIns="91440" bIns="9144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414142"/>
              </a:solidFill>
            </a:endParaRPr>
          </a:p>
        </p:txBody>
      </p:sp>
      <p:sp>
        <p:nvSpPr>
          <p:cNvPr id="7" name="Text Box 18"/>
          <p:cNvSpPr txBox="1">
            <a:spLocks noChangeArrowheads="1"/>
          </p:cNvSpPr>
          <p:nvPr/>
        </p:nvSpPr>
        <p:spPr bwMode="auto">
          <a:xfrm>
            <a:off x="457200" y="6673850"/>
            <a:ext cx="175846" cy="133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fld id="{56756E53-3A4F-4612-B027-1EFF84A2B3A1}" type="slidenum">
              <a:rPr lang="ru-RU" sz="900">
                <a:solidFill>
                  <a:srgbClr val="414142"/>
                </a:solidFill>
              </a:rPr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sz="900">
              <a:solidFill>
                <a:srgbClr val="414142"/>
              </a:solidFill>
            </a:endParaRPr>
          </a:p>
        </p:txBody>
      </p:sp>
      <p:pic>
        <p:nvPicPr>
          <p:cNvPr id="8" name="Picture 1" descr="C:\Users\polyakova\Documents\с_6_09_10\Логотипы\roaatom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34352" y="207963"/>
            <a:ext cx="543657" cy="75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435" y="4406903"/>
            <a:ext cx="7772400" cy="1362075"/>
          </a:xfrm>
        </p:spPr>
        <p:txBody>
          <a:bodyPr anchor="t"/>
          <a:lstStyle>
            <a:lvl1pPr algn="l">
              <a:defRPr sz="2400" b="1" cap="none" baseline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435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89724680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1" y="1600203"/>
            <a:ext cx="404446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2338" y="1600203"/>
            <a:ext cx="404446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3695789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0FFA2D-09E7-44D2-B2F1-AFC602B97C23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069706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06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06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71" y="1535113"/>
            <a:ext cx="404153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71" y="2174875"/>
            <a:ext cx="404153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7537754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7944651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4875650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435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538" y="273052"/>
            <a:ext cx="511126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43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34329822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166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166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166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6298427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2858150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1" y="274639"/>
            <a:ext cx="6031523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0662884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1" y="293688"/>
            <a:ext cx="1674813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2776" y="2181227"/>
            <a:ext cx="8280400" cy="1031875"/>
          </a:xfrm>
          <a:ln/>
        </p:spPr>
        <p:txBody>
          <a:bodyPr/>
          <a:lstStyle>
            <a:lvl1pPr>
              <a:lnSpc>
                <a:spcPct val="130000"/>
              </a:lnSpc>
              <a:defRPr sz="1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2776" y="3284539"/>
            <a:ext cx="3743325" cy="649287"/>
          </a:xfrm>
          <a:ln/>
        </p:spPr>
        <p:txBody>
          <a:bodyPr anchor="ctr"/>
          <a:lstStyle>
            <a:lvl1pPr marL="0" indent="0">
              <a:buFontTx/>
              <a:buNone/>
              <a:defRPr sz="1400" b="1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779262635"/>
      </p:ext>
    </p:extLst>
  </p:cSld>
  <p:clrMapOvr>
    <a:masterClrMapping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1A0C65-636B-4CDF-BB85-EB4D77F2914A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7062472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05BBAD-8643-4F99-8C98-439C903DA76A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3003857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4" y="1125538"/>
            <a:ext cx="413543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6151" y="1125538"/>
            <a:ext cx="4137025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0089E8-7A5D-4759-A72A-0EB0427CDA36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2491045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4" y="1125538"/>
            <a:ext cx="413543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6151" y="1125538"/>
            <a:ext cx="4137025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628ECC-088D-4736-9B89-7CB2B024C67A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0775293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D4EA6A-E6BF-47EE-9D09-87BD9A73ED8A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6798189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D37EF0-A33D-4683-B248-059FFD5F30DF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737210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26A200-318F-4391-B8C4-5391258973AB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2868028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B1696C-5C58-414B-8A26-2A666E6925EC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75155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BA028A-BE97-41B2-B4E5-8EDE08815AB7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3248599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2ECB3E-D91C-4F72-9281-671394FE06CE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6762774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8151" y="0"/>
            <a:ext cx="2105025" cy="6273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4" y="0"/>
            <a:ext cx="6167437" cy="6273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BAB090-4948-44A0-9C62-0DF1C7913230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2319153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Маркированый спис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>
          <a:xfrm>
            <a:off x="661036" y="6284669"/>
            <a:ext cx="5325618" cy="365881"/>
          </a:xfrm>
          <a:prstGeom prst="rect">
            <a:avLst/>
          </a:prstGeom>
        </p:spPr>
        <p:txBody>
          <a:bodyPr lIns="83448" tIns="41724" rIns="83448" bIns="41724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dirty="0">
              <a:solidFill>
                <a:srgbClr val="414142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FDDD8AE-41E1-471F-8F93-F6F27CD8EE67}" type="slidenum">
              <a:rPr lang="ru-RU" smtClean="0">
                <a:solidFill>
                  <a:srgbClr val="003274"/>
                </a:solidFill>
              </a:rPr>
              <a:pPr/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2" hasCustomPrompt="1"/>
          </p:nvPr>
        </p:nvSpPr>
        <p:spPr>
          <a:xfrm>
            <a:off x="586111" y="1576920"/>
            <a:ext cx="7938661" cy="4581071"/>
          </a:xfrm>
        </p:spPr>
        <p:txBody>
          <a:bodyPr/>
          <a:lstStyle>
            <a:lvl1pPr>
              <a:defRPr b="1"/>
            </a:lvl1pPr>
          </a:lstStyle>
          <a:p>
            <a:pPr lvl="0"/>
            <a:r>
              <a:rPr lang="ru-RU" dirty="0" smtClean="0"/>
              <a:t>Заголовок (</a:t>
            </a:r>
            <a:r>
              <a:rPr lang="en-US" dirty="0" smtClean="0"/>
              <a:t>Calibri</a:t>
            </a:r>
            <a:r>
              <a:rPr lang="ru-RU" dirty="0" smtClean="0"/>
              <a:t>, 24 </a:t>
            </a:r>
            <a:r>
              <a:rPr lang="ru-RU" dirty="0" err="1" smtClean="0"/>
              <a:t>пт</a:t>
            </a:r>
            <a:r>
              <a:rPr lang="ru-RU" dirty="0" smtClean="0"/>
              <a:t>, жирный)</a:t>
            </a:r>
          </a:p>
          <a:p>
            <a:pPr lvl="1"/>
            <a:r>
              <a:rPr lang="ru-RU" dirty="0" smtClean="0"/>
              <a:t>Первый уровень (</a:t>
            </a:r>
            <a:r>
              <a:rPr lang="ru-RU" dirty="0" err="1" smtClean="0"/>
              <a:t>Calibri</a:t>
            </a:r>
            <a:r>
              <a:rPr lang="ru-RU" dirty="0" smtClean="0"/>
              <a:t>, 20 </a:t>
            </a:r>
            <a:r>
              <a:rPr lang="ru-RU" dirty="0" err="1" smtClean="0"/>
              <a:t>пт</a:t>
            </a:r>
            <a:r>
              <a:rPr lang="ru-RU" dirty="0" smtClean="0"/>
              <a:t>)</a:t>
            </a:r>
          </a:p>
          <a:p>
            <a:pPr lvl="2"/>
            <a:r>
              <a:rPr lang="ru-RU" dirty="0" smtClean="0"/>
              <a:t>Второй уровень (</a:t>
            </a:r>
            <a:r>
              <a:rPr lang="ru-RU" dirty="0" err="1" smtClean="0"/>
              <a:t>Calibri</a:t>
            </a:r>
            <a:r>
              <a:rPr lang="ru-RU" dirty="0" smtClean="0"/>
              <a:t>, 18 </a:t>
            </a:r>
            <a:r>
              <a:rPr lang="ru-RU" dirty="0" err="1" smtClean="0"/>
              <a:t>пт</a:t>
            </a:r>
            <a:r>
              <a:rPr lang="ru-RU" dirty="0" smtClean="0"/>
              <a:t>)</a:t>
            </a:r>
          </a:p>
          <a:p>
            <a:pPr lvl="3"/>
            <a:r>
              <a:rPr lang="ru-RU" dirty="0" smtClean="0"/>
              <a:t>Третий уровень (</a:t>
            </a:r>
            <a:r>
              <a:rPr lang="ru-RU" dirty="0" err="1" smtClean="0"/>
              <a:t>Calibri</a:t>
            </a:r>
            <a:r>
              <a:rPr lang="ru-RU" dirty="0" smtClean="0"/>
              <a:t>, 16 </a:t>
            </a:r>
            <a:r>
              <a:rPr lang="ru-RU" dirty="0" err="1" smtClean="0"/>
              <a:t>пт</a:t>
            </a:r>
            <a:r>
              <a:rPr lang="ru-RU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1568171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5" y="77790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68315" y="1557338"/>
            <a:ext cx="8207375" cy="4527550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332788" y="6448427"/>
            <a:ext cx="811212" cy="377825"/>
          </a:xfrm>
        </p:spPr>
        <p:txBody>
          <a:bodyPr/>
          <a:lstStyle>
            <a:lvl1pPr>
              <a:defRPr/>
            </a:lvl1pPr>
          </a:lstStyle>
          <a:p>
            <a:fld id="{91128B38-2D2F-4275-805C-31CB507F7C0C}" type="slidenum">
              <a:rPr lang="ru-RU">
                <a:solidFill>
                  <a:srgbClr val="003274"/>
                </a:solidFill>
              </a:rPr>
              <a:pPr/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036497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20775F-B7BC-4619-A5C4-1D5AF5362106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2336373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33285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1600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ru-RU" dirty="0"/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57200" y="3962400"/>
            <a:ext cx="8229600" cy="21600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43650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AutoShape 2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1"/>
          <a:ext cx="146538" cy="1587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think-cell Slide" r:id="rId4" imgW="0" imgH="0" progId="">
                  <p:embed/>
                </p:oleObj>
              </mc:Choice>
              <mc:Fallback>
                <p:oleObj name="think-cell Slide" r:id="rId4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"/>
                        <a:ext cx="146538" cy="15875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Line 15"/>
          <p:cNvSpPr>
            <a:spLocks noChangeShapeType="1"/>
          </p:cNvSpPr>
          <p:nvPr/>
        </p:nvSpPr>
        <p:spPr bwMode="auto">
          <a:xfrm>
            <a:off x="457200" y="6596063"/>
            <a:ext cx="8229600" cy="0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 type="none" w="lg" len="lg"/>
            <a:tailEnd type="none" w="lg" len="lg"/>
          </a:ln>
          <a:effectLst/>
        </p:spPr>
        <p:txBody>
          <a:bodyPr wrap="none" lIns="91429" tIns="91429" rIns="91429" bIns="91429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414142"/>
              </a:solidFill>
            </a:endParaRPr>
          </a:p>
        </p:txBody>
      </p:sp>
      <p:sp>
        <p:nvSpPr>
          <p:cNvPr id="6" name="Line 16"/>
          <p:cNvSpPr>
            <a:spLocks noChangeShapeType="1"/>
          </p:cNvSpPr>
          <p:nvPr/>
        </p:nvSpPr>
        <p:spPr bwMode="auto">
          <a:xfrm>
            <a:off x="457200" y="1055688"/>
            <a:ext cx="8229600" cy="0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 type="none" w="lg" len="lg"/>
            <a:tailEnd type="none" w="lg" len="lg"/>
          </a:ln>
          <a:effectLst/>
        </p:spPr>
        <p:txBody>
          <a:bodyPr wrap="none" lIns="91429" tIns="91429" rIns="91429" bIns="91429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414142"/>
              </a:solidFill>
            </a:endParaRPr>
          </a:p>
        </p:txBody>
      </p:sp>
      <p:sp>
        <p:nvSpPr>
          <p:cNvPr id="7" name="Text Box 18"/>
          <p:cNvSpPr txBox="1">
            <a:spLocks noChangeArrowheads="1"/>
          </p:cNvSpPr>
          <p:nvPr/>
        </p:nvSpPr>
        <p:spPr bwMode="auto">
          <a:xfrm>
            <a:off x="457200" y="6673851"/>
            <a:ext cx="175846" cy="13335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fld id="{56756E53-3A4F-4612-B027-1EFF84A2B3A1}" type="slidenum">
              <a:rPr lang="ru-RU" sz="900">
                <a:solidFill>
                  <a:srgbClr val="414142"/>
                </a:solidFill>
              </a:rPr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sz="900">
              <a:solidFill>
                <a:srgbClr val="414142"/>
              </a:solidFill>
            </a:endParaRPr>
          </a:p>
        </p:txBody>
      </p:sp>
      <p:pic>
        <p:nvPicPr>
          <p:cNvPr id="8" name="Picture 1" descr="C:\Users\polyakova\Documents\с_6_09_10\Логотипы\roaatom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34352" y="207964"/>
            <a:ext cx="543657" cy="755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435" y="4406902"/>
            <a:ext cx="7772400" cy="1362075"/>
          </a:xfrm>
        </p:spPr>
        <p:txBody>
          <a:bodyPr anchor="t"/>
          <a:lstStyle>
            <a:lvl1pPr algn="l">
              <a:defRPr sz="2300" b="1" cap="none" baseline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435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48" indent="0">
              <a:buNone/>
              <a:defRPr sz="1800"/>
            </a:lvl2pPr>
            <a:lvl3pPr marL="914296" indent="0">
              <a:buNone/>
              <a:defRPr sz="1600"/>
            </a:lvl3pPr>
            <a:lvl4pPr marL="1371445" indent="0">
              <a:buNone/>
              <a:defRPr sz="1400"/>
            </a:lvl4pPr>
            <a:lvl5pPr marL="1828592" indent="0">
              <a:buNone/>
              <a:defRPr sz="1400"/>
            </a:lvl5pPr>
            <a:lvl6pPr marL="2285740" indent="0">
              <a:buNone/>
              <a:defRPr sz="1400"/>
            </a:lvl6pPr>
            <a:lvl7pPr marL="2742888" indent="0">
              <a:buNone/>
              <a:defRPr sz="1400"/>
            </a:lvl7pPr>
            <a:lvl8pPr marL="3200036" indent="0">
              <a:buNone/>
              <a:defRPr sz="1400"/>
            </a:lvl8pPr>
            <a:lvl9pPr marL="3657184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31443151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1" y="1600202"/>
            <a:ext cx="4044462" cy="4525963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2338" y="1600202"/>
            <a:ext cx="4044462" cy="4525963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9961527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066" cy="639763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57148" indent="0">
              <a:buNone/>
              <a:defRPr sz="2000" b="1"/>
            </a:lvl2pPr>
            <a:lvl3pPr marL="914296" indent="0">
              <a:buNone/>
              <a:defRPr sz="1800" b="1"/>
            </a:lvl3pPr>
            <a:lvl4pPr marL="1371445" indent="0">
              <a:buNone/>
              <a:defRPr sz="1600" b="1"/>
            </a:lvl4pPr>
            <a:lvl5pPr marL="1828592" indent="0">
              <a:buNone/>
              <a:defRPr sz="1600" b="1"/>
            </a:lvl5pPr>
            <a:lvl6pPr marL="2285740" indent="0">
              <a:buNone/>
              <a:defRPr sz="1600" b="1"/>
            </a:lvl6pPr>
            <a:lvl7pPr marL="2742888" indent="0">
              <a:buNone/>
              <a:defRPr sz="1600" b="1"/>
            </a:lvl7pPr>
            <a:lvl8pPr marL="3200036" indent="0">
              <a:buNone/>
              <a:defRPr sz="1600" b="1"/>
            </a:lvl8pPr>
            <a:lvl9pPr marL="365718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066" cy="3951288"/>
          </a:xfrm>
        </p:spPr>
        <p:txBody>
          <a:bodyPr/>
          <a:lstStyle>
            <a:lvl1pPr>
              <a:defRPr sz="23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71" y="1535114"/>
            <a:ext cx="4041531" cy="639763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57148" indent="0">
              <a:buNone/>
              <a:defRPr sz="2000" b="1"/>
            </a:lvl2pPr>
            <a:lvl3pPr marL="914296" indent="0">
              <a:buNone/>
              <a:defRPr sz="1800" b="1"/>
            </a:lvl3pPr>
            <a:lvl4pPr marL="1371445" indent="0">
              <a:buNone/>
              <a:defRPr sz="1600" b="1"/>
            </a:lvl4pPr>
            <a:lvl5pPr marL="1828592" indent="0">
              <a:buNone/>
              <a:defRPr sz="1600" b="1"/>
            </a:lvl5pPr>
            <a:lvl6pPr marL="2285740" indent="0">
              <a:buNone/>
              <a:defRPr sz="1600" b="1"/>
            </a:lvl6pPr>
            <a:lvl7pPr marL="2742888" indent="0">
              <a:buNone/>
              <a:defRPr sz="1600" b="1"/>
            </a:lvl7pPr>
            <a:lvl8pPr marL="3200036" indent="0">
              <a:buNone/>
              <a:defRPr sz="1600" b="1"/>
            </a:lvl8pPr>
            <a:lvl9pPr marL="365718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71" y="2174875"/>
            <a:ext cx="4041531" cy="3951288"/>
          </a:xfrm>
        </p:spPr>
        <p:txBody>
          <a:bodyPr/>
          <a:lstStyle>
            <a:lvl1pPr>
              <a:defRPr sz="23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89812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4108694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0250208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435" cy="11620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538" y="273052"/>
            <a:ext cx="511126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43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48" indent="0">
              <a:buNone/>
              <a:defRPr sz="1200"/>
            </a:lvl2pPr>
            <a:lvl3pPr marL="914296" indent="0">
              <a:buNone/>
              <a:defRPr sz="1100"/>
            </a:lvl3pPr>
            <a:lvl4pPr marL="1371445" indent="0">
              <a:buNone/>
              <a:defRPr sz="900"/>
            </a:lvl4pPr>
            <a:lvl5pPr marL="1828592" indent="0">
              <a:buNone/>
              <a:defRPr sz="900"/>
            </a:lvl5pPr>
            <a:lvl6pPr marL="2285740" indent="0">
              <a:buNone/>
              <a:defRPr sz="900"/>
            </a:lvl6pPr>
            <a:lvl7pPr marL="2742888" indent="0">
              <a:buNone/>
              <a:defRPr sz="900"/>
            </a:lvl7pPr>
            <a:lvl8pPr marL="3200036" indent="0">
              <a:buNone/>
              <a:defRPr sz="900"/>
            </a:lvl8pPr>
            <a:lvl9pPr marL="3657184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79331172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166" y="4800601"/>
            <a:ext cx="5486400" cy="566739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166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48" indent="0">
              <a:buNone/>
              <a:defRPr sz="2800"/>
            </a:lvl2pPr>
            <a:lvl3pPr marL="914296" indent="0">
              <a:buNone/>
              <a:defRPr sz="2300"/>
            </a:lvl3pPr>
            <a:lvl4pPr marL="1371445" indent="0">
              <a:buNone/>
              <a:defRPr sz="2000"/>
            </a:lvl4pPr>
            <a:lvl5pPr marL="1828592" indent="0">
              <a:buNone/>
              <a:defRPr sz="2000"/>
            </a:lvl5pPr>
            <a:lvl6pPr marL="2285740" indent="0">
              <a:buNone/>
              <a:defRPr sz="2000"/>
            </a:lvl6pPr>
            <a:lvl7pPr marL="2742888" indent="0">
              <a:buNone/>
              <a:defRPr sz="2000"/>
            </a:lvl7pPr>
            <a:lvl8pPr marL="3200036" indent="0">
              <a:buNone/>
              <a:defRPr sz="2000"/>
            </a:lvl8pPr>
            <a:lvl9pPr marL="3657184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166" y="5367339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148" indent="0">
              <a:buNone/>
              <a:defRPr sz="1200"/>
            </a:lvl2pPr>
            <a:lvl3pPr marL="914296" indent="0">
              <a:buNone/>
              <a:defRPr sz="1100"/>
            </a:lvl3pPr>
            <a:lvl4pPr marL="1371445" indent="0">
              <a:buNone/>
              <a:defRPr sz="900"/>
            </a:lvl4pPr>
            <a:lvl5pPr marL="1828592" indent="0">
              <a:buNone/>
              <a:defRPr sz="900"/>
            </a:lvl5pPr>
            <a:lvl6pPr marL="2285740" indent="0">
              <a:buNone/>
              <a:defRPr sz="900"/>
            </a:lvl6pPr>
            <a:lvl7pPr marL="2742888" indent="0">
              <a:buNone/>
              <a:defRPr sz="900"/>
            </a:lvl7pPr>
            <a:lvl8pPr marL="3200036" indent="0">
              <a:buNone/>
              <a:defRPr sz="900"/>
            </a:lvl8pPr>
            <a:lvl9pPr marL="3657184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57195390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2660243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043095-0124-4117-8799-2379461652DB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4996956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1" y="274639"/>
            <a:ext cx="6031523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7032651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 noChangeArrowheads="1"/>
          </p:cNvPicPr>
          <p:nvPr userDrawn="1"/>
        </p:nvPicPr>
        <p:blipFill>
          <a:blip r:embed="rId2" cstate="print"/>
          <a:srcRect l="19760" t="20378" r="11069" b="63089"/>
          <a:stretch>
            <a:fillRect/>
          </a:stretch>
        </p:blipFill>
        <p:spPr bwMode="auto">
          <a:xfrm>
            <a:off x="11724" y="190502"/>
            <a:ext cx="9132277" cy="18446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</p:pic>
      <p:pic>
        <p:nvPicPr>
          <p:cNvPr id="4" name="Picture 6"/>
          <p:cNvPicPr>
            <a:picLocks noChangeAspect="1" noChangeArrowheads="1"/>
          </p:cNvPicPr>
          <p:nvPr userDrawn="1"/>
        </p:nvPicPr>
        <p:blipFill>
          <a:blip r:embed="rId2" cstate="print"/>
          <a:srcRect l="43388" t="65187" r="11069" b="12440"/>
          <a:stretch>
            <a:fillRect/>
          </a:stretch>
        </p:blipFill>
        <p:spPr bwMode="auto">
          <a:xfrm>
            <a:off x="3848100" y="4659313"/>
            <a:ext cx="5292969" cy="2195512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1166791" y="2456331"/>
            <a:ext cx="7291409" cy="851647"/>
          </a:xfrm>
        </p:spPr>
        <p:txBody>
          <a:bodyPr anchor="ctr"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3519790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  <a:lvl2pPr>
              <a:defRPr>
                <a:solidFill>
                  <a:schemeClr val="accent3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accent3"/>
                </a:solidFill>
              </a:defRPr>
            </a:lvl4pPr>
            <a:lvl5pPr>
              <a:defRPr>
                <a:solidFill>
                  <a:schemeClr val="accent3"/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685800" y="482600"/>
            <a:ext cx="6477000" cy="1219200"/>
          </a:xfrm>
        </p:spPr>
        <p:txBody>
          <a:bodyPr rtlCol="0">
            <a:normAutofit/>
          </a:bodyPr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601178258"/>
      </p:ext>
    </p:extLst>
  </p:cSld>
  <p:clrMapOvr>
    <a:masterClrMapping/>
  </p:clrMapOvr>
  <p:transition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5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E5F4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7275" tIns="53637" rIns="107275" bIns="53637"/>
          <a:lstStyle/>
          <a:p>
            <a:pPr defTabSz="1525308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500">
              <a:solidFill>
                <a:srgbClr val="414142"/>
              </a:solidFill>
            </a:endParaRPr>
          </a:p>
        </p:txBody>
      </p:sp>
      <p:pic>
        <p:nvPicPr>
          <p:cNvPr id="3" name="Рисунок 7" descr="RosAtom_logo.jpg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EFFFA"/>
              </a:clrFrom>
              <a:clrTo>
                <a:srgbClr val="FEFF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5810251"/>
            <a:ext cx="393700" cy="662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553200" y="6212418"/>
            <a:ext cx="2482850" cy="287867"/>
          </a:xfrm>
          <a:prstGeom prst="rect">
            <a:avLst/>
          </a:prstGeom>
        </p:spPr>
        <p:txBody>
          <a:bodyPr lIns="107275" tIns="53637" rIns="107275" bIns="53637"/>
          <a:lstStyle>
            <a:lvl1pPr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B73FD32-D20D-4DD5-8A09-7BB4BF70D797}" type="slidenum">
              <a:rPr lang="ru-RU">
                <a:solidFill>
                  <a:srgbClr val="002C68">
                    <a:lumMod val="50000"/>
                  </a:srgb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002C68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527858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91EA05-B174-4CFA-A35E-F54B2473F2B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5465199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F17873-4737-44A9-A3B7-1986D453253F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9571631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393D73-CE36-45CB-9747-A65A3B671ABD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3421478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15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7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image" Target="../media/image7.png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tags" Target="../tags/tag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38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slideLayout" Target="../slideLayouts/slideLayout62.xml"/><Relationship Id="rId18" Type="http://schemas.openxmlformats.org/officeDocument/2006/relationships/image" Target="../media/image7.png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51.xml"/><Relationship Id="rId16" Type="http://schemas.openxmlformats.org/officeDocument/2006/relationships/tags" Target="../tags/tag4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59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Relationship Id="rId14" Type="http://schemas.openxmlformats.org/officeDocument/2006/relationships/slideLayout" Target="../slideLayouts/slideLayout6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navigation8" descr="ujkm,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8005764" y="106363"/>
            <a:ext cx="887412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125538"/>
            <a:ext cx="8424862" cy="5148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0"/>
            <a:ext cx="7632700" cy="962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9764" y="6448427"/>
            <a:ext cx="627062" cy="37782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DCC6CCD-F402-41ED-BC54-A39A1C405A29}" type="slidenum">
              <a:rPr lang="ru-RU">
                <a:solidFill>
                  <a:srgbClr val="003274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8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9pPr>
    </p:titleStyle>
    <p:bodyStyle>
      <a:lvl1pPr marL="180975" indent="-180975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17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77800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18"/>
        </a:buBlip>
        <a:defRPr sz="1400">
          <a:solidFill>
            <a:schemeClr val="tx1"/>
          </a:solidFill>
          <a:latin typeface="+mn-lt"/>
          <a:cs typeface="+mn-cs"/>
        </a:defRPr>
      </a:lvl2pPr>
      <a:lvl3pPr marL="1162050" indent="-268288" algn="l" rtl="0" eaLnBrk="0" fontAlgn="base" hangingPunct="0">
        <a:spcBef>
          <a:spcPct val="0"/>
        </a:spcBef>
        <a:spcAft>
          <a:spcPct val="30000"/>
        </a:spcAft>
        <a:buBlip>
          <a:blip r:embed="rId18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9764" y="6448427"/>
            <a:ext cx="62706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90B83C2-65A5-4455-9571-A6B935C27B12}" type="slidenum">
              <a:rPr lang="ru-RU">
                <a:solidFill>
                  <a:srgbClr val="003274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125538"/>
            <a:ext cx="8424862" cy="5148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0"/>
            <a:ext cx="7632700" cy="962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pic>
        <p:nvPicPr>
          <p:cNvPr id="1029" name="navigation8" descr="ujkm,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005764" y="106363"/>
            <a:ext cx="887412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44448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7" r:id="rId12"/>
  </p:sldLayoutIdLst>
  <p:transition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9pPr>
    </p:titleStyle>
    <p:bodyStyle>
      <a:lvl1pPr marL="180975" indent="-180975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16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77800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17"/>
        </a:buBlip>
        <a:defRPr sz="1400">
          <a:solidFill>
            <a:schemeClr val="tx1"/>
          </a:solidFill>
          <a:latin typeface="+mn-lt"/>
          <a:cs typeface="+mn-cs"/>
        </a:defRPr>
      </a:lvl2pPr>
      <a:lvl3pPr marL="1162050" indent="-268288" algn="l" rtl="0" eaLnBrk="0" fontAlgn="base" hangingPunct="0">
        <a:spcBef>
          <a:spcPct val="0"/>
        </a:spcBef>
        <a:spcAft>
          <a:spcPct val="30000"/>
        </a:spcAft>
        <a:buBlip>
          <a:blip r:embed="rId17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34" name="Rectangle 7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457200" y="274641"/>
            <a:ext cx="7105650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Click to edit Master title style</a:t>
            </a:r>
          </a:p>
        </p:txBody>
      </p:sp>
      <p:sp>
        <p:nvSpPr>
          <p:cNvPr id="37935" name="Rectangle 8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457200" y="1600203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</a:p>
        </p:txBody>
      </p:sp>
      <p:sp>
        <p:nvSpPr>
          <p:cNvPr id="37903" name="Line 15"/>
          <p:cNvSpPr>
            <a:spLocks noChangeShapeType="1"/>
          </p:cNvSpPr>
          <p:nvPr/>
        </p:nvSpPr>
        <p:spPr bwMode="auto">
          <a:xfrm>
            <a:off x="457200" y="6596063"/>
            <a:ext cx="8229600" cy="0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 type="none" w="lg" len="lg"/>
            <a:tailEnd type="none" w="lg" len="lg"/>
          </a:ln>
          <a:effectLst/>
        </p:spPr>
        <p:txBody>
          <a:bodyPr wrap="none" tIns="91440" bIns="9144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414142"/>
              </a:solidFill>
            </a:endParaRPr>
          </a:p>
        </p:txBody>
      </p:sp>
      <p:sp>
        <p:nvSpPr>
          <p:cNvPr id="37904" name="Line 16"/>
          <p:cNvSpPr>
            <a:spLocks noChangeShapeType="1"/>
          </p:cNvSpPr>
          <p:nvPr/>
        </p:nvSpPr>
        <p:spPr bwMode="auto">
          <a:xfrm>
            <a:off x="457200" y="1055688"/>
            <a:ext cx="8229600" cy="0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 type="none" w="lg" len="lg"/>
            <a:tailEnd type="none" w="lg" len="lg"/>
          </a:ln>
          <a:effectLst/>
        </p:spPr>
        <p:txBody>
          <a:bodyPr wrap="none" tIns="91440" bIns="9144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414142"/>
              </a:solidFill>
            </a:endParaRPr>
          </a:p>
        </p:txBody>
      </p:sp>
      <p:sp>
        <p:nvSpPr>
          <p:cNvPr id="37906" name="Text Box 18"/>
          <p:cNvSpPr txBox="1">
            <a:spLocks noChangeArrowheads="1"/>
          </p:cNvSpPr>
          <p:nvPr/>
        </p:nvSpPr>
        <p:spPr bwMode="auto">
          <a:xfrm>
            <a:off x="457200" y="6673850"/>
            <a:ext cx="175846" cy="133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fld id="{98CE92D9-66B3-4F5B-9F1F-36E79349BF55}" type="slidenum">
              <a:rPr lang="ru-RU" sz="900">
                <a:solidFill>
                  <a:srgbClr val="414142"/>
                </a:solidFill>
              </a:rPr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sz="900">
              <a:solidFill>
                <a:srgbClr val="414142"/>
              </a:solidFill>
            </a:endParaRPr>
          </a:p>
        </p:txBody>
      </p:sp>
      <p:pic>
        <p:nvPicPr>
          <p:cNvPr id="37939" name="Picture 1" descr="C:\Users\polyakova\Documents\с_6_09_10\Логотипы\roaatom.png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134352" y="207963"/>
            <a:ext cx="543657" cy="75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85718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ransition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hlink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hlink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hlink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hlink"/>
          </a:solidFill>
          <a:latin typeface="Arial" charset="0"/>
          <a:cs typeface="Arial" charset="0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hlink"/>
          </a:solidFill>
          <a:latin typeface="Arial" charset="0"/>
          <a:cs typeface="Arial" charset="0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hlink"/>
          </a:solidFill>
          <a:latin typeface="Arial" charset="0"/>
          <a:cs typeface="Arial" charset="0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hlink"/>
          </a:solidFill>
          <a:latin typeface="Arial" charset="0"/>
          <a:cs typeface="Arial" charset="0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hlink"/>
          </a:solidFill>
          <a:latin typeface="Arial" charset="0"/>
          <a:cs typeface="Arial" charset="0"/>
        </a:defRPr>
      </a:lvl9pPr>
    </p:titleStyle>
    <p:bodyStyle>
      <a:lvl1pPr marL="358775" indent="-358775" algn="l" rtl="0" eaLnBrk="0" fontAlgn="base" hangingPunct="0">
        <a:spcBef>
          <a:spcPts val="600"/>
        </a:spcBef>
        <a:spcAft>
          <a:spcPct val="0"/>
        </a:spcAft>
        <a:buBlip>
          <a:blip r:embed="rId16"/>
        </a:buBlip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1938" algn="l" rtl="0" eaLnBrk="0" fontAlgn="base" hangingPunct="0">
        <a:spcBef>
          <a:spcPts val="600"/>
        </a:spcBef>
        <a:spcAft>
          <a:spcPct val="0"/>
        </a:spcAft>
        <a:buBlip>
          <a:blip r:embed="rId17"/>
        </a:buBlip>
        <a:defRPr sz="1600">
          <a:solidFill>
            <a:schemeClr val="tx1"/>
          </a:solidFill>
          <a:latin typeface="+mn-lt"/>
          <a:cs typeface="+mn-cs"/>
        </a:defRPr>
      </a:lvl2pPr>
      <a:lvl3pPr marL="892175" indent="-268288" algn="l" rtl="0" eaLnBrk="0" fontAlgn="base" hangingPunct="0">
        <a:spcBef>
          <a:spcPts val="600"/>
        </a:spcBef>
        <a:spcAft>
          <a:spcPct val="0"/>
        </a:spcAft>
        <a:buBlip>
          <a:blip r:embed="rId17"/>
        </a:buBlip>
        <a:defRPr sz="1400">
          <a:solidFill>
            <a:schemeClr val="tx1"/>
          </a:solidFill>
          <a:latin typeface="+mn-lt"/>
          <a:cs typeface="+mn-cs"/>
        </a:defRPr>
      </a:lvl3pPr>
      <a:lvl4pPr marL="1076325" indent="-179388" algn="l" rtl="0" eaLnBrk="0" fontAlgn="base" hangingPunct="0">
        <a:spcBef>
          <a:spcPts val="600"/>
        </a:spcBef>
        <a:spcAft>
          <a:spcPct val="0"/>
        </a:spcAft>
        <a:buChar char="–"/>
        <a:defRPr sz="1200">
          <a:solidFill>
            <a:schemeClr val="tx1"/>
          </a:solidFill>
          <a:latin typeface="+mn-lt"/>
          <a:cs typeface="+mn-cs"/>
        </a:defRPr>
      </a:lvl4pPr>
      <a:lvl5pPr marL="1255713" indent="-179388" algn="l" rtl="0" eaLnBrk="0" fontAlgn="base" hangingPunct="0">
        <a:spcBef>
          <a:spcPts val="600"/>
        </a:spcBef>
        <a:spcAft>
          <a:spcPct val="0"/>
        </a:spcAft>
        <a:buChar char="»"/>
        <a:defRPr sz="1100">
          <a:solidFill>
            <a:schemeClr val="tx1"/>
          </a:solidFill>
          <a:latin typeface="+mn-lt"/>
          <a:cs typeface="+mn-cs"/>
        </a:defRPr>
      </a:lvl5pPr>
      <a:lvl6pPr marL="2530475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6pPr>
      <a:lvl7pPr marL="2987675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7pPr>
      <a:lvl8pPr marL="3444875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8pPr>
      <a:lvl9pPr marL="3902075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9764" y="6448427"/>
            <a:ext cx="62706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90B83C2-65A5-4455-9571-A6B935C27B12}" type="slidenum">
              <a:rPr lang="ru-RU">
                <a:solidFill>
                  <a:srgbClr val="003274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125538"/>
            <a:ext cx="8424862" cy="5148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0"/>
            <a:ext cx="7632700" cy="962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pic>
        <p:nvPicPr>
          <p:cNvPr id="1029" name="navigation8" descr="ujkm,"/>
          <p:cNvPicPr>
            <a:picLocks noChangeAspect="1" noChangeArrowheads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8005764" y="106363"/>
            <a:ext cx="887412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10692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  <p:sldLayoutId id="2147483713" r:id="rId13"/>
  </p:sldLayoutIdLst>
  <p:transition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9pPr>
    </p:titleStyle>
    <p:bodyStyle>
      <a:lvl1pPr marL="180975" indent="-180975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17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77800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18"/>
        </a:buBlip>
        <a:defRPr sz="1400">
          <a:solidFill>
            <a:schemeClr val="tx1"/>
          </a:solidFill>
          <a:latin typeface="+mn-lt"/>
          <a:cs typeface="+mn-cs"/>
        </a:defRPr>
      </a:lvl2pPr>
      <a:lvl3pPr marL="1162050" indent="-268288" algn="l" rtl="0" eaLnBrk="0" fontAlgn="base" hangingPunct="0">
        <a:spcBef>
          <a:spcPct val="0"/>
        </a:spcBef>
        <a:spcAft>
          <a:spcPct val="30000"/>
        </a:spcAft>
        <a:buBlip>
          <a:blip r:embed="rId18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34" name="Rectangle 7"/>
          <p:cNvSpPr>
            <a:spLocks noGrp="1" noChangeArrowheads="1"/>
          </p:cNvSpPr>
          <p:nvPr>
            <p:ph type="title"/>
            <p:custDataLst>
              <p:tags r:id="rId16"/>
            </p:custDataLst>
          </p:nvPr>
        </p:nvSpPr>
        <p:spPr bwMode="auto">
          <a:xfrm>
            <a:off x="457200" y="274640"/>
            <a:ext cx="7105650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9" tIns="45715" rIns="91429" bIns="45715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err="1" smtClean="0"/>
              <a:t>Click</a:t>
            </a:r>
            <a:r>
              <a:rPr lang="ru-RU" dirty="0" smtClean="0"/>
              <a:t> </a:t>
            </a:r>
            <a:r>
              <a:rPr lang="ru-RU" dirty="0" err="1" smtClean="0"/>
              <a:t>to</a:t>
            </a:r>
            <a:r>
              <a:rPr lang="ru-RU" dirty="0" smtClean="0"/>
              <a:t> </a:t>
            </a:r>
            <a:r>
              <a:rPr lang="ru-RU" dirty="0" err="1" smtClean="0"/>
              <a:t>edit</a:t>
            </a:r>
            <a:r>
              <a:rPr lang="ru-RU" dirty="0" smtClean="0"/>
              <a:t> </a:t>
            </a:r>
            <a:r>
              <a:rPr lang="ru-RU" dirty="0" err="1" smtClean="0"/>
              <a:t>Master</a:t>
            </a:r>
            <a:r>
              <a:rPr lang="ru-RU" dirty="0" smtClean="0"/>
              <a:t> </a:t>
            </a:r>
            <a:r>
              <a:rPr lang="ru-RU" dirty="0" err="1" smtClean="0"/>
              <a:t>title</a:t>
            </a:r>
            <a:r>
              <a:rPr lang="ru-RU" dirty="0" smtClean="0"/>
              <a:t> </a:t>
            </a:r>
            <a:r>
              <a:rPr lang="ru-RU" dirty="0" err="1" smtClean="0"/>
              <a:t>style</a:t>
            </a:r>
            <a:endParaRPr lang="ru-RU" dirty="0" smtClean="0"/>
          </a:p>
        </p:txBody>
      </p:sp>
      <p:sp>
        <p:nvSpPr>
          <p:cNvPr id="37935" name="Rectangle 8"/>
          <p:cNvSpPr>
            <a:spLocks noGrp="1" noChangeArrowheads="1"/>
          </p:cNvSpPr>
          <p:nvPr>
            <p:ph type="body" idx="1"/>
            <p:custDataLst>
              <p:tags r:id="rId17"/>
            </p:custDataLst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</a:p>
        </p:txBody>
      </p:sp>
      <p:sp>
        <p:nvSpPr>
          <p:cNvPr id="37903" name="Line 15"/>
          <p:cNvSpPr>
            <a:spLocks noChangeShapeType="1"/>
          </p:cNvSpPr>
          <p:nvPr/>
        </p:nvSpPr>
        <p:spPr bwMode="auto">
          <a:xfrm>
            <a:off x="457200" y="6596063"/>
            <a:ext cx="8229600" cy="0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 type="none" w="lg" len="lg"/>
            <a:tailEnd type="none" w="lg" len="lg"/>
          </a:ln>
          <a:effectLst/>
        </p:spPr>
        <p:txBody>
          <a:bodyPr wrap="none" lIns="91429" tIns="91429" rIns="91429" bIns="91429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414142"/>
              </a:solidFill>
            </a:endParaRPr>
          </a:p>
        </p:txBody>
      </p:sp>
      <p:sp>
        <p:nvSpPr>
          <p:cNvPr id="37904" name="Line 16"/>
          <p:cNvSpPr>
            <a:spLocks noChangeShapeType="1"/>
          </p:cNvSpPr>
          <p:nvPr/>
        </p:nvSpPr>
        <p:spPr bwMode="auto">
          <a:xfrm>
            <a:off x="457200" y="1055688"/>
            <a:ext cx="8229600" cy="0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 type="none" w="lg" len="lg"/>
            <a:tailEnd type="none" w="lg" len="lg"/>
          </a:ln>
          <a:effectLst/>
        </p:spPr>
        <p:txBody>
          <a:bodyPr wrap="none" lIns="91429" tIns="91429" rIns="91429" bIns="91429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414142"/>
              </a:solidFill>
            </a:endParaRPr>
          </a:p>
        </p:txBody>
      </p:sp>
      <p:sp>
        <p:nvSpPr>
          <p:cNvPr id="37906" name="Text Box 18"/>
          <p:cNvSpPr txBox="1">
            <a:spLocks noChangeArrowheads="1"/>
          </p:cNvSpPr>
          <p:nvPr/>
        </p:nvSpPr>
        <p:spPr bwMode="auto">
          <a:xfrm>
            <a:off x="457200" y="6673851"/>
            <a:ext cx="175846" cy="13335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fld id="{98CE92D9-66B3-4F5B-9F1F-36E79349BF55}" type="slidenum">
              <a:rPr lang="ru-RU" sz="900">
                <a:solidFill>
                  <a:srgbClr val="414142"/>
                </a:solidFill>
              </a:rPr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sz="900">
              <a:solidFill>
                <a:srgbClr val="414142"/>
              </a:solidFill>
            </a:endParaRPr>
          </a:p>
        </p:txBody>
      </p:sp>
      <p:pic>
        <p:nvPicPr>
          <p:cNvPr id="37939" name="Picture 1" descr="C:\Users\polyakova\Documents\с_6_09_10\Логотипы\roaatom.png"/>
          <p:cNvPicPr>
            <a:picLocks noChangeAspect="1" noChangeArrowheads="1"/>
          </p:cNvPicPr>
          <p:nvPr userDrawn="1"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8134352" y="207964"/>
            <a:ext cx="543657" cy="755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765656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</p:sldLayoutIdLst>
  <p:transition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300" b="1">
          <a:solidFill>
            <a:schemeClr val="hlink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300" b="1">
          <a:solidFill>
            <a:schemeClr val="hlink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300" b="1">
          <a:solidFill>
            <a:schemeClr val="hlink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300" b="1">
          <a:solidFill>
            <a:schemeClr val="hlink"/>
          </a:solidFill>
          <a:latin typeface="Arial" charset="0"/>
          <a:cs typeface="Arial" charset="0"/>
        </a:defRPr>
      </a:lvl5pPr>
      <a:lvl6pPr marL="457148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300" b="1">
          <a:solidFill>
            <a:schemeClr val="hlink"/>
          </a:solidFill>
          <a:latin typeface="Arial" charset="0"/>
          <a:cs typeface="Arial" charset="0"/>
        </a:defRPr>
      </a:lvl6pPr>
      <a:lvl7pPr marL="914296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300" b="1">
          <a:solidFill>
            <a:schemeClr val="hlink"/>
          </a:solidFill>
          <a:latin typeface="Arial" charset="0"/>
          <a:cs typeface="Arial" charset="0"/>
        </a:defRPr>
      </a:lvl7pPr>
      <a:lvl8pPr marL="1371445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300" b="1">
          <a:solidFill>
            <a:schemeClr val="hlink"/>
          </a:solidFill>
          <a:latin typeface="Arial" charset="0"/>
          <a:cs typeface="Arial" charset="0"/>
        </a:defRPr>
      </a:lvl8pPr>
      <a:lvl9pPr marL="1828592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300" b="1">
          <a:solidFill>
            <a:schemeClr val="hlink"/>
          </a:solidFill>
          <a:latin typeface="Arial" charset="0"/>
          <a:cs typeface="Arial" charset="0"/>
        </a:defRPr>
      </a:lvl9pPr>
    </p:titleStyle>
    <p:bodyStyle>
      <a:lvl1pPr marL="358734" indent="-358734" algn="l" rtl="0" eaLnBrk="0" fontAlgn="base" hangingPunct="0">
        <a:spcBef>
          <a:spcPts val="600"/>
        </a:spcBef>
        <a:spcAft>
          <a:spcPct val="0"/>
        </a:spcAft>
        <a:buBlip>
          <a:blip r:embed="rId19"/>
        </a:buBlip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622229" indent="-261909" algn="l" rtl="0" eaLnBrk="0" fontAlgn="base" hangingPunct="0">
        <a:spcBef>
          <a:spcPts val="600"/>
        </a:spcBef>
        <a:spcAft>
          <a:spcPct val="0"/>
        </a:spcAft>
        <a:buBlip>
          <a:blip r:embed="rId20"/>
        </a:buBlip>
        <a:defRPr sz="1600">
          <a:solidFill>
            <a:schemeClr val="tx1"/>
          </a:solidFill>
          <a:latin typeface="+mn-lt"/>
          <a:cs typeface="+mn-cs"/>
        </a:defRPr>
      </a:lvl2pPr>
      <a:lvl3pPr marL="892074" indent="-268257" algn="l" rtl="0" eaLnBrk="0" fontAlgn="base" hangingPunct="0">
        <a:spcBef>
          <a:spcPts val="600"/>
        </a:spcBef>
        <a:spcAft>
          <a:spcPct val="0"/>
        </a:spcAft>
        <a:buBlip>
          <a:blip r:embed="rId20"/>
        </a:buBlip>
        <a:defRPr sz="1400">
          <a:solidFill>
            <a:schemeClr val="tx1"/>
          </a:solidFill>
          <a:latin typeface="+mn-lt"/>
          <a:cs typeface="+mn-cs"/>
        </a:defRPr>
      </a:lvl3pPr>
      <a:lvl4pPr marL="1076202" indent="-179367" algn="l" rtl="0" eaLnBrk="0" fontAlgn="base" hangingPunct="0">
        <a:spcBef>
          <a:spcPts val="600"/>
        </a:spcBef>
        <a:spcAft>
          <a:spcPct val="0"/>
        </a:spcAft>
        <a:buChar char="–"/>
        <a:defRPr sz="1200">
          <a:solidFill>
            <a:schemeClr val="tx1"/>
          </a:solidFill>
          <a:latin typeface="+mn-lt"/>
          <a:cs typeface="+mn-cs"/>
        </a:defRPr>
      </a:lvl4pPr>
      <a:lvl5pPr marL="1255571" indent="-179367" algn="l" rtl="0" eaLnBrk="0" fontAlgn="base" hangingPunct="0">
        <a:spcBef>
          <a:spcPts val="600"/>
        </a:spcBef>
        <a:spcAft>
          <a:spcPct val="0"/>
        </a:spcAft>
        <a:buChar char="»"/>
        <a:defRPr sz="1100">
          <a:solidFill>
            <a:schemeClr val="tx1"/>
          </a:solidFill>
          <a:latin typeface="+mn-lt"/>
          <a:cs typeface="+mn-cs"/>
        </a:defRPr>
      </a:lvl5pPr>
      <a:lvl6pPr marL="2530187" indent="-228574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6pPr>
      <a:lvl7pPr marL="2987336" indent="-228574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7pPr>
      <a:lvl8pPr marL="3444483" indent="-228574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8pPr>
      <a:lvl9pPr marL="3901631" indent="-228574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5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23.xml"/><Relationship Id="rId13" Type="http://schemas.openxmlformats.org/officeDocument/2006/relationships/tags" Target="../tags/tag28.xml"/><Relationship Id="rId18" Type="http://schemas.openxmlformats.org/officeDocument/2006/relationships/tags" Target="../tags/tag33.xml"/><Relationship Id="rId26" Type="http://schemas.openxmlformats.org/officeDocument/2006/relationships/tags" Target="../tags/tag41.xml"/><Relationship Id="rId3" Type="http://schemas.openxmlformats.org/officeDocument/2006/relationships/tags" Target="../tags/tag18.xml"/><Relationship Id="rId21" Type="http://schemas.openxmlformats.org/officeDocument/2006/relationships/tags" Target="../tags/tag36.xml"/><Relationship Id="rId34" Type="http://schemas.openxmlformats.org/officeDocument/2006/relationships/image" Target="../media/image47.png"/><Relationship Id="rId7" Type="http://schemas.openxmlformats.org/officeDocument/2006/relationships/tags" Target="../tags/tag22.xml"/><Relationship Id="rId12" Type="http://schemas.openxmlformats.org/officeDocument/2006/relationships/tags" Target="../tags/tag27.xml"/><Relationship Id="rId17" Type="http://schemas.openxmlformats.org/officeDocument/2006/relationships/tags" Target="../tags/tag32.xml"/><Relationship Id="rId25" Type="http://schemas.openxmlformats.org/officeDocument/2006/relationships/tags" Target="../tags/tag40.xml"/><Relationship Id="rId33" Type="http://schemas.openxmlformats.org/officeDocument/2006/relationships/image" Target="../media/image46.png"/><Relationship Id="rId2" Type="http://schemas.openxmlformats.org/officeDocument/2006/relationships/tags" Target="../tags/tag17.xml"/><Relationship Id="rId16" Type="http://schemas.openxmlformats.org/officeDocument/2006/relationships/tags" Target="../tags/tag31.xml"/><Relationship Id="rId20" Type="http://schemas.openxmlformats.org/officeDocument/2006/relationships/tags" Target="../tags/tag35.xml"/><Relationship Id="rId29" Type="http://schemas.openxmlformats.org/officeDocument/2006/relationships/tags" Target="../tags/tag44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11" Type="http://schemas.openxmlformats.org/officeDocument/2006/relationships/tags" Target="../tags/tag26.xml"/><Relationship Id="rId24" Type="http://schemas.openxmlformats.org/officeDocument/2006/relationships/tags" Target="../tags/tag39.xml"/><Relationship Id="rId32" Type="http://schemas.openxmlformats.org/officeDocument/2006/relationships/slideLayout" Target="../slideLayouts/slideLayout5.xml"/><Relationship Id="rId37" Type="http://schemas.openxmlformats.org/officeDocument/2006/relationships/image" Target="../media/image50.png"/><Relationship Id="rId5" Type="http://schemas.openxmlformats.org/officeDocument/2006/relationships/tags" Target="../tags/tag20.xml"/><Relationship Id="rId15" Type="http://schemas.openxmlformats.org/officeDocument/2006/relationships/tags" Target="../tags/tag30.xml"/><Relationship Id="rId23" Type="http://schemas.openxmlformats.org/officeDocument/2006/relationships/tags" Target="../tags/tag38.xml"/><Relationship Id="rId28" Type="http://schemas.openxmlformats.org/officeDocument/2006/relationships/tags" Target="../tags/tag43.xml"/><Relationship Id="rId36" Type="http://schemas.openxmlformats.org/officeDocument/2006/relationships/image" Target="../media/image49.png"/><Relationship Id="rId10" Type="http://schemas.openxmlformats.org/officeDocument/2006/relationships/tags" Target="../tags/tag25.xml"/><Relationship Id="rId19" Type="http://schemas.openxmlformats.org/officeDocument/2006/relationships/tags" Target="../tags/tag34.xml"/><Relationship Id="rId31" Type="http://schemas.openxmlformats.org/officeDocument/2006/relationships/tags" Target="../tags/tag46.xml"/><Relationship Id="rId4" Type="http://schemas.openxmlformats.org/officeDocument/2006/relationships/tags" Target="../tags/tag19.xml"/><Relationship Id="rId9" Type="http://schemas.openxmlformats.org/officeDocument/2006/relationships/tags" Target="../tags/tag24.xml"/><Relationship Id="rId14" Type="http://schemas.openxmlformats.org/officeDocument/2006/relationships/tags" Target="../tags/tag29.xml"/><Relationship Id="rId22" Type="http://schemas.openxmlformats.org/officeDocument/2006/relationships/tags" Target="../tags/tag37.xml"/><Relationship Id="rId27" Type="http://schemas.openxmlformats.org/officeDocument/2006/relationships/tags" Target="../tags/tag42.xml"/><Relationship Id="rId30" Type="http://schemas.openxmlformats.org/officeDocument/2006/relationships/tags" Target="../tags/tag45.xml"/><Relationship Id="rId35" Type="http://schemas.openxmlformats.org/officeDocument/2006/relationships/image" Target="../media/image4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13" Type="http://schemas.openxmlformats.org/officeDocument/2006/relationships/image" Target="../media/image68.png"/><Relationship Id="rId18" Type="http://schemas.openxmlformats.org/officeDocument/2006/relationships/image" Target="../media/image73.png"/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12" Type="http://schemas.openxmlformats.org/officeDocument/2006/relationships/image" Target="../media/image67.png"/><Relationship Id="rId17" Type="http://schemas.openxmlformats.org/officeDocument/2006/relationships/image" Target="../media/image72.png"/><Relationship Id="rId2" Type="http://schemas.openxmlformats.org/officeDocument/2006/relationships/image" Target="../media/image57.png"/><Relationship Id="rId16" Type="http://schemas.openxmlformats.org/officeDocument/2006/relationships/image" Target="../media/image71.jpeg"/><Relationship Id="rId20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eg"/><Relationship Id="rId11" Type="http://schemas.openxmlformats.org/officeDocument/2006/relationships/image" Target="../media/image66.png"/><Relationship Id="rId5" Type="http://schemas.openxmlformats.org/officeDocument/2006/relationships/image" Target="../media/image60.png"/><Relationship Id="rId15" Type="http://schemas.openxmlformats.org/officeDocument/2006/relationships/image" Target="../media/image70.png"/><Relationship Id="rId10" Type="http://schemas.openxmlformats.org/officeDocument/2006/relationships/image" Target="../media/image65.png"/><Relationship Id="rId19" Type="http://schemas.openxmlformats.org/officeDocument/2006/relationships/image" Target="../media/image74.png"/><Relationship Id="rId4" Type="http://schemas.openxmlformats.org/officeDocument/2006/relationships/image" Target="../media/image59.jpeg"/><Relationship Id="rId9" Type="http://schemas.openxmlformats.org/officeDocument/2006/relationships/image" Target="../media/image64.png"/><Relationship Id="rId14" Type="http://schemas.openxmlformats.org/officeDocument/2006/relationships/image" Target="../media/image6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jpeg"/><Relationship Id="rId3" Type="http://schemas.openxmlformats.org/officeDocument/2006/relationships/image" Target="../media/image34.png"/><Relationship Id="rId7" Type="http://schemas.openxmlformats.org/officeDocument/2006/relationships/image" Target="../media/image7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8.jpeg"/><Relationship Id="rId5" Type="http://schemas.openxmlformats.org/officeDocument/2006/relationships/image" Target="../media/image77.jpeg"/><Relationship Id="rId4" Type="http://schemas.openxmlformats.org/officeDocument/2006/relationships/image" Target="../media/image7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2.jpeg"/><Relationship Id="rId5" Type="http://schemas.openxmlformats.org/officeDocument/2006/relationships/image" Target="../media/image81.png"/><Relationship Id="rId4" Type="http://schemas.openxmlformats.org/officeDocument/2006/relationships/chart" Target="../charts/char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png"/><Relationship Id="rId7" Type="http://schemas.openxmlformats.org/officeDocument/2006/relationships/image" Target="../media/image25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12" Type="http://schemas.openxmlformats.org/officeDocument/2006/relationships/image" Target="../media/image30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image" Target="../media/image29.jpeg"/><Relationship Id="rId5" Type="http://schemas.openxmlformats.org/officeDocument/2006/relationships/tags" Target="../tags/tag11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10.xml"/><Relationship Id="rId9" Type="http://schemas.openxmlformats.org/officeDocument/2006/relationships/tags" Target="../tags/tag15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1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8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Relationship Id="rId5" Type="http://schemas.openxmlformats.org/officeDocument/2006/relationships/chart" Target="../charts/chart1.xml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679592" y="6210300"/>
            <a:ext cx="648072" cy="243036"/>
          </a:xfrm>
        </p:spPr>
        <p:txBody>
          <a:bodyPr/>
          <a:lstStyle/>
          <a:p>
            <a:pPr eaLnBrk="1" hangingPunct="1">
              <a:lnSpc>
                <a:spcPct val="70000"/>
              </a:lnSpc>
            </a:pPr>
            <a:r>
              <a:rPr lang="ru-RU" sz="1600" dirty="0" smtClean="0"/>
              <a:t>2014 г.</a:t>
            </a:r>
          </a:p>
        </p:txBody>
      </p:sp>
      <p:sp>
        <p:nvSpPr>
          <p:cNvPr id="14339" name="a--sw3tSuYwFh9d4syvsTVb" hidden="1"/>
          <p:cNvSpPr>
            <a:spLocks noChangeArrowheads="1"/>
          </p:cNvSpPr>
          <p:nvPr/>
        </p:nvSpPr>
        <p:spPr bwMode="auto">
          <a:xfrm>
            <a:off x="63500" y="6731000"/>
            <a:ext cx="63500" cy="63500"/>
          </a:xfrm>
          <a:prstGeom prst="ellipse">
            <a:avLst/>
          </a:prstGeom>
          <a:solidFill>
            <a:srgbClr val="FF0000"/>
          </a:solidFill>
          <a:ln w="190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dirty="0">
              <a:solidFill>
                <a:srgbClr val="414142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27584" y="2218787"/>
            <a:ext cx="8097840" cy="1714271"/>
          </a:xfrm>
        </p:spPr>
        <p:txBody>
          <a:bodyPr/>
          <a:lstStyle/>
          <a:p>
            <a:pPr marL="0" indent="0" algn="ctr">
              <a:lnSpc>
                <a:spcPct val="100000"/>
              </a:lnSpc>
              <a:spcBef>
                <a:spcPts val="600"/>
              </a:spcBef>
            </a:pPr>
            <a:r>
              <a:rPr lang="ru-RU" sz="2600" dirty="0" smtClean="0"/>
              <a:t>Подготовка кадров для ядерно-энергетического комплекса России</a:t>
            </a:r>
            <a:endParaRPr lang="ru-RU" sz="2600" dirty="0"/>
          </a:p>
        </p:txBody>
      </p:sp>
      <p:sp>
        <p:nvSpPr>
          <p:cNvPr id="2" name="TextBox 1"/>
          <p:cNvSpPr txBox="1"/>
          <p:nvPr/>
        </p:nvSpPr>
        <p:spPr>
          <a:xfrm>
            <a:off x="395536" y="5445226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Докладчик: Т.А. Терентьева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Содокладчик: М.Н. </a:t>
            </a:r>
            <a:r>
              <a:rPr lang="ru-RU" dirty="0" err="1" smtClean="0">
                <a:solidFill>
                  <a:srgbClr val="002060"/>
                </a:solidFill>
              </a:rPr>
              <a:t>Стриханов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68713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2302" y="2591787"/>
            <a:ext cx="6072187" cy="3357495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</p:pic>
      <p:sp>
        <p:nvSpPr>
          <p:cNvPr id="16" name="Скругленный прямоугольник 15"/>
          <p:cNvSpPr/>
          <p:nvPr/>
        </p:nvSpPr>
        <p:spPr>
          <a:xfrm>
            <a:off x="5975308" y="2360937"/>
            <a:ext cx="2880320" cy="2890066"/>
          </a:xfrm>
          <a:prstGeom prst="roundRec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697" y="52423"/>
            <a:ext cx="7873703" cy="962025"/>
          </a:xfrm>
        </p:spPr>
        <p:txBody>
          <a:bodyPr/>
          <a:lstStyle/>
          <a:p>
            <a:r>
              <a:rPr lang="ru-RU" dirty="0"/>
              <a:t>Национальный ядерный инновационный </a:t>
            </a:r>
            <a:r>
              <a:rPr lang="ru-RU" dirty="0" smtClean="0"/>
              <a:t>консорциум</a:t>
            </a:r>
            <a:r>
              <a:rPr lang="en-US" dirty="0" smtClean="0"/>
              <a:t> </a:t>
            </a:r>
            <a:r>
              <a:rPr lang="ru-RU" dirty="0" smtClean="0"/>
              <a:t>(НЯИК)</a:t>
            </a:r>
            <a:r>
              <a:rPr lang="ru-RU" dirty="0"/>
              <a:t/>
            </a:r>
            <a:br>
              <a:rPr lang="ru-RU" dirty="0"/>
            </a:br>
            <a:endParaRPr lang="ru-RU" sz="1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5FDF9F-BF3F-47F5-9CE2-53775065BF84}" type="slidenum">
              <a:rPr lang="ru-RU" smtClean="0">
                <a:solidFill>
                  <a:srgbClr val="003274"/>
                </a:solidFill>
              </a:rPr>
              <a:pPr>
                <a:defRPr/>
              </a:pPr>
              <a:t>10</a:t>
            </a:fld>
            <a:endParaRPr lang="ru-RU" dirty="0">
              <a:solidFill>
                <a:srgbClr val="003274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38133" y="1648784"/>
            <a:ext cx="2401146" cy="178510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solidFill>
                  <a:srgbClr val="414142"/>
                </a:solidFill>
              </a:rPr>
              <a:t>                </a:t>
            </a:r>
            <a:r>
              <a:rPr lang="ru-RU" sz="1100" b="1" u="sng" dirty="0" smtClean="0">
                <a:solidFill>
                  <a:srgbClr val="414142"/>
                </a:solidFill>
              </a:rPr>
              <a:t>Задачи НЯИК: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100" dirty="0">
                <a:solidFill>
                  <a:srgbClr val="414142"/>
                </a:solidFill>
              </a:rPr>
              <a:t>у</a:t>
            </a:r>
            <a:r>
              <a:rPr lang="ru-RU" sz="1100" dirty="0" smtClean="0">
                <a:solidFill>
                  <a:srgbClr val="414142"/>
                </a:solidFill>
              </a:rPr>
              <a:t>правление качеством образования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100" dirty="0">
                <a:solidFill>
                  <a:srgbClr val="414142"/>
                </a:solidFill>
              </a:rPr>
              <a:t>з</a:t>
            </a:r>
            <a:r>
              <a:rPr lang="ru-RU" sz="1100" dirty="0" smtClean="0">
                <a:solidFill>
                  <a:srgbClr val="414142"/>
                </a:solidFill>
              </a:rPr>
              <a:t>аказ на подготовку кадров (КЦП)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100" dirty="0">
                <a:solidFill>
                  <a:srgbClr val="414142"/>
                </a:solidFill>
              </a:rPr>
              <a:t>к</a:t>
            </a:r>
            <a:r>
              <a:rPr lang="ru-RU" sz="1100" dirty="0" smtClean="0">
                <a:solidFill>
                  <a:srgbClr val="414142"/>
                </a:solidFill>
              </a:rPr>
              <a:t>оординация международной образовательной деятельности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100" dirty="0">
                <a:solidFill>
                  <a:srgbClr val="414142"/>
                </a:solidFill>
              </a:rPr>
              <a:t>п</a:t>
            </a:r>
            <a:r>
              <a:rPr lang="ru-RU" sz="1100" dirty="0" smtClean="0">
                <a:solidFill>
                  <a:srgbClr val="414142"/>
                </a:solidFill>
              </a:rPr>
              <a:t>ривлечение студентов и выпускников в отрасль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66315" y="2051678"/>
            <a:ext cx="23847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414142"/>
                </a:solidFill>
              </a:rPr>
              <a:t>Консорциум опорных вузов ГК «Росатом» </a:t>
            </a:r>
          </a:p>
          <a:p>
            <a:pPr algn="ctr"/>
            <a:r>
              <a:rPr lang="ru-RU" sz="1200" dirty="0" smtClean="0">
                <a:solidFill>
                  <a:srgbClr val="414142"/>
                </a:solidFill>
              </a:rPr>
              <a:t>(более </a:t>
            </a:r>
            <a:r>
              <a:rPr lang="en-US" sz="1200" dirty="0" smtClean="0">
                <a:solidFill>
                  <a:srgbClr val="414142"/>
                </a:solidFill>
              </a:rPr>
              <a:t>2/3</a:t>
            </a:r>
            <a:r>
              <a:rPr lang="ru-RU" sz="1200" dirty="0" smtClean="0">
                <a:solidFill>
                  <a:srgbClr val="414142"/>
                </a:solidFill>
              </a:rPr>
              <a:t> от общего набора в отрасль)</a:t>
            </a:r>
            <a:endParaRPr lang="ru-RU" sz="1200" dirty="0">
              <a:solidFill>
                <a:srgbClr val="41414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3228" y="2851521"/>
            <a:ext cx="283127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u="sng" dirty="0" smtClean="0">
                <a:solidFill>
                  <a:srgbClr val="414142"/>
                </a:solidFill>
              </a:rPr>
              <a:t>1. НИЯУ </a:t>
            </a:r>
            <a:r>
              <a:rPr lang="ru-RU" sz="1200" b="1" u="sng" dirty="0">
                <a:solidFill>
                  <a:srgbClr val="414142"/>
                </a:solidFill>
              </a:rPr>
              <a:t>«МИФИ</a:t>
            </a:r>
            <a:r>
              <a:rPr lang="ru-RU" sz="1200" b="1" u="sng" dirty="0" smtClean="0">
                <a:solidFill>
                  <a:srgbClr val="414142"/>
                </a:solidFill>
              </a:rPr>
              <a:t>»</a:t>
            </a:r>
          </a:p>
          <a:p>
            <a:r>
              <a:rPr lang="ru-RU" sz="1200" b="1" dirty="0" smtClean="0">
                <a:solidFill>
                  <a:srgbClr val="414142"/>
                </a:solidFill>
              </a:rPr>
              <a:t>2. НИ </a:t>
            </a:r>
            <a:r>
              <a:rPr lang="ru-RU" sz="1200" b="1" dirty="0">
                <a:solidFill>
                  <a:srgbClr val="414142"/>
                </a:solidFill>
              </a:rPr>
              <a:t>ТПУ </a:t>
            </a:r>
            <a:endParaRPr lang="ru-RU" sz="1200" b="1" dirty="0" smtClean="0">
              <a:solidFill>
                <a:srgbClr val="414142"/>
              </a:solidFill>
            </a:endParaRPr>
          </a:p>
          <a:p>
            <a:r>
              <a:rPr lang="ru-RU" sz="1200" dirty="0" smtClean="0">
                <a:solidFill>
                  <a:srgbClr val="414142"/>
                </a:solidFill>
              </a:rPr>
              <a:t>3. НГТУ </a:t>
            </a:r>
            <a:r>
              <a:rPr lang="ru-RU" sz="1200" dirty="0">
                <a:solidFill>
                  <a:srgbClr val="414142"/>
                </a:solidFill>
              </a:rPr>
              <a:t>им. Р.Е. </a:t>
            </a:r>
            <a:r>
              <a:rPr lang="ru-RU" sz="1200" dirty="0" smtClean="0">
                <a:solidFill>
                  <a:srgbClr val="414142"/>
                </a:solidFill>
              </a:rPr>
              <a:t>Алексеева</a:t>
            </a:r>
          </a:p>
          <a:p>
            <a:r>
              <a:rPr lang="ru-RU" sz="1200" dirty="0" smtClean="0">
                <a:solidFill>
                  <a:srgbClr val="414142"/>
                </a:solidFill>
              </a:rPr>
              <a:t>4. ИГЭУ </a:t>
            </a:r>
            <a:r>
              <a:rPr lang="ru-RU" sz="1200" dirty="0">
                <a:solidFill>
                  <a:srgbClr val="414142"/>
                </a:solidFill>
              </a:rPr>
              <a:t>имени В.И. </a:t>
            </a:r>
            <a:r>
              <a:rPr lang="ru-RU" sz="1200" dirty="0" smtClean="0">
                <a:solidFill>
                  <a:srgbClr val="414142"/>
                </a:solidFill>
              </a:rPr>
              <a:t>Ленина</a:t>
            </a:r>
            <a:endParaRPr lang="ru-RU" sz="1200" dirty="0">
              <a:solidFill>
                <a:srgbClr val="414142"/>
              </a:solidFill>
            </a:endParaRPr>
          </a:p>
          <a:p>
            <a:r>
              <a:rPr lang="ru-RU" sz="1200" b="1" dirty="0" smtClean="0">
                <a:solidFill>
                  <a:srgbClr val="414142"/>
                </a:solidFill>
              </a:rPr>
              <a:t>5. </a:t>
            </a:r>
            <a:r>
              <a:rPr lang="ru-RU" sz="1200" b="1" dirty="0" err="1" smtClean="0">
                <a:solidFill>
                  <a:srgbClr val="414142"/>
                </a:solidFill>
              </a:rPr>
              <a:t>УрФУ</a:t>
            </a:r>
            <a:r>
              <a:rPr lang="ru-RU" sz="1200" b="1" dirty="0" smtClean="0">
                <a:solidFill>
                  <a:srgbClr val="414142"/>
                </a:solidFill>
              </a:rPr>
              <a:t> </a:t>
            </a:r>
            <a:r>
              <a:rPr lang="ru-RU" sz="1200" b="1" dirty="0">
                <a:solidFill>
                  <a:srgbClr val="414142"/>
                </a:solidFill>
              </a:rPr>
              <a:t>им. Б.Н. Ельцина</a:t>
            </a:r>
          </a:p>
          <a:p>
            <a:r>
              <a:rPr lang="ru-RU" sz="1200" b="1" dirty="0" smtClean="0">
                <a:solidFill>
                  <a:srgbClr val="414142"/>
                </a:solidFill>
              </a:rPr>
              <a:t>6. </a:t>
            </a:r>
            <a:r>
              <a:rPr lang="ru-RU" sz="1200" b="1" dirty="0" err="1" smtClean="0">
                <a:solidFill>
                  <a:srgbClr val="414142"/>
                </a:solidFill>
              </a:rPr>
              <a:t>СПбГПУ</a:t>
            </a:r>
            <a:endParaRPr lang="ru-RU" sz="1200" b="1" dirty="0">
              <a:solidFill>
                <a:srgbClr val="414142"/>
              </a:solidFill>
            </a:endParaRPr>
          </a:p>
          <a:p>
            <a:r>
              <a:rPr lang="ru-RU" sz="1200" b="1" dirty="0" smtClean="0">
                <a:solidFill>
                  <a:srgbClr val="414142"/>
                </a:solidFill>
              </a:rPr>
              <a:t>7. НИУ </a:t>
            </a:r>
            <a:r>
              <a:rPr lang="ru-RU" sz="1200" b="1" dirty="0">
                <a:solidFill>
                  <a:srgbClr val="414142"/>
                </a:solidFill>
              </a:rPr>
              <a:t>«МЭИ»</a:t>
            </a:r>
          </a:p>
          <a:p>
            <a:r>
              <a:rPr lang="ru-RU" sz="1200" b="1" dirty="0" smtClean="0">
                <a:solidFill>
                  <a:srgbClr val="414142"/>
                </a:solidFill>
              </a:rPr>
              <a:t>8. МГТУ </a:t>
            </a:r>
            <a:r>
              <a:rPr lang="ru-RU" sz="1200" b="1" dirty="0">
                <a:solidFill>
                  <a:srgbClr val="414142"/>
                </a:solidFill>
              </a:rPr>
              <a:t>им. Н.Э. Баумана</a:t>
            </a:r>
          </a:p>
          <a:p>
            <a:r>
              <a:rPr lang="ru-RU" sz="1200" b="1" dirty="0" smtClean="0">
                <a:solidFill>
                  <a:srgbClr val="414142"/>
                </a:solidFill>
              </a:rPr>
              <a:t>9. НИ </a:t>
            </a:r>
            <a:r>
              <a:rPr lang="ru-RU" sz="1200" b="1" dirty="0">
                <a:solidFill>
                  <a:srgbClr val="414142"/>
                </a:solidFill>
              </a:rPr>
              <a:t>ННГУ им. Н.И. </a:t>
            </a:r>
            <a:r>
              <a:rPr lang="ru-RU" sz="1200" b="1" dirty="0" smtClean="0">
                <a:solidFill>
                  <a:srgbClr val="414142"/>
                </a:solidFill>
              </a:rPr>
              <a:t>Лобачевского</a:t>
            </a:r>
            <a:endParaRPr lang="ru-RU" sz="1200" b="1" dirty="0">
              <a:solidFill>
                <a:srgbClr val="414142"/>
              </a:solidFill>
            </a:endParaRPr>
          </a:p>
          <a:p>
            <a:r>
              <a:rPr lang="ru-RU" sz="1200" dirty="0" smtClean="0">
                <a:solidFill>
                  <a:srgbClr val="414142"/>
                </a:solidFill>
              </a:rPr>
              <a:t>10. РХТУ </a:t>
            </a:r>
            <a:r>
              <a:rPr lang="ru-RU" sz="1200" dirty="0">
                <a:solidFill>
                  <a:srgbClr val="414142"/>
                </a:solidFill>
              </a:rPr>
              <a:t>им. Д.И. Менделеева</a:t>
            </a:r>
          </a:p>
          <a:p>
            <a:r>
              <a:rPr lang="ru-RU" sz="1200" b="1" dirty="0" smtClean="0">
                <a:solidFill>
                  <a:srgbClr val="414142"/>
                </a:solidFill>
              </a:rPr>
              <a:t>11. НИТУ «</a:t>
            </a:r>
            <a:r>
              <a:rPr lang="ru-RU" sz="1200" b="1" dirty="0" err="1" smtClean="0">
                <a:solidFill>
                  <a:srgbClr val="414142"/>
                </a:solidFill>
              </a:rPr>
              <a:t>МИСиС</a:t>
            </a:r>
            <a:r>
              <a:rPr lang="ru-RU" sz="1200" b="1" dirty="0" smtClean="0">
                <a:solidFill>
                  <a:srgbClr val="414142"/>
                </a:solidFill>
              </a:rPr>
              <a:t>»</a:t>
            </a:r>
          </a:p>
          <a:p>
            <a:r>
              <a:rPr lang="ru-RU" sz="1200" b="1" dirty="0" smtClean="0">
                <a:solidFill>
                  <a:srgbClr val="414142"/>
                </a:solidFill>
              </a:rPr>
              <a:t>12. СПбГУ</a:t>
            </a:r>
            <a:endParaRPr lang="ru-RU" sz="1200" b="1" dirty="0">
              <a:solidFill>
                <a:srgbClr val="414142"/>
              </a:solidFill>
            </a:endParaRPr>
          </a:p>
          <a:p>
            <a:r>
              <a:rPr lang="ru-RU" sz="1200" b="1" dirty="0" smtClean="0">
                <a:solidFill>
                  <a:srgbClr val="414142"/>
                </a:solidFill>
              </a:rPr>
              <a:t>13. НИ МГСУ</a:t>
            </a:r>
            <a:endParaRPr lang="ru-RU" sz="1200" dirty="0" smtClean="0">
              <a:solidFill>
                <a:srgbClr val="414142"/>
              </a:solidFill>
            </a:endParaRPr>
          </a:p>
          <a:p>
            <a:r>
              <a:rPr lang="ru-RU" sz="1200" dirty="0" smtClean="0">
                <a:solidFill>
                  <a:srgbClr val="414142"/>
                </a:solidFill>
              </a:rPr>
              <a:t>14. ГУМРФ им. С.О. Макарова</a:t>
            </a:r>
            <a:endParaRPr lang="ru-RU" sz="1200" dirty="0">
              <a:solidFill>
                <a:srgbClr val="41414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37254" y="2604202"/>
            <a:ext cx="2737177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414142"/>
                </a:solidFill>
              </a:rPr>
              <a:t>Крупнейшие работодатели / общественные организации</a:t>
            </a:r>
            <a:endParaRPr lang="ru-RU" sz="1400" b="1" dirty="0">
              <a:solidFill>
                <a:srgbClr val="41414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67481" y="3054105"/>
            <a:ext cx="2335834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rgbClr val="414142"/>
                </a:solidFill>
              </a:rPr>
              <a:t>ОАО </a:t>
            </a:r>
            <a:r>
              <a:rPr lang="ru-RU" sz="1200" dirty="0">
                <a:solidFill>
                  <a:srgbClr val="414142"/>
                </a:solidFill>
              </a:rPr>
              <a:t>«Концерн Росэнергоатом»</a:t>
            </a:r>
          </a:p>
          <a:p>
            <a:r>
              <a:rPr lang="ru-RU" sz="1200" dirty="0">
                <a:solidFill>
                  <a:srgbClr val="414142"/>
                </a:solidFill>
              </a:rPr>
              <a:t>ОАО «ТВЭЛ»</a:t>
            </a:r>
          </a:p>
          <a:p>
            <a:r>
              <a:rPr lang="ru-RU" sz="1200" dirty="0">
                <a:solidFill>
                  <a:srgbClr val="414142"/>
                </a:solidFill>
              </a:rPr>
              <a:t>ОАО «</a:t>
            </a:r>
            <a:r>
              <a:rPr lang="ru-RU" sz="1200" dirty="0" err="1">
                <a:solidFill>
                  <a:srgbClr val="414142"/>
                </a:solidFill>
              </a:rPr>
              <a:t>Атомэнергомаш</a:t>
            </a:r>
            <a:r>
              <a:rPr lang="ru-RU" sz="1200" dirty="0">
                <a:solidFill>
                  <a:srgbClr val="414142"/>
                </a:solidFill>
              </a:rPr>
              <a:t>»</a:t>
            </a:r>
          </a:p>
          <a:p>
            <a:r>
              <a:rPr lang="ru-RU" sz="1200" dirty="0">
                <a:solidFill>
                  <a:srgbClr val="414142"/>
                </a:solidFill>
              </a:rPr>
              <a:t>ЗАО «Наука и инновации»</a:t>
            </a:r>
          </a:p>
          <a:p>
            <a:r>
              <a:rPr lang="ru-RU" sz="1200" dirty="0">
                <a:solidFill>
                  <a:srgbClr val="414142"/>
                </a:solidFill>
              </a:rPr>
              <a:t>ОАО «</a:t>
            </a:r>
            <a:r>
              <a:rPr lang="ru-RU" sz="1200" dirty="0" err="1">
                <a:solidFill>
                  <a:srgbClr val="414142"/>
                </a:solidFill>
              </a:rPr>
              <a:t>Техснабэкспорт</a:t>
            </a:r>
            <a:r>
              <a:rPr lang="ru-RU" sz="1200" dirty="0">
                <a:solidFill>
                  <a:srgbClr val="414142"/>
                </a:solidFill>
              </a:rPr>
              <a:t>»</a:t>
            </a:r>
          </a:p>
          <a:p>
            <a:r>
              <a:rPr lang="ru-RU" sz="1200" dirty="0">
                <a:solidFill>
                  <a:srgbClr val="414142"/>
                </a:solidFill>
              </a:rPr>
              <a:t>ФГУП «РФЯЦ-ВНИИЭФ»</a:t>
            </a:r>
          </a:p>
          <a:p>
            <a:r>
              <a:rPr lang="ru-RU" sz="1200" dirty="0">
                <a:solidFill>
                  <a:srgbClr val="414142"/>
                </a:solidFill>
              </a:rPr>
              <a:t>ФГУП «РФЯЦ-ВНИИТФ»</a:t>
            </a:r>
          </a:p>
          <a:p>
            <a:r>
              <a:rPr lang="ru-RU" sz="1200" dirty="0" smtClean="0">
                <a:solidFill>
                  <a:srgbClr val="414142"/>
                </a:solidFill>
              </a:rPr>
              <a:t>Ядерное </a:t>
            </a:r>
            <a:r>
              <a:rPr lang="ru-RU" sz="1200" dirty="0">
                <a:solidFill>
                  <a:srgbClr val="414142"/>
                </a:solidFill>
              </a:rPr>
              <a:t>общество России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167479" y="4778548"/>
            <a:ext cx="2335835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100" b="1" u="sng" dirty="0" smtClean="0">
                <a:solidFill>
                  <a:srgbClr val="414142"/>
                </a:solidFill>
              </a:rPr>
              <a:t>Доля в ежегодном наборе выпускников - 90%</a:t>
            </a:r>
            <a:endParaRPr lang="ru-RU" sz="1100" b="1" u="sng" dirty="0">
              <a:solidFill>
                <a:srgbClr val="414142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59766" y="2051678"/>
            <a:ext cx="3044736" cy="3504135"/>
          </a:xfrm>
          <a:prstGeom prst="roundRect">
            <a:avLst/>
          </a:prstGeom>
          <a:noFill/>
          <a:ln>
            <a:solidFill>
              <a:schemeClr val="accent6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97706" y="1587785"/>
            <a:ext cx="8938790" cy="4289431"/>
          </a:xfrm>
          <a:prstGeom prst="roundRect">
            <a:avLst/>
          </a:prstGeom>
          <a:noFill/>
          <a:ln>
            <a:solidFill>
              <a:srgbClr val="00206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157373" y="1136711"/>
            <a:ext cx="8258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НЯИК</a:t>
            </a:r>
          </a:p>
        </p:txBody>
      </p:sp>
    </p:spTree>
    <p:extLst>
      <p:ext uri="{BB962C8B-B14F-4D97-AF65-F5344CB8AC3E}">
        <p14:creationId xmlns:p14="http://schemas.microsoft.com/office/powerpoint/2010/main" val="16162232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836" y="2359486"/>
            <a:ext cx="2490459" cy="2736304"/>
          </a:xfrm>
        </p:spPr>
        <p:txBody>
          <a:bodyPr>
            <a:noAutofit/>
          </a:bodyPr>
          <a:lstStyle/>
          <a:p>
            <a:r>
              <a:rPr lang="ru-RU" sz="1200" b="0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1200" b="0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</a:br>
            <a:r>
              <a:rPr lang="ru-RU" sz="1200" b="0" dirty="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В</a:t>
            </a:r>
            <a:r>
              <a:rPr lang="ru-RU" sz="1200" b="0" dirty="0" smtClean="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dirty="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2013 </a:t>
            </a:r>
            <a:r>
              <a:rPr lang="ru-RU" sz="1200" b="0" dirty="0" smtClean="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году </a:t>
            </a:r>
            <a:r>
              <a:rPr lang="ru-RU" sz="1200" dirty="0" smtClean="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НЯИК</a:t>
            </a:r>
            <a:r>
              <a:rPr lang="ru-RU" sz="1200" b="0" dirty="0" smtClean="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 разработал </a:t>
            </a:r>
            <a:r>
              <a:rPr lang="ru-RU" sz="1200" dirty="0" smtClean="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43</a:t>
            </a:r>
            <a:r>
              <a:rPr lang="ru-RU" sz="1200" b="0" dirty="0" smtClean="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dirty="0" smtClean="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профессиональных стандарта  </a:t>
            </a:r>
            <a:r>
              <a:rPr lang="ru-RU" sz="1200" b="0" dirty="0" smtClean="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для специалистов </a:t>
            </a:r>
            <a:r>
              <a:rPr lang="ru-RU" sz="1200" b="0" dirty="0" smtClean="0">
                <a:solidFill>
                  <a:schemeClr val="accent6">
                    <a:lumMod val="50000"/>
                  </a:schemeClr>
                </a:solidFill>
                <a:latin typeface="+mn-lt"/>
              </a:rPr>
              <a:t>ГК </a:t>
            </a:r>
            <a:r>
              <a:rPr lang="ru-RU" sz="1200" b="0" dirty="0" smtClean="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«Росатом» (соответствующие </a:t>
            </a:r>
            <a:r>
              <a:rPr lang="ru-RU" sz="1200" dirty="0" smtClean="0">
                <a:solidFill>
                  <a:schemeClr val="accent6">
                    <a:lumMod val="50000"/>
                  </a:schemeClr>
                </a:solidFill>
                <a:latin typeface="+mn-lt"/>
                <a:cs typeface="Arial" pitchFamily="34" charset="0"/>
              </a:rPr>
              <a:t>19 ключевым </a:t>
            </a:r>
            <a:r>
              <a:rPr lang="ru-RU" sz="1200" b="0" dirty="0" smtClean="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специальностям / направлениям ВПО и СПО ):</a:t>
            </a:r>
            <a:br>
              <a:rPr lang="ru-RU" sz="1200" b="0" dirty="0" smtClean="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rPr>
            </a:br>
            <a:r>
              <a:rPr lang="ru-RU" sz="1200" dirty="0" smtClean="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27 </a:t>
            </a:r>
            <a:r>
              <a:rPr lang="ru-RU" sz="1200" b="0" dirty="0" smtClean="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для ядерно-энергетического комплекса (ЯЭК), </a:t>
            </a:r>
            <a:br>
              <a:rPr lang="ru-RU" sz="1200" b="0" dirty="0" smtClean="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rPr>
            </a:br>
            <a:r>
              <a:rPr lang="ru-RU" sz="1200" dirty="0" smtClean="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16</a:t>
            </a:r>
            <a:r>
              <a:rPr lang="ru-RU" sz="1200" b="0" dirty="0" smtClean="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 для ядерно-оборонного комплекса (ЯОК)</a:t>
            </a:r>
            <a:br>
              <a:rPr lang="ru-RU" sz="1200" b="0" dirty="0" smtClean="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rPr>
            </a:br>
            <a:r>
              <a:rPr lang="ru-RU" sz="1200" b="0" dirty="0" smtClean="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1200" b="0" dirty="0" smtClean="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rPr>
            </a:br>
            <a:r>
              <a:rPr lang="ru-RU" sz="1200" b="0" dirty="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В</a:t>
            </a:r>
            <a:r>
              <a:rPr lang="ru-RU" sz="1200" b="0" dirty="0" smtClean="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 разработке приняли Участие: </a:t>
            </a:r>
            <a:r>
              <a:rPr lang="ru-RU" sz="1200" dirty="0" smtClean="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560</a:t>
            </a:r>
            <a:r>
              <a:rPr lang="ru-RU" sz="1200" b="0" dirty="0" smtClean="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 специалистов из </a:t>
            </a:r>
            <a:r>
              <a:rPr lang="ru-RU" sz="1200" dirty="0" smtClean="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28</a:t>
            </a:r>
            <a:r>
              <a:rPr lang="ru-RU" sz="1200" b="0" dirty="0" smtClean="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 предприятий ГК «Росатом»</a:t>
            </a:r>
            <a:r>
              <a:rPr lang="ru-RU" sz="1200" b="0" i="1" dirty="0" smtClean="0">
                <a:solidFill>
                  <a:schemeClr val="accent6">
                    <a:lumMod val="50000"/>
                  </a:schemeClr>
                </a:solidFill>
                <a:latin typeface="+mn-lt"/>
                <a:cs typeface="Arial" pitchFamily="34" charset="0"/>
              </a:rPr>
              <a:t/>
            </a:r>
            <a:br>
              <a:rPr lang="ru-RU" sz="1200" b="0" i="1" dirty="0" smtClean="0">
                <a:solidFill>
                  <a:schemeClr val="accent6">
                    <a:lumMod val="50000"/>
                  </a:schemeClr>
                </a:solidFill>
                <a:latin typeface="+mn-lt"/>
                <a:cs typeface="Arial" pitchFamily="34" charset="0"/>
              </a:rPr>
            </a:br>
            <a:r>
              <a:rPr lang="ru-RU" sz="1200" b="0" dirty="0" smtClean="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1200" b="0" dirty="0" smtClean="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rPr>
            </a:br>
            <a:endParaRPr lang="ru-RU" sz="1200" b="0" dirty="0">
              <a:solidFill>
                <a:schemeClr val="accent6">
                  <a:lumMod val="5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07504" y="1484784"/>
            <a:ext cx="2376264" cy="792088"/>
          </a:xfrm>
          <a:prstGeom prst="round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3E87BD">
                    <a:lumMod val="50000"/>
                  </a:srgbClr>
                </a:solidFill>
              </a:rPr>
              <a:t>Разработка профессиональных стандартов</a:t>
            </a:r>
            <a:endParaRPr lang="ru-RU" dirty="0">
              <a:solidFill>
                <a:srgbClr val="3E87BD">
                  <a:lumMod val="50000"/>
                </a:srgbClr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131841" y="1484784"/>
            <a:ext cx="2448272" cy="720080"/>
          </a:xfrm>
          <a:prstGeom prst="round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3E87BD">
                    <a:lumMod val="50000"/>
                  </a:srgbClr>
                </a:solidFill>
              </a:rPr>
              <a:t>Сертификация квалификаций</a:t>
            </a:r>
            <a:endParaRPr lang="ru-RU" dirty="0">
              <a:solidFill>
                <a:srgbClr val="3E87BD">
                  <a:lumMod val="50000"/>
                </a:srgbClr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228184" y="1484784"/>
            <a:ext cx="2664296" cy="792088"/>
          </a:xfrm>
          <a:prstGeom prst="round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3E87BD">
                    <a:lumMod val="50000"/>
                  </a:srgbClr>
                </a:solidFill>
              </a:rPr>
              <a:t>Общественно-профессиональная аккредитация ООП</a:t>
            </a:r>
            <a:endParaRPr lang="ru-RU" dirty="0">
              <a:solidFill>
                <a:srgbClr val="3E87BD">
                  <a:lumMod val="50000"/>
                </a:srgbClr>
              </a:solidFill>
            </a:endParaRPr>
          </a:p>
        </p:txBody>
      </p:sp>
      <p:sp>
        <p:nvSpPr>
          <p:cNvPr id="22" name="Стрелка вправо 21"/>
          <p:cNvSpPr/>
          <p:nvPr/>
        </p:nvSpPr>
        <p:spPr>
          <a:xfrm>
            <a:off x="5652120" y="1556792"/>
            <a:ext cx="546360" cy="484632"/>
          </a:xfrm>
          <a:prstGeom prst="rightArrow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5" name="Стрелка вправо 24"/>
          <p:cNvSpPr/>
          <p:nvPr/>
        </p:nvSpPr>
        <p:spPr>
          <a:xfrm>
            <a:off x="2555776" y="1628800"/>
            <a:ext cx="546360" cy="484632"/>
          </a:xfrm>
          <a:prstGeom prst="rightArrow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6" name="Стрелка вправо 25"/>
          <p:cNvSpPr/>
          <p:nvPr/>
        </p:nvSpPr>
        <p:spPr>
          <a:xfrm>
            <a:off x="2699792" y="5805264"/>
            <a:ext cx="546360" cy="484632"/>
          </a:xfrm>
          <a:prstGeom prst="rightArrow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23528" y="587727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414142"/>
                </a:solidFill>
              </a:rPr>
              <a:t>2013 год : 10% </a:t>
            </a:r>
            <a:endParaRPr lang="ru-RU" dirty="0">
              <a:solidFill>
                <a:srgbClr val="414142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7558" y="5065654"/>
            <a:ext cx="5904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ru-RU" sz="1400" cap="all" spc="-60" dirty="0" smtClean="0">
                <a:solidFill>
                  <a:srgbClr val="003274"/>
                </a:solidFill>
              </a:rPr>
              <a:t>Процент сертифицированных </a:t>
            </a:r>
            <a:r>
              <a:rPr lang="ru-RU" sz="1400" cap="all" spc="-60" dirty="0" smtClean="0">
                <a:solidFill>
                  <a:srgbClr val="003274"/>
                </a:solidFill>
              </a:rPr>
              <a:t>выпускников НИЯУ МИФИ, приходящих в отрасль (</a:t>
            </a:r>
            <a:r>
              <a:rPr lang="ru-RU" sz="1400" cap="all" spc="-60" dirty="0" smtClean="0">
                <a:solidFill>
                  <a:srgbClr val="003274"/>
                </a:solidFill>
              </a:rPr>
              <a:t>ключевые специальности)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419872" y="5877272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414142"/>
                </a:solidFill>
              </a:rPr>
              <a:t>2016 год : 100% </a:t>
            </a:r>
            <a:endParaRPr lang="ru-RU" dirty="0">
              <a:solidFill>
                <a:srgbClr val="414142"/>
              </a:solidFill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 bwMode="auto">
          <a:xfrm>
            <a:off x="298697" y="52423"/>
            <a:ext cx="7632700" cy="962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u-RU" dirty="0" smtClean="0">
                <a:solidFill>
                  <a:srgbClr val="003274"/>
                </a:solidFill>
              </a:rPr>
              <a:t>Основные результаты внедрения системы сертификации квалификаций в 2013 году</a:t>
            </a:r>
            <a:endParaRPr lang="ru-RU" dirty="0">
              <a:solidFill>
                <a:srgbClr val="003274"/>
              </a:solidFill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 bwMode="auto">
          <a:xfrm>
            <a:off x="3164499" y="2348880"/>
            <a:ext cx="2490459" cy="273630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u-RU" sz="1200" b="0" dirty="0" smtClean="0">
                <a:solidFill>
                  <a:srgbClr val="0070C0"/>
                </a:solidFill>
              </a:rPr>
              <a:t/>
            </a:r>
            <a:br>
              <a:rPr lang="ru-RU" sz="1200" b="0" dirty="0" smtClean="0">
                <a:solidFill>
                  <a:srgbClr val="0070C0"/>
                </a:solidFill>
              </a:rPr>
            </a:br>
            <a:r>
              <a:rPr lang="ru-RU" sz="1200" b="0" dirty="0" smtClean="0">
                <a:solidFill>
                  <a:srgbClr val="3E87BD">
                    <a:lumMod val="50000"/>
                  </a:srgbClr>
                </a:solidFill>
              </a:rPr>
              <a:t>В рамках пилотного проекта ФЦПРО прошли профессиональную сертификацию квалификаций </a:t>
            </a:r>
            <a:r>
              <a:rPr lang="ru-RU" sz="1200" dirty="0" smtClean="0">
                <a:solidFill>
                  <a:srgbClr val="3E87BD">
                    <a:lumMod val="50000"/>
                  </a:srgbClr>
                </a:solidFill>
              </a:rPr>
              <a:t>225 человек </a:t>
            </a:r>
            <a:r>
              <a:rPr lang="ru-RU" sz="1200" b="0" dirty="0" smtClean="0">
                <a:solidFill>
                  <a:srgbClr val="3E87BD">
                    <a:lumMod val="50000"/>
                  </a:srgbClr>
                </a:solidFill>
              </a:rPr>
              <a:t>(</a:t>
            </a:r>
            <a:r>
              <a:rPr lang="ru-RU" sz="1200" dirty="0" smtClean="0">
                <a:solidFill>
                  <a:srgbClr val="3E87BD">
                    <a:lumMod val="50000"/>
                  </a:srgbClr>
                </a:solidFill>
              </a:rPr>
              <a:t>3 профессиональных стандарта):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200" b="0" dirty="0">
                <a:solidFill>
                  <a:srgbClr val="3E87BD">
                    <a:lumMod val="50000"/>
                  </a:srgbClr>
                </a:solidFill>
              </a:rPr>
              <a:t>с</a:t>
            </a:r>
            <a:r>
              <a:rPr lang="ru-RU" sz="1200" b="0" dirty="0" smtClean="0">
                <a:solidFill>
                  <a:srgbClr val="3E87BD">
                    <a:lumMod val="50000"/>
                  </a:srgbClr>
                </a:solidFill>
              </a:rPr>
              <a:t>пециалист в области ядерной безопасности (ЯЭК);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200" b="0" dirty="0">
                <a:solidFill>
                  <a:srgbClr val="3E87BD">
                    <a:lumMod val="50000"/>
                  </a:srgbClr>
                </a:solidFill>
              </a:rPr>
              <a:t>с</a:t>
            </a:r>
            <a:r>
              <a:rPr lang="ru-RU" sz="1200" b="0" dirty="0" smtClean="0">
                <a:solidFill>
                  <a:srgbClr val="3E87BD">
                    <a:lumMod val="50000"/>
                  </a:srgbClr>
                </a:solidFill>
              </a:rPr>
              <a:t>пециалист в области ядерной безопасности (ЯОК);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200" b="0" dirty="0">
                <a:solidFill>
                  <a:srgbClr val="3E87BD">
                    <a:lumMod val="50000"/>
                  </a:srgbClr>
                </a:solidFill>
              </a:rPr>
              <a:t>с</a:t>
            </a:r>
            <a:r>
              <a:rPr lang="ru-RU" sz="1200" b="0" dirty="0" smtClean="0">
                <a:solidFill>
                  <a:srgbClr val="3E87BD">
                    <a:lumMod val="50000"/>
                  </a:srgbClr>
                </a:solidFill>
              </a:rPr>
              <a:t>пециалист в области тепловой автоматики и измерений (ЯЭК)</a:t>
            </a:r>
          </a:p>
          <a:p>
            <a:pPr marL="171450" indent="-171450">
              <a:buFont typeface="Arial" pitchFamily="34" charset="0"/>
              <a:buChar char="•"/>
            </a:pPr>
            <a:endParaRPr lang="ru-RU" sz="1200" b="0" dirty="0">
              <a:solidFill>
                <a:srgbClr val="3E87BD">
                  <a:lumMod val="50000"/>
                </a:srgbClr>
              </a:solidFill>
            </a:endParaRPr>
          </a:p>
          <a:p>
            <a:pPr marL="171450" indent="-171450">
              <a:buFont typeface="Arial" pitchFamily="34" charset="0"/>
              <a:buChar char="•"/>
            </a:pPr>
            <a:endParaRPr lang="ru-RU" sz="1200" b="0" dirty="0">
              <a:solidFill>
                <a:srgbClr val="3E87BD">
                  <a:lumMod val="50000"/>
                </a:srgbClr>
              </a:solidFill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 bwMode="auto">
          <a:xfrm>
            <a:off x="6203237" y="2340496"/>
            <a:ext cx="2490459" cy="273630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u-RU" sz="1200" b="0" dirty="0" smtClean="0">
                <a:solidFill>
                  <a:srgbClr val="0070C0"/>
                </a:solidFill>
              </a:rPr>
              <a:t/>
            </a:r>
            <a:br>
              <a:rPr lang="ru-RU" sz="1200" b="0" dirty="0" smtClean="0">
                <a:solidFill>
                  <a:srgbClr val="0070C0"/>
                </a:solidFill>
              </a:rPr>
            </a:br>
            <a:r>
              <a:rPr lang="ru-RU" sz="1200" b="0" dirty="0" smtClean="0">
                <a:solidFill>
                  <a:srgbClr val="3E87BD">
                    <a:lumMod val="50000"/>
                  </a:srgbClr>
                </a:solidFill>
              </a:rPr>
              <a:t>Общественно-профессиональную аккредитацию по версии ФЕАНИ-РОССНИО (агентство по аккредитации программ инженерного образования) прошли </a:t>
            </a:r>
            <a:r>
              <a:rPr lang="ru-RU" sz="1200" dirty="0" smtClean="0">
                <a:solidFill>
                  <a:srgbClr val="3E87BD">
                    <a:lumMod val="50000"/>
                  </a:srgbClr>
                </a:solidFill>
              </a:rPr>
              <a:t>14 образовательных программ НИЯУ МИФИ </a:t>
            </a:r>
            <a:r>
              <a:rPr lang="ru-RU" sz="1200" b="0" dirty="0" smtClean="0">
                <a:solidFill>
                  <a:srgbClr val="3E87BD">
                    <a:lumMod val="50000"/>
                  </a:srgbClr>
                </a:solidFill>
              </a:rPr>
              <a:t>по ключевым специальностям / направлениям Госкорпорации «Росатом». </a:t>
            </a:r>
            <a:r>
              <a:rPr lang="ru-RU" sz="1200" dirty="0" smtClean="0">
                <a:solidFill>
                  <a:srgbClr val="3E87BD">
                    <a:lumMod val="50000"/>
                  </a:srgbClr>
                </a:solidFill>
              </a:rPr>
              <a:t>В 4 программах учитывались результаты сертификации.</a:t>
            </a:r>
            <a:br>
              <a:rPr lang="ru-RU" sz="1200" dirty="0" smtClean="0">
                <a:solidFill>
                  <a:srgbClr val="3E87BD">
                    <a:lumMod val="50000"/>
                  </a:srgbClr>
                </a:solidFill>
              </a:rPr>
            </a:br>
            <a:endParaRPr lang="ru-RU" sz="1200" dirty="0">
              <a:solidFill>
                <a:srgbClr val="3E87BD">
                  <a:lumMod val="50000"/>
                </a:srgbClr>
              </a:solidFill>
            </a:endParaRPr>
          </a:p>
        </p:txBody>
      </p:sp>
      <p:sp>
        <p:nvSpPr>
          <p:cNvPr id="16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259764" y="6448427"/>
            <a:ext cx="627062" cy="377825"/>
          </a:xfrm>
        </p:spPr>
        <p:txBody>
          <a:bodyPr/>
          <a:lstStyle/>
          <a:p>
            <a:pPr>
              <a:defRPr/>
            </a:pPr>
            <a:fld id="{0A6500FB-05B3-470F-87B4-E29DCF3025EE}" type="slidenum">
              <a:rPr lang="ru-RU" smtClean="0">
                <a:solidFill>
                  <a:srgbClr val="002060"/>
                </a:solidFill>
              </a:rPr>
              <a:pPr>
                <a:defRPr/>
              </a:pPr>
              <a:t>11</a:t>
            </a:fld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83493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229600" cy="850106"/>
          </a:xfrm>
        </p:spPr>
        <p:txBody>
          <a:bodyPr/>
          <a:lstStyle/>
          <a:p>
            <a:r>
              <a:rPr lang="ru-RU" dirty="0"/>
              <a:t>Корпоративная Академия </a:t>
            </a:r>
            <a:r>
              <a:rPr lang="ru-RU" dirty="0" err="1"/>
              <a:t>Росатома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20775F-B7BC-4619-A5C4-1D5AF5362106}" type="slidenum">
              <a:rPr lang="ru-RU" smtClean="0">
                <a:solidFill>
                  <a:srgbClr val="003274"/>
                </a:solidFill>
              </a:rPr>
              <a:pPr>
                <a:defRPr/>
              </a:pPr>
              <a:t>12</a:t>
            </a:fld>
            <a:endParaRPr lang="ru-RU" dirty="0">
              <a:solidFill>
                <a:srgbClr val="003274"/>
              </a:solidFill>
            </a:endParaRPr>
          </a:p>
        </p:txBody>
      </p:sp>
      <p:pic>
        <p:nvPicPr>
          <p:cNvPr id="8" name="Picture 2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99" t="27245" r="43120" b="59472"/>
          <a:stretch/>
        </p:blipFill>
        <p:spPr bwMode="auto">
          <a:xfrm>
            <a:off x="2339752" y="2670004"/>
            <a:ext cx="2082219" cy="1714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0933" y="1250864"/>
            <a:ext cx="1923940" cy="13052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380" y="2372018"/>
            <a:ext cx="1778372" cy="12454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920" y="3798261"/>
            <a:ext cx="1725292" cy="12151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635240"/>
            <a:ext cx="1535212" cy="1081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Chevron 39"/>
          <p:cNvSpPr/>
          <p:nvPr/>
        </p:nvSpPr>
        <p:spPr bwMode="auto">
          <a:xfrm>
            <a:off x="5735995" y="5589240"/>
            <a:ext cx="2772000" cy="649555"/>
          </a:xfrm>
          <a:prstGeom prst="rect">
            <a:avLst/>
          </a:prstGeom>
          <a:solidFill>
            <a:srgbClr val="4595D1">
              <a:lumMod val="40000"/>
              <a:lumOff val="60000"/>
            </a:srgbClr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lIns="0" r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Развитие руководителей и кадрового 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резерва</a:t>
            </a:r>
            <a:endParaRPr kumimoji="0" lang="ru-RU" sz="13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Chevron 39"/>
          <p:cNvSpPr/>
          <p:nvPr/>
        </p:nvSpPr>
        <p:spPr bwMode="auto">
          <a:xfrm>
            <a:off x="5735995" y="1379776"/>
            <a:ext cx="2772000" cy="649555"/>
          </a:xfrm>
          <a:prstGeom prst="rect">
            <a:avLst/>
          </a:prstGeom>
          <a:solidFill>
            <a:srgbClr val="4595D1">
              <a:lumMod val="40000"/>
              <a:lumOff val="60000"/>
            </a:srgbClr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lIns="0" r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 smtClean="0">
                <a:ln w="9525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cs typeface="Arial"/>
              </a:rPr>
              <a:t>   </a:t>
            </a:r>
            <a:r>
              <a:rPr kumimoji="0" lang="ru-RU" sz="13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Трансляция корпоративных 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ценностей</a:t>
            </a:r>
            <a:endParaRPr kumimoji="0" lang="ru-RU" sz="13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Chevron 39"/>
          <p:cNvSpPr/>
          <p:nvPr/>
        </p:nvSpPr>
        <p:spPr bwMode="auto">
          <a:xfrm>
            <a:off x="5741623" y="3083558"/>
            <a:ext cx="2771263" cy="649555"/>
          </a:xfrm>
          <a:prstGeom prst="rect">
            <a:avLst/>
          </a:prstGeom>
          <a:solidFill>
            <a:srgbClr val="4595D1">
              <a:lumMod val="40000"/>
              <a:lumOff val="60000"/>
            </a:srgbClr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lIns="0" r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Повышение привлекательности предприятий </a:t>
            </a:r>
            <a:r>
              <a:rPr kumimoji="0" lang="ru-RU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Росатома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как работодателей</a:t>
            </a:r>
          </a:p>
        </p:txBody>
      </p:sp>
      <p:sp>
        <p:nvSpPr>
          <p:cNvPr id="17" name="Chevron 39"/>
          <p:cNvSpPr/>
          <p:nvPr/>
        </p:nvSpPr>
        <p:spPr bwMode="auto">
          <a:xfrm>
            <a:off x="5750713" y="3906400"/>
            <a:ext cx="2772000" cy="649555"/>
          </a:xfrm>
          <a:prstGeom prst="rect">
            <a:avLst/>
          </a:prstGeom>
          <a:solidFill>
            <a:srgbClr val="4595D1">
              <a:lumMod val="40000"/>
              <a:lumOff val="60000"/>
            </a:srgbClr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lIns="0" r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Содействие внедрению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изменений, происходящих в атомной отрасли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Chevron 39"/>
          <p:cNvSpPr/>
          <p:nvPr/>
        </p:nvSpPr>
        <p:spPr bwMode="auto">
          <a:xfrm>
            <a:off x="5740886" y="4750850"/>
            <a:ext cx="2772000" cy="649555"/>
          </a:xfrm>
          <a:prstGeom prst="rect">
            <a:avLst/>
          </a:prstGeom>
          <a:solidFill>
            <a:srgbClr val="4595D1">
              <a:lumMod val="40000"/>
              <a:lumOff val="60000"/>
            </a:srgbClr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lIns="0" r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Развитие профессиональных (экспертных) сообществ</a:t>
            </a:r>
          </a:p>
        </p:txBody>
      </p:sp>
      <p:sp>
        <p:nvSpPr>
          <p:cNvPr id="19" name="Chevron 39"/>
          <p:cNvSpPr/>
          <p:nvPr/>
        </p:nvSpPr>
        <p:spPr bwMode="auto">
          <a:xfrm>
            <a:off x="5750713" y="2230570"/>
            <a:ext cx="2772000" cy="649555"/>
          </a:xfrm>
          <a:prstGeom prst="rect">
            <a:avLst/>
          </a:prstGeom>
          <a:solidFill>
            <a:srgbClr val="4595D1">
              <a:lumMod val="40000"/>
              <a:lumOff val="60000"/>
            </a:srgbClr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lIns="0" r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Развитие отраслевых бизнес-компетенций</a:t>
            </a:r>
          </a:p>
        </p:txBody>
      </p:sp>
      <p:sp>
        <p:nvSpPr>
          <p:cNvPr id="30" name="Стрелка вправо 29"/>
          <p:cNvSpPr/>
          <p:nvPr/>
        </p:nvSpPr>
        <p:spPr>
          <a:xfrm>
            <a:off x="4644008" y="2910506"/>
            <a:ext cx="576064" cy="1161753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5436096" y="950588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u="sng" dirty="0" smtClean="0">
                <a:solidFill>
                  <a:srgbClr val="002060"/>
                </a:solidFill>
              </a:rPr>
              <a:t>Основные задачи</a:t>
            </a:r>
            <a:endParaRPr lang="ru-RU" b="1" u="sng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0135530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555347"/>
            <a:ext cx="2110882" cy="1702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229600" cy="850106"/>
          </a:xfrm>
        </p:spPr>
        <p:txBody>
          <a:bodyPr/>
          <a:lstStyle/>
          <a:p>
            <a:r>
              <a:rPr lang="ru-RU" altLang="ru-RU" dirty="0">
                <a:solidFill>
                  <a:srgbClr val="002060"/>
                </a:solidFill>
              </a:rPr>
              <a:t>Центральный Институт Повышения Квалификации Госкорпорации «Росатом»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20775F-B7BC-4619-A5C4-1D5AF5362106}" type="slidenum">
              <a:rPr lang="ru-RU" smtClean="0">
                <a:solidFill>
                  <a:srgbClr val="003274"/>
                </a:solidFill>
              </a:rPr>
              <a:pPr>
                <a:defRPr/>
              </a:pPr>
              <a:t>13</a:t>
            </a:fld>
            <a:endParaRPr lang="ru-RU" dirty="0">
              <a:solidFill>
                <a:srgbClr val="003274"/>
              </a:solidFill>
            </a:endParaRPr>
          </a:p>
        </p:txBody>
      </p:sp>
      <p:sp>
        <p:nvSpPr>
          <p:cNvPr id="13" name="Chevron 39"/>
          <p:cNvSpPr/>
          <p:nvPr/>
        </p:nvSpPr>
        <p:spPr bwMode="auto">
          <a:xfrm>
            <a:off x="5750713" y="1556792"/>
            <a:ext cx="2772000" cy="935418"/>
          </a:xfrm>
          <a:prstGeom prst="rect">
            <a:avLst/>
          </a:prstGeom>
          <a:solidFill>
            <a:srgbClr val="19147E"/>
          </a:solidFill>
          <a:ln w="25400" cap="flat" cmpd="sng" algn="ctr">
            <a:solidFill>
              <a:srgbClr val="003274">
                <a:lumMod val="75000"/>
              </a:srgbClr>
            </a:solidFill>
            <a:prstDash val="solid"/>
          </a:ln>
          <a:effectLst/>
        </p:spPr>
        <p:txBody>
          <a:bodyPr lIns="0" rIns="0" anchor="ctr"/>
          <a:lstStyle/>
          <a:p>
            <a:pPr algn="ctr"/>
            <a:r>
              <a:rPr lang="ru-RU" sz="1300" kern="0" dirty="0">
                <a:solidFill>
                  <a:schemeClr val="bg1"/>
                </a:solidFill>
              </a:rPr>
              <a:t>Развитие </a:t>
            </a:r>
            <a:r>
              <a:rPr lang="ru-RU" sz="1300" kern="0" dirty="0" smtClean="0">
                <a:solidFill>
                  <a:schemeClr val="bg1"/>
                </a:solidFill>
              </a:rPr>
              <a:t>технических компетенций</a:t>
            </a:r>
          </a:p>
        </p:txBody>
      </p:sp>
      <p:sp>
        <p:nvSpPr>
          <p:cNvPr id="16" name="Chevron 39"/>
          <p:cNvSpPr/>
          <p:nvPr/>
        </p:nvSpPr>
        <p:spPr bwMode="auto">
          <a:xfrm>
            <a:off x="5734422" y="3933056"/>
            <a:ext cx="2771263" cy="1040578"/>
          </a:xfrm>
          <a:prstGeom prst="rect">
            <a:avLst/>
          </a:prstGeom>
          <a:solidFill>
            <a:srgbClr val="19147E"/>
          </a:solidFill>
          <a:ln w="25400" cap="flat" cmpd="sng" algn="ctr">
            <a:solidFill>
              <a:srgbClr val="003274">
                <a:lumMod val="75000"/>
              </a:srgbClr>
            </a:solidFill>
            <a:prstDash val="solid"/>
          </a:ln>
          <a:effectLst/>
        </p:spPr>
        <p:txBody>
          <a:bodyPr lIns="0" rIns="0" anchor="ctr"/>
          <a:lstStyle/>
          <a:p>
            <a:pPr algn="ctr"/>
            <a:r>
              <a:rPr lang="ru-RU" sz="1400" kern="0" dirty="0" smtClean="0">
                <a:solidFill>
                  <a:schemeClr val="bg1"/>
                </a:solidFill>
              </a:rPr>
              <a:t>Управление безопасностью использования атомной энергии через развитие компетенций по безопасности</a:t>
            </a:r>
            <a:endParaRPr lang="ru-RU" sz="1400" kern="0" dirty="0">
              <a:solidFill>
                <a:schemeClr val="bg1"/>
              </a:solidFill>
            </a:endParaRPr>
          </a:p>
        </p:txBody>
      </p:sp>
      <p:sp>
        <p:nvSpPr>
          <p:cNvPr id="17" name="Chevron 39"/>
          <p:cNvSpPr/>
          <p:nvPr/>
        </p:nvSpPr>
        <p:spPr bwMode="auto">
          <a:xfrm>
            <a:off x="5734422" y="5215986"/>
            <a:ext cx="2772000" cy="1008112"/>
          </a:xfrm>
          <a:prstGeom prst="rect">
            <a:avLst/>
          </a:prstGeom>
          <a:solidFill>
            <a:srgbClr val="19147E"/>
          </a:solidFill>
          <a:ln w="25400" cap="flat" cmpd="sng" algn="ctr">
            <a:solidFill>
              <a:srgbClr val="003274">
                <a:lumMod val="75000"/>
              </a:srgbClr>
            </a:solidFill>
            <a:prstDash val="solid"/>
          </a:ln>
          <a:effectLst/>
        </p:spPr>
        <p:txBody>
          <a:bodyPr lIns="0" rIns="0" anchor="ctr"/>
          <a:lstStyle/>
          <a:p>
            <a:pPr algn="ctr"/>
            <a:r>
              <a:rPr lang="ru-RU" sz="1400" kern="0" dirty="0" smtClean="0">
                <a:solidFill>
                  <a:schemeClr val="bg1"/>
                </a:solidFill>
              </a:rPr>
              <a:t>Обеспечение образовательной поддержки международной экспансии российских ядерных технологий</a:t>
            </a:r>
            <a:endParaRPr lang="ru-RU" sz="1400" kern="0" dirty="0">
              <a:solidFill>
                <a:schemeClr val="bg1"/>
              </a:solidFill>
            </a:endParaRPr>
          </a:p>
        </p:txBody>
      </p:sp>
      <p:sp>
        <p:nvSpPr>
          <p:cNvPr id="19" name="Chevron 39"/>
          <p:cNvSpPr/>
          <p:nvPr/>
        </p:nvSpPr>
        <p:spPr bwMode="auto">
          <a:xfrm>
            <a:off x="5738881" y="2708919"/>
            <a:ext cx="2772000" cy="1024193"/>
          </a:xfrm>
          <a:prstGeom prst="rect">
            <a:avLst/>
          </a:prstGeom>
          <a:solidFill>
            <a:srgbClr val="19147E"/>
          </a:solidFill>
          <a:ln w="25400" cap="flat" cmpd="sng" algn="ctr">
            <a:solidFill>
              <a:srgbClr val="003274">
                <a:lumMod val="75000"/>
              </a:srgbClr>
            </a:solidFill>
            <a:prstDash val="solid"/>
          </a:ln>
          <a:effectLst/>
        </p:spPr>
        <p:txBody>
          <a:bodyPr lIns="0" rIns="0" anchor="ctr"/>
          <a:lstStyle/>
          <a:p>
            <a:pPr algn="ctr"/>
            <a:r>
              <a:rPr lang="ru-RU" sz="1400" kern="0" dirty="0" smtClean="0">
                <a:solidFill>
                  <a:schemeClr val="bg1"/>
                </a:solidFill>
              </a:rPr>
              <a:t>Обеспечение государственной безопасности за счет развития специальных компетенций</a:t>
            </a:r>
            <a:endParaRPr lang="ru-RU" sz="1100" kern="0" dirty="0">
              <a:solidFill>
                <a:schemeClr val="bg1"/>
              </a:solidFill>
            </a:endParaRPr>
          </a:p>
        </p:txBody>
      </p:sp>
      <p:sp>
        <p:nvSpPr>
          <p:cNvPr id="30" name="Стрелка вправо 29"/>
          <p:cNvSpPr/>
          <p:nvPr/>
        </p:nvSpPr>
        <p:spPr>
          <a:xfrm>
            <a:off x="4644008" y="2910506"/>
            <a:ext cx="576064" cy="1161753"/>
          </a:xfrm>
          <a:prstGeom prst="rightArrow">
            <a:avLst/>
          </a:prstGeom>
          <a:solidFill>
            <a:srgbClr val="1914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436096" y="950588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u="sng" dirty="0" smtClean="0">
                <a:solidFill>
                  <a:srgbClr val="002060"/>
                </a:solidFill>
              </a:rPr>
              <a:t>Основные задачи</a:t>
            </a:r>
            <a:endParaRPr lang="ru-RU" b="1" u="sng" dirty="0">
              <a:solidFill>
                <a:srgbClr val="002060"/>
              </a:solidFill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319920"/>
            <a:ext cx="1492049" cy="1012502"/>
          </a:xfrm>
          <a:prstGeom prst="rect">
            <a:avLst/>
          </a:prstGeom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315194"/>
            <a:ext cx="1796874" cy="1129862"/>
          </a:xfrm>
          <a:prstGeom prst="rect">
            <a:avLst/>
          </a:prstGeom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582" y="3733113"/>
            <a:ext cx="1807998" cy="1145737"/>
          </a:xfrm>
          <a:prstGeom prst="rect">
            <a:avLst/>
          </a:prstGeom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509" y="4878850"/>
            <a:ext cx="1601330" cy="1028377"/>
          </a:xfrm>
          <a:prstGeom prst="rect">
            <a:avLst/>
          </a:prstGeom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6489685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632" y="124009"/>
            <a:ext cx="8229600" cy="775763"/>
          </a:xfrm>
        </p:spPr>
        <p:txBody>
          <a:bodyPr/>
          <a:lstStyle/>
          <a:p>
            <a:r>
              <a:rPr lang="ru-RU" dirty="0" smtClean="0"/>
              <a:t>Работа с персоналом – ключевой фактор обеспечения безопасности использования атомной энергии</a:t>
            </a:r>
            <a:br>
              <a:rPr lang="ru-RU" dirty="0" smtClean="0"/>
            </a:br>
            <a:r>
              <a:rPr lang="ru-RU" sz="1400" b="0" dirty="0" smtClean="0"/>
              <a:t>Вовлеченность </a:t>
            </a:r>
            <a:r>
              <a:rPr lang="en-US" sz="1400" b="0" dirty="0" smtClean="0"/>
              <a:t>VS </a:t>
            </a:r>
            <a:r>
              <a:rPr lang="ru-RU" sz="1400" b="0" dirty="0" smtClean="0"/>
              <a:t>Безопасность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sz="1400" b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20775F-B7BC-4619-A5C4-1D5AF5362106}" type="slidenum">
              <a:rPr lang="ru-RU" smtClean="0">
                <a:solidFill>
                  <a:srgbClr val="003274"/>
                </a:solidFill>
              </a:rPr>
              <a:pPr>
                <a:defRPr/>
              </a:pPr>
              <a:t>14</a:t>
            </a:fld>
            <a:endParaRPr lang="ru-RU" dirty="0">
              <a:solidFill>
                <a:srgbClr val="003274"/>
              </a:solidFill>
            </a:endParaRPr>
          </a:p>
        </p:txBody>
      </p:sp>
      <p:sp>
        <p:nvSpPr>
          <p:cNvPr id="8" name="Прямоугольник 7"/>
          <p:cNvSpPr/>
          <p:nvPr>
            <p:custDataLst>
              <p:tags r:id="rId1"/>
            </p:custDataLst>
          </p:nvPr>
        </p:nvSpPr>
        <p:spPr>
          <a:xfrm>
            <a:off x="451771" y="2932145"/>
            <a:ext cx="7966377" cy="3080780"/>
          </a:xfrm>
          <a:prstGeom prst="rect">
            <a:avLst/>
          </a:prstGeom>
          <a:solidFill>
            <a:srgbClr val="F3F2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>
            <p:custDataLst>
              <p:tags r:id="rId2"/>
            </p:custDataLst>
          </p:nvPr>
        </p:nvSpPr>
        <p:spPr>
          <a:xfrm>
            <a:off x="1838565" y="3075024"/>
            <a:ext cx="33507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200" b="1" i="0" u="none" strike="noStrike" kern="1200" baseline="0">
                <a:solidFill>
                  <a:srgbClr val="414142"/>
                </a:solidFill>
                <a:latin typeface="+mn-lt"/>
                <a:ea typeface="+mn-ea"/>
                <a:cs typeface="+mn-cs"/>
              </a:defRPr>
            </a:pPr>
            <a:r>
              <a:rPr lang="ru-RU" sz="1200" b="1" spc="30" dirty="0" smtClean="0">
                <a:solidFill>
                  <a:schemeClr val="accent1"/>
                </a:solidFill>
                <a:latin typeface="+mn-lt"/>
                <a:cs typeface="Times New Roman" pitchFamily="18" charset="0"/>
              </a:rPr>
              <a:t>Дни без работы из-за трава </a:t>
            </a:r>
          </a:p>
          <a:p>
            <a:pPr algn="ctr">
              <a:defRPr sz="1200" b="1" i="0" u="none" strike="noStrike" kern="1200" baseline="0">
                <a:solidFill>
                  <a:srgbClr val="414142"/>
                </a:solidFill>
                <a:latin typeface="+mn-lt"/>
                <a:ea typeface="+mn-ea"/>
                <a:cs typeface="+mn-cs"/>
              </a:defRPr>
            </a:pPr>
            <a:r>
              <a:rPr lang="ru-RU" sz="1200" b="1" spc="30" dirty="0" smtClean="0">
                <a:solidFill>
                  <a:schemeClr val="accent1"/>
                </a:solidFill>
                <a:latin typeface="+mn-lt"/>
                <a:cs typeface="Times New Roman" pitchFamily="18" charset="0"/>
              </a:rPr>
              <a:t>на 1000 человек</a:t>
            </a:r>
            <a:endParaRPr lang="ru-RU" sz="1200" b="1" spc="30" dirty="0">
              <a:solidFill>
                <a:schemeClr val="accent1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>
            <p:custDataLst>
              <p:tags r:id="rId3"/>
            </p:custDataLst>
          </p:nvPr>
        </p:nvSpPr>
        <p:spPr>
          <a:xfrm>
            <a:off x="451771" y="3932264"/>
            <a:ext cx="113529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600" b="1" dirty="0">
                <a:solidFill>
                  <a:schemeClr val="tx1">
                    <a:lumMod val="50000"/>
                  </a:schemeClr>
                </a:solidFill>
                <a:latin typeface="+mn-lt"/>
                <a:cs typeface="Times New Roman" pitchFamily="18" charset="0"/>
              </a:rPr>
              <a:t>28%-52%</a:t>
            </a:r>
            <a:endParaRPr lang="ru-RU" sz="1600" b="1" dirty="0">
              <a:solidFill>
                <a:schemeClr val="tx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>
            <p:custDataLst>
              <p:tags r:id="rId4"/>
            </p:custDataLst>
          </p:nvPr>
        </p:nvSpPr>
        <p:spPr>
          <a:xfrm>
            <a:off x="451771" y="4503764"/>
            <a:ext cx="113529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600" b="1" dirty="0">
                <a:solidFill>
                  <a:schemeClr val="tx1">
                    <a:lumMod val="50000"/>
                  </a:schemeClr>
                </a:solidFill>
                <a:latin typeface="+mn-lt"/>
                <a:cs typeface="Times New Roman" pitchFamily="18" charset="0"/>
              </a:rPr>
              <a:t>53%-61%</a:t>
            </a:r>
            <a:endParaRPr lang="ru-RU" sz="1600" b="1" dirty="0">
              <a:solidFill>
                <a:schemeClr val="tx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>
            <p:custDataLst>
              <p:tags r:id="rId5"/>
            </p:custDataLst>
          </p:nvPr>
        </p:nvSpPr>
        <p:spPr>
          <a:xfrm>
            <a:off x="451771" y="5075264"/>
            <a:ext cx="113529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600" b="1" dirty="0">
                <a:solidFill>
                  <a:schemeClr val="tx1">
                    <a:lumMod val="50000"/>
                  </a:schemeClr>
                </a:solidFill>
                <a:latin typeface="+mn-lt"/>
                <a:cs typeface="Times New Roman" pitchFamily="18" charset="0"/>
              </a:rPr>
              <a:t>63%-69%</a:t>
            </a:r>
            <a:endParaRPr lang="ru-RU" sz="1600" b="1" dirty="0">
              <a:solidFill>
                <a:schemeClr val="tx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>
            <p:custDataLst>
              <p:tags r:id="rId6"/>
            </p:custDataLst>
          </p:nvPr>
        </p:nvSpPr>
        <p:spPr>
          <a:xfrm>
            <a:off x="451771" y="5646764"/>
            <a:ext cx="113529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600" b="1" dirty="0">
                <a:solidFill>
                  <a:schemeClr val="tx1">
                    <a:lumMod val="50000"/>
                  </a:schemeClr>
                </a:solidFill>
                <a:latin typeface="+mn-lt"/>
                <a:cs typeface="Times New Roman" pitchFamily="18" charset="0"/>
              </a:rPr>
              <a:t>71%-87%</a:t>
            </a:r>
            <a:endParaRPr lang="ru-RU" sz="1600" b="1" dirty="0">
              <a:solidFill>
                <a:schemeClr val="tx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  <p:cxnSp>
        <p:nvCxnSpPr>
          <p:cNvPr id="14" name="Прямая соединительная линия 13"/>
          <p:cNvCxnSpPr/>
          <p:nvPr>
            <p:custDataLst>
              <p:tags r:id="rId7"/>
            </p:custDataLst>
          </p:nvPr>
        </p:nvCxnSpPr>
        <p:spPr>
          <a:xfrm flipH="1">
            <a:off x="1770529" y="3027397"/>
            <a:ext cx="756" cy="2979857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>
            <p:custDataLst>
              <p:tags r:id="rId8"/>
            </p:custDataLst>
          </p:nvPr>
        </p:nvCxnSpPr>
        <p:spPr>
          <a:xfrm>
            <a:off x="301929" y="3789389"/>
            <a:ext cx="7926423" cy="13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27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06095" y="3089438"/>
            <a:ext cx="15114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/>
                </a:solidFill>
                <a:latin typeface="+mn-lt"/>
                <a:cs typeface="Times New Roman" pitchFamily="18" charset="0"/>
              </a:rPr>
              <a:t>Индекс вовлеченности</a:t>
            </a:r>
            <a:endParaRPr lang="ru-RU" sz="1200" b="1" dirty="0">
              <a:solidFill>
                <a:schemeClr val="accent1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>
            <p:custDataLst>
              <p:tags r:id="rId10"/>
            </p:custDataLst>
          </p:nvPr>
        </p:nvSpPr>
        <p:spPr>
          <a:xfrm>
            <a:off x="4297173" y="3932264"/>
            <a:ext cx="94103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tx1">
                    <a:lumMod val="50000"/>
                  </a:schemeClr>
                </a:solidFill>
                <a:latin typeface="+mn-lt"/>
                <a:cs typeface="Times New Roman" pitchFamily="18" charset="0"/>
              </a:rPr>
              <a:t> 48 </a:t>
            </a:r>
            <a:r>
              <a:rPr lang="ru-RU" sz="1200" b="1" dirty="0" smtClean="0">
                <a:solidFill>
                  <a:schemeClr val="tx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дней</a:t>
            </a:r>
            <a:endParaRPr lang="ru-RU" sz="1200" b="1" dirty="0">
              <a:solidFill>
                <a:schemeClr val="tx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  <p:cxnSp>
        <p:nvCxnSpPr>
          <p:cNvPr id="18" name="Прямая соединительная линия 17"/>
          <p:cNvCxnSpPr/>
          <p:nvPr>
            <p:custDataLst>
              <p:tags r:id="rId11"/>
            </p:custDataLst>
          </p:nvPr>
        </p:nvCxnSpPr>
        <p:spPr>
          <a:xfrm flipH="1">
            <a:off x="5566234" y="3003579"/>
            <a:ext cx="1" cy="295290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>
            <p:custDataLst>
              <p:tags r:id="rId12"/>
            </p:custDataLst>
          </p:nvPr>
        </p:nvSpPr>
        <p:spPr>
          <a:xfrm>
            <a:off x="4578016" y="4572349"/>
            <a:ext cx="94103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tx1">
                    <a:lumMod val="50000"/>
                  </a:schemeClr>
                </a:solidFill>
                <a:latin typeface="+mn-lt"/>
                <a:cs typeface="Times New Roman" pitchFamily="18" charset="0"/>
              </a:rPr>
              <a:t>50 </a:t>
            </a:r>
            <a:r>
              <a:rPr lang="ru-RU" sz="1200" b="1" dirty="0" smtClean="0">
                <a:solidFill>
                  <a:schemeClr val="tx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дней</a:t>
            </a:r>
            <a:endParaRPr lang="ru-RU" sz="1200" b="1" dirty="0">
              <a:solidFill>
                <a:schemeClr val="tx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>
            <p:custDataLst>
              <p:tags r:id="rId13"/>
            </p:custDataLst>
          </p:nvPr>
        </p:nvSpPr>
        <p:spPr>
          <a:xfrm>
            <a:off x="5500127" y="3075024"/>
            <a:ext cx="33507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200" b="1" i="0" u="none" strike="noStrike" kern="1200" baseline="0">
                <a:solidFill>
                  <a:srgbClr val="414142"/>
                </a:solidFill>
                <a:latin typeface="+mn-lt"/>
                <a:ea typeface="+mn-ea"/>
                <a:cs typeface="+mn-cs"/>
              </a:defRPr>
            </a:pPr>
            <a:r>
              <a:rPr lang="ru-RU" sz="1200" b="1" spc="30" dirty="0" smtClean="0">
                <a:solidFill>
                  <a:schemeClr val="accent1"/>
                </a:solidFill>
                <a:latin typeface="+mn-lt"/>
                <a:cs typeface="Times New Roman" pitchFamily="18" charset="0"/>
              </a:rPr>
              <a:t>Количество травмированных </a:t>
            </a:r>
          </a:p>
          <a:p>
            <a:pPr algn="ctr">
              <a:defRPr sz="1200" b="1" i="0" u="none" strike="noStrike" kern="1200" baseline="0">
                <a:solidFill>
                  <a:srgbClr val="414142"/>
                </a:solidFill>
                <a:latin typeface="+mn-lt"/>
                <a:ea typeface="+mn-ea"/>
                <a:cs typeface="+mn-cs"/>
              </a:defRPr>
            </a:pPr>
            <a:r>
              <a:rPr lang="ru-RU" sz="1200" b="1" spc="30" dirty="0" smtClean="0">
                <a:solidFill>
                  <a:schemeClr val="accent1"/>
                </a:solidFill>
                <a:latin typeface="+mn-lt"/>
                <a:cs typeface="Times New Roman" pitchFamily="18" charset="0"/>
              </a:rPr>
              <a:t>на 1000 человек</a:t>
            </a:r>
            <a:endParaRPr lang="ru-RU" sz="1200" b="1" spc="30" dirty="0">
              <a:solidFill>
                <a:schemeClr val="accent1"/>
              </a:solidFill>
              <a:latin typeface="+mn-lt"/>
              <a:cs typeface="Times New Roman" pitchFamily="18" charset="0"/>
            </a:endParaRPr>
          </a:p>
        </p:txBody>
      </p:sp>
      <p:cxnSp>
        <p:nvCxnSpPr>
          <p:cNvPr id="21" name="Прямая соединительная линия 20"/>
          <p:cNvCxnSpPr/>
          <p:nvPr>
            <p:custDataLst>
              <p:tags r:id="rId14"/>
            </p:custDataLst>
          </p:nvPr>
        </p:nvCxnSpPr>
        <p:spPr>
          <a:xfrm>
            <a:off x="301929" y="4432336"/>
            <a:ext cx="7926423" cy="1376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>
            <p:custDataLst>
              <p:tags r:id="rId15"/>
            </p:custDataLst>
          </p:nvPr>
        </p:nvCxnSpPr>
        <p:spPr>
          <a:xfrm>
            <a:off x="301929" y="5003830"/>
            <a:ext cx="7926423" cy="1376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>
            <p:custDataLst>
              <p:tags r:id="rId16"/>
            </p:custDataLst>
          </p:nvPr>
        </p:nvCxnSpPr>
        <p:spPr>
          <a:xfrm>
            <a:off x="301929" y="5575337"/>
            <a:ext cx="7926423" cy="1376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>
            <p:custDataLst>
              <p:tags r:id="rId17"/>
            </p:custDataLst>
          </p:nvPr>
        </p:nvSpPr>
        <p:spPr>
          <a:xfrm>
            <a:off x="3683563" y="5143849"/>
            <a:ext cx="94103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tx1">
                    <a:lumMod val="50000"/>
                  </a:schemeClr>
                </a:solidFill>
                <a:latin typeface="+mn-lt"/>
                <a:cs typeface="Times New Roman" pitchFamily="18" charset="0"/>
              </a:rPr>
              <a:t>33 </a:t>
            </a:r>
            <a:r>
              <a:rPr lang="ru-RU" sz="1200" b="1" dirty="0" smtClean="0">
                <a:solidFill>
                  <a:schemeClr val="tx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дня</a:t>
            </a:r>
            <a:endParaRPr lang="ru-RU" sz="1200" b="1" dirty="0">
              <a:solidFill>
                <a:schemeClr val="tx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>
            <p:custDataLst>
              <p:tags r:id="rId18"/>
            </p:custDataLst>
          </p:nvPr>
        </p:nvSpPr>
        <p:spPr>
          <a:xfrm>
            <a:off x="2416028" y="5715349"/>
            <a:ext cx="71231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tx1">
                    <a:lumMod val="50000"/>
                  </a:schemeClr>
                </a:solidFill>
                <a:latin typeface="+mn-lt"/>
                <a:cs typeface="Times New Roman" pitchFamily="18" charset="0"/>
              </a:rPr>
              <a:t>4 </a:t>
            </a:r>
            <a:r>
              <a:rPr lang="ru-RU" sz="1200" b="1" dirty="0" smtClean="0">
                <a:solidFill>
                  <a:schemeClr val="tx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дня</a:t>
            </a:r>
            <a:endParaRPr lang="ru-RU" sz="1200" b="1" dirty="0">
              <a:solidFill>
                <a:schemeClr val="tx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>
            <p:custDataLst>
              <p:tags r:id="rId19"/>
            </p:custDataLst>
          </p:nvPr>
        </p:nvSpPr>
        <p:spPr>
          <a:xfrm>
            <a:off x="8024843" y="3932264"/>
            <a:ext cx="114218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tx1">
                    <a:lumMod val="50000"/>
                  </a:schemeClr>
                </a:solidFill>
                <a:latin typeface="+mn-lt"/>
                <a:cs typeface="Times New Roman" pitchFamily="18" charset="0"/>
              </a:rPr>
              <a:t>1</a:t>
            </a:r>
            <a:r>
              <a:rPr lang="en-US" sz="1600" b="1" dirty="0">
                <a:solidFill>
                  <a:schemeClr val="tx1">
                    <a:lumMod val="50000"/>
                  </a:schemeClr>
                </a:solidFill>
                <a:latin typeface="+mn-lt"/>
                <a:cs typeface="Times New Roman" pitchFamily="18" charset="0"/>
              </a:rPr>
              <a:t>,3 </a:t>
            </a:r>
            <a:r>
              <a:rPr lang="ru-RU" sz="1200" b="1" dirty="0" smtClean="0">
                <a:solidFill>
                  <a:schemeClr val="tx1">
                    <a:lumMod val="50000"/>
                  </a:schemeClr>
                </a:solidFill>
                <a:latin typeface="+mn-lt"/>
                <a:cs typeface="Times New Roman" pitchFamily="18" charset="0"/>
              </a:rPr>
              <a:t>чел.</a:t>
            </a:r>
            <a:endParaRPr lang="ru-RU" sz="1200" b="1" dirty="0">
              <a:solidFill>
                <a:schemeClr val="tx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>
            <p:custDataLst>
              <p:tags r:id="rId20"/>
            </p:custDataLst>
          </p:nvPr>
        </p:nvSpPr>
        <p:spPr>
          <a:xfrm>
            <a:off x="7672767" y="5102871"/>
            <a:ext cx="134334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tx1">
                    <a:lumMod val="50000"/>
                  </a:schemeClr>
                </a:solidFill>
                <a:latin typeface="+mn-lt"/>
                <a:cs typeface="Times New Roman" pitchFamily="18" charset="0"/>
              </a:rPr>
              <a:t>0</a:t>
            </a:r>
            <a:r>
              <a:rPr lang="en-US" sz="1600" b="1" dirty="0">
                <a:solidFill>
                  <a:schemeClr val="tx1">
                    <a:lumMod val="50000"/>
                  </a:schemeClr>
                </a:solidFill>
                <a:latin typeface="+mn-lt"/>
                <a:cs typeface="Times New Roman" pitchFamily="18" charset="0"/>
              </a:rPr>
              <a:t>,</a:t>
            </a:r>
            <a:r>
              <a:rPr lang="ru-RU" sz="1600" b="1" dirty="0">
                <a:solidFill>
                  <a:schemeClr val="tx1">
                    <a:lumMod val="50000"/>
                  </a:schemeClr>
                </a:solidFill>
                <a:latin typeface="+mn-lt"/>
                <a:cs typeface="Times New Roman" pitchFamily="18" charset="0"/>
              </a:rPr>
              <a:t>9</a:t>
            </a:r>
            <a:r>
              <a:rPr lang="en-US" sz="1600" b="1" dirty="0">
                <a:solidFill>
                  <a:schemeClr val="tx1">
                    <a:lumMod val="50000"/>
                  </a:schemeClr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chemeClr val="tx1">
                    <a:lumMod val="50000"/>
                  </a:schemeClr>
                </a:solidFill>
                <a:latin typeface="+mn-lt"/>
                <a:cs typeface="Times New Roman" pitchFamily="18" charset="0"/>
              </a:rPr>
              <a:t>чел.</a:t>
            </a:r>
            <a:endParaRPr lang="ru-RU" sz="1200" b="1" dirty="0">
              <a:solidFill>
                <a:schemeClr val="tx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>
            <p:custDataLst>
              <p:tags r:id="rId21"/>
            </p:custDataLst>
          </p:nvPr>
        </p:nvSpPr>
        <p:spPr>
          <a:xfrm>
            <a:off x="7747691" y="4531371"/>
            <a:ext cx="14769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tx1">
                    <a:lumMod val="50000"/>
                  </a:schemeClr>
                </a:solidFill>
                <a:latin typeface="+mn-lt"/>
                <a:cs typeface="Times New Roman" pitchFamily="18" charset="0"/>
              </a:rPr>
              <a:t>1</a:t>
            </a:r>
            <a:r>
              <a:rPr lang="en-US" sz="1600" b="1" dirty="0">
                <a:solidFill>
                  <a:schemeClr val="tx1">
                    <a:lumMod val="50000"/>
                  </a:schemeClr>
                </a:solidFill>
                <a:latin typeface="+mn-lt"/>
                <a:cs typeface="Times New Roman" pitchFamily="18" charset="0"/>
              </a:rPr>
              <a:t>,</a:t>
            </a:r>
            <a:r>
              <a:rPr lang="ru-RU" sz="1600" b="1" dirty="0">
                <a:solidFill>
                  <a:schemeClr val="tx1">
                    <a:lumMod val="50000"/>
                  </a:schemeClr>
                </a:solidFill>
                <a:latin typeface="+mn-lt"/>
                <a:cs typeface="Times New Roman" pitchFamily="18" charset="0"/>
              </a:rPr>
              <a:t>0</a:t>
            </a:r>
            <a:r>
              <a:rPr lang="en-US" sz="1600" b="1" dirty="0">
                <a:solidFill>
                  <a:schemeClr val="tx1">
                    <a:lumMod val="50000"/>
                  </a:schemeClr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chemeClr val="tx1">
                    <a:lumMod val="50000"/>
                  </a:schemeClr>
                </a:solidFill>
                <a:latin typeface="+mn-lt"/>
                <a:cs typeface="Times New Roman" pitchFamily="18" charset="0"/>
              </a:rPr>
              <a:t>чел.</a:t>
            </a:r>
            <a:endParaRPr lang="ru-RU" sz="1200" b="1" dirty="0">
              <a:solidFill>
                <a:schemeClr val="tx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>
            <p:custDataLst>
              <p:tags r:id="rId22"/>
            </p:custDataLst>
          </p:nvPr>
        </p:nvSpPr>
        <p:spPr>
          <a:xfrm>
            <a:off x="7299698" y="5674371"/>
            <a:ext cx="107467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tx1">
                    <a:lumMod val="50000"/>
                  </a:schemeClr>
                </a:solidFill>
                <a:latin typeface="+mn-lt"/>
                <a:cs typeface="Times New Roman" pitchFamily="18" charset="0"/>
              </a:rPr>
              <a:t>0</a:t>
            </a:r>
            <a:r>
              <a:rPr lang="en-US" sz="1600" b="1" dirty="0">
                <a:solidFill>
                  <a:schemeClr val="tx1">
                    <a:lumMod val="50000"/>
                  </a:schemeClr>
                </a:solidFill>
                <a:latin typeface="+mn-lt"/>
                <a:cs typeface="Times New Roman" pitchFamily="18" charset="0"/>
              </a:rPr>
              <a:t>,</a:t>
            </a:r>
            <a:r>
              <a:rPr lang="ru-RU" sz="1600" b="1" dirty="0">
                <a:solidFill>
                  <a:schemeClr val="tx1">
                    <a:lumMod val="50000"/>
                  </a:schemeClr>
                </a:solidFill>
                <a:latin typeface="+mn-lt"/>
                <a:cs typeface="Times New Roman" pitchFamily="18" charset="0"/>
              </a:rPr>
              <a:t>6</a:t>
            </a:r>
            <a:r>
              <a:rPr lang="en-US" sz="1600" b="1" dirty="0">
                <a:solidFill>
                  <a:schemeClr val="tx1">
                    <a:lumMod val="50000"/>
                  </a:schemeClr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chemeClr val="tx1">
                    <a:lumMod val="50000"/>
                  </a:schemeClr>
                </a:solidFill>
                <a:latin typeface="+mn-lt"/>
                <a:cs typeface="Times New Roman" pitchFamily="18" charset="0"/>
              </a:rPr>
              <a:t>чел.</a:t>
            </a:r>
            <a:endParaRPr lang="ru-RU" sz="1200" b="1" dirty="0">
              <a:solidFill>
                <a:schemeClr val="tx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  <p:pic>
        <p:nvPicPr>
          <p:cNvPr id="30" name="Рисунок 29" descr="Календ14.png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33"/>
          <a:stretch>
            <a:fillRect/>
          </a:stretch>
        </p:blipFill>
        <p:spPr>
          <a:xfrm>
            <a:off x="1911951" y="5646764"/>
            <a:ext cx="414714" cy="360490"/>
          </a:xfrm>
          <a:prstGeom prst="rect">
            <a:avLst/>
          </a:prstGeom>
          <a:effectLst>
            <a:outerShdw blurRad="762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1" name="Рисунок 30" descr="Календ12.png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34"/>
          <a:stretch>
            <a:fillRect/>
          </a:stretch>
        </p:blipFill>
        <p:spPr>
          <a:xfrm>
            <a:off x="1911951" y="3932274"/>
            <a:ext cx="2284375" cy="369073"/>
          </a:xfrm>
          <a:prstGeom prst="rect">
            <a:avLst/>
          </a:prstGeom>
          <a:effectLst>
            <a:outerShdw blurRad="762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2" name="Рисунок 31" descr="Календ13.png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35"/>
          <a:stretch>
            <a:fillRect/>
          </a:stretch>
        </p:blipFill>
        <p:spPr>
          <a:xfrm>
            <a:off x="1911955" y="5075271"/>
            <a:ext cx="1627169" cy="369073"/>
          </a:xfrm>
          <a:prstGeom prst="rect">
            <a:avLst/>
          </a:prstGeom>
          <a:effectLst>
            <a:outerShdw blurRad="762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3" name="Рисунок 32" descr="Календ11.png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36"/>
          <a:stretch>
            <a:fillRect/>
          </a:stretch>
        </p:blipFill>
        <p:spPr>
          <a:xfrm>
            <a:off x="1911954" y="4503764"/>
            <a:ext cx="2361530" cy="367643"/>
          </a:xfrm>
          <a:prstGeom prst="rect">
            <a:avLst/>
          </a:prstGeom>
          <a:effectLst>
            <a:outerShdw blurRad="762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4" name="Равнобедренный треугольник 33"/>
          <p:cNvSpPr/>
          <p:nvPr>
            <p:custDataLst>
              <p:tags r:id="rId27"/>
            </p:custDataLst>
          </p:nvPr>
        </p:nvSpPr>
        <p:spPr>
          <a:xfrm rot="5400000">
            <a:off x="6432513" y="4357296"/>
            <a:ext cx="309713" cy="1745659"/>
          </a:xfrm>
          <a:prstGeom prst="triangle">
            <a:avLst>
              <a:gd name="adj" fmla="val 53333"/>
            </a:avLst>
          </a:prstGeom>
          <a:solidFill>
            <a:srgbClr val="68A9D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cs typeface="Times New Roman" pitchFamily="18" charset="0"/>
            </a:endParaRPr>
          </a:p>
        </p:txBody>
      </p:sp>
      <p:sp>
        <p:nvSpPr>
          <p:cNvPr id="35" name="Равнобедренный треугольник 34"/>
          <p:cNvSpPr/>
          <p:nvPr>
            <p:custDataLst>
              <p:tags r:id="rId28"/>
            </p:custDataLst>
          </p:nvPr>
        </p:nvSpPr>
        <p:spPr>
          <a:xfrm rot="5400000">
            <a:off x="6500024" y="3718282"/>
            <a:ext cx="309713" cy="1880682"/>
          </a:xfrm>
          <a:prstGeom prst="triangle">
            <a:avLst>
              <a:gd name="adj" fmla="val 53333"/>
            </a:avLst>
          </a:prstGeom>
          <a:solidFill>
            <a:srgbClr val="68A9DA"/>
          </a:solidFill>
          <a:ln>
            <a:noFill/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cs typeface="Times New Roman" pitchFamily="18" charset="0"/>
            </a:endParaRPr>
          </a:p>
        </p:txBody>
      </p:sp>
      <p:sp>
        <p:nvSpPr>
          <p:cNvPr id="36" name="Равнобедренный треугольник 35"/>
          <p:cNvSpPr/>
          <p:nvPr>
            <p:custDataLst>
              <p:tags r:id="rId29"/>
            </p:custDataLst>
          </p:nvPr>
        </p:nvSpPr>
        <p:spPr>
          <a:xfrm rot="5400000">
            <a:off x="6668113" y="2978695"/>
            <a:ext cx="309715" cy="2216863"/>
          </a:xfrm>
          <a:prstGeom prst="triangle">
            <a:avLst>
              <a:gd name="adj" fmla="val 56000"/>
            </a:avLst>
          </a:prstGeom>
          <a:solidFill>
            <a:srgbClr val="68A9DA"/>
          </a:solidFill>
          <a:ln>
            <a:noFill/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cs typeface="Times New Roman" pitchFamily="18" charset="0"/>
            </a:endParaRPr>
          </a:p>
        </p:txBody>
      </p:sp>
      <p:sp>
        <p:nvSpPr>
          <p:cNvPr id="37" name="Равнобедренный треугольник 36"/>
          <p:cNvSpPr/>
          <p:nvPr>
            <p:custDataLst>
              <p:tags r:id="rId30"/>
            </p:custDataLst>
          </p:nvPr>
        </p:nvSpPr>
        <p:spPr>
          <a:xfrm rot="5400000">
            <a:off x="6197598" y="5163707"/>
            <a:ext cx="309715" cy="1275833"/>
          </a:xfrm>
          <a:prstGeom prst="triangle">
            <a:avLst>
              <a:gd name="adj" fmla="val 53333"/>
            </a:avLst>
          </a:prstGeom>
          <a:solidFill>
            <a:srgbClr val="68A9D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9427" y="1486085"/>
            <a:ext cx="4871064" cy="1517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7" name="Text Box 4"/>
          <p:cNvSpPr txBox="1">
            <a:spLocks noChangeArrowheads="1"/>
          </p:cNvSpPr>
          <p:nvPr>
            <p:custDataLst>
              <p:tags r:id="rId31"/>
            </p:custDataLst>
          </p:nvPr>
        </p:nvSpPr>
        <p:spPr bwMode="auto">
          <a:xfrm>
            <a:off x="330574" y="6038470"/>
            <a:ext cx="7137667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1" i="0" u="none" strike="noStrike" kern="0" cap="none" spc="0" normalizeH="0" baseline="0" noProof="0" dirty="0" smtClean="0">
                <a:ln>
                  <a:noFill/>
                </a:ln>
                <a:solidFill>
                  <a:srgbClr val="4D4F53"/>
                </a:solidFill>
                <a:effectLst/>
                <a:uLnTx/>
                <a:uFillTx/>
                <a:latin typeface="Arial"/>
                <a:cs typeface="Times New Roman" pitchFamily="18" charset="0"/>
              </a:rPr>
              <a:t>По итогам исследования среди </a:t>
            </a: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rgbClr val="4D4F53"/>
                </a:solidFill>
                <a:effectLst/>
                <a:uLnTx/>
                <a:uFillTx/>
                <a:latin typeface="Arial"/>
                <a:cs typeface="Times New Roman" pitchFamily="18" charset="0"/>
              </a:rPr>
              <a:t>41 </a:t>
            </a:r>
            <a:r>
              <a:rPr kumimoji="0" lang="ru-RU" sz="900" b="1" i="0" u="none" strike="noStrike" kern="0" cap="none" spc="0" normalizeH="0" baseline="0" noProof="0" dirty="0" smtClean="0">
                <a:ln>
                  <a:noFill/>
                </a:ln>
                <a:solidFill>
                  <a:srgbClr val="4D4F53"/>
                </a:solidFill>
                <a:effectLst/>
                <a:uLnTx/>
                <a:uFillTx/>
                <a:latin typeface="Arial"/>
                <a:cs typeface="Times New Roman" pitchFamily="18" charset="0"/>
              </a:rPr>
              <a:t>организации</a:t>
            </a:r>
            <a:r>
              <a:rPr kumimoji="0" lang="ru-RU" sz="900" b="1" i="0" u="none" strike="noStrike" kern="0" cap="none" spc="0" normalizeH="0" noProof="0" dirty="0" smtClean="0">
                <a:ln>
                  <a:noFill/>
                </a:ln>
                <a:solidFill>
                  <a:srgbClr val="4D4F53"/>
                </a:solidFill>
                <a:effectLst/>
                <a:uLnTx/>
                <a:uFillTx/>
                <a:latin typeface="Arial"/>
                <a:cs typeface="Times New Roman" pitchFamily="18" charset="0"/>
              </a:rPr>
              <a:t> энергетического России</a:t>
            </a: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rgbClr val="4D4F53"/>
                </a:solidFill>
                <a:effectLst/>
                <a:uLnTx/>
                <a:uFillTx/>
                <a:latin typeface="Arial"/>
                <a:cs typeface="Times New Roman" pitchFamily="18" charset="0"/>
              </a:rPr>
              <a:t>, AXES Management  2013</a:t>
            </a:r>
            <a:endParaRPr kumimoji="0" lang="en-GB" sz="900" b="1" i="0" u="none" strike="noStrike" kern="0" cap="none" spc="0" normalizeH="0" baseline="0" noProof="0" dirty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cs typeface="Times New Roman" pitchFamily="18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416028" y="1186415"/>
            <a:ext cx="37445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Индекс вовлеченности в ГК «Росатом»</a:t>
            </a:r>
            <a:endParaRPr lang="ru-RU" sz="1200" b="1" dirty="0"/>
          </a:p>
        </p:txBody>
      </p:sp>
    </p:spTree>
    <p:extLst>
      <p:ext uri="{BB962C8B-B14F-4D97-AF65-F5344CB8AC3E}">
        <p14:creationId xmlns:p14="http://schemas.microsoft.com/office/powerpoint/2010/main" val="1549913007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-99392"/>
            <a:ext cx="8229600" cy="1143000"/>
          </a:xfrm>
        </p:spPr>
        <p:txBody>
          <a:bodyPr/>
          <a:lstStyle/>
          <a:p>
            <a:r>
              <a:rPr lang="ru-RU" dirty="0" smtClean="0"/>
              <a:t>Приложение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20775F-B7BC-4619-A5C4-1D5AF5362106}" type="slidenum">
              <a:rPr lang="ru-RU" smtClean="0">
                <a:solidFill>
                  <a:srgbClr val="003274"/>
                </a:solidFill>
              </a:rPr>
              <a:pPr>
                <a:defRPr/>
              </a:pPr>
              <a:t>15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910329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932" y="11291"/>
            <a:ext cx="7632700" cy="962025"/>
          </a:xfrm>
        </p:spPr>
        <p:txBody>
          <a:bodyPr/>
          <a:lstStyle/>
          <a:p>
            <a:r>
              <a:rPr lang="ru-RU" dirty="0"/>
              <a:t>8 июня 1953 – </a:t>
            </a:r>
            <a:r>
              <a:rPr lang="ru-RU" dirty="0" smtClean="0"/>
              <a:t>открытие вечернего </a:t>
            </a:r>
            <a:r>
              <a:rPr lang="ru-RU" dirty="0"/>
              <a:t>отделение Московского инженерно-физического института (ИАТЭ НИЯУ МИФИ</a:t>
            </a:r>
            <a:r>
              <a:rPr lang="ru-RU" dirty="0" smtClean="0"/>
              <a:t>)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в г. Обнинске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5FDF9F-BF3F-47F5-9CE2-53775065BF84}" type="slidenum">
              <a:rPr lang="ru-RU" smtClean="0">
                <a:solidFill>
                  <a:srgbClr val="003274"/>
                </a:solidFill>
              </a:rPr>
              <a:pPr>
                <a:defRPr/>
              </a:pPr>
              <a:t>16</a:t>
            </a:fld>
            <a:endParaRPr lang="ru-RU" dirty="0">
              <a:solidFill>
                <a:srgbClr val="003274"/>
              </a:solidFill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788" y="1566440"/>
            <a:ext cx="4305909" cy="2438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 cstate="print"/>
          <a:srcRect l="47911" t="22562" r="14828" b="16043"/>
          <a:stretch>
            <a:fillRect/>
          </a:stretch>
        </p:blipFill>
        <p:spPr bwMode="auto">
          <a:xfrm>
            <a:off x="87314" y="4446869"/>
            <a:ext cx="2016283" cy="1868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4" cstate="print"/>
          <a:srcRect l="36275" t="8524" r="12682" b="12018"/>
          <a:stretch>
            <a:fillRect/>
          </a:stretch>
        </p:blipFill>
        <p:spPr bwMode="auto">
          <a:xfrm>
            <a:off x="2265838" y="4446868"/>
            <a:ext cx="2090138" cy="1830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3"/>
          <p:cNvSpPr txBox="1">
            <a:spLocks noChangeArrowheads="1"/>
          </p:cNvSpPr>
          <p:nvPr/>
        </p:nvSpPr>
        <p:spPr bwMode="auto">
          <a:xfrm>
            <a:off x="468314" y="1202905"/>
            <a:ext cx="33115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sz="2400" kern="0" dirty="0">
                <a:solidFill>
                  <a:srgbClr val="002060"/>
                </a:solidFill>
              </a:rPr>
              <a:t>1960-е годы</a:t>
            </a:r>
          </a:p>
        </p:txBody>
      </p:sp>
      <p:sp>
        <p:nvSpPr>
          <p:cNvPr id="17" name="TextBox 8"/>
          <p:cNvSpPr txBox="1">
            <a:spLocks noChangeArrowheads="1"/>
          </p:cNvSpPr>
          <p:nvPr/>
        </p:nvSpPr>
        <p:spPr bwMode="auto">
          <a:xfrm>
            <a:off x="5232895" y="3322864"/>
            <a:ext cx="331311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sz="2400" kern="0" dirty="0">
                <a:solidFill>
                  <a:srgbClr val="002060"/>
                </a:solidFill>
              </a:rPr>
              <a:t>2014 год</a:t>
            </a:r>
          </a:p>
        </p:txBody>
      </p:sp>
      <p:pic>
        <p:nvPicPr>
          <p:cNvPr id="20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52951" y="3841510"/>
            <a:ext cx="4449763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8"/>
          <p:cNvSpPr txBox="1">
            <a:spLocks noChangeArrowheads="1"/>
          </p:cNvSpPr>
          <p:nvPr/>
        </p:nvSpPr>
        <p:spPr bwMode="auto">
          <a:xfrm>
            <a:off x="5253568" y="1114818"/>
            <a:ext cx="331311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sz="2400" kern="0" dirty="0" smtClean="0">
                <a:solidFill>
                  <a:srgbClr val="002060"/>
                </a:solidFill>
              </a:rPr>
              <a:t>2009 </a:t>
            </a:r>
            <a:r>
              <a:rPr lang="ru-RU" altLang="ru-RU" sz="2400" kern="0" dirty="0">
                <a:solidFill>
                  <a:srgbClr val="002060"/>
                </a:solidFill>
              </a:rPr>
              <a:t>год</a:t>
            </a: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8730" y="1931402"/>
            <a:ext cx="1952690" cy="887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7831" y="1620312"/>
            <a:ext cx="1594228" cy="1567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4790019" y="1597734"/>
            <a:ext cx="3969734" cy="1657394"/>
          </a:xfrm>
          <a:prstGeom prst="round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6200407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ИАТЭ – кузница кадров для атомной энергетики по Российским проектам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5FDF9F-BF3F-47F5-9CE2-53775065BF84}" type="slidenum">
              <a:rPr lang="ru-RU" smtClean="0">
                <a:solidFill>
                  <a:srgbClr val="003274"/>
                </a:solidFill>
              </a:rPr>
              <a:pPr>
                <a:defRPr/>
              </a:pPr>
              <a:t>17</a:t>
            </a:fld>
            <a:endParaRPr lang="ru-RU" dirty="0">
              <a:solidFill>
                <a:srgbClr val="003274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8894" y="2717387"/>
            <a:ext cx="2655709" cy="1207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831632" y="1052738"/>
            <a:ext cx="331236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414142"/>
                </a:solidFill>
              </a:rPr>
              <a:t>Основные потребители: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>
                <a:solidFill>
                  <a:srgbClr val="414142"/>
                </a:solidFill>
              </a:rPr>
              <a:t>ФГУП «ГНЦ РФ – ФЭИ</a:t>
            </a:r>
            <a:r>
              <a:rPr lang="ru-RU" sz="1400" dirty="0" smtClean="0">
                <a:solidFill>
                  <a:srgbClr val="414142"/>
                </a:solidFill>
              </a:rPr>
              <a:t>»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 err="1" smtClean="0">
                <a:solidFill>
                  <a:srgbClr val="414142"/>
                </a:solidFill>
              </a:rPr>
              <a:t>Билибинская</a:t>
            </a:r>
            <a:r>
              <a:rPr lang="ru-RU" sz="1400" dirty="0" smtClean="0">
                <a:solidFill>
                  <a:srgbClr val="414142"/>
                </a:solidFill>
              </a:rPr>
              <a:t> АЭМ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 err="1" smtClean="0">
                <a:solidFill>
                  <a:srgbClr val="414142"/>
                </a:solidFill>
              </a:rPr>
              <a:t>Калиниская</a:t>
            </a:r>
            <a:r>
              <a:rPr lang="ru-RU" sz="1400" dirty="0" smtClean="0">
                <a:solidFill>
                  <a:srgbClr val="414142"/>
                </a:solidFill>
              </a:rPr>
              <a:t> АЭС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414142"/>
                </a:solidFill>
              </a:rPr>
              <a:t>Кольская АЭС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414142"/>
                </a:solidFill>
              </a:rPr>
              <a:t>Курская АЭС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414142"/>
                </a:solidFill>
              </a:rPr>
              <a:t>Ленинградская АЭС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 err="1" smtClean="0">
                <a:solidFill>
                  <a:srgbClr val="414142"/>
                </a:solidFill>
              </a:rPr>
              <a:t>Нововоронежская</a:t>
            </a:r>
            <a:r>
              <a:rPr lang="ru-RU" sz="1400" dirty="0" smtClean="0">
                <a:solidFill>
                  <a:srgbClr val="414142"/>
                </a:solidFill>
              </a:rPr>
              <a:t> АЭС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414142"/>
                </a:solidFill>
              </a:rPr>
              <a:t>Смоленская АЭС</a:t>
            </a:r>
            <a:endParaRPr lang="ru-RU" sz="1400" dirty="0">
              <a:solidFill>
                <a:srgbClr val="41414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94603" y="3815483"/>
            <a:ext cx="3312368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414142"/>
                </a:solidFill>
              </a:rPr>
              <a:t>Наиболее востребованные специальности: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>
                <a:solidFill>
                  <a:srgbClr val="414142"/>
                </a:solidFill>
              </a:rPr>
              <a:t>Атомные станции: проектирование, эксплуатация и </a:t>
            </a:r>
            <a:r>
              <a:rPr lang="ru-RU" sz="1400" dirty="0" smtClean="0">
                <a:solidFill>
                  <a:srgbClr val="414142"/>
                </a:solidFill>
              </a:rPr>
              <a:t>инжиниринг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>
                <a:solidFill>
                  <a:srgbClr val="414142"/>
                </a:solidFill>
              </a:rPr>
              <a:t>Электроника и автоматика физических </a:t>
            </a:r>
            <a:r>
              <a:rPr lang="ru-RU" sz="1400" dirty="0" smtClean="0">
                <a:solidFill>
                  <a:srgbClr val="414142"/>
                </a:solidFill>
              </a:rPr>
              <a:t>установок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>
                <a:solidFill>
                  <a:srgbClr val="414142"/>
                </a:solidFill>
              </a:rPr>
              <a:t>Ядерная энергетика и </a:t>
            </a:r>
            <a:r>
              <a:rPr lang="ru-RU" sz="1400" dirty="0" smtClean="0">
                <a:solidFill>
                  <a:srgbClr val="414142"/>
                </a:solidFill>
              </a:rPr>
              <a:t>теплофизика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>
                <a:solidFill>
                  <a:srgbClr val="414142"/>
                </a:solidFill>
              </a:rPr>
              <a:t>Ядерные реакторы и </a:t>
            </a:r>
            <a:r>
              <a:rPr lang="ru-RU" sz="1400" dirty="0" smtClean="0">
                <a:solidFill>
                  <a:srgbClr val="414142"/>
                </a:solidFill>
              </a:rPr>
              <a:t>материалы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>
                <a:solidFill>
                  <a:srgbClr val="414142"/>
                </a:solidFill>
              </a:rPr>
              <a:t>Ядерные физика и технологии</a:t>
            </a:r>
            <a:endParaRPr lang="ru-RU" sz="1400" dirty="0" smtClean="0">
              <a:solidFill>
                <a:srgbClr val="41414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504" y="1056269"/>
            <a:ext cx="3312368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414142"/>
                </a:solidFill>
              </a:rPr>
              <a:t>Подготовка специалистов для стран-партнеров ГК «Росатом»: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414142"/>
                </a:solidFill>
              </a:rPr>
              <a:t>Обучение 387 студентов из 4 стран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414142"/>
                </a:solidFill>
              </a:rPr>
              <a:t>Современный  международный кампус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414142"/>
                </a:solidFill>
              </a:rPr>
              <a:t>Подготовительный факультет по русскому языку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6070" y="3789040"/>
            <a:ext cx="3312368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414142"/>
                </a:solidFill>
              </a:rPr>
              <a:t>Высококвалифицированный преподавательский состав: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>
                <a:solidFill>
                  <a:srgbClr val="414142"/>
                </a:solidFill>
              </a:rPr>
              <a:t>Докторов наук – 49, профессоров –   24 </a:t>
            </a:r>
            <a:endParaRPr lang="ru-RU" sz="1400" dirty="0" smtClean="0">
              <a:solidFill>
                <a:srgbClr val="414142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>
                <a:solidFill>
                  <a:srgbClr val="414142"/>
                </a:solidFill>
              </a:rPr>
              <a:t>Кандидатов наук – 121, доцентов – 72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>
                <a:solidFill>
                  <a:srgbClr val="414142"/>
                </a:solidFill>
              </a:rPr>
              <a:t>Общая численность ППС –  292 </a:t>
            </a:r>
            <a:endParaRPr lang="ru-RU" sz="1400" dirty="0" smtClean="0">
              <a:solidFill>
                <a:srgbClr val="414142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 err="1">
                <a:solidFill>
                  <a:srgbClr val="414142"/>
                </a:solidFill>
              </a:rPr>
              <a:t>Остепененность</a:t>
            </a:r>
            <a:r>
              <a:rPr lang="ru-RU" sz="1400" dirty="0">
                <a:solidFill>
                  <a:srgbClr val="414142"/>
                </a:solidFill>
              </a:rPr>
              <a:t> –  60%</a:t>
            </a:r>
          </a:p>
          <a:p>
            <a:pPr marL="285750" indent="-285750">
              <a:buFont typeface="Arial" pitchFamily="34" charset="0"/>
              <a:buChar char="•"/>
            </a:pPr>
            <a:endParaRPr lang="ru-RU" sz="1400" dirty="0">
              <a:solidFill>
                <a:srgbClr val="414142"/>
              </a:solidFill>
            </a:endParaRPr>
          </a:p>
        </p:txBody>
      </p:sp>
      <p:cxnSp>
        <p:nvCxnSpPr>
          <p:cNvPr id="33" name="Прямая со стрелкой 32"/>
          <p:cNvCxnSpPr/>
          <p:nvPr/>
        </p:nvCxnSpPr>
        <p:spPr>
          <a:xfrm flipH="1">
            <a:off x="3275857" y="3815482"/>
            <a:ext cx="504056" cy="333598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5098362" y="3835365"/>
            <a:ext cx="504056" cy="368569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 flipH="1" flipV="1">
            <a:off x="3275857" y="2564904"/>
            <a:ext cx="504056" cy="360040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 flipV="1">
            <a:off x="5098363" y="2564904"/>
            <a:ext cx="409742" cy="360040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8874452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94" t="29222" r="13542" b="27889"/>
          <a:stretch/>
        </p:blipFill>
        <p:spPr bwMode="auto">
          <a:xfrm>
            <a:off x="112836" y="1542722"/>
            <a:ext cx="5410126" cy="2205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Скругленный прямоугольник 18"/>
          <p:cNvSpPr/>
          <p:nvPr/>
        </p:nvSpPr>
        <p:spPr>
          <a:xfrm>
            <a:off x="168399" y="3126110"/>
            <a:ext cx="4211961" cy="802771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endParaRPr lang="ru-RU" sz="1200" b="1" dirty="0">
              <a:solidFill>
                <a:srgbClr val="003986"/>
              </a:solidFill>
            </a:endParaRPr>
          </a:p>
        </p:txBody>
      </p:sp>
      <p:pic>
        <p:nvPicPr>
          <p:cNvPr id="5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14" r="39887" b="28239"/>
          <a:stretch/>
        </p:blipFill>
        <p:spPr bwMode="auto">
          <a:xfrm>
            <a:off x="937011" y="4969420"/>
            <a:ext cx="1858441" cy="13917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BE55F7-0652-4E3E-A436-70E6CC0222FB}" type="slidenum">
              <a:rPr lang="ru-RU" smtClean="0">
                <a:solidFill>
                  <a:srgbClr val="003274"/>
                </a:solidFill>
              </a:rPr>
              <a:pPr/>
              <a:t>18</a:t>
            </a:fld>
            <a:endParaRPr lang="ru-RU">
              <a:solidFill>
                <a:srgbClr val="003274"/>
              </a:solidFill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99703" y="19720"/>
            <a:ext cx="7992888" cy="974948"/>
          </a:xfrm>
        </p:spPr>
        <p:txBody>
          <a:bodyPr/>
          <a:lstStyle/>
          <a:p>
            <a:r>
              <a:rPr lang="ru-RU" dirty="0" smtClean="0"/>
              <a:t>Иностранные студенты в ИАТЭ НИЯУ МИФИ</a:t>
            </a:r>
            <a:br>
              <a:rPr lang="ru-RU" dirty="0" smtClean="0"/>
            </a:br>
            <a:r>
              <a:rPr lang="ru-RU" sz="1500" b="0" dirty="0"/>
              <a:t>В рамках экспорта услуг в области ядерного образования ведется опережающая подготовка специалистов для атомной отрасли стран-партнеров Госкорпорации.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724897" y="1512190"/>
            <a:ext cx="402711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rgbClr val="003986"/>
                </a:solidFill>
              </a:rPr>
              <a:t>Строительство учебно-лабораторного комплекса</a:t>
            </a:r>
            <a:endParaRPr lang="ru-RU" sz="1000" b="1" dirty="0">
              <a:solidFill>
                <a:srgbClr val="003986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3312" y="1188010"/>
            <a:ext cx="5716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rgbClr val="003986"/>
                </a:solidFill>
              </a:rPr>
              <a:t>Сетевой формат обучения иностранных студентов на двух кампусах : </a:t>
            </a:r>
          </a:p>
          <a:p>
            <a:r>
              <a:rPr lang="ru-RU" sz="1000" b="1" dirty="0" smtClean="0">
                <a:solidFill>
                  <a:srgbClr val="003986"/>
                </a:solidFill>
              </a:rPr>
              <a:t> ИАТЭ НИЯУ МИФИ (г. Обнинск) и НИЯУ МИФИ (г. Москва)</a:t>
            </a:r>
            <a:endParaRPr lang="ru-RU" sz="1000" b="1" dirty="0">
              <a:solidFill>
                <a:srgbClr val="003986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4428" y="1764099"/>
            <a:ext cx="3096344" cy="22409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80" t="18556" r="20763" b="17000"/>
          <a:stretch/>
        </p:blipFill>
        <p:spPr bwMode="auto">
          <a:xfrm>
            <a:off x="5812060" y="4105030"/>
            <a:ext cx="3181385" cy="22071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185067" y="4124948"/>
            <a:ext cx="5620817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ru-RU" sz="900" b="1" dirty="0">
                <a:solidFill>
                  <a:srgbClr val="003986"/>
                </a:solidFill>
              </a:rPr>
              <a:t>В 2012 </a:t>
            </a:r>
            <a:r>
              <a:rPr lang="en-US" sz="900" b="1" dirty="0" smtClean="0">
                <a:solidFill>
                  <a:srgbClr val="003986"/>
                </a:solidFill>
              </a:rPr>
              <a:t>-2013</a:t>
            </a:r>
            <a:r>
              <a:rPr lang="en-US" sz="900" b="1" dirty="0">
                <a:solidFill>
                  <a:srgbClr val="003986"/>
                </a:solidFill>
              </a:rPr>
              <a:t> </a:t>
            </a:r>
            <a:r>
              <a:rPr lang="ru-RU" sz="900" b="1" dirty="0" smtClean="0">
                <a:solidFill>
                  <a:srgbClr val="003986"/>
                </a:solidFill>
              </a:rPr>
              <a:t>гг. </a:t>
            </a:r>
            <a:r>
              <a:rPr lang="ru-RU" sz="900" dirty="0" smtClean="0">
                <a:solidFill>
                  <a:srgbClr val="003986"/>
                </a:solidFill>
              </a:rPr>
              <a:t>иностранные студенты приняли </a:t>
            </a:r>
            <a:r>
              <a:rPr lang="ru-RU" sz="900" dirty="0">
                <a:solidFill>
                  <a:srgbClr val="003986"/>
                </a:solidFill>
              </a:rPr>
              <a:t>участие в 14 российских </a:t>
            </a:r>
            <a:r>
              <a:rPr lang="ru-RU" sz="900" dirty="0" smtClean="0">
                <a:solidFill>
                  <a:srgbClr val="003986"/>
                </a:solidFill>
              </a:rPr>
              <a:t> и международных студенческих </a:t>
            </a:r>
            <a:r>
              <a:rPr lang="ru-RU" sz="900" dirty="0">
                <a:solidFill>
                  <a:srgbClr val="003986"/>
                </a:solidFill>
              </a:rPr>
              <a:t>олимпиадах по математике, физике и </a:t>
            </a:r>
            <a:r>
              <a:rPr lang="ru-RU" sz="900" dirty="0" smtClean="0">
                <a:solidFill>
                  <a:srgbClr val="003986"/>
                </a:solidFill>
              </a:rPr>
              <a:t>химии и </a:t>
            </a:r>
            <a:r>
              <a:rPr lang="ru-RU" sz="900" b="1" dirty="0">
                <a:solidFill>
                  <a:srgbClr val="003986"/>
                </a:solidFill>
              </a:rPr>
              <a:t>заняли призовые </a:t>
            </a:r>
            <a:r>
              <a:rPr lang="ru-RU" sz="900" b="1" dirty="0" smtClean="0">
                <a:solidFill>
                  <a:srgbClr val="003986"/>
                </a:solidFill>
              </a:rPr>
              <a:t>места</a:t>
            </a:r>
            <a:r>
              <a:rPr lang="ru-RU" sz="900" b="1" dirty="0">
                <a:solidFill>
                  <a:srgbClr val="003986"/>
                </a:solidFill>
              </a:rPr>
              <a:t>,</a:t>
            </a:r>
            <a:r>
              <a:rPr lang="ru-RU" sz="900" b="1" dirty="0" smtClean="0">
                <a:solidFill>
                  <a:srgbClr val="003986"/>
                </a:solidFill>
              </a:rPr>
              <a:t> </a:t>
            </a:r>
            <a:r>
              <a:rPr lang="ru-RU" sz="900" dirty="0" smtClean="0">
                <a:solidFill>
                  <a:srgbClr val="003986"/>
                </a:solidFill>
              </a:rPr>
              <a:t>одержали </a:t>
            </a:r>
            <a:r>
              <a:rPr lang="ru-RU" sz="900" dirty="0">
                <a:solidFill>
                  <a:srgbClr val="003986"/>
                </a:solidFill>
              </a:rPr>
              <a:t>победу в суперфинале международной олимпиады по математике в Израиле (</a:t>
            </a:r>
            <a:r>
              <a:rPr lang="ru-RU" sz="900" b="1" dirty="0">
                <a:solidFill>
                  <a:srgbClr val="003986"/>
                </a:solidFill>
              </a:rPr>
              <a:t>бронзовая медаль</a:t>
            </a:r>
            <a:r>
              <a:rPr lang="ru-RU" sz="900" dirty="0" smtClean="0">
                <a:solidFill>
                  <a:srgbClr val="003986"/>
                </a:solidFill>
              </a:rPr>
              <a:t>), </a:t>
            </a:r>
            <a:r>
              <a:rPr lang="ru-RU" sz="900" b="1" dirty="0" smtClean="0">
                <a:solidFill>
                  <a:srgbClr val="003986"/>
                </a:solidFill>
              </a:rPr>
              <a:t>получили дипломы 2 и 3 </a:t>
            </a:r>
            <a:r>
              <a:rPr lang="ru-RU" sz="900" b="1" dirty="0">
                <a:solidFill>
                  <a:srgbClr val="003986"/>
                </a:solidFill>
              </a:rPr>
              <a:t>степени </a:t>
            </a:r>
            <a:r>
              <a:rPr lang="ru-RU" sz="900" dirty="0">
                <a:solidFill>
                  <a:srgbClr val="003986"/>
                </a:solidFill>
              </a:rPr>
              <a:t>международной олимпиады по математике им. </a:t>
            </a:r>
            <a:r>
              <a:rPr lang="ru-RU" sz="900" dirty="0" err="1">
                <a:solidFill>
                  <a:srgbClr val="003986"/>
                </a:solidFill>
              </a:rPr>
              <a:t>Л.Патнэма</a:t>
            </a:r>
            <a:r>
              <a:rPr lang="ru-RU" sz="900" dirty="0">
                <a:solidFill>
                  <a:srgbClr val="003986"/>
                </a:solidFill>
              </a:rPr>
              <a:t> 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68"/>
          <a:stretch/>
        </p:blipFill>
        <p:spPr>
          <a:xfrm>
            <a:off x="221085" y="4879723"/>
            <a:ext cx="1682005" cy="12087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75" t="43024" r="17847" b="28667"/>
          <a:stretch/>
        </p:blipFill>
        <p:spPr bwMode="auto">
          <a:xfrm>
            <a:off x="7009752" y="1769365"/>
            <a:ext cx="1959586" cy="5604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38" r="60555"/>
          <a:stretch/>
        </p:blipFill>
        <p:spPr bwMode="auto">
          <a:xfrm>
            <a:off x="2599608" y="4815457"/>
            <a:ext cx="1144439" cy="17459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Picture 2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47" t="8148" r="1072" b="9484"/>
          <a:stretch/>
        </p:blipFill>
        <p:spPr bwMode="auto">
          <a:xfrm>
            <a:off x="3491881" y="4845595"/>
            <a:ext cx="1440160" cy="9910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Picture 2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" t="9694" r="74894" b="6620"/>
          <a:stretch/>
        </p:blipFill>
        <p:spPr bwMode="auto">
          <a:xfrm>
            <a:off x="4001341" y="5444332"/>
            <a:ext cx="1501430" cy="10420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" name="TextBox 56"/>
          <p:cNvSpPr txBox="1"/>
          <p:nvPr/>
        </p:nvSpPr>
        <p:spPr>
          <a:xfrm>
            <a:off x="179513" y="3928883"/>
            <a:ext cx="57168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rgbClr val="003986"/>
                </a:solidFill>
              </a:rPr>
              <a:t>Успехи иностранных студентов ИАТЭ НИЯУ МИФИ:  </a:t>
            </a:r>
            <a:endParaRPr lang="ru-RU" sz="1000" b="1" dirty="0">
              <a:solidFill>
                <a:srgbClr val="003986"/>
              </a:solidFill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 bwMode="auto">
          <a:xfrm>
            <a:off x="5715372" y="1282875"/>
            <a:ext cx="0" cy="5032073"/>
          </a:xfrm>
          <a:prstGeom prst="line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  <a:prstDash val="sysDash"/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5700886" y="1235188"/>
            <a:ext cx="40271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err="1" smtClean="0">
                <a:solidFill>
                  <a:srgbClr val="003986"/>
                </a:solidFill>
              </a:rPr>
              <a:t>Софинансирование</a:t>
            </a:r>
            <a:r>
              <a:rPr lang="ru-RU" sz="1000" b="1" dirty="0" smtClean="0">
                <a:solidFill>
                  <a:srgbClr val="003986"/>
                </a:solidFill>
              </a:rPr>
              <a:t> ГК «</a:t>
            </a:r>
            <a:r>
              <a:rPr lang="ru-RU" sz="1000" b="1" dirty="0" err="1" smtClean="0">
                <a:solidFill>
                  <a:srgbClr val="003986"/>
                </a:solidFill>
              </a:rPr>
              <a:t>Росатом</a:t>
            </a:r>
            <a:r>
              <a:rPr lang="ru-RU" sz="1000" b="1" dirty="0" smtClean="0">
                <a:solidFill>
                  <a:srgbClr val="003986"/>
                </a:solidFill>
              </a:rPr>
              <a:t>» </a:t>
            </a:r>
            <a:r>
              <a:rPr lang="ru-RU" sz="800" b="1" dirty="0" smtClean="0">
                <a:solidFill>
                  <a:srgbClr val="003986"/>
                </a:solidFill>
              </a:rPr>
              <a:t>(ИАТЭ НИЯУ МИФИ</a:t>
            </a:r>
            <a:r>
              <a:rPr lang="ru-RU" sz="1000" b="1" dirty="0" smtClean="0">
                <a:solidFill>
                  <a:srgbClr val="003986"/>
                </a:solidFill>
              </a:rPr>
              <a:t>):</a:t>
            </a:r>
            <a:endParaRPr lang="ru-RU" sz="1000" dirty="0">
              <a:solidFill>
                <a:srgbClr val="003274">
                  <a:lumMod val="75000"/>
                </a:srgbClr>
              </a:solidFill>
            </a:endParaRPr>
          </a:p>
          <a:p>
            <a:endParaRPr lang="ru-RU" sz="1000" b="1" dirty="0">
              <a:solidFill>
                <a:srgbClr val="003986"/>
              </a:solidFill>
            </a:endParaRPr>
          </a:p>
        </p:txBody>
      </p:sp>
      <p:grpSp>
        <p:nvGrpSpPr>
          <p:cNvPr id="20" name="Группа 19"/>
          <p:cNvGrpSpPr/>
          <p:nvPr/>
        </p:nvGrpSpPr>
        <p:grpSpPr>
          <a:xfrm>
            <a:off x="3252615" y="3240117"/>
            <a:ext cx="1003101" cy="611406"/>
            <a:chOff x="4450885" y="3410843"/>
            <a:chExt cx="1122245" cy="761420"/>
          </a:xfrm>
        </p:grpSpPr>
        <p:pic>
          <p:nvPicPr>
            <p:cNvPr id="21" name="Picture 136" descr="Вьетнам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85780" y="3436143"/>
              <a:ext cx="193675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142" descr="Турция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79455" y="3600585"/>
              <a:ext cx="193675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132" descr="Иордания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88942" y="3691072"/>
              <a:ext cx="193675" cy="10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138" descr="Египет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7642" y="3795847"/>
              <a:ext cx="193675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140" descr="Монголия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80128" y="3640911"/>
              <a:ext cx="193675" cy="10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128" descr="Бангладеш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97065" y="3410843"/>
              <a:ext cx="209550" cy="123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2" descr="http://im6-tub.yandex.net/i?id=361580600-50-72&amp;n=16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699" y="3486942"/>
              <a:ext cx="223838" cy="149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3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50885" y="3792278"/>
              <a:ext cx="244073" cy="146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9" name="Picture 4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83968" y="3840262"/>
              <a:ext cx="233988" cy="1403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" name="Picture 5"/>
            <p:cNvPicPr>
              <a:picLocks noChangeAspect="1" noChangeArrowheads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01840" y="4012270"/>
              <a:ext cx="177859" cy="1067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1" name="Picture 6"/>
            <p:cNvPicPr>
              <a:picLocks noChangeAspect="1" noChangeArrowheads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88942" y="4056058"/>
              <a:ext cx="193675" cy="1162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5" name="TextBox 4"/>
          <p:cNvSpPr txBox="1"/>
          <p:nvPr/>
        </p:nvSpPr>
        <p:spPr>
          <a:xfrm>
            <a:off x="294952" y="3212978"/>
            <a:ext cx="2976711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rgbClr val="003986"/>
                </a:solidFill>
              </a:rPr>
              <a:t>В 2016 г. общее количество иностранных </a:t>
            </a:r>
            <a:r>
              <a:rPr lang="ru-RU" sz="1000" b="1" dirty="0">
                <a:solidFill>
                  <a:srgbClr val="003986"/>
                </a:solidFill>
              </a:rPr>
              <a:t>студентов </a:t>
            </a:r>
            <a:r>
              <a:rPr lang="ru-RU" sz="1000" b="1" dirty="0" smtClean="0">
                <a:solidFill>
                  <a:srgbClr val="003986"/>
                </a:solidFill>
              </a:rPr>
              <a:t>из стран-партнеров Госкорпорации составит </a:t>
            </a:r>
            <a:r>
              <a:rPr lang="ru-RU" sz="1300" b="1" dirty="0" smtClean="0">
                <a:solidFill>
                  <a:srgbClr val="003986"/>
                </a:solidFill>
              </a:rPr>
              <a:t>1200 человек </a:t>
            </a:r>
            <a:endParaRPr lang="ru-RU" sz="1300" b="1" dirty="0">
              <a:solidFill>
                <a:srgbClr val="003986"/>
              </a:solidFill>
            </a:endParaRPr>
          </a:p>
          <a:p>
            <a:endParaRPr lang="ru-RU" sz="1000" b="1" dirty="0">
              <a:solidFill>
                <a:srgbClr val="41414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58861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5"/>
          <p:cNvGrpSpPr/>
          <p:nvPr/>
        </p:nvGrpSpPr>
        <p:grpSpPr>
          <a:xfrm>
            <a:off x="0" y="1099003"/>
            <a:ext cx="6985000" cy="4752975"/>
            <a:chOff x="2337118" y="1052914"/>
            <a:chExt cx="6072393" cy="3786570"/>
          </a:xfrm>
        </p:grpSpPr>
        <p:pic>
          <p:nvPicPr>
            <p:cNvPr id="8" name="Picture 21" descr="60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3275856" y="2996952"/>
              <a:ext cx="152614" cy="163054"/>
            </a:xfrm>
            <a:prstGeom prst="rect">
              <a:avLst/>
            </a:prstGeom>
            <a:noFill/>
          </p:spPr>
        </p:pic>
        <p:pic>
          <p:nvPicPr>
            <p:cNvPr id="9" name="Picture 21" descr="60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2743576" y="3921080"/>
              <a:ext cx="152614" cy="163054"/>
            </a:xfrm>
            <a:prstGeom prst="rect">
              <a:avLst/>
            </a:prstGeom>
            <a:noFill/>
          </p:spPr>
        </p:pic>
        <p:pic>
          <p:nvPicPr>
            <p:cNvPr id="7" name="Picture 2" descr="72"/>
            <p:cNvPicPr>
              <a:picLocks noGrp="1" noChangeAspect="1" noChangeArrowheads="1"/>
            </p:cNvPicPr>
            <p:nvPr>
              <p:ph idx="4294967295"/>
            </p:nvPr>
          </p:nvPicPr>
          <p:blipFill>
            <a:blip r:embed="rId4" cstate="screen"/>
            <a:srcRect/>
            <a:stretch>
              <a:fillRect/>
            </a:stretch>
          </p:blipFill>
          <p:spPr>
            <a:xfrm>
              <a:off x="2337118" y="1052914"/>
              <a:ext cx="6072393" cy="3786570"/>
            </a:xfrm>
            <a:noFill/>
            <a:ln/>
          </p:spPr>
        </p:pic>
        <p:pic>
          <p:nvPicPr>
            <p:cNvPr id="10" name="Picture 21" descr="60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3432176" y="3691612"/>
              <a:ext cx="152614" cy="163054"/>
            </a:xfrm>
            <a:prstGeom prst="rect">
              <a:avLst/>
            </a:prstGeom>
            <a:noFill/>
          </p:spPr>
        </p:pic>
        <p:pic>
          <p:nvPicPr>
            <p:cNvPr id="11" name="Picture 21" descr="60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3419872" y="3068960"/>
              <a:ext cx="152614" cy="163054"/>
            </a:xfrm>
            <a:prstGeom prst="rect">
              <a:avLst/>
            </a:prstGeom>
            <a:noFill/>
          </p:spPr>
        </p:pic>
        <p:pic>
          <p:nvPicPr>
            <p:cNvPr id="12" name="Picture 21" descr="60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4211960" y="3501007"/>
              <a:ext cx="152614" cy="163054"/>
            </a:xfrm>
            <a:prstGeom prst="rect">
              <a:avLst/>
            </a:prstGeom>
            <a:noFill/>
          </p:spPr>
        </p:pic>
        <p:pic>
          <p:nvPicPr>
            <p:cNvPr id="13" name="Picture 21" descr="60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5436096" y="3933056"/>
              <a:ext cx="152614" cy="163054"/>
            </a:xfrm>
            <a:prstGeom prst="rect">
              <a:avLst/>
            </a:prstGeom>
            <a:noFill/>
          </p:spPr>
        </p:pic>
        <p:pic>
          <p:nvPicPr>
            <p:cNvPr id="14" name="Picture 21" descr="60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4355976" y="3573016"/>
              <a:ext cx="152614" cy="163054"/>
            </a:xfrm>
            <a:prstGeom prst="rect">
              <a:avLst/>
            </a:prstGeom>
            <a:noFill/>
          </p:spPr>
        </p:pic>
        <p:pic>
          <p:nvPicPr>
            <p:cNvPr id="15" name="Picture 21" descr="60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3563888" y="3068960"/>
              <a:ext cx="152614" cy="163054"/>
            </a:xfrm>
            <a:prstGeom prst="rect">
              <a:avLst/>
            </a:prstGeom>
            <a:noFill/>
          </p:spPr>
        </p:pic>
        <p:pic>
          <p:nvPicPr>
            <p:cNvPr id="16" name="Picture 21" descr="60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2993976" y="3921080"/>
              <a:ext cx="152614" cy="163054"/>
            </a:xfrm>
            <a:prstGeom prst="rect">
              <a:avLst/>
            </a:prstGeom>
            <a:noFill/>
          </p:spPr>
        </p:pic>
      </p:grp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6500FB-05B3-470F-87B4-E29DCF3025EE}" type="slidenum">
              <a:rPr lang="ru-RU" smtClean="0">
                <a:solidFill>
                  <a:srgbClr val="414142"/>
                </a:solidFill>
              </a:rPr>
              <a:pPr>
                <a:defRPr/>
              </a:pPr>
              <a:t>19</a:t>
            </a:fld>
            <a:endParaRPr lang="ru-RU">
              <a:solidFill>
                <a:srgbClr val="414142"/>
              </a:solidFill>
            </a:endParaRPr>
          </a:p>
        </p:txBody>
      </p:sp>
      <p:pic>
        <p:nvPicPr>
          <p:cNvPr id="17" name="Picture 21" descr="60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403649" y="3861048"/>
            <a:ext cx="175550" cy="204668"/>
          </a:xfrm>
          <a:prstGeom prst="rect">
            <a:avLst/>
          </a:prstGeom>
          <a:noFill/>
        </p:spPr>
      </p:pic>
      <p:pic>
        <p:nvPicPr>
          <p:cNvPr id="18" name="Picture 21" descr="60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195736" y="4149080"/>
            <a:ext cx="175550" cy="204668"/>
          </a:xfrm>
          <a:prstGeom prst="rect">
            <a:avLst/>
          </a:prstGeom>
          <a:noFill/>
        </p:spPr>
      </p:pic>
      <p:pic>
        <p:nvPicPr>
          <p:cNvPr id="20" name="Picture 21" descr="60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339752" y="4077072"/>
            <a:ext cx="175550" cy="204668"/>
          </a:xfrm>
          <a:prstGeom prst="rect">
            <a:avLst/>
          </a:prstGeom>
          <a:noFill/>
        </p:spPr>
      </p:pic>
      <p:pic>
        <p:nvPicPr>
          <p:cNvPr id="21" name="Picture 21" descr="60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195736" y="4509120"/>
            <a:ext cx="175550" cy="204668"/>
          </a:xfrm>
          <a:prstGeom prst="rect">
            <a:avLst/>
          </a:prstGeom>
          <a:noFill/>
        </p:spPr>
      </p:pic>
      <p:pic>
        <p:nvPicPr>
          <p:cNvPr id="22" name="Picture 21" descr="60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717118" y="4964585"/>
            <a:ext cx="175550" cy="204668"/>
          </a:xfrm>
          <a:prstGeom prst="rect">
            <a:avLst/>
          </a:prstGeom>
          <a:noFill/>
        </p:spPr>
      </p:pic>
      <p:pic>
        <p:nvPicPr>
          <p:cNvPr id="23" name="Picture 21" descr="60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851920" y="4797152"/>
            <a:ext cx="175550" cy="204668"/>
          </a:xfrm>
          <a:prstGeom prst="rect">
            <a:avLst/>
          </a:prstGeom>
          <a:noFill/>
        </p:spPr>
      </p:pic>
      <p:pic>
        <p:nvPicPr>
          <p:cNvPr id="24" name="Picture 21" descr="60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851920" y="5157192"/>
            <a:ext cx="175550" cy="204668"/>
          </a:xfrm>
          <a:prstGeom prst="rect">
            <a:avLst/>
          </a:prstGeom>
          <a:noFill/>
        </p:spPr>
      </p:pic>
      <p:pic>
        <p:nvPicPr>
          <p:cNvPr id="25" name="Picture 21" descr="60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067944" y="5085184"/>
            <a:ext cx="175550" cy="204668"/>
          </a:xfrm>
          <a:prstGeom prst="rect">
            <a:avLst/>
          </a:prstGeom>
          <a:noFill/>
        </p:spPr>
      </p:pic>
      <p:pic>
        <p:nvPicPr>
          <p:cNvPr id="26" name="Picture 21" descr="60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283968" y="5157192"/>
            <a:ext cx="175550" cy="204668"/>
          </a:xfrm>
          <a:prstGeom prst="rect">
            <a:avLst/>
          </a:prstGeom>
          <a:noFill/>
        </p:spPr>
      </p:pic>
      <p:pic>
        <p:nvPicPr>
          <p:cNvPr id="27" name="Picture 21" descr="60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259632" y="4365104"/>
            <a:ext cx="175550" cy="204668"/>
          </a:xfrm>
          <a:prstGeom prst="rect">
            <a:avLst/>
          </a:prstGeom>
          <a:noFill/>
        </p:spPr>
      </p:pic>
      <p:pic>
        <p:nvPicPr>
          <p:cNvPr id="46" name="Picture 21" descr="60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99847" y="2533278"/>
            <a:ext cx="175550" cy="204668"/>
          </a:xfrm>
          <a:prstGeom prst="rect">
            <a:avLst/>
          </a:prstGeom>
          <a:noFill/>
        </p:spPr>
      </p:pic>
      <p:sp>
        <p:nvSpPr>
          <p:cNvPr id="48" name="Прямоугольник с двумя скругленными противолежащими углами 47"/>
          <p:cNvSpPr/>
          <p:nvPr/>
        </p:nvSpPr>
        <p:spPr>
          <a:xfrm>
            <a:off x="6344196" y="2492898"/>
            <a:ext cx="2656960" cy="3927673"/>
          </a:xfrm>
          <a:prstGeom prst="round2Diag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r>
              <a:rPr lang="ru-RU" sz="5200" b="1" dirty="0" smtClean="0">
                <a:solidFill>
                  <a:srgbClr val="002060"/>
                </a:solidFill>
              </a:rPr>
              <a:t>Расположен </a:t>
            </a:r>
            <a:r>
              <a:rPr lang="ru-RU" sz="5200" b="1" dirty="0">
                <a:solidFill>
                  <a:srgbClr val="002060"/>
                </a:solidFill>
              </a:rPr>
              <a:t>в 20 городах 14 субъектов </a:t>
            </a:r>
            <a:r>
              <a:rPr lang="ru-RU" sz="5200" b="1" dirty="0" smtClean="0">
                <a:solidFill>
                  <a:srgbClr val="002060"/>
                </a:solidFill>
              </a:rPr>
              <a:t>РФ:</a:t>
            </a:r>
            <a:endParaRPr lang="ru-RU" sz="5200" b="1" dirty="0">
              <a:solidFill>
                <a:srgbClr val="002060"/>
              </a:solidFill>
            </a:endParaRPr>
          </a:p>
          <a:p>
            <a:pPr>
              <a:lnSpc>
                <a:spcPct val="110000"/>
              </a:lnSpc>
            </a:pPr>
            <a:r>
              <a:rPr lang="ru-RU" sz="4800" b="1" dirty="0" smtClean="0">
                <a:solidFill>
                  <a:srgbClr val="414142"/>
                </a:solidFill>
                <a:latin typeface="Calibri" pitchFamily="34" charset="0"/>
                <a:cs typeface="Calibri" pitchFamily="34" charset="0"/>
              </a:rPr>
              <a:t>Москва</a:t>
            </a:r>
          </a:p>
          <a:p>
            <a:pPr>
              <a:lnSpc>
                <a:spcPct val="110000"/>
              </a:lnSpc>
            </a:pPr>
            <a:r>
              <a:rPr lang="ru-RU" sz="4800" b="1" dirty="0" smtClean="0">
                <a:solidFill>
                  <a:srgbClr val="414142"/>
                </a:solidFill>
                <a:latin typeface="Calibri" pitchFamily="34" charset="0"/>
                <a:cs typeface="Calibri" pitchFamily="34" charset="0"/>
              </a:rPr>
              <a:t>Обнинск</a:t>
            </a:r>
          </a:p>
          <a:p>
            <a:pPr>
              <a:lnSpc>
                <a:spcPct val="110000"/>
              </a:lnSpc>
            </a:pPr>
            <a:r>
              <a:rPr lang="ru-RU" sz="4800" b="1" dirty="0" smtClean="0">
                <a:solidFill>
                  <a:srgbClr val="414142"/>
                </a:solidFill>
                <a:latin typeface="Calibri" pitchFamily="34" charset="0"/>
                <a:cs typeface="Calibri" pitchFamily="34" charset="0"/>
              </a:rPr>
              <a:t>Димитровград</a:t>
            </a:r>
          </a:p>
          <a:p>
            <a:pPr>
              <a:lnSpc>
                <a:spcPct val="110000"/>
              </a:lnSpc>
            </a:pPr>
            <a:r>
              <a:rPr lang="ru-RU" sz="4800" b="1" dirty="0" smtClean="0">
                <a:solidFill>
                  <a:srgbClr val="414142"/>
                </a:solidFill>
                <a:latin typeface="Calibri" pitchFamily="34" charset="0"/>
                <a:cs typeface="Calibri" pitchFamily="34" charset="0"/>
              </a:rPr>
              <a:t>Волгодонск</a:t>
            </a:r>
          </a:p>
          <a:p>
            <a:pPr>
              <a:lnSpc>
                <a:spcPct val="110000"/>
              </a:lnSpc>
            </a:pPr>
            <a:r>
              <a:rPr lang="ru-RU" sz="4800" b="1" dirty="0" smtClean="0">
                <a:solidFill>
                  <a:srgbClr val="414142"/>
                </a:solidFill>
                <a:latin typeface="Calibri" pitchFamily="34" charset="0"/>
                <a:cs typeface="Calibri" pitchFamily="34" charset="0"/>
              </a:rPr>
              <a:t>Новосибирск</a:t>
            </a:r>
          </a:p>
          <a:p>
            <a:pPr>
              <a:lnSpc>
                <a:spcPct val="110000"/>
              </a:lnSpc>
            </a:pPr>
            <a:r>
              <a:rPr lang="ru-RU" sz="4800" b="1" dirty="0" err="1" smtClean="0">
                <a:solidFill>
                  <a:srgbClr val="414142"/>
                </a:solidFill>
                <a:latin typeface="Calibri" pitchFamily="34" charset="0"/>
                <a:cs typeface="Calibri" pitchFamily="34" charset="0"/>
              </a:rPr>
              <a:t>Саров</a:t>
            </a:r>
            <a:endParaRPr lang="ru-RU" sz="4800" b="1" dirty="0" smtClean="0">
              <a:solidFill>
                <a:srgbClr val="414142"/>
              </a:solidFill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10000"/>
              </a:lnSpc>
            </a:pPr>
            <a:r>
              <a:rPr lang="ru-RU" sz="4800" b="1" dirty="0" err="1" smtClean="0">
                <a:solidFill>
                  <a:srgbClr val="414142"/>
                </a:solidFill>
                <a:latin typeface="Calibri" pitchFamily="34" charset="0"/>
                <a:cs typeface="Calibri" pitchFamily="34" charset="0"/>
              </a:rPr>
              <a:t>Снежинск</a:t>
            </a:r>
            <a:endParaRPr lang="ru-RU" sz="4800" b="1" dirty="0" smtClean="0">
              <a:solidFill>
                <a:srgbClr val="414142"/>
              </a:solidFill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10000"/>
              </a:lnSpc>
            </a:pPr>
            <a:r>
              <a:rPr lang="ru-RU" sz="4800" b="1" dirty="0" err="1" smtClean="0">
                <a:solidFill>
                  <a:srgbClr val="414142"/>
                </a:solidFill>
                <a:latin typeface="Calibri" pitchFamily="34" charset="0"/>
                <a:cs typeface="Calibri" pitchFamily="34" charset="0"/>
              </a:rPr>
              <a:t>Новоуральск</a:t>
            </a:r>
            <a:endParaRPr lang="ru-RU" sz="4800" b="1" dirty="0" smtClean="0">
              <a:solidFill>
                <a:srgbClr val="414142"/>
              </a:solidFill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10000"/>
              </a:lnSpc>
            </a:pPr>
            <a:r>
              <a:rPr lang="ru-RU" sz="4800" b="1" dirty="0" smtClean="0">
                <a:solidFill>
                  <a:srgbClr val="414142"/>
                </a:solidFill>
                <a:latin typeface="Calibri" pitchFamily="34" charset="0"/>
                <a:cs typeface="Calibri" pitchFamily="34" charset="0"/>
              </a:rPr>
              <a:t>Озерск</a:t>
            </a:r>
          </a:p>
          <a:p>
            <a:pPr>
              <a:lnSpc>
                <a:spcPct val="110000"/>
              </a:lnSpc>
            </a:pPr>
            <a:r>
              <a:rPr lang="ru-RU" sz="4800" b="1" dirty="0" smtClean="0">
                <a:solidFill>
                  <a:srgbClr val="414142"/>
                </a:solidFill>
                <a:latin typeface="Calibri" pitchFamily="34" charset="0"/>
                <a:cs typeface="Calibri" pitchFamily="34" charset="0"/>
              </a:rPr>
              <a:t>Лесной</a:t>
            </a:r>
          </a:p>
          <a:p>
            <a:pPr>
              <a:lnSpc>
                <a:spcPct val="110000"/>
              </a:lnSpc>
            </a:pPr>
            <a:r>
              <a:rPr lang="ru-RU" sz="4800" b="1" dirty="0" smtClean="0">
                <a:solidFill>
                  <a:srgbClr val="414142"/>
                </a:solidFill>
                <a:latin typeface="Calibri" pitchFamily="34" charset="0"/>
                <a:cs typeface="Calibri" pitchFamily="34" charset="0"/>
              </a:rPr>
              <a:t>Трехгорный</a:t>
            </a:r>
          </a:p>
          <a:p>
            <a:pPr>
              <a:lnSpc>
                <a:spcPct val="110000"/>
              </a:lnSpc>
            </a:pPr>
            <a:r>
              <a:rPr lang="ru-RU" sz="4800" b="1" dirty="0" err="1" smtClean="0">
                <a:solidFill>
                  <a:srgbClr val="414142"/>
                </a:solidFill>
                <a:latin typeface="Calibri" pitchFamily="34" charset="0"/>
                <a:cs typeface="Calibri" pitchFamily="34" charset="0"/>
              </a:rPr>
              <a:t>Северск</a:t>
            </a:r>
            <a:endParaRPr lang="ru-RU" sz="4800" b="1" dirty="0" smtClean="0">
              <a:solidFill>
                <a:srgbClr val="414142"/>
              </a:solidFill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10000"/>
              </a:lnSpc>
            </a:pPr>
            <a:r>
              <a:rPr lang="ru-RU" sz="4800" b="1" dirty="0" smtClean="0">
                <a:solidFill>
                  <a:srgbClr val="414142"/>
                </a:solidFill>
                <a:latin typeface="Calibri" pitchFamily="34" charset="0"/>
                <a:cs typeface="Calibri" pitchFamily="34" charset="0"/>
              </a:rPr>
              <a:t>Железногорск</a:t>
            </a:r>
          </a:p>
          <a:p>
            <a:pPr>
              <a:lnSpc>
                <a:spcPct val="110000"/>
              </a:lnSpc>
            </a:pPr>
            <a:r>
              <a:rPr lang="ru-RU" sz="4800" b="1" dirty="0" err="1" smtClean="0">
                <a:solidFill>
                  <a:srgbClr val="414142"/>
                </a:solidFill>
                <a:latin typeface="Calibri" pitchFamily="34" charset="0"/>
                <a:cs typeface="Calibri" pitchFamily="34" charset="0"/>
              </a:rPr>
              <a:t>Зеленогорск</a:t>
            </a:r>
            <a:r>
              <a:rPr lang="ru-RU" sz="4800" b="1" dirty="0" smtClean="0">
                <a:solidFill>
                  <a:srgbClr val="414142"/>
                </a:solidFill>
                <a:latin typeface="Calibri" pitchFamily="34" charset="0"/>
                <a:cs typeface="Calibri" pitchFamily="34" charset="0"/>
              </a:rPr>
              <a:t>      </a:t>
            </a:r>
          </a:p>
          <a:p>
            <a:pPr>
              <a:lnSpc>
                <a:spcPct val="110000"/>
              </a:lnSpc>
            </a:pPr>
            <a:r>
              <a:rPr lang="ru-RU" sz="4800" b="1" dirty="0" smtClean="0">
                <a:solidFill>
                  <a:srgbClr val="414142"/>
                </a:solidFill>
                <a:latin typeface="Calibri" pitchFamily="34" charset="0"/>
                <a:cs typeface="Calibri" pitchFamily="34" charset="0"/>
              </a:rPr>
              <a:t>Электросталь</a:t>
            </a:r>
          </a:p>
          <a:p>
            <a:pPr>
              <a:lnSpc>
                <a:spcPct val="110000"/>
              </a:lnSpc>
            </a:pPr>
            <a:r>
              <a:rPr lang="ru-RU" sz="4800" b="1" dirty="0" err="1" smtClean="0">
                <a:solidFill>
                  <a:srgbClr val="414142"/>
                </a:solidFill>
                <a:latin typeface="Calibri" pitchFamily="34" charset="0"/>
                <a:cs typeface="Calibri" pitchFamily="34" charset="0"/>
              </a:rPr>
              <a:t>Нововоронеж</a:t>
            </a:r>
            <a:endParaRPr lang="ru-RU" sz="4800" b="1" dirty="0" smtClean="0">
              <a:solidFill>
                <a:srgbClr val="414142"/>
              </a:solidFill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10000"/>
              </a:lnSpc>
            </a:pPr>
            <a:r>
              <a:rPr lang="ru-RU" sz="4800" b="1" dirty="0" smtClean="0">
                <a:solidFill>
                  <a:srgbClr val="414142"/>
                </a:solidFill>
                <a:latin typeface="Calibri" pitchFamily="34" charset="0"/>
                <a:cs typeface="Calibri" pitchFamily="34" charset="0"/>
              </a:rPr>
              <a:t>Балахна</a:t>
            </a:r>
          </a:p>
          <a:p>
            <a:pPr>
              <a:lnSpc>
                <a:spcPct val="110000"/>
              </a:lnSpc>
            </a:pPr>
            <a:r>
              <a:rPr lang="ru-RU" sz="4800" b="1" dirty="0" smtClean="0">
                <a:solidFill>
                  <a:srgbClr val="414142"/>
                </a:solidFill>
                <a:latin typeface="Calibri" pitchFamily="34" charset="0"/>
                <a:cs typeface="Calibri" pitchFamily="34" charset="0"/>
              </a:rPr>
              <a:t>Заречный</a:t>
            </a:r>
          </a:p>
          <a:p>
            <a:pPr>
              <a:lnSpc>
                <a:spcPct val="110000"/>
              </a:lnSpc>
            </a:pPr>
            <a:r>
              <a:rPr lang="ru-RU" sz="4800" b="1" dirty="0" err="1" smtClean="0">
                <a:solidFill>
                  <a:srgbClr val="414142"/>
                </a:solidFill>
                <a:latin typeface="Calibri" pitchFamily="34" charset="0"/>
                <a:cs typeface="Calibri" pitchFamily="34" charset="0"/>
              </a:rPr>
              <a:t>Ангарск</a:t>
            </a:r>
            <a:endParaRPr lang="ru-RU" sz="4800" b="1" dirty="0" smtClean="0">
              <a:solidFill>
                <a:srgbClr val="414142"/>
              </a:solidFill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10000"/>
              </a:lnSpc>
            </a:pPr>
            <a:r>
              <a:rPr lang="ru-RU" sz="4800" b="1" dirty="0" err="1" smtClean="0">
                <a:solidFill>
                  <a:srgbClr val="414142"/>
                </a:solidFill>
                <a:latin typeface="Calibri" pitchFamily="34" charset="0"/>
                <a:cs typeface="Calibri" pitchFamily="34" charset="0"/>
              </a:rPr>
              <a:t>Краснокаменск</a:t>
            </a:r>
            <a:endParaRPr lang="ru-RU" sz="4800" b="1" dirty="0" smtClean="0">
              <a:solidFill>
                <a:srgbClr val="414142"/>
              </a:solidFill>
            </a:endParaRPr>
          </a:p>
        </p:txBody>
      </p:sp>
      <p:sp>
        <p:nvSpPr>
          <p:cNvPr id="49" name="Прямоугольник с двумя скругленными противолежащими углами 48"/>
          <p:cNvSpPr/>
          <p:nvPr/>
        </p:nvSpPr>
        <p:spPr>
          <a:xfrm>
            <a:off x="6084168" y="1052736"/>
            <a:ext cx="2916988" cy="1368152"/>
          </a:xfrm>
          <a:prstGeom prst="round2Diag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>
            <a:normAutofit fontScale="25000" lnSpcReduction="20000"/>
          </a:bodyPr>
          <a:lstStyle/>
          <a:p>
            <a:r>
              <a:rPr lang="ru-RU" sz="5600" b="1" u="sng" dirty="0">
                <a:solidFill>
                  <a:srgbClr val="002060"/>
                </a:solidFill>
              </a:rPr>
              <a:t>НИЯУ </a:t>
            </a:r>
            <a:r>
              <a:rPr lang="ru-RU" sz="5600" b="1" u="sng" dirty="0" smtClean="0">
                <a:solidFill>
                  <a:srgbClr val="002060"/>
                </a:solidFill>
              </a:rPr>
              <a:t>МИФИ:</a:t>
            </a:r>
            <a:endParaRPr lang="ru-RU" sz="5600" b="1" u="sng" dirty="0">
              <a:solidFill>
                <a:srgbClr val="002060"/>
              </a:solidFill>
            </a:endParaRPr>
          </a:p>
          <a:p>
            <a:endParaRPr lang="ru-RU" sz="2400" u="sng" dirty="0" smtClean="0">
              <a:solidFill>
                <a:srgbClr val="414142"/>
              </a:solidFill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10000"/>
              </a:lnSpc>
            </a:pPr>
            <a:r>
              <a:rPr lang="ru-RU" sz="4400" b="1" dirty="0" smtClean="0">
                <a:solidFill>
                  <a:srgbClr val="363637"/>
                </a:solidFill>
                <a:latin typeface="Calibri" pitchFamily="34" charset="0"/>
                <a:cs typeface="Calibri" pitchFamily="34" charset="0"/>
              </a:rPr>
              <a:t>11 ВУЗов и 13 колледжей</a:t>
            </a:r>
            <a:endParaRPr lang="ru-RU" sz="4400" b="1" dirty="0">
              <a:solidFill>
                <a:srgbClr val="363637"/>
              </a:solidFill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10000"/>
              </a:lnSpc>
            </a:pPr>
            <a:r>
              <a:rPr lang="ru-RU" sz="4400" b="1" dirty="0" smtClean="0">
                <a:solidFill>
                  <a:srgbClr val="363637"/>
                </a:solidFill>
                <a:latin typeface="Calibri" pitchFamily="34" charset="0"/>
                <a:cs typeface="Calibri" pitchFamily="34" charset="0"/>
              </a:rPr>
              <a:t>Около 34 тыс. учащихся</a:t>
            </a:r>
          </a:p>
          <a:p>
            <a:pPr>
              <a:lnSpc>
                <a:spcPct val="110000"/>
              </a:lnSpc>
            </a:pPr>
            <a:r>
              <a:rPr lang="ru-RU" sz="4400" b="1" dirty="0" smtClean="0">
                <a:solidFill>
                  <a:srgbClr val="363637"/>
                </a:solidFill>
                <a:latin typeface="Calibri" pitchFamily="34" charset="0"/>
                <a:cs typeface="Calibri" pitchFamily="34" charset="0"/>
              </a:rPr>
              <a:t>Более 2000 человек – штат преподавателей</a:t>
            </a:r>
          </a:p>
          <a:p>
            <a:pPr>
              <a:lnSpc>
                <a:spcPct val="110000"/>
              </a:lnSpc>
            </a:pPr>
            <a:r>
              <a:rPr lang="ru-RU" sz="4400" b="1" dirty="0" smtClean="0">
                <a:solidFill>
                  <a:srgbClr val="363637"/>
                </a:solidFill>
                <a:latin typeface="Calibri" pitchFamily="34" charset="0"/>
                <a:cs typeface="Calibri" pitchFamily="34" charset="0"/>
              </a:rPr>
              <a:t>Более 1600 профессоров и доцентов</a:t>
            </a:r>
          </a:p>
          <a:p>
            <a:pPr>
              <a:lnSpc>
                <a:spcPct val="110000"/>
              </a:lnSpc>
            </a:pPr>
            <a:r>
              <a:rPr lang="ru-RU" sz="4400" b="1" dirty="0" smtClean="0">
                <a:solidFill>
                  <a:srgbClr val="363637"/>
                </a:solidFill>
                <a:latin typeface="Calibri" pitchFamily="34" charset="0"/>
                <a:cs typeface="Calibri" pitchFamily="34" charset="0"/>
              </a:rPr>
              <a:t>60 специальностей ВПО</a:t>
            </a:r>
          </a:p>
          <a:p>
            <a:pPr>
              <a:lnSpc>
                <a:spcPct val="110000"/>
              </a:lnSpc>
            </a:pPr>
            <a:r>
              <a:rPr lang="ru-RU" sz="4400" b="1" dirty="0" smtClean="0">
                <a:solidFill>
                  <a:srgbClr val="363637"/>
                </a:solidFill>
                <a:latin typeface="Calibri" pitchFamily="34" charset="0"/>
                <a:cs typeface="Calibri" pitchFamily="34" charset="0"/>
              </a:rPr>
              <a:t>45 специальностей СПО</a:t>
            </a:r>
            <a:endParaRPr lang="ru-RU" sz="4400" b="1" dirty="0">
              <a:solidFill>
                <a:srgbClr val="363637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1" name="Правая фигурная скобка 50"/>
          <p:cNvSpPr/>
          <p:nvPr/>
        </p:nvSpPr>
        <p:spPr>
          <a:xfrm>
            <a:off x="7786711" y="3857628"/>
            <a:ext cx="571504" cy="1440160"/>
          </a:xfrm>
          <a:prstGeom prst="rightBrace">
            <a:avLst>
              <a:gd name="adj1" fmla="val 18228"/>
              <a:gd name="adj2" fmla="val 50000"/>
            </a:avLst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414142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8339372" y="4429134"/>
            <a:ext cx="6617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414142"/>
                </a:solidFill>
              </a:rPr>
              <a:t>ЗАТО</a:t>
            </a:r>
            <a:endParaRPr lang="ru-RU" sz="1400" b="1" dirty="0">
              <a:solidFill>
                <a:srgbClr val="414142"/>
              </a:solidFill>
            </a:endParaRPr>
          </a:p>
        </p:txBody>
      </p:sp>
      <p:pic>
        <p:nvPicPr>
          <p:cNvPr id="53" name="Рисунок 52" descr="1 (3)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475657" y="2780928"/>
            <a:ext cx="398219" cy="357376"/>
          </a:xfrm>
          <a:prstGeom prst="rect">
            <a:avLst/>
          </a:prstGeom>
        </p:spPr>
      </p:pic>
      <p:pic>
        <p:nvPicPr>
          <p:cNvPr id="54" name="Рисунок 53" descr="1 (3)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27585" y="3140968"/>
            <a:ext cx="398219" cy="357376"/>
          </a:xfrm>
          <a:prstGeom prst="rect">
            <a:avLst/>
          </a:prstGeom>
        </p:spPr>
      </p:pic>
      <p:pic>
        <p:nvPicPr>
          <p:cNvPr id="55" name="Рисунок 54" descr="1 (3)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077438" y="3284984"/>
            <a:ext cx="398219" cy="360040"/>
          </a:xfrm>
          <a:prstGeom prst="rect">
            <a:avLst/>
          </a:prstGeom>
        </p:spPr>
      </p:pic>
      <p:pic>
        <p:nvPicPr>
          <p:cNvPr id="56" name="Рисунок 55" descr="1 (3)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645390" y="3789040"/>
            <a:ext cx="398219" cy="360040"/>
          </a:xfrm>
          <a:prstGeom prst="rect">
            <a:avLst/>
          </a:prstGeom>
        </p:spPr>
      </p:pic>
      <p:pic>
        <p:nvPicPr>
          <p:cNvPr id="57" name="Рисунок 56" descr="1 (3)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99592" y="4005064"/>
            <a:ext cx="398219" cy="360040"/>
          </a:xfrm>
          <a:prstGeom prst="rect">
            <a:avLst/>
          </a:prstGeom>
        </p:spPr>
      </p:pic>
      <p:pic>
        <p:nvPicPr>
          <p:cNvPr id="58" name="Рисунок 57" descr="1 (3).jp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1403649" y="4149082"/>
            <a:ext cx="360040" cy="325521"/>
          </a:xfrm>
          <a:prstGeom prst="rect">
            <a:avLst/>
          </a:prstGeom>
        </p:spPr>
      </p:pic>
      <p:pic>
        <p:nvPicPr>
          <p:cNvPr id="59" name="Рисунок 58" descr="1 (3)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99592" y="4509120"/>
            <a:ext cx="398219" cy="360040"/>
          </a:xfrm>
          <a:prstGeom prst="rect">
            <a:avLst/>
          </a:prstGeom>
        </p:spPr>
      </p:pic>
      <p:pic>
        <p:nvPicPr>
          <p:cNvPr id="60" name="Рисунок 59" descr="1 (3)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539552" y="4437112"/>
            <a:ext cx="398219" cy="360040"/>
          </a:xfrm>
          <a:prstGeom prst="rect">
            <a:avLst/>
          </a:prstGeom>
        </p:spPr>
      </p:pic>
      <p:pic>
        <p:nvPicPr>
          <p:cNvPr id="61" name="Рисунок 60" descr="1 (3)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763689" y="4365104"/>
            <a:ext cx="398219" cy="360040"/>
          </a:xfrm>
          <a:prstGeom prst="rect">
            <a:avLst/>
          </a:prstGeom>
        </p:spPr>
      </p:pic>
      <p:pic>
        <p:nvPicPr>
          <p:cNvPr id="63" name="Рисунок 62" descr="1 (3)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8514" y="1235993"/>
            <a:ext cx="398219" cy="360040"/>
          </a:xfrm>
          <a:prstGeom prst="rect">
            <a:avLst/>
          </a:prstGeom>
        </p:spPr>
      </p:pic>
      <p:pic>
        <p:nvPicPr>
          <p:cNvPr id="65" name="Рисунок 64" descr="FJM8XMCG2HDZMAH_TINY.jp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2034952" y="3861048"/>
            <a:ext cx="304800" cy="304800"/>
          </a:xfrm>
          <a:prstGeom prst="rect">
            <a:avLst/>
          </a:prstGeom>
        </p:spPr>
      </p:pic>
      <p:pic>
        <p:nvPicPr>
          <p:cNvPr id="66" name="Рисунок 65" descr="FJM8XMCG2HDZMAH_TINY.jp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1403649" y="4437112"/>
            <a:ext cx="288032" cy="288032"/>
          </a:xfrm>
          <a:prstGeom prst="rect">
            <a:avLst/>
          </a:prstGeom>
        </p:spPr>
      </p:pic>
      <p:pic>
        <p:nvPicPr>
          <p:cNvPr id="67" name="Рисунок 66" descr="FJM8XMCG2HDZMAH_TINY.jp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4067944" y="4797152"/>
            <a:ext cx="304800" cy="304800"/>
          </a:xfrm>
          <a:prstGeom prst="rect">
            <a:avLst/>
          </a:prstGeom>
        </p:spPr>
      </p:pic>
      <p:pic>
        <p:nvPicPr>
          <p:cNvPr id="68" name="Рисунок 67" descr="FJM8XMCG2HDZMAH_TINY.jp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135222" y="2103326"/>
            <a:ext cx="304800" cy="304800"/>
          </a:xfrm>
          <a:prstGeom prst="rect">
            <a:avLst/>
          </a:prstGeom>
        </p:spPr>
      </p:pic>
      <p:pic>
        <p:nvPicPr>
          <p:cNvPr id="70" name="Рисунок 69" descr="1 (6).jpg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3203849" y="5013176"/>
            <a:ext cx="437191" cy="288032"/>
          </a:xfrm>
          <a:prstGeom prst="rect">
            <a:avLst/>
          </a:prstGeom>
        </p:spPr>
      </p:pic>
      <p:pic>
        <p:nvPicPr>
          <p:cNvPr id="72" name="Рисунок 71" descr="1 (6).jpg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2483769" y="4221088"/>
            <a:ext cx="437191" cy="288032"/>
          </a:xfrm>
          <a:prstGeom prst="rect">
            <a:avLst/>
          </a:prstGeom>
        </p:spPr>
      </p:pic>
      <p:pic>
        <p:nvPicPr>
          <p:cNvPr id="73" name="Рисунок 72" descr="1 (6).jpg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69027" y="1661964"/>
            <a:ext cx="437191" cy="288032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417092" y="1278285"/>
            <a:ext cx="2625800" cy="1495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Courier New" pitchFamily="49" charset="0"/>
              <a:buChar char="­"/>
            </a:pPr>
            <a:r>
              <a:rPr lang="ru-RU" sz="1200" b="1" dirty="0" smtClean="0">
                <a:solidFill>
                  <a:srgbClr val="414142"/>
                </a:solidFill>
                <a:latin typeface="Calibri" pitchFamily="34" charset="0"/>
                <a:cs typeface="Calibri" pitchFamily="34" charset="0"/>
              </a:rPr>
              <a:t>АЭС</a:t>
            </a:r>
          </a:p>
          <a:p>
            <a:pPr marL="171450" indent="-171450">
              <a:buFont typeface="Courier New" pitchFamily="49" charset="0"/>
              <a:buChar char="­"/>
            </a:pPr>
            <a:endParaRPr lang="ru-RU" sz="1200" b="1" dirty="0" smtClean="0">
              <a:solidFill>
                <a:srgbClr val="414142"/>
              </a:solidFill>
              <a:latin typeface="Calibri" pitchFamily="34" charset="0"/>
              <a:cs typeface="Calibri" pitchFamily="34" charset="0"/>
            </a:endParaRPr>
          </a:p>
          <a:p>
            <a:pPr marL="171450" indent="-171450">
              <a:lnSpc>
                <a:spcPct val="80000"/>
              </a:lnSpc>
              <a:buFont typeface="Courier New" pitchFamily="49" charset="0"/>
              <a:buChar char="­"/>
            </a:pPr>
            <a:r>
              <a:rPr lang="ru-RU" sz="1200" b="1" dirty="0" smtClean="0">
                <a:solidFill>
                  <a:srgbClr val="414142"/>
                </a:solidFill>
                <a:latin typeface="Calibri" pitchFamily="34" charset="0"/>
                <a:cs typeface="Calibri" pitchFamily="34" charset="0"/>
              </a:rPr>
              <a:t>предприятия ядерного топливного цикла</a:t>
            </a:r>
            <a:br>
              <a:rPr lang="ru-RU" sz="1200" b="1" dirty="0" smtClean="0">
                <a:solidFill>
                  <a:srgbClr val="414142"/>
                </a:solidFill>
                <a:latin typeface="Calibri" pitchFamily="34" charset="0"/>
                <a:cs typeface="Calibri" pitchFamily="34" charset="0"/>
              </a:rPr>
            </a:br>
            <a:endParaRPr lang="ru-RU" sz="1200" b="1" dirty="0" smtClean="0">
              <a:solidFill>
                <a:srgbClr val="414142"/>
              </a:solidFill>
              <a:latin typeface="Calibri" pitchFamily="34" charset="0"/>
              <a:cs typeface="Calibri" pitchFamily="34" charset="0"/>
            </a:endParaRPr>
          </a:p>
          <a:p>
            <a:pPr marL="171450" indent="-171450">
              <a:lnSpc>
                <a:spcPct val="80000"/>
              </a:lnSpc>
              <a:buFont typeface="Courier New" pitchFamily="49" charset="0"/>
              <a:buChar char="­"/>
            </a:pPr>
            <a:r>
              <a:rPr lang="ru-RU" sz="1200" b="1" dirty="0" smtClean="0">
                <a:solidFill>
                  <a:srgbClr val="414142"/>
                </a:solidFill>
                <a:latin typeface="Calibri" pitchFamily="34" charset="0"/>
                <a:cs typeface="Calibri" pitchFamily="34" charset="0"/>
              </a:rPr>
              <a:t>предприятия ядерного оружейного комплекса</a:t>
            </a:r>
            <a:br>
              <a:rPr lang="ru-RU" sz="1200" b="1" dirty="0" smtClean="0">
                <a:solidFill>
                  <a:srgbClr val="414142"/>
                </a:solidFill>
                <a:latin typeface="Calibri" pitchFamily="34" charset="0"/>
                <a:cs typeface="Calibri" pitchFamily="34" charset="0"/>
              </a:rPr>
            </a:br>
            <a:endParaRPr lang="ru-RU" sz="1200" b="1" dirty="0" smtClean="0">
              <a:solidFill>
                <a:srgbClr val="414142"/>
              </a:solidFill>
              <a:latin typeface="Calibri" pitchFamily="34" charset="0"/>
              <a:cs typeface="Calibri" pitchFamily="34" charset="0"/>
            </a:endParaRPr>
          </a:p>
          <a:p>
            <a:pPr marL="171450" indent="-171450">
              <a:lnSpc>
                <a:spcPct val="80000"/>
              </a:lnSpc>
              <a:buFont typeface="Courier New" pitchFamily="49" charset="0"/>
              <a:buChar char="­"/>
            </a:pPr>
            <a:r>
              <a:rPr lang="ru-RU" sz="1200" b="1" dirty="0" smtClean="0">
                <a:solidFill>
                  <a:srgbClr val="414142"/>
                </a:solidFill>
                <a:latin typeface="Calibri" pitchFamily="34" charset="0"/>
                <a:cs typeface="Calibri" pitchFamily="34" charset="0"/>
              </a:rPr>
              <a:t>НИЯУ МИФИ</a:t>
            </a:r>
            <a:endParaRPr lang="ru-RU" sz="1200" b="1" dirty="0">
              <a:solidFill>
                <a:srgbClr val="414142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2813648" y="3447745"/>
            <a:ext cx="3240360" cy="96340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  <a:defRPr/>
            </a:pPr>
            <a:r>
              <a:rPr lang="ru-RU" sz="1200" b="1" dirty="0" smtClean="0">
                <a:solidFill>
                  <a:srgbClr val="414142"/>
                </a:solidFill>
                <a:latin typeface="Arial Narrow" pitchFamily="34" charset="0"/>
                <a:cs typeface="Calibri" pitchFamily="34" charset="0"/>
              </a:rPr>
              <a:t>ГК «Росатом» сформирован заказ на подготовку кадров до 2021 года 105 специальностям и направлениям подготовки  в разрезе региональных предприятий, что составляет 1/3 от всей потребности в выпускниках</a:t>
            </a:r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2843808" y="1268760"/>
            <a:ext cx="3185292" cy="201622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</a:pPr>
            <a:r>
              <a:rPr lang="ru-RU" sz="1400" b="1" u="sng" dirty="0" smtClean="0">
                <a:solidFill>
                  <a:srgbClr val="002060"/>
                </a:solidFill>
              </a:rPr>
              <a:t>Ключевые особенности НИЯУ МИФИ:</a:t>
            </a:r>
            <a:endParaRPr lang="ru-RU" sz="1400" b="1" u="sng" dirty="0">
              <a:solidFill>
                <a:srgbClr val="002060"/>
              </a:solidFill>
            </a:endParaRPr>
          </a:p>
          <a:p>
            <a:pPr marL="285750" indent="-285750">
              <a:lnSpc>
                <a:spcPct val="80000"/>
              </a:lnSpc>
              <a:spcBef>
                <a:spcPts val="300"/>
              </a:spcBef>
              <a:buFont typeface="Wingdings" pitchFamily="2" charset="2"/>
              <a:buChar char="Ø"/>
            </a:pPr>
            <a:r>
              <a:rPr lang="ru-RU" sz="1200" b="1" dirty="0" smtClean="0">
                <a:solidFill>
                  <a:srgbClr val="414142"/>
                </a:solidFill>
                <a:latin typeface="Arial Narrow" pitchFamily="34" charset="0"/>
              </a:rPr>
              <a:t>Тесная интеграция с градообразующими предприятиями атомной отрасли</a:t>
            </a:r>
          </a:p>
          <a:p>
            <a:pPr marL="285750" indent="-285750">
              <a:lnSpc>
                <a:spcPct val="80000"/>
              </a:lnSpc>
              <a:spcBef>
                <a:spcPts val="300"/>
              </a:spcBef>
              <a:buFont typeface="Wingdings" pitchFamily="2" charset="2"/>
              <a:buChar char="Ø"/>
            </a:pPr>
            <a:r>
              <a:rPr lang="ru-RU" sz="1200" b="1" dirty="0" err="1" smtClean="0">
                <a:solidFill>
                  <a:srgbClr val="414142"/>
                </a:solidFill>
                <a:latin typeface="Arial Narrow" pitchFamily="34" charset="0"/>
              </a:rPr>
              <a:t>Софинансирование</a:t>
            </a:r>
            <a:r>
              <a:rPr lang="ru-RU" sz="1200" b="1" dirty="0" smtClean="0">
                <a:solidFill>
                  <a:srgbClr val="414142"/>
                </a:solidFill>
                <a:latin typeface="Arial Narrow" pitchFamily="34" charset="0"/>
              </a:rPr>
              <a:t> проектов со стороны Госкорпорации «Росатом» (2012-2017 годы – 400 млн. руб. ежегодно)</a:t>
            </a:r>
          </a:p>
        </p:txBody>
      </p:sp>
      <p:pic>
        <p:nvPicPr>
          <p:cNvPr id="78" name="Picture 21" descr="60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259632" y="4509120"/>
            <a:ext cx="175550" cy="204668"/>
          </a:xfrm>
          <a:prstGeom prst="rect">
            <a:avLst/>
          </a:prstGeom>
          <a:noFill/>
        </p:spPr>
      </p:pic>
      <p:pic>
        <p:nvPicPr>
          <p:cNvPr id="79" name="Picture 21" descr="60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67544" y="4653136"/>
            <a:ext cx="175550" cy="204668"/>
          </a:xfrm>
          <a:prstGeom prst="rect">
            <a:avLst/>
          </a:prstGeom>
          <a:noFill/>
        </p:spPr>
      </p:pic>
      <p:pic>
        <p:nvPicPr>
          <p:cNvPr id="80" name="Picture 21" descr="60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043608" y="3645024"/>
            <a:ext cx="175550" cy="204668"/>
          </a:xfrm>
          <a:prstGeom prst="rect">
            <a:avLst/>
          </a:prstGeom>
          <a:noFill/>
        </p:spPr>
      </p:pic>
      <p:pic>
        <p:nvPicPr>
          <p:cNvPr id="64" name="Picture 21" descr="60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048000" y="5181600"/>
            <a:ext cx="175550" cy="204668"/>
          </a:xfrm>
          <a:prstGeom prst="rect">
            <a:avLst/>
          </a:prstGeom>
          <a:noFill/>
        </p:spPr>
      </p:pic>
      <p:sp>
        <p:nvSpPr>
          <p:cNvPr id="62" name="Заголовок 1"/>
          <p:cNvSpPr>
            <a:spLocks noGrp="1"/>
          </p:cNvSpPr>
          <p:nvPr>
            <p:ph type="title"/>
          </p:nvPr>
        </p:nvSpPr>
        <p:spPr>
          <a:xfrm>
            <a:off x="287811" y="19765"/>
            <a:ext cx="7873703" cy="962025"/>
          </a:xfrm>
        </p:spPr>
        <p:txBody>
          <a:bodyPr/>
          <a:lstStyle/>
          <a:p>
            <a:r>
              <a:rPr lang="ru-RU" dirty="0"/>
              <a:t>НИЯУ «МИФИ» - сетевой научно-образовательный холдинг </a:t>
            </a:r>
            <a:r>
              <a:rPr lang="ru-RU" dirty="0" smtClean="0"/>
              <a:t>и </a:t>
            </a:r>
            <a:r>
              <a:rPr lang="ru-RU" dirty="0"/>
              <a:t>основной поставщик кадров для атомной отрасли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201312" y="5632228"/>
            <a:ext cx="61102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rgbClr val="414142"/>
                </a:solidFill>
              </a:rPr>
              <a:t>НИЯУ МИФИ создан указом Президента Российской Федерации от 07.10.08 № 1448 с целью подготовки кадров для инновационных ядерных технологий. Председатель наблюдательного совета – Генеральный директор ГК «Росатом» С.В. Кириенко.</a:t>
            </a:r>
            <a:endParaRPr lang="ru-RU" sz="1200" dirty="0">
              <a:solidFill>
                <a:srgbClr val="41414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53136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27 июня 1954 г. – рождение мирного атома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5FDF9F-BF3F-47F5-9CE2-53775065BF84}" type="slidenum">
              <a:rPr lang="ru-RU" smtClean="0">
                <a:solidFill>
                  <a:srgbClr val="003274"/>
                </a:solidFill>
              </a:rPr>
              <a:pPr>
                <a:defRPr/>
              </a:pPr>
              <a:t>2</a:t>
            </a:fld>
            <a:endParaRPr lang="ru-RU" dirty="0">
              <a:solidFill>
                <a:srgbClr val="003274"/>
              </a:solidFill>
            </a:endParaRPr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9711" y="1073503"/>
            <a:ext cx="8378825" cy="5307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1474" y="1214789"/>
            <a:ext cx="1162050" cy="149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1"/>
          <p:cNvPicPr>
            <a:picLocks noChangeAspect="1" noChangeArrowheads="1"/>
          </p:cNvPicPr>
          <p:nvPr/>
        </p:nvPicPr>
        <p:blipFill>
          <a:blip r:embed="rId4" cstate="print">
            <a:grayscl/>
          </a:blip>
          <a:srcRect/>
          <a:stretch>
            <a:fillRect/>
          </a:stretch>
        </p:blipFill>
        <p:spPr bwMode="auto">
          <a:xfrm>
            <a:off x="1809575" y="1425928"/>
            <a:ext cx="1025525" cy="150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5036" y="1287816"/>
            <a:ext cx="1074738" cy="152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3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3185937" y="1627539"/>
            <a:ext cx="1017588" cy="152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3"/>
          <p:cNvSpPr txBox="1">
            <a:spLocks noChangeArrowheads="1"/>
          </p:cNvSpPr>
          <p:nvPr/>
        </p:nvSpPr>
        <p:spPr bwMode="auto">
          <a:xfrm>
            <a:off x="2898600" y="3221389"/>
            <a:ext cx="1439862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2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Д.И. Блохинцев </a:t>
            </a:r>
          </a:p>
        </p:txBody>
      </p:sp>
      <p:sp>
        <p:nvSpPr>
          <p:cNvPr id="11" name="TextBox 17"/>
          <p:cNvSpPr txBox="1">
            <a:spLocks noChangeArrowheads="1"/>
          </p:cNvSpPr>
          <p:nvPr/>
        </p:nvSpPr>
        <p:spPr bwMode="auto">
          <a:xfrm>
            <a:off x="361775" y="2694339"/>
            <a:ext cx="1439862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2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И. В. Курчатов</a:t>
            </a:r>
          </a:p>
        </p:txBody>
      </p:sp>
      <p:sp>
        <p:nvSpPr>
          <p:cNvPr id="12" name="TextBox 18"/>
          <p:cNvSpPr txBox="1">
            <a:spLocks noChangeArrowheads="1"/>
          </p:cNvSpPr>
          <p:nvPr/>
        </p:nvSpPr>
        <p:spPr bwMode="auto">
          <a:xfrm>
            <a:off x="5989462" y="2886428"/>
            <a:ext cx="12303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2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А. К. Красин</a:t>
            </a:r>
          </a:p>
        </p:txBody>
      </p:sp>
      <p:sp>
        <p:nvSpPr>
          <p:cNvPr id="13" name="TextBox 19"/>
          <p:cNvSpPr txBox="1">
            <a:spLocks noChangeArrowheads="1"/>
          </p:cNvSpPr>
          <p:nvPr/>
        </p:nvSpPr>
        <p:spPr bwMode="auto">
          <a:xfrm>
            <a:off x="1601612" y="2895953"/>
            <a:ext cx="143986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2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Н.А. Доллежаль</a:t>
            </a:r>
          </a:p>
        </p:txBody>
      </p:sp>
      <p:pic>
        <p:nvPicPr>
          <p:cNvPr id="14" name="Picture 14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4848049" y="1654526"/>
            <a:ext cx="1041400" cy="154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21"/>
          <p:cNvSpPr txBox="1">
            <a:spLocks noChangeArrowheads="1"/>
          </p:cNvSpPr>
          <p:nvPr/>
        </p:nvSpPr>
        <p:spPr bwMode="auto">
          <a:xfrm>
            <a:off x="4562299" y="3221391"/>
            <a:ext cx="14398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2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В.А. Малых </a:t>
            </a:r>
          </a:p>
        </p:txBody>
      </p:sp>
      <p:pic>
        <p:nvPicPr>
          <p:cNvPr id="16" name="Picture 1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521399" y="1184626"/>
            <a:ext cx="1071562" cy="148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23"/>
          <p:cNvSpPr txBox="1">
            <a:spLocks noChangeArrowheads="1"/>
          </p:cNvSpPr>
          <p:nvPr/>
        </p:nvSpPr>
        <p:spPr bwMode="auto">
          <a:xfrm>
            <a:off x="7267399" y="2694339"/>
            <a:ext cx="15811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2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Е. П. Славский</a:t>
            </a:r>
          </a:p>
        </p:txBody>
      </p:sp>
    </p:spTree>
    <p:extLst>
      <p:ext uri="{BB962C8B-B14F-4D97-AF65-F5344CB8AC3E}">
        <p14:creationId xmlns:p14="http://schemas.microsoft.com/office/powerpoint/2010/main" val="1693228150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Диаграмма 1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26250563"/>
              </p:ext>
            </p:extLst>
          </p:nvPr>
        </p:nvGraphicFramePr>
        <p:xfrm>
          <a:off x="460375" y="1273132"/>
          <a:ext cx="4704913" cy="49320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4754" name="Номер слайда 2"/>
          <p:cNvSpPr>
            <a:spLocks noGrp="1"/>
          </p:cNvSpPr>
          <p:nvPr>
            <p:ph type="sldNum" sz="quarter" idx="10"/>
          </p:nvPr>
        </p:nvSpPr>
        <p:spPr>
          <a:xfrm>
            <a:off x="8316913" y="6453190"/>
            <a:ext cx="811212" cy="377825"/>
          </a:xfrm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D92CDC1-1BFA-4B44-8ED9-6FEC9AE0B045}" type="slidenum">
              <a:rPr lang="ru-RU" smtClean="0">
                <a:solidFill>
                  <a:srgbClr val="003274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ru-RU" smtClean="0">
              <a:solidFill>
                <a:srgbClr val="003274"/>
              </a:solidFill>
            </a:endParaRPr>
          </a:p>
        </p:txBody>
      </p:sp>
      <p:sp>
        <p:nvSpPr>
          <p:cNvPr id="74755" name="AutoShape 2" descr="1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414142"/>
              </a:solidFill>
            </a:endParaRPr>
          </a:p>
        </p:txBody>
      </p:sp>
      <p:graphicFrame>
        <p:nvGraphicFramePr>
          <p:cNvPr id="15" name="Диаграмма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52548561"/>
              </p:ext>
            </p:extLst>
          </p:nvPr>
        </p:nvGraphicFramePr>
        <p:xfrm>
          <a:off x="5370881" y="1340768"/>
          <a:ext cx="3818586" cy="34932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672" y="1196754"/>
            <a:ext cx="348881" cy="486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85521" y="1005697"/>
            <a:ext cx="861101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</a:rPr>
              <a:t>В 2013 году в организации атомной отрасли трудоустроено 1587 выпускников ВПО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597512" y="5470110"/>
            <a:ext cx="22264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700" i="1" dirty="0" smtClean="0">
                <a:solidFill>
                  <a:srgbClr val="414142"/>
                </a:solidFill>
              </a:rPr>
              <a:t>Количество выпускников, трудоустроенных </a:t>
            </a:r>
          </a:p>
          <a:p>
            <a:pPr algn="r"/>
            <a:r>
              <a:rPr lang="ru-RU" sz="700" i="1" dirty="0" smtClean="0">
                <a:solidFill>
                  <a:srgbClr val="414142"/>
                </a:solidFill>
              </a:rPr>
              <a:t>в организации атомной отрасли</a:t>
            </a:r>
            <a:endParaRPr lang="ru-RU" sz="700" i="1" dirty="0">
              <a:solidFill>
                <a:srgbClr val="414142"/>
              </a:solidFill>
            </a:endParaRPr>
          </a:p>
        </p:txBody>
      </p:sp>
      <p:grpSp>
        <p:nvGrpSpPr>
          <p:cNvPr id="25" name="Группа 18"/>
          <p:cNvGrpSpPr>
            <a:grpSpLocks/>
          </p:cNvGrpSpPr>
          <p:nvPr/>
        </p:nvGrpSpPr>
        <p:grpSpPr bwMode="auto">
          <a:xfrm>
            <a:off x="5328174" y="5161708"/>
            <a:ext cx="3645269" cy="1181160"/>
            <a:chOff x="5375213" y="4713472"/>
            <a:chExt cx="3261805" cy="1091487"/>
          </a:xfrm>
        </p:grpSpPr>
        <p:sp>
          <p:nvSpPr>
            <p:cNvPr id="26" name="TextBox 16"/>
            <p:cNvSpPr txBox="1">
              <a:spLocks noChangeArrowheads="1"/>
            </p:cNvSpPr>
            <p:nvPr/>
          </p:nvSpPr>
          <p:spPr bwMode="auto">
            <a:xfrm>
              <a:off x="5535034" y="4730161"/>
              <a:ext cx="3101984" cy="938554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/>
              <a:r>
                <a:rPr lang="ru-RU" sz="1000" dirty="0">
                  <a:solidFill>
                    <a:srgbClr val="414142"/>
                  </a:solidFill>
                </a:rPr>
                <a:t>Представлен </a:t>
              </a:r>
              <a:r>
                <a:rPr lang="ru-RU" sz="1000" dirty="0" smtClean="0">
                  <a:solidFill>
                    <a:srgbClr val="414142"/>
                  </a:solidFill>
                </a:rPr>
                <a:t>ТОП-24 </a:t>
              </a:r>
              <a:r>
                <a:rPr lang="ru-RU" sz="1000" dirty="0">
                  <a:solidFill>
                    <a:srgbClr val="414142"/>
                  </a:solidFill>
                </a:rPr>
                <a:t>востребованных </a:t>
              </a:r>
              <a:r>
                <a:rPr lang="ru-RU" sz="1000" dirty="0" smtClean="0">
                  <a:solidFill>
                    <a:srgbClr val="414142"/>
                  </a:solidFill>
                </a:rPr>
                <a:t>в 2013 г. вузов</a:t>
              </a:r>
              <a:r>
                <a:rPr lang="ru-RU" sz="1000" dirty="0">
                  <a:solidFill>
                    <a:srgbClr val="414142"/>
                  </a:solidFill>
                </a:rPr>
                <a:t>. В их число не </a:t>
              </a:r>
              <a:r>
                <a:rPr lang="ru-RU" sz="1000" dirty="0" smtClean="0">
                  <a:solidFill>
                    <a:srgbClr val="414142"/>
                  </a:solidFill>
                </a:rPr>
                <a:t>вошло: </a:t>
              </a:r>
            </a:p>
            <a:p>
              <a:pPr marL="171450" indent="-171450" algn="just">
                <a:buFont typeface="Arial" panose="020B0604020202020204" pitchFamily="34" charset="0"/>
                <a:buChar char="•"/>
              </a:pPr>
              <a:r>
                <a:rPr lang="ru-RU" sz="1000" dirty="0" smtClean="0">
                  <a:solidFill>
                    <a:srgbClr val="414142"/>
                  </a:solidFill>
                </a:rPr>
                <a:t>3 </a:t>
              </a:r>
              <a:r>
                <a:rPr lang="ru-RU" sz="1000" dirty="0">
                  <a:solidFill>
                    <a:srgbClr val="414142"/>
                  </a:solidFill>
                </a:rPr>
                <a:t>опорных вуза</a:t>
              </a:r>
              <a:r>
                <a:rPr lang="en-US" sz="1000" dirty="0">
                  <a:solidFill>
                    <a:srgbClr val="414142"/>
                  </a:solidFill>
                </a:rPr>
                <a:t> (</a:t>
              </a:r>
              <a:r>
                <a:rPr lang="ru-RU" sz="1000" dirty="0">
                  <a:solidFill>
                    <a:srgbClr val="414142"/>
                  </a:solidFill>
                </a:rPr>
                <a:t>СПбГУ. ГУМ </a:t>
              </a:r>
              <a:r>
                <a:rPr lang="ru-RU" sz="1000" dirty="0" smtClean="0">
                  <a:solidFill>
                    <a:srgbClr val="414142"/>
                  </a:solidFill>
                </a:rPr>
                <a:t>РФ, МГСУ);</a:t>
              </a:r>
            </a:p>
            <a:p>
              <a:pPr marL="171450" indent="-171450" algn="just">
                <a:buFont typeface="Arial" panose="020B0604020202020204" pitchFamily="34" charset="0"/>
                <a:buChar char="•"/>
              </a:pPr>
              <a:r>
                <a:rPr lang="ru-RU" sz="1000" dirty="0" smtClean="0">
                  <a:solidFill>
                    <a:srgbClr val="414142"/>
                  </a:solidFill>
                </a:rPr>
                <a:t>3 филиала опорных </a:t>
              </a:r>
              <a:r>
                <a:rPr lang="ru-RU" sz="1000" dirty="0">
                  <a:solidFill>
                    <a:srgbClr val="414142"/>
                  </a:solidFill>
                </a:rPr>
                <a:t>вузов (АПИ НГТУ, ИЯЭ - Филиал </a:t>
              </a:r>
              <a:r>
                <a:rPr lang="ru-RU" sz="1000" dirty="0" err="1">
                  <a:solidFill>
                    <a:srgbClr val="414142"/>
                  </a:solidFill>
                </a:rPr>
                <a:t>СПбГПУ</a:t>
              </a:r>
              <a:r>
                <a:rPr lang="ru-RU" sz="1000" dirty="0">
                  <a:solidFill>
                    <a:srgbClr val="414142"/>
                  </a:solidFill>
                </a:rPr>
                <a:t> </a:t>
              </a:r>
              <a:r>
                <a:rPr lang="ru-RU" sz="1000" dirty="0" err="1" smtClean="0">
                  <a:solidFill>
                    <a:srgbClr val="414142"/>
                  </a:solidFill>
                </a:rPr>
                <a:t>г.Сосновый</a:t>
              </a:r>
              <a:r>
                <a:rPr lang="ru-RU" sz="1000" dirty="0" smtClean="0">
                  <a:solidFill>
                    <a:srgbClr val="414142"/>
                  </a:solidFill>
                </a:rPr>
                <a:t> </a:t>
              </a:r>
              <a:r>
                <a:rPr lang="ru-RU" sz="1000" dirty="0">
                  <a:solidFill>
                    <a:srgbClr val="414142"/>
                  </a:solidFill>
                </a:rPr>
                <a:t>Бор, МЭИ филиал в </a:t>
              </a:r>
              <a:r>
                <a:rPr lang="ru-RU" sz="1000" dirty="0" err="1" smtClean="0">
                  <a:solidFill>
                    <a:srgbClr val="414142"/>
                  </a:solidFill>
                </a:rPr>
                <a:t>г.Смоленске</a:t>
              </a:r>
              <a:r>
                <a:rPr lang="ru-RU" sz="1000" dirty="0" smtClean="0">
                  <a:solidFill>
                    <a:srgbClr val="414142"/>
                  </a:solidFill>
                </a:rPr>
                <a:t>). </a:t>
              </a:r>
            </a:p>
          </p:txBody>
        </p:sp>
        <p:sp>
          <p:nvSpPr>
            <p:cNvPr id="27" name="Равнобедренный треугольник 26"/>
            <p:cNvSpPr/>
            <p:nvPr/>
          </p:nvSpPr>
          <p:spPr>
            <a:xfrm rot="16200000">
              <a:off x="4896353" y="5192332"/>
              <a:ext cx="1091487" cy="133768"/>
            </a:xfrm>
            <a:prstGeom prst="triangle">
              <a:avLst/>
            </a:prstGeom>
            <a:solidFill>
              <a:srgbClr val="002060"/>
            </a:solidFill>
            <a:ln w="952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ln>
                  <a:solidFill>
                    <a:srgbClr val="3E87BD">
                      <a:lumMod val="75000"/>
                    </a:srgbClr>
                  </a:solidFill>
                </a:ln>
                <a:solidFill>
                  <a:srgbClr val="3E87BD">
                    <a:lumMod val="75000"/>
                  </a:srgbClr>
                </a:solidFill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325200" y="6177029"/>
            <a:ext cx="527835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solidFill>
                  <a:srgbClr val="414142"/>
                </a:solidFill>
              </a:rPr>
              <a:t>Представлены вузы, из которых в 2013 году трудоустроено более 10 выпускников</a:t>
            </a:r>
            <a:endParaRPr lang="ru-RU" sz="1000" dirty="0">
              <a:solidFill>
                <a:srgbClr val="414142"/>
              </a:solidFill>
            </a:endParaRPr>
          </a:p>
        </p:txBody>
      </p:sp>
      <p:pic>
        <p:nvPicPr>
          <p:cNvPr id="1026" name="Picture 2" descr="G:\PATRIOT\Картинки\den_studenta2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1230" y="2760154"/>
            <a:ext cx="823847" cy="812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ая прямоугольная выноска 5"/>
          <p:cNvSpPr/>
          <p:nvPr/>
        </p:nvSpPr>
        <p:spPr>
          <a:xfrm>
            <a:off x="7913769" y="1429889"/>
            <a:ext cx="1121341" cy="288032"/>
          </a:xfrm>
          <a:prstGeom prst="wedgeRoundRectCallout">
            <a:avLst>
              <a:gd name="adj1" fmla="val -44290"/>
              <a:gd name="adj2" fmla="val 135431"/>
              <a:gd name="adj3" fmla="val 16667"/>
            </a:avLst>
          </a:prstGeo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100" b="0" i="0" u="none" strike="noStrike" kern="1200" baseline="0">
                <a:solidFill>
                  <a:srgbClr val="414142"/>
                </a:solidFill>
                <a:latin typeface="+mn-lt"/>
                <a:ea typeface="+mn-ea"/>
                <a:cs typeface="+mn-cs"/>
              </a:defRPr>
            </a:pPr>
            <a:r>
              <a:rPr lang="ru-RU" sz="1050" dirty="0" smtClean="0">
                <a:solidFill>
                  <a:srgbClr val="FFFFFF"/>
                </a:solidFill>
              </a:rPr>
              <a:t>11 филиалов</a:t>
            </a:r>
            <a:endParaRPr lang="ru-RU" sz="1050" dirty="0">
              <a:solidFill>
                <a:srgbClr val="FFFFFF"/>
              </a:solidFill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4860033" y="1573904"/>
            <a:ext cx="1152128" cy="518541"/>
          </a:xfrm>
          <a:prstGeom prst="wedgeRoundRectCallout">
            <a:avLst>
              <a:gd name="adj1" fmla="val 53171"/>
              <a:gd name="adj2" fmla="val 106626"/>
              <a:gd name="adj3" fmla="val 16667"/>
            </a:avLst>
          </a:prstGeom>
          <a:gradFill flip="none" rotWithShape="1">
            <a:gsLst>
              <a:gs pos="0">
                <a:srgbClr val="FFA51A">
                  <a:shade val="30000"/>
                  <a:satMod val="115000"/>
                </a:srgbClr>
              </a:gs>
              <a:gs pos="50000">
                <a:srgbClr val="FFA51A">
                  <a:shade val="67500"/>
                  <a:satMod val="115000"/>
                </a:srgbClr>
              </a:gs>
              <a:gs pos="100000">
                <a:srgbClr val="FFA51A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rgbClr val="FFFFFF"/>
                </a:solidFill>
              </a:rPr>
              <a:t>114 </a:t>
            </a:r>
            <a:r>
              <a:rPr lang="ru-RU" sz="1100" dirty="0">
                <a:solidFill>
                  <a:srgbClr val="FFFFFF"/>
                </a:solidFill>
              </a:rPr>
              <a:t>вузов </a:t>
            </a:r>
            <a:endParaRPr lang="ru-RU" sz="1100" dirty="0" smtClean="0">
              <a:solidFill>
                <a:srgbClr val="FFFFFF"/>
              </a:solidFill>
            </a:endParaRPr>
          </a:p>
          <a:p>
            <a:pPr algn="ctr"/>
            <a:r>
              <a:rPr lang="ru-RU" sz="800" dirty="0" smtClean="0">
                <a:solidFill>
                  <a:srgbClr val="FFFFFF"/>
                </a:solidFill>
              </a:rPr>
              <a:t>(+ 11 </a:t>
            </a:r>
            <a:r>
              <a:rPr lang="ru-RU" sz="800" dirty="0">
                <a:solidFill>
                  <a:srgbClr val="FFFFFF"/>
                </a:solidFill>
              </a:rPr>
              <a:t>филиалов)</a:t>
            </a:r>
          </a:p>
        </p:txBody>
      </p:sp>
      <p:grpSp>
        <p:nvGrpSpPr>
          <p:cNvPr id="28" name="Группа 27"/>
          <p:cNvGrpSpPr/>
          <p:nvPr/>
        </p:nvGrpSpPr>
        <p:grpSpPr>
          <a:xfrm>
            <a:off x="3163566" y="4325849"/>
            <a:ext cx="1660370" cy="937869"/>
            <a:chOff x="3389694" y="4311001"/>
            <a:chExt cx="1470337" cy="937869"/>
          </a:xfrm>
        </p:grpSpPr>
        <p:grpSp>
          <p:nvGrpSpPr>
            <p:cNvPr id="29" name="Группа 10"/>
            <p:cNvGrpSpPr>
              <a:grpSpLocks/>
            </p:cNvGrpSpPr>
            <p:nvPr/>
          </p:nvGrpSpPr>
          <p:grpSpPr bwMode="auto">
            <a:xfrm>
              <a:off x="3389694" y="4311001"/>
              <a:ext cx="1470337" cy="937869"/>
              <a:chOff x="-2196752" y="2559631"/>
              <a:chExt cx="1368589" cy="937490"/>
            </a:xfrm>
          </p:grpSpPr>
          <p:sp>
            <p:nvSpPr>
              <p:cNvPr id="34" name="Прямоугольник 33"/>
              <p:cNvSpPr/>
              <p:nvPr/>
            </p:nvSpPr>
            <p:spPr>
              <a:xfrm>
                <a:off x="-2196752" y="2559631"/>
                <a:ext cx="1273474" cy="937490"/>
              </a:xfrm>
              <a:prstGeom prst="rect">
                <a:avLst/>
              </a:prstGeom>
              <a:noFill/>
              <a:ln w="127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5" name="TextBox 19"/>
              <p:cNvSpPr txBox="1">
                <a:spLocks noChangeArrowheads="1"/>
              </p:cNvSpPr>
              <p:nvPr/>
            </p:nvSpPr>
            <p:spPr bwMode="auto">
              <a:xfrm>
                <a:off x="-2052737" y="2580438"/>
                <a:ext cx="1224574" cy="87680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ru-RU" sz="1050" b="1" dirty="0" smtClean="0">
                    <a:solidFill>
                      <a:srgbClr val="414142"/>
                    </a:solidFill>
                  </a:rPr>
                  <a:t>МИФИ</a:t>
                </a:r>
                <a:endParaRPr lang="ru-RU" sz="1000" b="1" dirty="0" smtClean="0">
                  <a:solidFill>
                    <a:srgbClr val="414142"/>
                  </a:solidFill>
                </a:endParaRPr>
              </a:p>
              <a:p>
                <a:r>
                  <a:rPr lang="ru-RU" sz="1050" b="1" dirty="0" smtClean="0">
                    <a:solidFill>
                      <a:srgbClr val="414142"/>
                    </a:solidFill>
                  </a:rPr>
                  <a:t>Филиалы МИФИ</a:t>
                </a:r>
                <a:endParaRPr lang="ru-RU" sz="1000" b="1" dirty="0">
                  <a:solidFill>
                    <a:srgbClr val="414142"/>
                  </a:solidFill>
                </a:endParaRPr>
              </a:p>
              <a:p>
                <a:r>
                  <a:rPr lang="ru-RU" sz="1050" b="1" dirty="0">
                    <a:solidFill>
                      <a:srgbClr val="414142"/>
                    </a:solidFill>
                  </a:rPr>
                  <a:t>Опорные </a:t>
                </a:r>
                <a:r>
                  <a:rPr lang="ru-RU" sz="1050" b="1" dirty="0" smtClean="0">
                    <a:solidFill>
                      <a:srgbClr val="414142"/>
                    </a:solidFill>
                  </a:rPr>
                  <a:t>вузы* </a:t>
                </a:r>
                <a:r>
                  <a:rPr lang="ru-RU" sz="900" b="1" dirty="0" smtClean="0">
                    <a:solidFill>
                      <a:srgbClr val="414142"/>
                    </a:solidFill>
                  </a:rPr>
                  <a:t>(включая филиалы)</a:t>
                </a:r>
                <a:endParaRPr lang="ru-RU" sz="900" b="1" dirty="0">
                  <a:solidFill>
                    <a:srgbClr val="414142"/>
                  </a:solidFill>
                </a:endParaRPr>
              </a:p>
              <a:p>
                <a:r>
                  <a:rPr lang="ru-RU" sz="1050" b="1" dirty="0">
                    <a:solidFill>
                      <a:srgbClr val="414142"/>
                    </a:solidFill>
                  </a:rPr>
                  <a:t>Другие вузы</a:t>
                </a:r>
              </a:p>
            </p:txBody>
          </p:sp>
        </p:grpSp>
        <p:sp>
          <p:nvSpPr>
            <p:cNvPr id="30" name="Прямоугольник 29"/>
            <p:cNvSpPr/>
            <p:nvPr/>
          </p:nvSpPr>
          <p:spPr>
            <a:xfrm>
              <a:off x="3468710" y="4390063"/>
              <a:ext cx="110855" cy="110855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  <a:scene3d>
              <a:camera prst="orthographicFront"/>
              <a:lightRig rig="twoPt" dir="t"/>
            </a:scene3d>
            <a:sp3d prstMaterial="matte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3468994" y="4565008"/>
              <a:ext cx="110855" cy="11085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scene3d>
              <a:camera prst="orthographicFront"/>
              <a:lightRig rig="twoPt" dir="t"/>
            </a:scene3d>
            <a:sp3d prstMaterial="matte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3468710" y="4736020"/>
              <a:ext cx="110855" cy="110855"/>
            </a:xfrm>
            <a:prstGeom prst="rect">
              <a:avLst/>
            </a:prstGeom>
            <a:solidFill>
              <a:srgbClr val="A64333"/>
            </a:solidFill>
            <a:ln>
              <a:noFill/>
            </a:ln>
            <a:scene3d>
              <a:camera prst="orthographicFront"/>
              <a:lightRig rig="twoPt" dir="t"/>
            </a:scene3d>
            <a:sp3d prstMaterial="matte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3468710" y="5026741"/>
              <a:ext cx="110855" cy="110855"/>
            </a:xfrm>
            <a:prstGeom prst="rect">
              <a:avLst/>
            </a:prstGeom>
            <a:solidFill>
              <a:srgbClr val="FFA51A"/>
            </a:solidFill>
            <a:ln>
              <a:noFill/>
            </a:ln>
            <a:scene3d>
              <a:camera prst="orthographicFront"/>
              <a:lightRig rig="twoPt" dir="t"/>
            </a:scene3d>
            <a:sp3d prstMaterial="matte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36" name="Заголовок 1"/>
          <p:cNvSpPr>
            <a:spLocks noGrp="1"/>
          </p:cNvSpPr>
          <p:nvPr>
            <p:ph type="title"/>
          </p:nvPr>
        </p:nvSpPr>
        <p:spPr>
          <a:xfrm>
            <a:off x="128666" y="93773"/>
            <a:ext cx="7773814" cy="903288"/>
          </a:xfrm>
        </p:spPr>
        <p:txBody>
          <a:bodyPr/>
          <a:lstStyle/>
          <a:p>
            <a:pPr>
              <a:defRPr/>
            </a:pPr>
            <a:r>
              <a:rPr lang="ru-RU" sz="2000" dirty="0" smtClean="0"/>
              <a:t>НИЯУ МИФИ – основной поставщик молодых кадров для атомной отрасли.</a:t>
            </a:r>
            <a:br>
              <a:rPr lang="ru-RU" sz="2000" dirty="0" smtClean="0"/>
            </a:br>
            <a:r>
              <a:rPr lang="ru-RU" sz="1200" b="0" i="1" dirty="0"/>
              <a:t>В </a:t>
            </a:r>
            <a:r>
              <a:rPr lang="ru-RU" sz="1200" b="0" i="1" dirty="0" smtClean="0"/>
              <a:t>2013 </a:t>
            </a:r>
            <a:r>
              <a:rPr lang="ru-RU" sz="1200" b="0" i="1" dirty="0"/>
              <a:t>году в организации атомной отрасли трудоустроено </a:t>
            </a:r>
            <a:r>
              <a:rPr lang="ru-RU" sz="1200" b="0" i="1" dirty="0" smtClean="0"/>
              <a:t>1587 </a:t>
            </a:r>
            <a:r>
              <a:rPr lang="ru-RU" sz="1200" b="0" i="1" dirty="0"/>
              <a:t>выпускников </a:t>
            </a:r>
            <a:r>
              <a:rPr lang="ru-RU" sz="1200" b="0" i="1" dirty="0" smtClean="0"/>
              <a:t>ВПО, из них около 30% составляют выпускники НИЯУ МИФИ и его филиалов.</a:t>
            </a:r>
            <a:r>
              <a:rPr lang="ru-RU" sz="1200" b="0" dirty="0">
                <a:solidFill>
                  <a:srgbClr val="414142"/>
                </a:solidFill>
              </a:rPr>
              <a:t/>
            </a:r>
            <a:br>
              <a:rPr lang="ru-RU" sz="1200" b="0" dirty="0">
                <a:solidFill>
                  <a:srgbClr val="414142"/>
                </a:solidFill>
              </a:rPr>
            </a:br>
            <a:endParaRPr lang="ru-RU" sz="1200" b="0" dirty="0" smtClean="0"/>
          </a:p>
        </p:txBody>
      </p:sp>
      <p:sp>
        <p:nvSpPr>
          <p:cNvPr id="5" name="Овал 4"/>
          <p:cNvSpPr/>
          <p:nvPr/>
        </p:nvSpPr>
        <p:spPr>
          <a:xfrm>
            <a:off x="611560" y="1381208"/>
            <a:ext cx="4042204" cy="26043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37" name="Овал 36"/>
          <p:cNvSpPr/>
          <p:nvPr/>
        </p:nvSpPr>
        <p:spPr>
          <a:xfrm>
            <a:off x="576409" y="1717923"/>
            <a:ext cx="4042204" cy="26043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38" name="TextBox 1"/>
          <p:cNvSpPr txBox="1"/>
          <p:nvPr/>
        </p:nvSpPr>
        <p:spPr>
          <a:xfrm>
            <a:off x="5522602" y="4737178"/>
            <a:ext cx="33011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950" b="1" dirty="0" smtClean="0">
                <a:solidFill>
                  <a:srgbClr val="8B2D0B"/>
                </a:solidFill>
              </a:rPr>
              <a:t>*В расчетах по опорным вузам не включены данные по</a:t>
            </a:r>
            <a:r>
              <a:rPr lang="ru-RU" sz="950" b="1" dirty="0">
                <a:solidFill>
                  <a:srgbClr val="8B2D0B"/>
                </a:solidFill>
              </a:rPr>
              <a:t> </a:t>
            </a:r>
            <a:r>
              <a:rPr lang="ru-RU" sz="950" b="1" dirty="0" smtClean="0">
                <a:solidFill>
                  <a:srgbClr val="8B2D0B"/>
                </a:solidFill>
              </a:rPr>
              <a:t>НИЯУ МИФИ и его филиалам</a:t>
            </a:r>
          </a:p>
        </p:txBody>
      </p:sp>
    </p:spTree>
    <p:extLst>
      <p:ext uri="{BB962C8B-B14F-4D97-AF65-F5344CB8AC3E}">
        <p14:creationId xmlns:p14="http://schemas.microsoft.com/office/powerpoint/2010/main" val="39758678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107505" y="-99392"/>
            <a:ext cx="7921005" cy="903287"/>
          </a:xfrm>
        </p:spPr>
        <p:txBody>
          <a:bodyPr/>
          <a:lstStyle/>
          <a:p>
            <a:pPr>
              <a:defRPr/>
            </a:pPr>
            <a:r>
              <a:rPr lang="ru-RU" sz="1800" dirty="0" smtClean="0"/>
              <a:t>Формирование прогноза набора выпускников вузов 2014 – 2021 гг.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1400" b="0" dirty="0" smtClean="0"/>
              <a:t>Суммарная потребность отрасли в выпускниках на 8 лет составляет 14482 чел.</a:t>
            </a:r>
            <a:endParaRPr lang="ru-RU" sz="2000" dirty="0" smtClean="0"/>
          </a:p>
        </p:txBody>
      </p:sp>
      <p:sp>
        <p:nvSpPr>
          <p:cNvPr id="79874" name="Номер слайда 2"/>
          <p:cNvSpPr>
            <a:spLocks noGrp="1"/>
          </p:cNvSpPr>
          <p:nvPr>
            <p:ph type="sldNum" sz="quarter" idx="10"/>
          </p:nvPr>
        </p:nvSpPr>
        <p:spPr>
          <a:xfrm>
            <a:off x="8353425" y="6480177"/>
            <a:ext cx="811213" cy="377825"/>
          </a:xfrm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EE1B8F5-8890-4AD8-B715-A00BB8F8F5A5}" type="slidenum">
              <a:rPr lang="ru-RU" smtClean="0">
                <a:solidFill>
                  <a:srgbClr val="003274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ru-RU" dirty="0" smtClean="0">
              <a:solidFill>
                <a:srgbClr val="003274"/>
              </a:solidFill>
            </a:endParaRPr>
          </a:p>
        </p:txBody>
      </p:sp>
      <p:sp>
        <p:nvSpPr>
          <p:cNvPr id="79875" name="TextBox 3"/>
          <p:cNvSpPr txBox="1">
            <a:spLocks noChangeArrowheads="1"/>
          </p:cNvSpPr>
          <p:nvPr/>
        </p:nvSpPr>
        <p:spPr bwMode="auto">
          <a:xfrm>
            <a:off x="278821" y="3740841"/>
            <a:ext cx="3963878" cy="2400657"/>
          </a:xfrm>
          <a:prstGeom prst="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71450" indent="-171450">
              <a:spcAft>
                <a:spcPts val="1200"/>
              </a:spcAft>
              <a:buFont typeface="Wingdings" pitchFamily="2" charset="2"/>
              <a:buChar char="Ø"/>
            </a:pPr>
            <a:r>
              <a:rPr lang="ru-RU" sz="1000" dirty="0">
                <a:solidFill>
                  <a:srgbClr val="002060"/>
                </a:solidFill>
              </a:rPr>
              <a:t>Общий прогноз приема по специальностям</a:t>
            </a:r>
            <a:r>
              <a:rPr lang="en-US" sz="1000" dirty="0">
                <a:solidFill>
                  <a:srgbClr val="002060"/>
                </a:solidFill>
              </a:rPr>
              <a:t> </a:t>
            </a:r>
            <a:r>
              <a:rPr lang="ru-RU" sz="1000" dirty="0">
                <a:solidFill>
                  <a:srgbClr val="002060"/>
                </a:solidFill>
              </a:rPr>
              <a:t>и направлениям на </a:t>
            </a:r>
            <a:r>
              <a:rPr lang="ru-RU" sz="1000" dirty="0" smtClean="0">
                <a:solidFill>
                  <a:srgbClr val="002060"/>
                </a:solidFill>
              </a:rPr>
              <a:t>2014-2021 гг</a:t>
            </a:r>
            <a:r>
              <a:rPr lang="ru-RU" sz="1000" dirty="0">
                <a:solidFill>
                  <a:srgbClr val="002060"/>
                </a:solidFill>
              </a:rPr>
              <a:t>.: бакалавров – </a:t>
            </a:r>
            <a:r>
              <a:rPr lang="ru-RU" sz="1000" b="1" dirty="0" smtClean="0">
                <a:solidFill>
                  <a:srgbClr val="002060"/>
                </a:solidFill>
              </a:rPr>
              <a:t>7105 </a:t>
            </a:r>
            <a:r>
              <a:rPr lang="ru-RU" sz="1000" dirty="0" smtClean="0">
                <a:solidFill>
                  <a:srgbClr val="002060"/>
                </a:solidFill>
              </a:rPr>
              <a:t>чел</a:t>
            </a:r>
            <a:r>
              <a:rPr lang="ru-RU" sz="1000" dirty="0">
                <a:solidFill>
                  <a:srgbClr val="002060"/>
                </a:solidFill>
              </a:rPr>
              <a:t>., магистров – </a:t>
            </a:r>
            <a:r>
              <a:rPr lang="ru-RU" sz="1000" b="1" dirty="0" smtClean="0">
                <a:solidFill>
                  <a:srgbClr val="002060"/>
                </a:solidFill>
              </a:rPr>
              <a:t>4128 </a:t>
            </a:r>
            <a:r>
              <a:rPr lang="ru-RU" sz="1000" dirty="0" smtClean="0">
                <a:solidFill>
                  <a:srgbClr val="002060"/>
                </a:solidFill>
              </a:rPr>
              <a:t>чел</a:t>
            </a:r>
            <a:r>
              <a:rPr lang="ru-RU" sz="1000" dirty="0">
                <a:solidFill>
                  <a:srgbClr val="002060"/>
                </a:solidFill>
              </a:rPr>
              <a:t>., специалистов – </a:t>
            </a:r>
            <a:r>
              <a:rPr lang="ru-RU" sz="1000" b="1" dirty="0" smtClean="0">
                <a:solidFill>
                  <a:srgbClr val="002060"/>
                </a:solidFill>
              </a:rPr>
              <a:t>3249 </a:t>
            </a:r>
            <a:r>
              <a:rPr lang="ru-RU" sz="1000" dirty="0">
                <a:solidFill>
                  <a:srgbClr val="002060"/>
                </a:solidFill>
              </a:rPr>
              <a:t>чел</a:t>
            </a:r>
            <a:r>
              <a:rPr lang="ru-RU" sz="1000" dirty="0" smtClean="0">
                <a:solidFill>
                  <a:srgbClr val="002060"/>
                </a:solidFill>
              </a:rPr>
              <a:t>.</a:t>
            </a:r>
          </a:p>
          <a:p>
            <a:pPr marL="171450" indent="-171450">
              <a:spcAft>
                <a:spcPts val="1200"/>
              </a:spcAft>
              <a:buFont typeface="Wingdings" pitchFamily="2" charset="2"/>
              <a:buChar char="Ø"/>
            </a:pPr>
            <a:r>
              <a:rPr lang="ru-RU" sz="1000" dirty="0" smtClean="0">
                <a:solidFill>
                  <a:srgbClr val="002060"/>
                </a:solidFill>
              </a:rPr>
              <a:t>Организации </a:t>
            </a:r>
            <a:r>
              <a:rPr lang="ru-RU" sz="1000" dirty="0">
                <a:solidFill>
                  <a:srgbClr val="002060"/>
                </a:solidFill>
              </a:rPr>
              <a:t>атомной отрасли ведут набор выпускников по </a:t>
            </a:r>
            <a:r>
              <a:rPr lang="ru-RU" sz="1000" b="1" dirty="0" smtClean="0">
                <a:solidFill>
                  <a:srgbClr val="002060"/>
                </a:solidFill>
              </a:rPr>
              <a:t>138 </a:t>
            </a:r>
            <a:r>
              <a:rPr lang="ru-RU" sz="1000" dirty="0" smtClean="0">
                <a:solidFill>
                  <a:srgbClr val="002060"/>
                </a:solidFill>
              </a:rPr>
              <a:t>специальностям </a:t>
            </a:r>
            <a:r>
              <a:rPr lang="ru-RU" sz="1000" dirty="0">
                <a:solidFill>
                  <a:srgbClr val="002060"/>
                </a:solidFill>
              </a:rPr>
              <a:t>и направлениям </a:t>
            </a:r>
            <a:r>
              <a:rPr lang="ru-RU" sz="1000" dirty="0" smtClean="0">
                <a:solidFill>
                  <a:srgbClr val="002060"/>
                </a:solidFill>
              </a:rPr>
              <a:t>подготовки ВПО. </a:t>
            </a:r>
          </a:p>
          <a:p>
            <a:pPr marL="171450" indent="-171450">
              <a:spcAft>
                <a:spcPts val="1200"/>
              </a:spcAft>
              <a:buFont typeface="Wingdings" pitchFamily="2" charset="2"/>
              <a:buChar char="Ø"/>
            </a:pPr>
            <a:r>
              <a:rPr lang="ru-RU" sz="1000" dirty="0" smtClean="0">
                <a:solidFill>
                  <a:srgbClr val="002060"/>
                </a:solidFill>
              </a:rPr>
              <a:t>Прогноз </a:t>
            </a:r>
            <a:r>
              <a:rPr lang="ru-RU" sz="1000" dirty="0">
                <a:solidFill>
                  <a:srgbClr val="002060"/>
                </a:solidFill>
              </a:rPr>
              <a:t>по набору выпускников вузов с </a:t>
            </a:r>
            <a:r>
              <a:rPr lang="ru-RU" sz="1000" dirty="0" smtClean="0">
                <a:solidFill>
                  <a:srgbClr val="002060"/>
                </a:solidFill>
              </a:rPr>
              <a:t>2014 </a:t>
            </a:r>
            <a:r>
              <a:rPr lang="ru-RU" sz="1000" dirty="0">
                <a:solidFill>
                  <a:srgbClr val="002060"/>
                </a:solidFill>
              </a:rPr>
              <a:t>до </a:t>
            </a:r>
            <a:r>
              <a:rPr lang="ru-RU" sz="1000" dirty="0" smtClean="0">
                <a:solidFill>
                  <a:srgbClr val="002060"/>
                </a:solidFill>
              </a:rPr>
              <a:t>2021 сокращается с 1905 чел. в 2014 году до 1534 чел. </a:t>
            </a:r>
            <a:r>
              <a:rPr lang="ru-RU" sz="1000" dirty="0">
                <a:solidFill>
                  <a:srgbClr val="002060"/>
                </a:solidFill>
              </a:rPr>
              <a:t>в </a:t>
            </a:r>
            <a:r>
              <a:rPr lang="ru-RU" sz="1000" dirty="0" smtClean="0">
                <a:solidFill>
                  <a:srgbClr val="002060"/>
                </a:solidFill>
              </a:rPr>
              <a:t>2021 году), </a:t>
            </a:r>
            <a:r>
              <a:rPr lang="ru-RU" sz="1000" dirty="0">
                <a:solidFill>
                  <a:srgbClr val="002060"/>
                </a:solidFill>
              </a:rPr>
              <a:t>по </a:t>
            </a:r>
            <a:r>
              <a:rPr lang="ru-RU" sz="1000" dirty="0" smtClean="0">
                <a:solidFill>
                  <a:srgbClr val="002060"/>
                </a:solidFill>
              </a:rPr>
              <a:t>ключевым* </a:t>
            </a:r>
            <a:r>
              <a:rPr lang="ru-RU" sz="1000" dirty="0">
                <a:solidFill>
                  <a:srgbClr val="002060"/>
                </a:solidFill>
              </a:rPr>
              <a:t>и </a:t>
            </a:r>
            <a:r>
              <a:rPr lang="ru-RU" sz="1000" dirty="0" smtClean="0">
                <a:solidFill>
                  <a:srgbClr val="002060"/>
                </a:solidFill>
              </a:rPr>
              <a:t>отраслевым* </a:t>
            </a:r>
            <a:r>
              <a:rPr lang="ru-RU" sz="1000" dirty="0">
                <a:solidFill>
                  <a:srgbClr val="002060"/>
                </a:solidFill>
              </a:rPr>
              <a:t>специальностям набор </a:t>
            </a:r>
            <a:r>
              <a:rPr lang="ru-RU" sz="1000" dirty="0" smtClean="0">
                <a:solidFill>
                  <a:srgbClr val="002060"/>
                </a:solidFill>
              </a:rPr>
              <a:t> так же сокращается (1639 чел. в 2014г</a:t>
            </a:r>
            <a:r>
              <a:rPr lang="ru-RU" sz="1000" dirty="0">
                <a:solidFill>
                  <a:srgbClr val="002060"/>
                </a:solidFill>
              </a:rPr>
              <a:t>., </a:t>
            </a:r>
            <a:r>
              <a:rPr lang="ru-RU" sz="1000" dirty="0" smtClean="0">
                <a:solidFill>
                  <a:srgbClr val="002060"/>
                </a:solidFill>
              </a:rPr>
              <a:t>1317 чел</a:t>
            </a:r>
            <a:r>
              <a:rPr lang="ru-RU" sz="1000" dirty="0">
                <a:solidFill>
                  <a:srgbClr val="002060"/>
                </a:solidFill>
              </a:rPr>
              <a:t>. </a:t>
            </a:r>
            <a:r>
              <a:rPr lang="ru-RU" sz="1000" dirty="0" smtClean="0">
                <a:solidFill>
                  <a:srgbClr val="002060"/>
                </a:solidFill>
              </a:rPr>
              <a:t>в 2021 </a:t>
            </a:r>
            <a:r>
              <a:rPr lang="ru-RU" sz="1000" dirty="0">
                <a:solidFill>
                  <a:srgbClr val="002060"/>
                </a:solidFill>
              </a:rPr>
              <a:t>г</a:t>
            </a:r>
            <a:r>
              <a:rPr lang="ru-RU" sz="1000" dirty="0" smtClean="0">
                <a:solidFill>
                  <a:srgbClr val="002060"/>
                </a:solidFill>
              </a:rPr>
              <a:t>.). </a:t>
            </a:r>
            <a:endParaRPr lang="ru-RU" sz="1000" dirty="0">
              <a:solidFill>
                <a:srgbClr val="002060"/>
              </a:solidFill>
            </a:endParaRPr>
          </a:p>
          <a:p>
            <a:pPr marL="171450" indent="-171450">
              <a:spcAft>
                <a:spcPts val="1200"/>
              </a:spcAft>
              <a:buFont typeface="Wingdings" pitchFamily="2" charset="2"/>
              <a:buChar char="Ø"/>
            </a:pPr>
            <a:r>
              <a:rPr lang="ru-RU" sz="1000" dirty="0">
                <a:solidFill>
                  <a:srgbClr val="002060"/>
                </a:solidFill>
              </a:rPr>
              <a:t>Потребность по ключевым </a:t>
            </a:r>
            <a:r>
              <a:rPr lang="ru-RU" sz="1000" dirty="0" smtClean="0">
                <a:solidFill>
                  <a:srgbClr val="002060"/>
                </a:solidFill>
              </a:rPr>
              <a:t>**специальностям </a:t>
            </a:r>
            <a:r>
              <a:rPr lang="ru-RU" sz="1000" dirty="0">
                <a:solidFill>
                  <a:srgbClr val="002060"/>
                </a:solidFill>
              </a:rPr>
              <a:t>составляет </a:t>
            </a:r>
            <a:r>
              <a:rPr lang="ru-RU" sz="1000" dirty="0" smtClean="0">
                <a:solidFill>
                  <a:srgbClr val="002060"/>
                </a:solidFill>
              </a:rPr>
              <a:t>23,5%, </a:t>
            </a:r>
            <a:r>
              <a:rPr lang="ru-RU" sz="1000" dirty="0">
                <a:solidFill>
                  <a:srgbClr val="002060"/>
                </a:solidFill>
              </a:rPr>
              <a:t>по </a:t>
            </a:r>
            <a:r>
              <a:rPr lang="ru-RU" sz="1000" dirty="0" smtClean="0">
                <a:solidFill>
                  <a:srgbClr val="002060"/>
                </a:solidFill>
              </a:rPr>
              <a:t>отраслевым </a:t>
            </a:r>
            <a:r>
              <a:rPr lang="ru-RU" sz="1000" dirty="0">
                <a:solidFill>
                  <a:srgbClr val="002060"/>
                </a:solidFill>
              </a:rPr>
              <a:t>– </a:t>
            </a:r>
            <a:r>
              <a:rPr lang="ru-RU" sz="1000" dirty="0" smtClean="0">
                <a:solidFill>
                  <a:srgbClr val="002060"/>
                </a:solidFill>
              </a:rPr>
              <a:t>62% </a:t>
            </a:r>
            <a:r>
              <a:rPr lang="ru-RU" sz="1000" dirty="0">
                <a:solidFill>
                  <a:srgbClr val="002060"/>
                </a:solidFill>
              </a:rPr>
              <a:t>от общего числа </a:t>
            </a:r>
            <a:r>
              <a:rPr lang="ru-RU" sz="1000" dirty="0" smtClean="0">
                <a:solidFill>
                  <a:srgbClr val="002060"/>
                </a:solidFill>
              </a:rPr>
              <a:t>потребностей за 8 </a:t>
            </a:r>
            <a:r>
              <a:rPr lang="ru-RU" sz="1000" dirty="0">
                <a:solidFill>
                  <a:srgbClr val="002060"/>
                </a:solidFill>
              </a:rPr>
              <a:t>лет.</a:t>
            </a:r>
          </a:p>
        </p:txBody>
      </p:sp>
      <p:sp>
        <p:nvSpPr>
          <p:cNvPr id="79876" name="TextBox 1"/>
          <p:cNvSpPr txBox="1">
            <a:spLocks noChangeArrowheads="1"/>
          </p:cNvSpPr>
          <p:nvPr/>
        </p:nvSpPr>
        <p:spPr bwMode="auto">
          <a:xfrm>
            <a:off x="4354257" y="4869160"/>
            <a:ext cx="4322199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950" b="1" dirty="0" smtClean="0">
                <a:solidFill>
                  <a:srgbClr val="414142"/>
                </a:solidFill>
              </a:rPr>
              <a:t>*(.62</a:t>
            </a:r>
            <a:r>
              <a:rPr lang="ru-RU" sz="950" b="1" dirty="0">
                <a:solidFill>
                  <a:srgbClr val="414142"/>
                </a:solidFill>
              </a:rPr>
              <a:t>) </a:t>
            </a:r>
            <a:r>
              <a:rPr lang="ru-RU" sz="950" dirty="0">
                <a:solidFill>
                  <a:srgbClr val="414142"/>
                </a:solidFill>
              </a:rPr>
              <a:t>– бакалавриат; </a:t>
            </a:r>
            <a:r>
              <a:rPr lang="ru-RU" sz="950" b="1" dirty="0" smtClean="0">
                <a:solidFill>
                  <a:srgbClr val="414142"/>
                </a:solidFill>
              </a:rPr>
              <a:t>(.65</a:t>
            </a:r>
            <a:r>
              <a:rPr lang="ru-RU" sz="950" b="1" dirty="0">
                <a:solidFill>
                  <a:srgbClr val="414142"/>
                </a:solidFill>
              </a:rPr>
              <a:t>) </a:t>
            </a:r>
            <a:r>
              <a:rPr lang="ru-RU" sz="950" dirty="0">
                <a:solidFill>
                  <a:srgbClr val="414142"/>
                </a:solidFill>
              </a:rPr>
              <a:t>– специалитет; </a:t>
            </a:r>
            <a:r>
              <a:rPr lang="ru-RU" sz="950" b="1" dirty="0" smtClean="0">
                <a:solidFill>
                  <a:srgbClr val="414142"/>
                </a:solidFill>
              </a:rPr>
              <a:t>(.68</a:t>
            </a:r>
            <a:r>
              <a:rPr lang="ru-RU" sz="950" b="1" dirty="0">
                <a:solidFill>
                  <a:srgbClr val="414142"/>
                </a:solidFill>
              </a:rPr>
              <a:t>) </a:t>
            </a:r>
            <a:r>
              <a:rPr lang="ru-RU" sz="950" dirty="0">
                <a:solidFill>
                  <a:srgbClr val="414142"/>
                </a:solidFill>
              </a:rPr>
              <a:t>– магистратура</a:t>
            </a:r>
          </a:p>
          <a:p>
            <a:r>
              <a:rPr lang="ru-RU" sz="950" b="1" u="sng" dirty="0" smtClean="0">
                <a:solidFill>
                  <a:srgbClr val="414142"/>
                </a:solidFill>
              </a:rPr>
              <a:t>** </a:t>
            </a:r>
            <a:r>
              <a:rPr lang="ru-RU" sz="950" b="1" u="sng" dirty="0">
                <a:solidFill>
                  <a:srgbClr val="414142"/>
                </a:solidFill>
              </a:rPr>
              <a:t>Ключевые специальности отрасли </a:t>
            </a:r>
            <a:r>
              <a:rPr lang="ru-RU" sz="950" b="1" dirty="0">
                <a:solidFill>
                  <a:srgbClr val="414142"/>
                </a:solidFill>
              </a:rPr>
              <a:t>– </a:t>
            </a:r>
            <a:r>
              <a:rPr lang="ru-RU" sz="950" dirty="0" smtClean="0">
                <a:solidFill>
                  <a:srgbClr val="363637"/>
                </a:solidFill>
              </a:rPr>
              <a:t>7 </a:t>
            </a:r>
            <a:r>
              <a:rPr lang="ru-RU" sz="950" dirty="0">
                <a:solidFill>
                  <a:srgbClr val="363637"/>
                </a:solidFill>
              </a:rPr>
              <a:t>специальностей </a:t>
            </a:r>
            <a:r>
              <a:rPr lang="ru-RU" sz="950" dirty="0">
                <a:solidFill>
                  <a:srgbClr val="414142"/>
                </a:solidFill>
              </a:rPr>
              <a:t>по которым ГК «Росатом является центром ответственности перед Минобрнауки России.</a:t>
            </a:r>
          </a:p>
          <a:p>
            <a:r>
              <a:rPr lang="ru-RU" sz="950" b="1" u="sng" dirty="0" smtClean="0">
                <a:solidFill>
                  <a:srgbClr val="414142"/>
                </a:solidFill>
              </a:rPr>
              <a:t>*** </a:t>
            </a:r>
            <a:r>
              <a:rPr lang="ru-RU" sz="950" b="1" u="sng" dirty="0">
                <a:solidFill>
                  <a:srgbClr val="414142"/>
                </a:solidFill>
              </a:rPr>
              <a:t>Отраслевые </a:t>
            </a:r>
            <a:r>
              <a:rPr lang="ru-RU" sz="950" b="1" u="sng" dirty="0" smtClean="0">
                <a:solidFill>
                  <a:srgbClr val="414142"/>
                </a:solidFill>
              </a:rPr>
              <a:t>специальности</a:t>
            </a:r>
            <a:r>
              <a:rPr lang="ru-RU" sz="950" dirty="0" smtClean="0">
                <a:solidFill>
                  <a:srgbClr val="414142"/>
                </a:solidFill>
              </a:rPr>
              <a:t>– 27 </a:t>
            </a:r>
            <a:r>
              <a:rPr lang="ru-RU" sz="950" dirty="0">
                <a:solidFill>
                  <a:srgbClr val="414142"/>
                </a:solidFill>
              </a:rPr>
              <a:t>специальностей, по которым планируется набор </a:t>
            </a:r>
            <a:r>
              <a:rPr lang="ru-RU" sz="950" b="1" dirty="0">
                <a:solidFill>
                  <a:srgbClr val="414142"/>
                </a:solidFill>
              </a:rPr>
              <a:t>более 100 </a:t>
            </a:r>
            <a:r>
              <a:rPr lang="ru-RU" sz="950" dirty="0">
                <a:solidFill>
                  <a:srgbClr val="414142"/>
                </a:solidFill>
              </a:rPr>
              <a:t>выпускников с </a:t>
            </a:r>
            <a:r>
              <a:rPr lang="ru-RU" sz="950" dirty="0" smtClean="0">
                <a:solidFill>
                  <a:srgbClr val="414142"/>
                </a:solidFill>
              </a:rPr>
              <a:t>2014 </a:t>
            </a:r>
            <a:r>
              <a:rPr lang="ru-RU" sz="950" dirty="0">
                <a:solidFill>
                  <a:srgbClr val="414142"/>
                </a:solidFill>
              </a:rPr>
              <a:t>по </a:t>
            </a:r>
            <a:r>
              <a:rPr lang="ru-RU" sz="950" dirty="0" smtClean="0">
                <a:solidFill>
                  <a:srgbClr val="414142"/>
                </a:solidFill>
              </a:rPr>
              <a:t>2021 </a:t>
            </a:r>
            <a:r>
              <a:rPr lang="ru-RU" sz="950" dirty="0">
                <a:solidFill>
                  <a:srgbClr val="414142"/>
                </a:solidFill>
              </a:rPr>
              <a:t>гг.</a:t>
            </a:r>
          </a:p>
          <a:p>
            <a:r>
              <a:rPr lang="ru-RU" sz="950" b="1" u="sng" dirty="0" smtClean="0">
                <a:solidFill>
                  <a:srgbClr val="414142"/>
                </a:solidFill>
              </a:rPr>
              <a:t>**** Остальные </a:t>
            </a:r>
            <a:r>
              <a:rPr lang="ru-RU" sz="950" b="1" u="sng" dirty="0">
                <a:solidFill>
                  <a:srgbClr val="414142"/>
                </a:solidFill>
              </a:rPr>
              <a:t>специальности </a:t>
            </a:r>
            <a:r>
              <a:rPr lang="ru-RU" sz="950" dirty="0" smtClean="0">
                <a:solidFill>
                  <a:srgbClr val="414142"/>
                </a:solidFill>
              </a:rPr>
              <a:t>– 77 </a:t>
            </a:r>
            <a:r>
              <a:rPr lang="ru-RU" sz="950" dirty="0">
                <a:solidFill>
                  <a:srgbClr val="414142"/>
                </a:solidFill>
              </a:rPr>
              <a:t>специальностей, по которым планируется набор </a:t>
            </a:r>
            <a:r>
              <a:rPr lang="ru-RU" sz="950" b="1" dirty="0" smtClean="0">
                <a:solidFill>
                  <a:srgbClr val="414142"/>
                </a:solidFill>
              </a:rPr>
              <a:t>менее 100</a:t>
            </a:r>
            <a:r>
              <a:rPr lang="ru-RU" sz="950" dirty="0" smtClean="0">
                <a:solidFill>
                  <a:srgbClr val="414142"/>
                </a:solidFill>
              </a:rPr>
              <a:t> </a:t>
            </a:r>
            <a:r>
              <a:rPr lang="ru-RU" sz="950" dirty="0">
                <a:solidFill>
                  <a:srgbClr val="414142"/>
                </a:solidFill>
              </a:rPr>
              <a:t>выпускников с </a:t>
            </a:r>
            <a:r>
              <a:rPr lang="ru-RU" sz="950" dirty="0" smtClean="0">
                <a:solidFill>
                  <a:srgbClr val="414142"/>
                </a:solidFill>
              </a:rPr>
              <a:t>2014 </a:t>
            </a:r>
            <a:r>
              <a:rPr lang="ru-RU" sz="950" dirty="0">
                <a:solidFill>
                  <a:srgbClr val="414142"/>
                </a:solidFill>
              </a:rPr>
              <a:t>по </a:t>
            </a:r>
            <a:r>
              <a:rPr lang="ru-RU" sz="950" dirty="0" smtClean="0">
                <a:solidFill>
                  <a:srgbClr val="414142"/>
                </a:solidFill>
              </a:rPr>
              <a:t>2021 </a:t>
            </a:r>
            <a:r>
              <a:rPr lang="ru-RU" sz="950" dirty="0">
                <a:solidFill>
                  <a:srgbClr val="414142"/>
                </a:solidFill>
              </a:rPr>
              <a:t>гг. </a:t>
            </a:r>
            <a:endParaRPr lang="ru-RU" sz="950" dirty="0" smtClean="0">
              <a:solidFill>
                <a:srgbClr val="41414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868144" y="1085789"/>
            <a:ext cx="19442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rgbClr val="3E87BD">
                    <a:lumMod val="50000"/>
                  </a:srgbClr>
                </a:solidFill>
              </a:rPr>
              <a:t>Потребность 2014-2021 гг.</a:t>
            </a:r>
            <a:endParaRPr lang="ru-RU" sz="1000" b="1" dirty="0">
              <a:solidFill>
                <a:srgbClr val="3E87BD">
                  <a:lumMod val="50000"/>
                </a:srgbClr>
              </a:solidFill>
            </a:endParaRPr>
          </a:p>
        </p:txBody>
      </p:sp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24391823"/>
              </p:ext>
            </p:extLst>
          </p:nvPr>
        </p:nvGraphicFramePr>
        <p:xfrm>
          <a:off x="245166" y="1128991"/>
          <a:ext cx="3937580" cy="2448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3890046"/>
              </p:ext>
            </p:extLst>
          </p:nvPr>
        </p:nvGraphicFramePr>
        <p:xfrm>
          <a:off x="4354257" y="1378085"/>
          <a:ext cx="4680522" cy="3256286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188863"/>
                <a:gridCol w="603225"/>
                <a:gridCol w="2304256"/>
                <a:gridCol w="432048"/>
                <a:gridCol w="360040"/>
                <a:gridCol w="348672"/>
                <a:gridCol w="443418"/>
              </a:tblGrid>
              <a:tr h="16405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№</a:t>
                      </a:r>
                      <a:endParaRPr lang="ru-RU" sz="8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Код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Название специальности/направления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Общая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.62*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.65*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.68*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220593">
                <a:tc gridSpan="3"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Ключевые </a:t>
                      </a:r>
                      <a:r>
                        <a:rPr lang="ru-RU" sz="900" b="1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специальности** </a:t>
                      </a:r>
                      <a:r>
                        <a:rPr lang="ru-RU" sz="900" b="1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отрасли (7), чел.:</a:t>
                      </a:r>
                      <a:endParaRPr lang="ru-RU" sz="9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3399</a:t>
                      </a:r>
                      <a:endParaRPr lang="ru-RU" sz="9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1016</a:t>
                      </a:r>
                      <a:endParaRPr lang="ru-RU" sz="9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2031</a:t>
                      </a:r>
                      <a:endParaRPr lang="ru-RU" sz="9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352</a:t>
                      </a:r>
                      <a:endParaRPr lang="ru-RU" sz="9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81197">
                <a:tc gridSpan="3"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Ключевые </a:t>
                      </a:r>
                      <a:r>
                        <a:rPr lang="ru-RU" sz="900" b="1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специальности** </a:t>
                      </a:r>
                      <a:r>
                        <a:rPr lang="ru-RU" sz="900" b="1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отрасли %:</a:t>
                      </a:r>
                      <a:endParaRPr lang="ru-RU" sz="9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100%</a:t>
                      </a:r>
                      <a:endParaRPr lang="ru-RU" sz="9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30%</a:t>
                      </a:r>
                      <a:endParaRPr lang="ru-RU" sz="9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60%</a:t>
                      </a:r>
                      <a:endParaRPr lang="ru-RU" sz="9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10%</a:t>
                      </a:r>
                      <a:endParaRPr lang="ru-RU" sz="9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5085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140800</a:t>
                      </a:r>
                      <a:endParaRPr lang="ru-RU" sz="9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950" b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Ядерные </a:t>
                      </a:r>
                      <a:r>
                        <a:rPr lang="ru-RU" sz="950" b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физика и технологии</a:t>
                      </a:r>
                      <a:endParaRPr lang="ru-RU" sz="95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b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865</a:t>
                      </a:r>
                      <a:endParaRPr lang="ru-RU" sz="9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b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594</a:t>
                      </a:r>
                      <a:endParaRPr lang="ru-RU" sz="9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b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b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271</a:t>
                      </a:r>
                      <a:endParaRPr lang="ru-RU" sz="9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141403</a:t>
                      </a:r>
                      <a:endParaRPr lang="ru-RU" sz="9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950" b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Атомные </a:t>
                      </a:r>
                      <a:r>
                        <a:rPr lang="ru-RU" sz="950" b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станции: </a:t>
                      </a:r>
                      <a:r>
                        <a:rPr lang="ru-RU" sz="950" b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проектирование</a:t>
                      </a:r>
                      <a:r>
                        <a:rPr lang="ru-RU" sz="950" b="0" u="none" strike="noStrike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950" b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эксплуатация </a:t>
                      </a:r>
                      <a:r>
                        <a:rPr lang="ru-RU" sz="950" b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и инжиниринг</a:t>
                      </a:r>
                      <a:endParaRPr lang="ru-RU" sz="95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b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424</a:t>
                      </a:r>
                      <a:endParaRPr lang="ru-RU" sz="9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b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b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424</a:t>
                      </a:r>
                      <a:endParaRPr lang="ru-RU" sz="9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b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141401</a:t>
                      </a:r>
                      <a:endParaRPr lang="ru-RU" sz="9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950" b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Ядерные </a:t>
                      </a:r>
                      <a:r>
                        <a:rPr lang="ru-RU" sz="950" b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реакторы и материалы</a:t>
                      </a:r>
                      <a:endParaRPr lang="ru-RU" sz="95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b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503</a:t>
                      </a:r>
                      <a:endParaRPr lang="ru-RU" sz="9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b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b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503</a:t>
                      </a:r>
                      <a:endParaRPr lang="ru-RU" sz="9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b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140801</a:t>
                      </a:r>
                      <a:endParaRPr lang="ru-RU" sz="9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950" b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Электроника </a:t>
                      </a:r>
                      <a:r>
                        <a:rPr lang="ru-RU" sz="950" b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и автоматика физических установок</a:t>
                      </a:r>
                      <a:endParaRPr lang="ru-RU" sz="95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b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491</a:t>
                      </a:r>
                      <a:endParaRPr lang="ru-RU" sz="9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b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b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491</a:t>
                      </a:r>
                      <a:endParaRPr lang="ru-RU" sz="9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b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92219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240501</a:t>
                      </a:r>
                      <a:endParaRPr lang="ru-RU" sz="9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950" b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Химическая </a:t>
                      </a:r>
                      <a:r>
                        <a:rPr lang="ru-RU" sz="950" b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технология материалов современной энергетики</a:t>
                      </a:r>
                      <a:endParaRPr lang="ru-RU" sz="95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b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537</a:t>
                      </a:r>
                      <a:endParaRPr lang="ru-RU" sz="9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b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b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537</a:t>
                      </a:r>
                      <a:endParaRPr lang="ru-RU" sz="9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b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140700</a:t>
                      </a:r>
                      <a:endParaRPr lang="ru-RU" sz="9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950" b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Ядерная </a:t>
                      </a:r>
                      <a:r>
                        <a:rPr lang="ru-RU" sz="950" b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энергетика и теплофизика</a:t>
                      </a:r>
                      <a:endParaRPr lang="ru-RU" sz="95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b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503</a:t>
                      </a:r>
                      <a:endParaRPr lang="ru-RU" sz="9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b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422</a:t>
                      </a:r>
                      <a:endParaRPr lang="ru-RU" sz="9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b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b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81</a:t>
                      </a:r>
                      <a:endParaRPr lang="ru-RU" sz="9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141405</a:t>
                      </a:r>
                      <a:endParaRPr lang="ru-RU" sz="9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950" b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Технология </a:t>
                      </a:r>
                      <a:r>
                        <a:rPr lang="ru-RU" sz="950" b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разделения изотопов и ядерное топливо</a:t>
                      </a:r>
                      <a:endParaRPr lang="ru-RU" sz="95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b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76</a:t>
                      </a:r>
                      <a:endParaRPr lang="ru-RU" sz="9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b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b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76</a:t>
                      </a:r>
                      <a:endParaRPr lang="ru-RU" sz="9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b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67611">
                <a:tc gridSpan="3"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Отраслевые </a:t>
                      </a:r>
                      <a:r>
                        <a:rPr lang="ru-RU" sz="900" b="1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специальности*** </a:t>
                      </a:r>
                      <a:r>
                        <a:rPr lang="ru-RU" sz="900" b="1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(28), &gt;100 </a:t>
                      </a:r>
                      <a:r>
                        <a:rPr lang="ru-RU" sz="900" b="1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чел.:</a:t>
                      </a:r>
                      <a:endParaRPr lang="ru-RU" sz="9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b="1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8821</a:t>
                      </a:r>
                      <a:endParaRPr lang="ru-RU" sz="9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b="1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5192</a:t>
                      </a:r>
                      <a:endParaRPr lang="ru-RU" sz="9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b="1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400</a:t>
                      </a:r>
                      <a:endParaRPr lang="ru-RU" sz="9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b="1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3229</a:t>
                      </a:r>
                      <a:endParaRPr lang="ru-RU" sz="9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81197">
                <a:tc gridSpan="3"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Остальные специальности </a:t>
                      </a:r>
                      <a:r>
                        <a:rPr lang="ru-RU" sz="900" b="1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**** </a:t>
                      </a:r>
                      <a:r>
                        <a:rPr lang="ru-RU" sz="900" b="1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(76), чел.:</a:t>
                      </a:r>
                      <a:endParaRPr lang="ru-RU" sz="9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b="1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2262</a:t>
                      </a:r>
                      <a:endParaRPr lang="ru-RU" sz="9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b="1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897</a:t>
                      </a:r>
                      <a:endParaRPr lang="ru-RU" sz="9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b="1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818</a:t>
                      </a:r>
                      <a:endParaRPr lang="ru-RU" sz="9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b="1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547</a:t>
                      </a:r>
                      <a:endParaRPr lang="ru-RU" sz="9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81197">
                <a:tc gridSpan="3">
                  <a:txBody>
                    <a:bodyPr/>
                    <a:lstStyle/>
                    <a:p>
                      <a:pPr algn="l" rtl="0" fontAlgn="ctr"/>
                      <a: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Итого (111):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14482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7105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3249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4128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181197">
                <a:tc gridSpan="3">
                  <a:txBody>
                    <a:bodyPr/>
                    <a:lstStyle/>
                    <a:p>
                      <a:pPr algn="l" rtl="0" fontAlgn="ctr"/>
                      <a:r>
                        <a:rPr lang="ru-RU" sz="1000" b="1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Итого %:</a:t>
                      </a:r>
                      <a:endParaRPr lang="ru-RU" sz="1000" b="1" i="0" u="none" strike="noStrike">
                        <a:solidFill>
                          <a:schemeClr val="bg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49%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22%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29%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56737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Корпоративная Академия </a:t>
            </a:r>
            <a:r>
              <a:rPr lang="ru-RU" dirty="0" err="1"/>
              <a:t>Росатома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5FDF9F-BF3F-47F5-9CE2-53775065BF84}" type="slidenum">
              <a:rPr lang="ru-RU" smtClean="0">
                <a:solidFill>
                  <a:srgbClr val="003274"/>
                </a:solidFill>
              </a:rPr>
              <a:pPr>
                <a:defRPr/>
              </a:pPr>
              <a:t>22</a:t>
            </a:fld>
            <a:endParaRPr lang="ru-RU" dirty="0">
              <a:solidFill>
                <a:srgbClr val="003274"/>
              </a:solidFill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95" y="4724894"/>
            <a:ext cx="2152674" cy="1584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7309" y="4724894"/>
            <a:ext cx="2073101" cy="158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6269" y="4724894"/>
            <a:ext cx="2091038" cy="158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407" y="4724894"/>
            <a:ext cx="2076026" cy="1584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8507930"/>
              </p:ext>
            </p:extLst>
          </p:nvPr>
        </p:nvGraphicFramePr>
        <p:xfrm>
          <a:off x="163594" y="1150757"/>
          <a:ext cx="8906836" cy="3779520"/>
        </p:xfrm>
        <a:graphic>
          <a:graphicData uri="http://schemas.openxmlformats.org/drawingml/2006/table">
            <a:tbl>
              <a:tblPr firstRow="1" bandRow="1"/>
              <a:tblGrid>
                <a:gridCol w="8906836"/>
              </a:tblGrid>
              <a:tr h="14942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/>
                      <a:endParaRPr lang="ru-RU" sz="400" dirty="0"/>
                    </a:p>
                  </a:txBody>
                  <a:tcPr marL="84406" marR="84406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595D1"/>
                    </a:solidFill>
                  </a:tcPr>
                </a:tc>
              </a:tr>
              <a:tr h="25005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ru-RU" sz="1400" dirty="0" smtClean="0"/>
                        <a:t>Более </a:t>
                      </a:r>
                      <a:r>
                        <a:rPr lang="en-US" sz="1400" dirty="0" smtClean="0"/>
                        <a:t> </a:t>
                      </a:r>
                      <a:r>
                        <a:rPr lang="ru-RU" sz="1400" b="1" dirty="0" smtClean="0">
                          <a:solidFill>
                            <a:srgbClr val="002060"/>
                          </a:solidFill>
                        </a:rPr>
                        <a:t>20.000</a:t>
                      </a:r>
                      <a:r>
                        <a:rPr lang="ru-RU" sz="1400" b="1" baseline="0" dirty="0" smtClean="0">
                          <a:solidFill>
                            <a:srgbClr val="002060"/>
                          </a:solidFill>
                        </a:rPr>
                        <a:t> чел.</a:t>
                      </a:r>
                      <a:r>
                        <a:rPr lang="ru-RU" sz="1400" b="1" baseline="0" dirty="0" smtClean="0"/>
                        <a:t> </a:t>
                      </a:r>
                      <a:r>
                        <a:rPr lang="ru-RU" sz="1400" baseline="0" dirty="0" smtClean="0"/>
                        <a:t>прошли обучение по программам Корпоративной Академии </a:t>
                      </a:r>
                      <a:r>
                        <a:rPr lang="ru-RU" sz="1400" baseline="0" dirty="0" err="1" smtClean="0"/>
                        <a:t>Росатома</a:t>
                      </a:r>
                      <a:r>
                        <a:rPr lang="ru-RU" sz="1400" baseline="0" dirty="0" smtClean="0"/>
                        <a:t> (2011-2013 </a:t>
                      </a:r>
                      <a:r>
                        <a:rPr lang="ru-RU" sz="1400" baseline="0" dirty="0" err="1" smtClean="0"/>
                        <a:t>гг</a:t>
                      </a:r>
                      <a:r>
                        <a:rPr lang="ru-RU" sz="1400" baseline="0" dirty="0" smtClean="0"/>
                        <a:t>)</a:t>
                      </a:r>
                      <a:endParaRPr lang="ru-RU" sz="1400" dirty="0"/>
                    </a:p>
                  </a:txBody>
                  <a:tcPr marL="84406" marR="84406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595D1">
                        <a:tint val="40000"/>
                      </a:srgbClr>
                    </a:solidFill>
                  </a:tcPr>
                </a:tc>
              </a:tr>
              <a:tr h="20043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ru-RU" sz="1400" dirty="0" smtClean="0"/>
                        <a:t>Более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ru-RU" sz="1400" b="1" baseline="0" dirty="0" smtClean="0">
                          <a:solidFill>
                            <a:srgbClr val="002060"/>
                          </a:solidFill>
                        </a:rPr>
                        <a:t>7.000</a:t>
                      </a:r>
                      <a:r>
                        <a:rPr lang="ru-RU" sz="1400" b="1" baseline="0" dirty="0" smtClean="0"/>
                        <a:t> </a:t>
                      </a:r>
                      <a:r>
                        <a:rPr lang="ru-RU" sz="1400" baseline="0" dirty="0" smtClean="0"/>
                        <a:t>сотрудников предприятий </a:t>
                      </a:r>
                      <a:r>
                        <a:rPr lang="ru-RU" sz="1400" baseline="0" dirty="0" err="1" smtClean="0"/>
                        <a:t>Росатома</a:t>
                      </a:r>
                      <a:r>
                        <a:rPr lang="ru-RU" sz="1400" baseline="0" dirty="0" smtClean="0"/>
                        <a:t> прошли процедуры оценки  персонала</a:t>
                      </a:r>
                      <a:endParaRPr lang="ru-RU" sz="1400" dirty="0"/>
                    </a:p>
                  </a:txBody>
                  <a:tcPr marL="84406" marR="84406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595D1">
                        <a:tint val="20000"/>
                      </a:srgbClr>
                    </a:solidFill>
                  </a:tcPr>
                </a:tc>
              </a:tr>
              <a:tr h="35283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ru-RU" sz="1400" dirty="0" smtClean="0"/>
                        <a:t>Сформирована </a:t>
                      </a:r>
                      <a:r>
                        <a:rPr lang="ru-RU" sz="1400" b="1" dirty="0" smtClean="0">
                          <a:solidFill>
                            <a:srgbClr val="002060"/>
                          </a:solidFill>
                        </a:rPr>
                        <a:t>команда из более чем 70 тренеров</a:t>
                      </a:r>
                      <a:r>
                        <a:rPr lang="en-US" sz="1400" b="1" baseline="0" dirty="0" smtClean="0">
                          <a:solidFill>
                            <a:srgbClr val="002060"/>
                          </a:solidFill>
                        </a:rPr>
                        <a:t>/</a:t>
                      </a:r>
                      <a:r>
                        <a:rPr lang="ru-RU" sz="1400" b="1" baseline="0" dirty="0" smtClean="0">
                          <a:solidFill>
                            <a:srgbClr val="002060"/>
                          </a:solidFill>
                        </a:rPr>
                        <a:t>преподавателей</a:t>
                      </a:r>
                      <a:r>
                        <a:rPr lang="ru-RU" sz="1400" baseline="0" dirty="0" smtClean="0"/>
                        <a:t>, в том числе по узкоспециализированным отраслевым темам</a:t>
                      </a:r>
                      <a:endParaRPr lang="ru-RU" sz="1400" dirty="0"/>
                    </a:p>
                  </a:txBody>
                  <a:tcPr marL="84406" marR="84406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595D1">
                        <a:tint val="40000"/>
                      </a:srgbClr>
                    </a:solidFill>
                  </a:tcPr>
                </a:tc>
              </a:tr>
              <a:tr h="33440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ru-RU" sz="1400" dirty="0" smtClean="0"/>
                        <a:t>Разработано более </a:t>
                      </a:r>
                      <a:r>
                        <a:rPr lang="en-US" sz="1400" b="1" dirty="0" smtClean="0">
                          <a:solidFill>
                            <a:srgbClr val="002060"/>
                          </a:solidFill>
                        </a:rPr>
                        <a:t>70</a:t>
                      </a:r>
                      <a:r>
                        <a:rPr lang="ru-RU" sz="1400" b="1" dirty="0" smtClean="0">
                          <a:solidFill>
                            <a:srgbClr val="002060"/>
                          </a:solidFill>
                        </a:rPr>
                        <a:t> новых учебных программ </a:t>
                      </a:r>
                      <a:r>
                        <a:rPr lang="ru-RU" sz="1400" dirty="0" smtClean="0"/>
                        <a:t>по заказу функциональных подразделений  </a:t>
                      </a:r>
                      <a:r>
                        <a:rPr lang="ru-RU" sz="1400" dirty="0" err="1" smtClean="0"/>
                        <a:t>Госкорпорации</a:t>
                      </a:r>
                      <a:r>
                        <a:rPr lang="ru-RU" sz="1400" dirty="0" smtClean="0"/>
                        <a:t> «</a:t>
                      </a:r>
                      <a:r>
                        <a:rPr lang="ru-RU" sz="1400" dirty="0" err="1" smtClean="0"/>
                        <a:t>Росатом</a:t>
                      </a:r>
                      <a:r>
                        <a:rPr lang="ru-RU" sz="1400" dirty="0" smtClean="0"/>
                        <a:t>», а</a:t>
                      </a:r>
                      <a:r>
                        <a:rPr lang="ru-RU" sz="1400" baseline="0" dirty="0" smtClean="0"/>
                        <a:t> также дивизионов</a:t>
                      </a:r>
                      <a:endParaRPr lang="ru-RU" sz="1400" dirty="0"/>
                    </a:p>
                  </a:txBody>
                  <a:tcPr marL="84406" marR="84406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595D1">
                        <a:tint val="20000"/>
                      </a:srgbClr>
                    </a:solidFill>
                  </a:tcPr>
                </a:tc>
              </a:tr>
              <a:tr h="41166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ru-RU" sz="1400" dirty="0" smtClean="0"/>
                        <a:t>Создана </a:t>
                      </a:r>
                      <a:r>
                        <a:rPr lang="ru-RU" sz="1400" b="1" dirty="0" smtClean="0">
                          <a:solidFill>
                            <a:srgbClr val="002060"/>
                          </a:solidFill>
                        </a:rPr>
                        <a:t>современная инфраструктура </a:t>
                      </a:r>
                      <a:r>
                        <a:rPr lang="ru-RU" sz="1400" dirty="0" smtClean="0"/>
                        <a:t>для проведения обучения, оценки персонала, совещаний  и </a:t>
                      </a:r>
                      <a:r>
                        <a:rPr lang="ru-RU" sz="1400" baseline="0" dirty="0" smtClean="0"/>
                        <a:t> конференций (</a:t>
                      </a:r>
                      <a:r>
                        <a:rPr lang="ru-RU" sz="1400" dirty="0" smtClean="0"/>
                        <a:t>11 аудиторий, </a:t>
                      </a:r>
                      <a:r>
                        <a:rPr lang="ru-RU" sz="1400" dirty="0" err="1" smtClean="0"/>
                        <a:t>конф.зал</a:t>
                      </a:r>
                      <a:r>
                        <a:rPr lang="ru-RU" sz="1400" dirty="0" smtClean="0"/>
                        <a:t>, 3</a:t>
                      </a:r>
                      <a:r>
                        <a:rPr lang="ru-RU" sz="1400" baseline="0" dirty="0" smtClean="0"/>
                        <a:t> переговорные комнаты), </a:t>
                      </a:r>
                      <a:r>
                        <a:rPr lang="ru-RU" sz="1400" b="1" baseline="0" dirty="0" smtClean="0">
                          <a:solidFill>
                            <a:srgbClr val="002060"/>
                          </a:solidFill>
                        </a:rPr>
                        <a:t>общая площадь 2250 </a:t>
                      </a:r>
                      <a:r>
                        <a:rPr lang="ru-RU" sz="1400" b="1" baseline="0" dirty="0" err="1" smtClean="0">
                          <a:solidFill>
                            <a:srgbClr val="002060"/>
                          </a:solidFill>
                        </a:rPr>
                        <a:t>кв.м</a:t>
                      </a:r>
                      <a:r>
                        <a:rPr lang="ru-RU" sz="1400" baseline="0" dirty="0" smtClean="0"/>
                        <a:t>.</a:t>
                      </a:r>
                      <a:endParaRPr lang="ru-RU" sz="1400" dirty="0"/>
                    </a:p>
                  </a:txBody>
                  <a:tcPr marL="84406" marR="84406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595D1">
                        <a:tint val="40000"/>
                      </a:srgbClr>
                    </a:solidFill>
                  </a:tcPr>
                </a:tc>
              </a:tr>
              <a:tr h="5101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ru-RU" sz="1400" dirty="0" smtClean="0"/>
                        <a:t>На базе Академии созданы </a:t>
                      </a:r>
                      <a:r>
                        <a:rPr lang="ru-RU" sz="1400" b="1" dirty="0" smtClean="0">
                          <a:solidFill>
                            <a:srgbClr val="002060"/>
                          </a:solidFill>
                        </a:rPr>
                        <a:t>отраслевые центры компетенций </a:t>
                      </a:r>
                      <a:r>
                        <a:rPr lang="ru-RU" sz="1400" dirty="0" smtClean="0"/>
                        <a:t>по важнейшим функциональным</a:t>
                      </a:r>
                      <a:r>
                        <a:rPr lang="ru-RU" sz="1400" baseline="0" dirty="0" smtClean="0"/>
                        <a:t> направлениям (закупочная деятельность, отраслевые ИТ-системы, управление персоналом и др.)</a:t>
                      </a:r>
                      <a:endParaRPr lang="ru-RU" sz="1400" dirty="0"/>
                    </a:p>
                  </a:txBody>
                  <a:tcPr marL="84406" marR="84406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595D1">
                        <a:tint val="20000"/>
                      </a:srgbClr>
                    </a:solidFill>
                  </a:tcPr>
                </a:tc>
              </a:tr>
              <a:tr h="56201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ru-RU" sz="1400" dirty="0" smtClean="0"/>
                        <a:t>Академия</a:t>
                      </a:r>
                      <a:r>
                        <a:rPr lang="ru-RU" sz="1400" baseline="0" dirty="0" smtClean="0"/>
                        <a:t> реализует </a:t>
                      </a:r>
                      <a:r>
                        <a:rPr lang="ru-RU" sz="1400" b="1" baseline="0" dirty="0" smtClean="0">
                          <a:solidFill>
                            <a:srgbClr val="002060"/>
                          </a:solidFill>
                        </a:rPr>
                        <a:t>более 15 </a:t>
                      </a:r>
                      <a:r>
                        <a:rPr lang="ru-RU" sz="1400" b="1" baseline="0" dirty="0" err="1" smtClean="0">
                          <a:solidFill>
                            <a:srgbClr val="002060"/>
                          </a:solidFill>
                        </a:rPr>
                        <a:t>дивизиональных</a:t>
                      </a:r>
                      <a:r>
                        <a:rPr lang="ru-RU" sz="1400" b="1" baseline="0" dirty="0" smtClean="0">
                          <a:solidFill>
                            <a:srgbClr val="002060"/>
                          </a:solidFill>
                        </a:rPr>
                        <a:t> проектов  </a:t>
                      </a:r>
                      <a:r>
                        <a:rPr lang="ru-RU" sz="1400" baseline="0" dirty="0" smtClean="0"/>
                        <a:t>в области развития персонала </a:t>
                      </a:r>
                      <a:br>
                        <a:rPr lang="ru-RU" sz="1400" baseline="0" dirty="0" smtClean="0"/>
                      </a:br>
                      <a:r>
                        <a:rPr lang="ru-RU" sz="1400" baseline="0" dirty="0" smtClean="0"/>
                        <a:t>(ОАО «Концерн «</a:t>
                      </a:r>
                      <a:r>
                        <a:rPr lang="ru-RU" sz="1400" baseline="0" dirty="0" err="1" smtClean="0"/>
                        <a:t>Росэнергатом</a:t>
                      </a:r>
                      <a:r>
                        <a:rPr lang="ru-RU" sz="1400" baseline="0" dirty="0" smtClean="0"/>
                        <a:t>», ОАО «ТВЭЛ», ОАО «</a:t>
                      </a:r>
                      <a:r>
                        <a:rPr lang="ru-RU" sz="1400" baseline="0" dirty="0" err="1" smtClean="0"/>
                        <a:t>Атомэнергомаш</a:t>
                      </a:r>
                      <a:r>
                        <a:rPr lang="ru-RU" sz="1400" baseline="0" dirty="0" smtClean="0"/>
                        <a:t>»,  ОАО «</a:t>
                      </a:r>
                      <a:r>
                        <a:rPr lang="ru-RU" sz="1400" baseline="0" dirty="0" err="1" smtClean="0"/>
                        <a:t>Атомэнергопроект</a:t>
                      </a:r>
                      <a:r>
                        <a:rPr lang="ru-RU" sz="1400" baseline="0" dirty="0" smtClean="0"/>
                        <a:t>») и др.</a:t>
                      </a:r>
                      <a:endParaRPr lang="ru-RU" sz="1400" dirty="0"/>
                    </a:p>
                  </a:txBody>
                  <a:tcPr marL="84406" marR="84406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595D1">
                        <a:tint val="40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1933369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" name="Таблица 4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6296932"/>
              </p:ext>
            </p:extLst>
          </p:nvPr>
        </p:nvGraphicFramePr>
        <p:xfrm>
          <a:off x="237164" y="1224327"/>
          <a:ext cx="8906836" cy="32609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06836"/>
              </a:tblGrid>
              <a:tr h="149424">
                <a:tc>
                  <a:txBody>
                    <a:bodyPr/>
                    <a:lstStyle/>
                    <a:p>
                      <a:pPr algn="ctr"/>
                      <a:endParaRPr lang="ru-RU" sz="400" dirty="0"/>
                    </a:p>
                  </a:txBody>
                  <a:tcPr marL="84406" marR="84406"/>
                </a:tc>
              </a:tr>
              <a:tr h="250054">
                <a:tc>
                  <a:txBody>
                    <a:bodyPr/>
                    <a:lstStyle/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ru-RU" sz="1400" dirty="0" smtClean="0"/>
                        <a:t>Более </a:t>
                      </a:r>
                      <a:r>
                        <a:rPr lang="en-US" sz="1400" dirty="0" smtClean="0"/>
                        <a:t> </a:t>
                      </a:r>
                      <a:r>
                        <a:rPr lang="ru-RU" sz="1400" b="1" dirty="0" smtClean="0">
                          <a:solidFill>
                            <a:srgbClr val="002060"/>
                          </a:solidFill>
                        </a:rPr>
                        <a:t>32.000</a:t>
                      </a:r>
                      <a:r>
                        <a:rPr lang="ru-RU" sz="1400" b="1" baseline="0" dirty="0" smtClean="0">
                          <a:solidFill>
                            <a:srgbClr val="002060"/>
                          </a:solidFill>
                        </a:rPr>
                        <a:t> чел.</a:t>
                      </a:r>
                      <a:r>
                        <a:rPr lang="ru-RU" sz="1400" b="1" baseline="0" dirty="0" smtClean="0"/>
                        <a:t> </a:t>
                      </a:r>
                      <a:r>
                        <a:rPr lang="ru-RU" sz="1400" baseline="0" dirty="0" smtClean="0"/>
                        <a:t>прошли обучение по программам в ЦИПК </a:t>
                      </a:r>
                      <a:r>
                        <a:rPr lang="ru-RU" sz="1400" baseline="0" dirty="0" err="1" smtClean="0"/>
                        <a:t>Росатома</a:t>
                      </a:r>
                      <a:r>
                        <a:rPr lang="ru-RU" sz="1400" baseline="0" dirty="0" smtClean="0"/>
                        <a:t> (2011-2013 </a:t>
                      </a:r>
                      <a:r>
                        <a:rPr lang="ru-RU" sz="1400" baseline="0" dirty="0" err="1" smtClean="0"/>
                        <a:t>гг</a:t>
                      </a:r>
                      <a:r>
                        <a:rPr lang="ru-RU" sz="1400" baseline="0" dirty="0" smtClean="0"/>
                        <a:t>)</a:t>
                      </a:r>
                      <a:endParaRPr lang="ru-RU" sz="1400" dirty="0"/>
                    </a:p>
                  </a:txBody>
                  <a:tcPr marL="84406" marR="84406"/>
                </a:tc>
              </a:tr>
              <a:tr h="200436">
                <a:tc>
                  <a:txBody>
                    <a:bodyPr/>
                    <a:lstStyle/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ru-RU" sz="1400" b="1" dirty="0" smtClean="0"/>
                        <a:t>Инфраструктура</a:t>
                      </a:r>
                      <a:r>
                        <a:rPr lang="ru-RU" sz="1400" b="1" baseline="0" dirty="0" smtClean="0"/>
                        <a:t> </a:t>
                      </a:r>
                      <a:r>
                        <a:rPr lang="ru-RU" sz="1400" baseline="0" dirty="0" smtClean="0"/>
                        <a:t>института  включает  головную площадку в г. Обнинске, филиалы в </a:t>
                      </a:r>
                      <a:r>
                        <a:rPr lang="ru-RU" sz="1400" baseline="0" dirty="0" err="1" smtClean="0"/>
                        <a:t>С.Петербурге</a:t>
                      </a:r>
                      <a:r>
                        <a:rPr lang="ru-RU" sz="1400" baseline="0" dirty="0" smtClean="0"/>
                        <a:t> и Екатеринбурге, представительства в Москве  и на площадках АЭС </a:t>
                      </a:r>
                      <a:endParaRPr lang="ru-RU" sz="1400" dirty="0"/>
                    </a:p>
                  </a:txBody>
                  <a:tcPr marL="84406" marR="84406"/>
                </a:tc>
              </a:tr>
              <a:tr h="352836">
                <a:tc>
                  <a:txBody>
                    <a:bodyPr/>
                    <a:lstStyle/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ru-RU" sz="1400" dirty="0" smtClean="0"/>
                        <a:t>Общая численность персонала - </a:t>
                      </a:r>
                      <a:r>
                        <a:rPr lang="ru-RU" sz="1400" b="1" dirty="0" smtClean="0"/>
                        <a:t>343</a:t>
                      </a:r>
                      <a:r>
                        <a:rPr lang="ru-RU" sz="1400" b="1" baseline="0" dirty="0" smtClean="0"/>
                        <a:t> чел</a:t>
                      </a:r>
                      <a:r>
                        <a:rPr lang="ru-RU" sz="1400" baseline="0" dirty="0" smtClean="0"/>
                        <a:t>.</a:t>
                      </a:r>
                      <a:endParaRPr lang="ru-RU" sz="1400" dirty="0"/>
                    </a:p>
                  </a:txBody>
                  <a:tcPr marL="84406" marR="84406"/>
                </a:tc>
              </a:tr>
              <a:tr h="334406">
                <a:tc>
                  <a:txBody>
                    <a:bodyPr/>
                    <a:lstStyle/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ru-RU" sz="1400" b="1" dirty="0" smtClean="0"/>
                        <a:t>Производительность</a:t>
                      </a:r>
                      <a:r>
                        <a:rPr lang="ru-RU" sz="1400" b="1" baseline="0" dirty="0" smtClean="0"/>
                        <a:t> труда  </a:t>
                      </a:r>
                      <a:r>
                        <a:rPr lang="ru-RU" sz="1400" baseline="0" dirty="0" smtClean="0"/>
                        <a:t>с 2009 г. </a:t>
                      </a:r>
                      <a:r>
                        <a:rPr lang="ru-RU" sz="1400" b="1" baseline="0" dirty="0" smtClean="0"/>
                        <a:t>возросла в 2 раз</a:t>
                      </a:r>
                      <a:r>
                        <a:rPr lang="ru-RU" sz="1400" baseline="0" dirty="0" smtClean="0"/>
                        <a:t>а.</a:t>
                      </a:r>
                      <a:endParaRPr lang="ru-RU" sz="1400" dirty="0"/>
                    </a:p>
                  </a:txBody>
                  <a:tcPr marL="84406" marR="84406"/>
                </a:tc>
              </a:tr>
              <a:tr h="411669">
                <a:tc>
                  <a:txBody>
                    <a:bodyPr/>
                    <a:lstStyle/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ru-RU" sz="1400" dirty="0" smtClean="0"/>
                        <a:t>Имеет признанную на международном уровне </a:t>
                      </a:r>
                      <a:r>
                        <a:rPr lang="ru-RU" sz="1400" b="1" dirty="0" smtClean="0"/>
                        <a:t>школу подготовки инструкторов по Системному Подходу в Обучении</a:t>
                      </a:r>
                      <a:endParaRPr lang="ru-RU" sz="1400" b="1" dirty="0"/>
                    </a:p>
                  </a:txBody>
                  <a:tcPr marL="84406" marR="84406"/>
                </a:tc>
              </a:tr>
              <a:tr h="510198">
                <a:tc>
                  <a:txBody>
                    <a:bodyPr/>
                    <a:lstStyle/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ru-RU" sz="1400" dirty="0" smtClean="0"/>
                        <a:t>С</a:t>
                      </a:r>
                      <a:r>
                        <a:rPr lang="ru-RU" sz="1400" baseline="0" dirty="0" smtClean="0"/>
                        <a:t> 2010 разработано </a:t>
                      </a:r>
                      <a:r>
                        <a:rPr lang="ru-RU" sz="1400" b="1" baseline="0" dirty="0" smtClean="0"/>
                        <a:t>27 англоязычных курсов </a:t>
                      </a:r>
                      <a:r>
                        <a:rPr lang="ru-RU" sz="1400" baseline="0" dirty="0" smtClean="0"/>
                        <a:t>в обеспечение международной экспансии российских ядерно-энергетических технологий</a:t>
                      </a:r>
                      <a:endParaRPr lang="ru-RU" sz="1400" dirty="0"/>
                    </a:p>
                  </a:txBody>
                  <a:tcPr marL="84406" marR="84406"/>
                </a:tc>
              </a:tr>
              <a:tr h="562014">
                <a:tc>
                  <a:txBody>
                    <a:bodyPr/>
                    <a:lstStyle/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ru-RU" sz="1400" dirty="0" smtClean="0"/>
                        <a:t>В</a:t>
                      </a:r>
                      <a:r>
                        <a:rPr lang="ru-RU" sz="1400" baseline="0" dirty="0" smtClean="0"/>
                        <a:t> рамках Практических договоренностей с МАГАТЭ </a:t>
                      </a:r>
                      <a:r>
                        <a:rPr lang="ru-RU" sz="1400" b="1" baseline="0" dirty="0" smtClean="0"/>
                        <a:t>ЦИПК </a:t>
                      </a:r>
                      <a:r>
                        <a:rPr lang="ru-RU" sz="1400" b="1" baseline="0" dirty="0" err="1" smtClean="0"/>
                        <a:t>Росатома</a:t>
                      </a:r>
                      <a:r>
                        <a:rPr lang="ru-RU" sz="1400" b="1" baseline="0" dirty="0" smtClean="0"/>
                        <a:t> осуществляет подготовку руководителей  зарубежных программ ядерной энергетики</a:t>
                      </a:r>
                      <a:r>
                        <a:rPr lang="ru-RU" sz="1400" baseline="0" dirty="0" smtClean="0"/>
                        <a:t>.</a:t>
                      </a:r>
                      <a:endParaRPr lang="ru-RU" sz="1400" dirty="0"/>
                    </a:p>
                  </a:txBody>
                  <a:tcPr marL="84406" marR="84406"/>
                </a:tc>
              </a:tr>
            </a:tbl>
          </a:graphicData>
        </a:graphic>
      </p:graphicFrame>
      <p:sp>
        <p:nvSpPr>
          <p:cNvPr id="9" name="Заголовок 4"/>
          <p:cNvSpPr txBox="1">
            <a:spLocks noGrp="1"/>
          </p:cNvSpPr>
          <p:nvPr>
            <p:ph type="title"/>
          </p:nvPr>
        </p:nvSpPr>
        <p:spPr bwMode="auto">
          <a:xfrm>
            <a:off x="611561" y="1"/>
            <a:ext cx="7105651" cy="1267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hlink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hlink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hlink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hlink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hlink"/>
                </a:solidFill>
                <a:latin typeface="Arial" charset="0"/>
                <a:cs typeface="Arial" charset="0"/>
              </a:defRPr>
            </a:lvl5pPr>
            <a:lvl6pPr marL="4572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hlink"/>
                </a:solidFill>
                <a:latin typeface="Arial" charset="0"/>
                <a:cs typeface="Arial" charset="0"/>
              </a:defRPr>
            </a:lvl6pPr>
            <a:lvl7pPr marL="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hlink"/>
                </a:solidFill>
                <a:latin typeface="Arial" charset="0"/>
                <a:cs typeface="Arial" charset="0"/>
              </a:defRPr>
            </a:lvl7pPr>
            <a:lvl8pPr marL="13716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hlink"/>
                </a:solidFill>
                <a:latin typeface="Arial" charset="0"/>
                <a:cs typeface="Arial" charset="0"/>
              </a:defRPr>
            </a:lvl8pPr>
            <a:lvl9pPr marL="18288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hlink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u-RU" altLang="ru-RU" kern="0" dirty="0" smtClean="0">
                <a:solidFill>
                  <a:srgbClr val="002060"/>
                </a:solidFill>
              </a:rPr>
              <a:t>Центральный Институт Повышения Квалификации Госкорпорации «</a:t>
            </a:r>
            <a:r>
              <a:rPr lang="ru-RU" altLang="ru-RU" kern="0" dirty="0" err="1" smtClean="0">
                <a:solidFill>
                  <a:srgbClr val="002060"/>
                </a:solidFill>
              </a:rPr>
              <a:t>Росатом</a:t>
            </a:r>
            <a:r>
              <a:rPr lang="ru-RU" altLang="ru-RU" kern="0" dirty="0" smtClean="0">
                <a:solidFill>
                  <a:srgbClr val="002060"/>
                </a:solidFill>
              </a:rPr>
              <a:t>»</a:t>
            </a:r>
            <a:br>
              <a:rPr lang="ru-RU" altLang="ru-RU" kern="0" dirty="0" smtClean="0">
                <a:solidFill>
                  <a:srgbClr val="002060"/>
                </a:solidFill>
              </a:rPr>
            </a:br>
            <a:endParaRPr lang="ru-RU" kern="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3210" y="4742212"/>
            <a:ext cx="2280721" cy="144407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3687" y="4750427"/>
            <a:ext cx="2250529" cy="144407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8229" y="4750426"/>
            <a:ext cx="2250529" cy="141173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76" y="4750426"/>
            <a:ext cx="2083560" cy="1411738"/>
          </a:xfrm>
          <a:prstGeom prst="rect">
            <a:avLst/>
          </a:prstGeom>
        </p:spPr>
      </p:pic>
      <p:sp>
        <p:nvSpPr>
          <p:cNvPr id="8" name="Номер слайда 2"/>
          <p:cNvSpPr>
            <a:spLocks noGrp="1"/>
          </p:cNvSpPr>
          <p:nvPr>
            <p:ph type="sldNum" sz="quarter" idx="10"/>
          </p:nvPr>
        </p:nvSpPr>
        <p:spPr>
          <a:xfrm>
            <a:off x="8353425" y="6480177"/>
            <a:ext cx="811213" cy="377825"/>
          </a:xfrm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EE1B8F5-8890-4AD8-B715-A00BB8F8F5A5}" type="slidenum">
              <a:rPr lang="ru-RU" smtClean="0">
                <a:solidFill>
                  <a:srgbClr val="003274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ru-RU" dirty="0" smtClean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0621921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Обнинск: инкубатор компетенций в атомной энергетике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5FDF9F-BF3F-47F5-9CE2-53775065BF84}" type="slidenum">
              <a:rPr lang="ru-RU" smtClean="0">
                <a:solidFill>
                  <a:srgbClr val="003274"/>
                </a:solidFill>
              </a:rPr>
              <a:pPr>
                <a:defRPr/>
              </a:pPr>
              <a:t>3</a:t>
            </a:fld>
            <a:endParaRPr lang="ru-RU" dirty="0">
              <a:solidFill>
                <a:srgbClr val="003274"/>
              </a:solidFill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840255"/>
            <a:ext cx="1923428" cy="1527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Первая в мире АЭС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473" y="1034915"/>
            <a:ext cx="1816174" cy="1651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3071813" y="1260285"/>
            <a:ext cx="557212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b="1" dirty="0">
                <a:solidFill>
                  <a:srgbClr val="002060"/>
                </a:solidFill>
              </a:rPr>
              <a:t>Первая в Мире АЭС</a:t>
            </a:r>
            <a:endParaRPr lang="en-US" altLang="ru-RU" b="1" dirty="0">
              <a:solidFill>
                <a:srgbClr val="002060"/>
              </a:solidFill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altLang="ru-RU" b="1" dirty="0">
                <a:solidFill>
                  <a:srgbClr val="002060"/>
                </a:solidFill>
              </a:rPr>
              <a:t>27 </a:t>
            </a:r>
            <a:r>
              <a:rPr lang="ru-RU" altLang="ru-RU" b="1" dirty="0">
                <a:solidFill>
                  <a:srgbClr val="002060"/>
                </a:solidFill>
              </a:rPr>
              <a:t>Июня</a:t>
            </a:r>
            <a:r>
              <a:rPr lang="en-US" altLang="ru-RU" b="1" dirty="0">
                <a:solidFill>
                  <a:srgbClr val="002060"/>
                </a:solidFill>
              </a:rPr>
              <a:t>, 1954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 altLang="ru-RU" b="1" dirty="0">
                <a:solidFill>
                  <a:srgbClr val="002060"/>
                </a:solidFill>
              </a:rPr>
              <a:t> ГНЦ РФ Физико-Энергетический Институт </a:t>
            </a:r>
          </a:p>
        </p:txBody>
      </p:sp>
      <p:pic>
        <p:nvPicPr>
          <p:cNvPr id="8" name="Picture 10" descr="ins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463" y="2996954"/>
            <a:ext cx="1929621" cy="144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2643187" y="3208519"/>
            <a:ext cx="600075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b="1" dirty="0" smtClean="0">
                <a:solidFill>
                  <a:srgbClr val="002060"/>
                </a:solidFill>
              </a:rPr>
              <a:t>Вечернее отделение Московского инженерно-физического института (ИАТЭ НИЯУ МИФИ)</a:t>
            </a:r>
            <a:endParaRPr lang="ru-RU" altLang="ru-RU" b="1" dirty="0">
              <a:solidFill>
                <a:srgbClr val="002060"/>
              </a:solidFill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ru-RU" altLang="ru-RU" b="1" dirty="0" smtClean="0">
                <a:solidFill>
                  <a:srgbClr val="002060"/>
                </a:solidFill>
              </a:rPr>
              <a:t>(открытие в 1953)</a:t>
            </a:r>
          </a:p>
          <a:p>
            <a:pPr algn="ctr" eaLnBrk="1" hangingPunct="1">
              <a:spcBef>
                <a:spcPct val="50000"/>
              </a:spcBef>
            </a:pPr>
            <a:endParaRPr lang="ru-RU" altLang="ru-RU" sz="1400" dirty="0">
              <a:solidFill>
                <a:srgbClr val="002060"/>
              </a:solidFill>
            </a:endParaRP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3143249" y="5003762"/>
            <a:ext cx="55006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b="1" dirty="0">
                <a:solidFill>
                  <a:srgbClr val="002060"/>
                </a:solidFill>
              </a:rPr>
              <a:t>НОУ ДПО «Центральный институт повышения квалификации» (ЦИПК)</a:t>
            </a:r>
            <a:endParaRPr lang="en-US" altLang="ru-RU" b="1" dirty="0">
              <a:solidFill>
                <a:srgbClr val="002060"/>
              </a:solidFill>
            </a:endParaRPr>
          </a:p>
          <a:p>
            <a:pPr algn="ctr" eaLnBrk="1" hangingPunct="1"/>
            <a:r>
              <a:rPr lang="en-US" altLang="ru-RU" b="1" dirty="0">
                <a:solidFill>
                  <a:srgbClr val="002060"/>
                </a:solidFill>
              </a:rPr>
              <a:t>1967</a:t>
            </a:r>
          </a:p>
          <a:p>
            <a:pPr algn="ctr" eaLnBrk="1" hangingPunct="1"/>
            <a:r>
              <a:rPr lang="en-US" altLang="ru-RU" b="1" dirty="0">
                <a:solidFill>
                  <a:srgbClr val="002060"/>
                </a:solidFill>
              </a:rPr>
              <a:t>(</a:t>
            </a:r>
            <a:r>
              <a:rPr lang="ru-RU" altLang="ru-RU" b="1" dirty="0">
                <a:solidFill>
                  <a:srgbClr val="002060"/>
                </a:solidFill>
              </a:rPr>
              <a:t>ОАО </a:t>
            </a:r>
            <a:r>
              <a:rPr lang="en-US" altLang="ru-RU" b="1" dirty="0">
                <a:solidFill>
                  <a:srgbClr val="002060"/>
                </a:solidFill>
              </a:rPr>
              <a:t> “</a:t>
            </a:r>
            <a:r>
              <a:rPr lang="ru-RU" altLang="ru-RU" b="1" dirty="0">
                <a:solidFill>
                  <a:srgbClr val="002060"/>
                </a:solidFill>
              </a:rPr>
              <a:t>АТОМЭНЕРГОПРОМ</a:t>
            </a:r>
            <a:r>
              <a:rPr lang="en-US" altLang="ru-RU" b="1" dirty="0">
                <a:solidFill>
                  <a:srgbClr val="002060"/>
                </a:solidFill>
              </a:rPr>
              <a:t>”)</a:t>
            </a:r>
            <a:endParaRPr lang="ru-RU" alt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232287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643" y="67736"/>
            <a:ext cx="7632700" cy="962025"/>
          </a:xfrm>
        </p:spPr>
        <p:txBody>
          <a:bodyPr/>
          <a:lstStyle/>
          <a:p>
            <a:r>
              <a:rPr lang="ru-RU" dirty="0"/>
              <a:t>История МИФИ – история Атомной отрасли России</a:t>
            </a:r>
            <a:br>
              <a:rPr lang="ru-RU" dirty="0"/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5FDF9F-BF3F-47F5-9CE2-53775065BF84}" type="slidenum">
              <a:rPr lang="ru-RU" smtClean="0">
                <a:solidFill>
                  <a:srgbClr val="003274"/>
                </a:solidFill>
              </a:rPr>
              <a:pPr>
                <a:defRPr/>
              </a:pPr>
              <a:t>4</a:t>
            </a:fld>
            <a:endParaRPr lang="ru-RU" dirty="0">
              <a:solidFill>
                <a:srgbClr val="003274"/>
              </a:solidFill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67544" y="980728"/>
            <a:ext cx="6624736" cy="2419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1942 </a:t>
            </a: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– </a:t>
            </a: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Московский механический институт боеприпасов </a:t>
            </a:r>
          </a:p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1945</a:t>
            </a: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 </a:t>
            </a: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– </a:t>
            </a: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Инженерно-физический факультет </a:t>
            </a:r>
          </a:p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1953</a:t>
            </a: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 </a:t>
            </a: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– </a:t>
            </a: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Московский инженерно-физический институт</a:t>
            </a:r>
          </a:p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2001</a:t>
            </a: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 – </a:t>
            </a: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Московский инженерно-физический институт </a:t>
            </a:r>
            <a:endParaRPr kumimoji="0" lang="ru-RU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itchFamily="34" charset="0"/>
              <a:cs typeface="Calibri" pitchFamily="34" charset="0"/>
            </a:endParaRPr>
          </a:p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(</a:t>
            </a: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государственный университет)</a:t>
            </a:r>
          </a:p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2009</a:t>
            </a: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 </a:t>
            </a: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– </a:t>
            </a: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Национальный исследовательский </a:t>
            </a: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ядерный университет</a:t>
            </a: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 </a:t>
            </a: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«МИФИ</a:t>
            </a: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»</a:t>
            </a:r>
            <a:endParaRPr kumimoji="0" lang="ru-RU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7" name="Picture 10" descr="arcimovich"/>
          <p:cNvPicPr>
            <a:picLocks noChangeArrowheads="1"/>
          </p:cNvPicPr>
          <p:nvPr/>
        </p:nvPicPr>
        <p:blipFill>
          <a:blip r:embed="rId2" cstate="print"/>
          <a:srcRect l="10826" t="1132" r="10333" b="51643"/>
          <a:stretch>
            <a:fillRect/>
          </a:stretch>
        </p:blipFill>
        <p:spPr bwMode="auto">
          <a:xfrm>
            <a:off x="1216027" y="4730255"/>
            <a:ext cx="1052528" cy="1440358"/>
          </a:xfrm>
          <a:prstGeom prst="roundRect">
            <a:avLst/>
          </a:prstGeom>
          <a:noFill/>
          <a:ln>
            <a:noFill/>
          </a:ln>
          <a:effectLst/>
        </p:spPr>
      </p:pic>
      <p:pic>
        <p:nvPicPr>
          <p:cNvPr id="8" name="Picture 11" descr="kikoin"/>
          <p:cNvPicPr>
            <a:picLocks noChangeArrowheads="1"/>
          </p:cNvPicPr>
          <p:nvPr/>
        </p:nvPicPr>
        <p:blipFill>
          <a:blip r:embed="rId3" cstate="print"/>
          <a:srcRect l="4854" t="1132" r="3505" b="51643"/>
          <a:stretch>
            <a:fillRect/>
          </a:stretch>
        </p:blipFill>
        <p:spPr bwMode="auto">
          <a:xfrm>
            <a:off x="2344720" y="4736605"/>
            <a:ext cx="1052528" cy="1440358"/>
          </a:xfrm>
          <a:prstGeom prst="roundRect">
            <a:avLst/>
          </a:prstGeom>
          <a:noFill/>
          <a:effectLst/>
        </p:spPr>
      </p:pic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1014413" y="6200776"/>
            <a:ext cx="137088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Л.А.Арцимович</a:t>
            </a:r>
          </a:p>
        </p:txBody>
      </p:sp>
      <p:sp>
        <p:nvSpPr>
          <p:cNvPr id="10" name="Text Box 16"/>
          <p:cNvSpPr txBox="1">
            <a:spLocks noChangeArrowheads="1"/>
          </p:cNvSpPr>
          <p:nvPr/>
        </p:nvSpPr>
        <p:spPr bwMode="auto">
          <a:xfrm>
            <a:off x="2387601" y="6200775"/>
            <a:ext cx="13223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И.К.Кикоин</a:t>
            </a:r>
          </a:p>
        </p:txBody>
      </p:sp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3498850" y="6189665"/>
            <a:ext cx="15843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Н.Н.Семенов</a:t>
            </a:r>
          </a:p>
        </p:txBody>
      </p:sp>
      <p:sp>
        <p:nvSpPr>
          <p:cNvPr id="12" name="Text Box 18"/>
          <p:cNvSpPr txBox="1">
            <a:spLocks noChangeArrowheads="1"/>
          </p:cNvSpPr>
          <p:nvPr/>
        </p:nvSpPr>
        <p:spPr bwMode="auto">
          <a:xfrm>
            <a:off x="4527550" y="6191250"/>
            <a:ext cx="16192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М.А.Леонтович</a:t>
            </a:r>
          </a:p>
        </p:txBody>
      </p:sp>
      <p:pic>
        <p:nvPicPr>
          <p:cNvPr id="13" name="Picture 19" descr="auto0"/>
          <p:cNvPicPr>
            <a:picLocks noChangeArrowheads="1"/>
          </p:cNvPicPr>
          <p:nvPr/>
        </p:nvPicPr>
        <p:blipFill>
          <a:blip r:embed="rId4" cstate="print"/>
          <a:srcRect l="10138" r="9630" b="51643"/>
          <a:stretch>
            <a:fillRect/>
          </a:stretch>
        </p:blipFill>
        <p:spPr bwMode="auto">
          <a:xfrm>
            <a:off x="4608526" y="4743469"/>
            <a:ext cx="1052527" cy="1444607"/>
          </a:xfrm>
          <a:prstGeom prst="roundRect">
            <a:avLst/>
          </a:prstGeom>
          <a:noFill/>
          <a:effectLst/>
        </p:spPr>
      </p:pic>
      <p:sp>
        <p:nvSpPr>
          <p:cNvPr id="14" name="Text Box 23"/>
          <p:cNvSpPr txBox="1">
            <a:spLocks noChangeArrowheads="1"/>
          </p:cNvSpPr>
          <p:nvPr/>
        </p:nvSpPr>
        <p:spPr bwMode="auto">
          <a:xfrm>
            <a:off x="5883276" y="6191251"/>
            <a:ext cx="89159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И.Е.Тамм</a:t>
            </a:r>
          </a:p>
        </p:txBody>
      </p:sp>
      <p:sp>
        <p:nvSpPr>
          <p:cNvPr id="15" name="Text Box 24"/>
          <p:cNvSpPr txBox="1">
            <a:spLocks noChangeArrowheads="1"/>
          </p:cNvSpPr>
          <p:nvPr/>
        </p:nvSpPr>
        <p:spPr bwMode="auto">
          <a:xfrm>
            <a:off x="6959600" y="6191250"/>
            <a:ext cx="100806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И.М.Франк</a:t>
            </a:r>
          </a:p>
        </p:txBody>
      </p:sp>
      <p:sp>
        <p:nvSpPr>
          <p:cNvPr id="16" name="Text Box 25"/>
          <p:cNvSpPr txBox="1">
            <a:spLocks noChangeArrowheads="1"/>
          </p:cNvSpPr>
          <p:nvPr/>
        </p:nvSpPr>
        <p:spPr bwMode="auto">
          <a:xfrm>
            <a:off x="7997825" y="6191251"/>
            <a:ext cx="114005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А.Д.Сахаров</a:t>
            </a:r>
          </a:p>
        </p:txBody>
      </p:sp>
      <p:sp>
        <p:nvSpPr>
          <p:cNvPr id="17" name="Text Box 26"/>
          <p:cNvSpPr txBox="1">
            <a:spLocks noChangeArrowheads="1"/>
          </p:cNvSpPr>
          <p:nvPr/>
        </p:nvSpPr>
        <p:spPr bwMode="auto">
          <a:xfrm>
            <a:off x="7950201" y="2420940"/>
            <a:ext cx="122341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П.А.Черенков</a:t>
            </a:r>
          </a:p>
        </p:txBody>
      </p:sp>
      <p:sp>
        <p:nvSpPr>
          <p:cNvPr id="18" name="Text Box 27"/>
          <p:cNvSpPr txBox="1">
            <a:spLocks noChangeArrowheads="1"/>
          </p:cNvSpPr>
          <p:nvPr/>
        </p:nvSpPr>
        <p:spPr bwMode="auto">
          <a:xfrm>
            <a:off x="8099426" y="4302126"/>
            <a:ext cx="93807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Н.Г.Басов</a:t>
            </a:r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187856" y="3588102"/>
            <a:ext cx="7596187" cy="840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В создании МИФИ принимали участие выдающиеся советские физики, руководители ядерного проекта СССР.</a:t>
            </a:r>
          </a:p>
          <a:p>
            <a:pPr marL="0" marR="0" lvl="0" indent="0" algn="just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В МИФИ работали 6 лауреатов Нобелевской </a:t>
            </a: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премии</a:t>
            </a:r>
            <a:endParaRPr kumimoji="0" lang="ru-RU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04236" y="4743470"/>
            <a:ext cx="1022351" cy="1477963"/>
          </a:xfrm>
          <a:prstGeom prst="roundRect">
            <a:avLst/>
          </a:prstGeom>
          <a:noFill/>
          <a:ln w="6350">
            <a:solidFill>
              <a:srgbClr val="FF0000"/>
            </a:solidFill>
            <a:miter lim="800000"/>
            <a:headEnd/>
            <a:tailEnd/>
          </a:ln>
          <a:effectLst/>
        </p:spPr>
      </p:pic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40111" y="4726025"/>
            <a:ext cx="1116311" cy="1441450"/>
          </a:xfrm>
          <a:prstGeom prst="roundRect">
            <a:avLst/>
          </a:prstGeom>
          <a:noFill/>
          <a:ln w="6350">
            <a:solidFill>
              <a:srgbClr val="FF0000"/>
            </a:solidFill>
            <a:miter lim="800000"/>
            <a:headEnd/>
            <a:tailEnd/>
          </a:ln>
          <a:effectLst/>
        </p:spPr>
      </p:pic>
      <p:pic>
        <p:nvPicPr>
          <p:cNvPr id="22" name="Picture 2" descr="D:\Центр профориентации\ДИЗАЙН\портреты\тамм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40430" y="4743468"/>
            <a:ext cx="1034576" cy="1450340"/>
          </a:xfrm>
          <a:prstGeom prst="roundRect">
            <a:avLst/>
          </a:prstGeom>
          <a:noFill/>
          <a:ln w="6350">
            <a:solidFill>
              <a:srgbClr val="FF0000"/>
            </a:solidFill>
          </a:ln>
          <a:effectLst/>
        </p:spPr>
      </p:pic>
      <p:pic>
        <p:nvPicPr>
          <p:cNvPr id="23" name="Picture 3" descr="D:\Центр профориентации\ДИЗАЙН\портреты\черенков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894684" y="982629"/>
            <a:ext cx="1022365" cy="1421438"/>
          </a:xfrm>
          <a:prstGeom prst="roundRect">
            <a:avLst/>
          </a:prstGeom>
          <a:noFill/>
          <a:ln w="6350">
            <a:solidFill>
              <a:srgbClr val="FF0000"/>
            </a:solidFill>
          </a:ln>
          <a:effectLst/>
        </p:spPr>
      </p:pic>
      <p:pic>
        <p:nvPicPr>
          <p:cNvPr id="24" name="Picture 4" descr="D:\Центр профориентации\ДИЗАЙН\портреты\франк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872333" y="4779983"/>
            <a:ext cx="1022365" cy="1451759"/>
          </a:xfrm>
          <a:prstGeom prst="roundRect">
            <a:avLst/>
          </a:prstGeom>
          <a:noFill/>
          <a:ln w="6350">
            <a:solidFill>
              <a:srgbClr val="FF0000"/>
            </a:solidFill>
          </a:ln>
          <a:effectLst/>
        </p:spPr>
      </p:pic>
      <p:pic>
        <p:nvPicPr>
          <p:cNvPr id="25" name="Picture 2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866058" y="2735253"/>
            <a:ext cx="1114425" cy="1466850"/>
          </a:xfrm>
          <a:prstGeom prst="round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951780088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5FDF9F-BF3F-47F5-9CE2-53775065BF84}" type="slidenum">
              <a:rPr lang="ru-RU" smtClean="0">
                <a:solidFill>
                  <a:srgbClr val="003274"/>
                </a:solidFill>
              </a:rPr>
              <a:pPr>
                <a:defRPr/>
              </a:pPr>
              <a:t>5</a:t>
            </a:fld>
            <a:endParaRPr lang="ru-RU" dirty="0">
              <a:solidFill>
                <a:srgbClr val="003274"/>
              </a:solidFill>
            </a:endParaRPr>
          </a:p>
        </p:txBody>
      </p:sp>
      <p:sp>
        <p:nvSpPr>
          <p:cNvPr id="24" name="Rectangle 10"/>
          <p:cNvSpPr>
            <a:spLocks noChangeArrowheads="1"/>
          </p:cNvSpPr>
          <p:nvPr/>
        </p:nvSpPr>
        <p:spPr bwMode="gray">
          <a:xfrm>
            <a:off x="5014549" y="2074863"/>
            <a:ext cx="3859823" cy="2589214"/>
          </a:xfrm>
          <a:custGeom>
            <a:avLst/>
            <a:gdLst>
              <a:gd name="connsiteX0" fmla="*/ 0 w 4126251"/>
              <a:gd name="connsiteY0" fmla="*/ 0 h 4723910"/>
              <a:gd name="connsiteX1" fmla="*/ 4126251 w 4126251"/>
              <a:gd name="connsiteY1" fmla="*/ 0 h 4723910"/>
              <a:gd name="connsiteX2" fmla="*/ 4126251 w 4126251"/>
              <a:gd name="connsiteY2" fmla="*/ 4723910 h 4723910"/>
              <a:gd name="connsiteX3" fmla="*/ 0 w 4126251"/>
              <a:gd name="connsiteY3" fmla="*/ 4723910 h 4723910"/>
              <a:gd name="connsiteX4" fmla="*/ 0 w 4126251"/>
              <a:gd name="connsiteY4" fmla="*/ 0 h 4723910"/>
              <a:gd name="connsiteX0" fmla="*/ 0 w 4126251"/>
              <a:gd name="connsiteY0" fmla="*/ 0 h 4723910"/>
              <a:gd name="connsiteX1" fmla="*/ 4126251 w 4126251"/>
              <a:gd name="connsiteY1" fmla="*/ 0 h 4723910"/>
              <a:gd name="connsiteX2" fmla="*/ 4126251 w 4126251"/>
              <a:gd name="connsiteY2" fmla="*/ 4723910 h 4723910"/>
              <a:gd name="connsiteX3" fmla="*/ 0 w 4126251"/>
              <a:gd name="connsiteY3" fmla="*/ 4723910 h 4723910"/>
              <a:gd name="connsiteX4" fmla="*/ 91440 w 4126251"/>
              <a:gd name="connsiteY4" fmla="*/ 91440 h 4723910"/>
              <a:gd name="connsiteX0" fmla="*/ 0 w 4126251"/>
              <a:gd name="connsiteY0" fmla="*/ 0 h 4723910"/>
              <a:gd name="connsiteX1" fmla="*/ 4126251 w 4126251"/>
              <a:gd name="connsiteY1" fmla="*/ 0 h 4723910"/>
              <a:gd name="connsiteX2" fmla="*/ 4126251 w 4126251"/>
              <a:gd name="connsiteY2" fmla="*/ 4723910 h 4723910"/>
              <a:gd name="connsiteX3" fmla="*/ 0 w 4126251"/>
              <a:gd name="connsiteY3" fmla="*/ 4723910 h 4723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6251" h="4723910">
                <a:moveTo>
                  <a:pt x="0" y="0"/>
                </a:moveTo>
                <a:lnTo>
                  <a:pt x="4126251" y="0"/>
                </a:lnTo>
                <a:lnTo>
                  <a:pt x="4126251" y="4723910"/>
                </a:lnTo>
                <a:lnTo>
                  <a:pt x="0" y="4723910"/>
                </a:lnTo>
              </a:path>
            </a:pathLst>
          </a:custGeom>
          <a:solidFill>
            <a:srgbClr val="FFFFFF"/>
          </a:solidFill>
          <a:ln w="19050">
            <a:solidFill>
              <a:srgbClr val="FFFFFF"/>
            </a:solidFill>
            <a:miter lim="800000"/>
            <a:headEnd/>
            <a:tailEnd/>
          </a:ln>
          <a:effectLst/>
          <a:extLst/>
        </p:spPr>
        <p:txBody>
          <a:bodyPr wrap="none" lIns="97729" tIns="48864" rIns="97729" bIns="48864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00" b="0" i="0" u="none" strike="noStrike" kern="0" cap="none" spc="0" normalizeH="0" baseline="0" noProof="0" dirty="0">
              <a:ln>
                <a:noFill/>
              </a:ln>
              <a:solidFill>
                <a:srgbClr val="414142"/>
              </a:solidFill>
              <a:effectLst/>
              <a:uLnTx/>
              <a:uFillTx/>
            </a:endParaRPr>
          </a:p>
        </p:txBody>
      </p:sp>
      <p:sp>
        <p:nvSpPr>
          <p:cNvPr id="25" name="TextBox 5"/>
          <p:cNvSpPr txBox="1">
            <a:spLocks/>
          </p:cNvSpPr>
          <p:nvPr>
            <p:custDataLst>
              <p:tags r:id="rId1"/>
            </p:custDataLst>
          </p:nvPr>
        </p:nvSpPr>
        <p:spPr bwMode="auto">
          <a:xfrm>
            <a:off x="5169879" y="2609851"/>
            <a:ext cx="3357197" cy="1562100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1441" tIns="81441" rIns="81441" bIns="81441"/>
          <a:lstStyle>
            <a:lvl1pPr marL="342900" indent="-342900" defTabSz="8953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193675" indent="-192088" defTabSz="8953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457200" indent="-261938" defTabSz="8953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953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953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193675" marR="0" lvl="1" indent="-192088" defTabSz="89535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2960"/>
              </a:buClr>
              <a:buSzPct val="125000"/>
              <a:buFont typeface="Arial" charset="0"/>
              <a:buChar char="▪"/>
              <a:tabLst/>
              <a:defRPr/>
            </a:pPr>
            <a:r>
              <a:rPr kumimoji="0" lang="ru-RU" altLang="ru-RU" sz="1200" b="0" i="0" u="none" strike="noStrike" kern="0" cap="none" spc="0" normalizeH="0" baseline="0" noProof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 charset="0"/>
                <a:cs typeface="Arial" charset="0"/>
              </a:rPr>
              <a:t>Повышение </a:t>
            </a:r>
            <a:r>
              <a:rPr kumimoji="0" lang="ru-RU" altLang="ru-RU" sz="1200" b="1" i="0" u="none" strike="noStrike" kern="0" cap="none" spc="0" normalizeH="0" baseline="0" noProof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 charset="0"/>
                <a:cs typeface="Arial" charset="0"/>
              </a:rPr>
              <a:t>экономического результата ГК</a:t>
            </a:r>
            <a:r>
              <a:rPr kumimoji="0" lang="ru-RU" altLang="ru-RU" sz="1200" b="0" i="0" u="none" strike="noStrike" kern="0" cap="none" spc="0" normalizeH="0" baseline="0" noProof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 charset="0"/>
                <a:cs typeface="Arial" charset="0"/>
              </a:rPr>
              <a:t> в России и на глобальном рынке</a:t>
            </a:r>
          </a:p>
          <a:p>
            <a:pPr marL="457200" marR="0" lvl="2" indent="-261938" defTabSz="89535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2960"/>
              </a:buClr>
              <a:buSzPct val="120000"/>
              <a:buFont typeface="Arial" charset="0"/>
              <a:buChar char="–"/>
              <a:tabLst/>
              <a:defRPr/>
            </a:pPr>
            <a:r>
              <a:rPr kumimoji="0" lang="ru-RU" altLang="ru-RU" sz="1200" b="0" i="0" u="none" strike="noStrike" kern="0" cap="none" spc="0" normalizeH="0" baseline="0" noProof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 charset="0"/>
                <a:cs typeface="Arial" charset="0"/>
              </a:rPr>
              <a:t>Повышение экономического результата текущей деятельности</a:t>
            </a:r>
          </a:p>
          <a:p>
            <a:pPr marL="457200" marR="0" lvl="2" indent="-261938" defTabSz="89535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2960"/>
              </a:buClr>
              <a:buSzPct val="120000"/>
              <a:buFont typeface="Arial" charset="0"/>
              <a:buChar char="–"/>
              <a:tabLst/>
              <a:defRPr/>
            </a:pPr>
            <a:r>
              <a:rPr kumimoji="0" lang="ru-RU" altLang="ru-RU" sz="1200" b="0" i="0" u="none" strike="noStrike" kern="0" cap="none" spc="0" normalizeH="0" baseline="0" noProof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 charset="0"/>
                <a:cs typeface="Arial" charset="0"/>
              </a:rPr>
              <a:t>Рост экономического результата </a:t>
            </a:r>
            <a:br>
              <a:rPr kumimoji="0" lang="ru-RU" altLang="ru-RU" sz="1200" b="0" i="0" u="none" strike="noStrike" kern="0" cap="none" spc="0" normalizeH="0" baseline="0" noProof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 charset="0"/>
                <a:cs typeface="Arial" charset="0"/>
              </a:rPr>
            </a:br>
            <a:r>
              <a:rPr kumimoji="0" lang="ru-RU" altLang="ru-RU" sz="1200" b="0" i="0" u="none" strike="noStrike" kern="0" cap="none" spc="0" normalizeH="0" baseline="0" noProof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 charset="0"/>
                <a:cs typeface="Arial" charset="0"/>
              </a:rPr>
              <a:t>в долгосрочной перспективе</a:t>
            </a:r>
            <a:endParaRPr kumimoji="0" lang="en-US" altLang="ru-RU" sz="1200" b="0" i="0" u="none" strike="noStrike" kern="0" cap="none" spc="0" normalizeH="0" baseline="0" noProof="0">
              <a:ln>
                <a:noFill/>
              </a:ln>
              <a:solidFill>
                <a:srgbClr val="414142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sp>
        <p:nvSpPr>
          <p:cNvPr id="26" name="Прямоугольник 12"/>
          <p:cNvSpPr/>
          <p:nvPr/>
        </p:nvSpPr>
        <p:spPr>
          <a:xfrm flipH="1" flipV="1">
            <a:off x="6301156" y="2238379"/>
            <a:ext cx="79131" cy="441325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26" tIns="45713" rIns="91426" bIns="45713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27" name="Rectangle 33"/>
          <p:cNvSpPr/>
          <p:nvPr/>
        </p:nvSpPr>
        <p:spPr>
          <a:xfrm>
            <a:off x="6484735" y="2270126"/>
            <a:ext cx="832990" cy="314126"/>
          </a:xfrm>
          <a:prstGeom prst="rect">
            <a:avLst/>
          </a:prstGeom>
        </p:spPr>
        <p:txBody>
          <a:bodyPr wrap="none" lIns="97729" tIns="48864" rIns="97729" bIns="48864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Бизнес</a:t>
            </a:r>
          </a:p>
        </p:txBody>
      </p:sp>
      <p:pic>
        <p:nvPicPr>
          <p:cNvPr id="28" name="Picture 50" descr="ANd9GcSFgidwGmrZZM_jqsoyGOMne0RPxUVKHUcEjh_-CsJSGubVtreUVQ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0284" y="2152651"/>
            <a:ext cx="411774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itle 1"/>
          <p:cNvSpPr txBox="1">
            <a:spLocks/>
          </p:cNvSpPr>
          <p:nvPr/>
        </p:nvSpPr>
        <p:spPr bwMode="auto">
          <a:xfrm>
            <a:off x="146540" y="450851"/>
            <a:ext cx="8017120" cy="318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9" tIns="45715" rIns="91429" bIns="45715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300" b="1">
                <a:solidFill>
                  <a:schemeClr val="hlink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300" b="1">
                <a:solidFill>
                  <a:schemeClr val="hlink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300" b="1">
                <a:solidFill>
                  <a:schemeClr val="hlink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300" b="1">
                <a:solidFill>
                  <a:schemeClr val="hlink"/>
                </a:solidFill>
                <a:latin typeface="Arial" charset="0"/>
                <a:cs typeface="Arial" charset="0"/>
              </a:defRPr>
            </a:lvl5pPr>
            <a:lvl6pPr marL="457148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300" b="1">
                <a:solidFill>
                  <a:schemeClr val="hlink"/>
                </a:solidFill>
                <a:latin typeface="Arial" charset="0"/>
                <a:cs typeface="Arial" charset="0"/>
              </a:defRPr>
            </a:lvl6pPr>
            <a:lvl7pPr marL="914296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300" b="1">
                <a:solidFill>
                  <a:schemeClr val="hlink"/>
                </a:solidFill>
                <a:latin typeface="Arial" charset="0"/>
                <a:cs typeface="Arial" charset="0"/>
              </a:defRPr>
            </a:lvl7pPr>
            <a:lvl8pPr marL="1371445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300" b="1">
                <a:solidFill>
                  <a:schemeClr val="hlink"/>
                </a:solidFill>
                <a:latin typeface="Arial" charset="0"/>
                <a:cs typeface="Arial" charset="0"/>
              </a:defRPr>
            </a:lvl8pPr>
            <a:lvl9pPr marL="1828592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300" b="1">
                <a:solidFill>
                  <a:schemeClr val="hlink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1" i="0" u="none" strike="noStrike" kern="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Цели и миссия Росатома</a:t>
            </a:r>
            <a:endParaRPr kumimoji="0" lang="ru-RU" altLang="ru-RU" sz="20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  <p:sp>
        <p:nvSpPr>
          <p:cNvPr id="30" name="AutoShape 250"/>
          <p:cNvSpPr>
            <a:spLocks noChangeArrowheads="1"/>
          </p:cNvSpPr>
          <p:nvPr/>
        </p:nvSpPr>
        <p:spPr bwMode="auto">
          <a:xfrm>
            <a:off x="200761" y="1712912"/>
            <a:ext cx="8771792" cy="298451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lIns="76961" tIns="76961" rIns="76961" bIns="76961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Стратегические цели</a:t>
            </a:r>
            <a:endParaRPr kumimoji="0" lang="ru-RU" altLang="ru-RU" sz="1400" b="0" i="0" u="none" strike="noStrike" kern="0" cap="none" spc="0" normalizeH="0" baseline="0" noProof="0" dirty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sp>
        <p:nvSpPr>
          <p:cNvPr id="31" name="AutoShape 250"/>
          <p:cNvSpPr>
            <a:spLocks noChangeArrowheads="1"/>
          </p:cNvSpPr>
          <p:nvPr/>
        </p:nvSpPr>
        <p:spPr bwMode="auto">
          <a:xfrm>
            <a:off x="200761" y="938683"/>
            <a:ext cx="8771792" cy="298451"/>
          </a:xfrm>
          <a:prstGeom prst="leftRightArrow">
            <a:avLst>
              <a:gd name="adj1" fmla="val 100000"/>
              <a:gd name="adj2" fmla="val 0"/>
            </a:avLst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lIns="76961" tIns="76961" rIns="76961" bIns="76961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Миссия </a:t>
            </a:r>
            <a:r>
              <a:rPr kumimoji="0" lang="ru-RU" altLang="ru-RU" sz="14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Росатома</a:t>
            </a:r>
            <a:r>
              <a:rPr kumimoji="0" lang="ru-RU" alt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 – </a:t>
            </a:r>
            <a:r>
              <a:rPr kumimoji="0" lang="ru-RU" alt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 charset="0"/>
                <a:cs typeface="Arial" charset="0"/>
              </a:rPr>
              <a:t>Повышение конкурентоспособности РФ</a:t>
            </a:r>
          </a:p>
        </p:txBody>
      </p:sp>
      <p:grpSp>
        <p:nvGrpSpPr>
          <p:cNvPr id="32" name="Group 28"/>
          <p:cNvGrpSpPr>
            <a:grpSpLocks/>
          </p:cNvGrpSpPr>
          <p:nvPr/>
        </p:nvGrpSpPr>
        <p:grpSpPr bwMode="auto">
          <a:xfrm rot="5400000" flipV="1">
            <a:off x="4457275" y="32424"/>
            <a:ext cx="258763" cy="3045069"/>
            <a:chOff x="627" y="2215"/>
            <a:chExt cx="219" cy="1947"/>
          </a:xfrm>
        </p:grpSpPr>
        <p:sp>
          <p:nvSpPr>
            <p:cNvPr id="33" name="AutoShape 29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gray">
            <a:xfrm rot="5400000">
              <a:off x="-237" y="3079"/>
              <a:ext cx="1947" cy="219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045FA3"/>
                </a:gs>
                <a:gs pos="100000">
                  <a:srgbClr val="0065CC">
                    <a:alpha val="35001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1400" b="1" i="0" u="none" strike="noStrike" kern="0" cap="none" spc="0" normalizeH="0" baseline="0" noProof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 charset="0"/>
                <a:cs typeface="Arial" charset="0"/>
              </a:endParaRPr>
            </a:p>
          </p:txBody>
        </p:sp>
        <p:sp>
          <p:nvSpPr>
            <p:cNvPr id="34" name="AutoShape 30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gray">
            <a:xfrm rot="5400000">
              <a:off x="-156" y="3103"/>
              <a:ext cx="1748" cy="170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045FA3"/>
                </a:gs>
                <a:gs pos="100000">
                  <a:srgbClr val="0065CC">
                    <a:alpha val="35001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1400" b="1" i="0" u="none" strike="noStrike" kern="0" cap="none" spc="0" normalizeH="0" baseline="0" noProof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 charset="0"/>
                <a:cs typeface="Arial" charset="0"/>
              </a:endParaRPr>
            </a:p>
          </p:txBody>
        </p:sp>
      </p:grpSp>
      <p:sp>
        <p:nvSpPr>
          <p:cNvPr id="35" name="TextBox 5"/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494270" y="4821243"/>
            <a:ext cx="8174471" cy="1495425"/>
          </a:xfrm>
          <a:prstGeom prst="rect">
            <a:avLst/>
          </a:prstGeom>
          <a:solidFill>
            <a:srgbClr val="4595D1"/>
          </a:solidFill>
          <a:ln w="9525">
            <a:solidFill>
              <a:srgbClr val="4595D1"/>
            </a:solidFill>
            <a:miter lim="800000"/>
            <a:headEnd/>
            <a:tailEnd/>
          </a:ln>
        </p:spPr>
        <p:txBody>
          <a:bodyPr lIns="38476" tIns="38476" rIns="38476" bIns="0"/>
          <a:lstStyle>
            <a:lvl1pPr marL="342900" indent="-342900" defTabSz="8953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193675" indent="-192088" defTabSz="8953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457200" indent="-261938" defTabSz="8953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953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953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193675" marR="0" lvl="1" indent="-192088" defTabSz="89535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25000"/>
              <a:buFont typeface="Arial" charset="0"/>
              <a:buChar char="▪"/>
              <a:tabLst/>
              <a:defRPr/>
            </a:pPr>
            <a:r>
              <a:rPr kumimoji="0" lang="ru-RU" alt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cs typeface="Arial" charset="0"/>
              </a:rPr>
              <a:t>Для выполнения долгосрочных целей на государственном и </a:t>
            </a:r>
            <a:r>
              <a:rPr kumimoji="0" lang="ru-RU" altLang="ru-RU" sz="12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cs typeface="Arial" charset="0"/>
              </a:rPr>
              <a:t>бизнес-уровнях</a:t>
            </a:r>
            <a:r>
              <a:rPr kumimoji="0" lang="ru-RU" alt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cs typeface="Arial" charset="0"/>
              </a:rPr>
              <a:t> необходимо обеспечение </a:t>
            </a:r>
            <a:r>
              <a:rPr kumimoji="0" lang="ru-RU" alt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cs typeface="Arial" charset="0"/>
              </a:rPr>
              <a:t>долгосрочной конкурентоспособности и устойчивости бизнеса</a:t>
            </a:r>
          </a:p>
          <a:p>
            <a:pPr marL="457200" marR="0" lvl="2" indent="-261938" defTabSz="89535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20000"/>
              <a:buFont typeface="Arial" charset="0"/>
              <a:buChar char="–"/>
              <a:tabLst/>
              <a:defRPr/>
            </a:pPr>
            <a:r>
              <a:rPr kumimoji="0" lang="ru-RU" alt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cs typeface="Arial" charset="0"/>
              </a:rPr>
              <a:t>Обеспечение безопасного использования атомной энергии</a:t>
            </a:r>
          </a:p>
          <a:p>
            <a:pPr marL="457200" marR="0" lvl="2" indent="-261938" defTabSz="89535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20000"/>
              <a:buFont typeface="Arial" charset="0"/>
              <a:buChar char="–"/>
              <a:tabLst/>
              <a:defRPr/>
            </a:pPr>
            <a:r>
              <a:rPr kumimoji="0" lang="ru-RU" alt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cs typeface="Arial" charset="0"/>
              </a:rPr>
              <a:t>Повышение эффективности системы управления</a:t>
            </a:r>
          </a:p>
          <a:p>
            <a:pPr marL="457200" marR="0" lvl="2" indent="-261938" defTabSz="89535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20000"/>
              <a:buFont typeface="Arial" charset="0"/>
              <a:buChar char="–"/>
              <a:tabLst/>
              <a:defRPr/>
            </a:pPr>
            <a:r>
              <a:rPr kumimoji="0" lang="ru-RU" alt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cs typeface="Arial" charset="0"/>
              </a:rPr>
              <a:t>Повышение кадрового потенциала</a:t>
            </a:r>
          </a:p>
          <a:p>
            <a:pPr marL="457200" marR="0" lvl="2" indent="-261938" defTabSz="89535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20000"/>
              <a:buFont typeface="Arial" charset="0"/>
              <a:buChar char="–"/>
              <a:tabLst/>
              <a:defRPr/>
            </a:pPr>
            <a:r>
              <a:rPr kumimoji="0" lang="ru-RU" alt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cs typeface="Arial" charset="0"/>
              </a:rPr>
              <a:t>Технологическое лидерство</a:t>
            </a:r>
            <a:endParaRPr kumimoji="0" lang="en-US" altLang="ru-RU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457200" marR="0" lvl="2" indent="-261938" defTabSz="89535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20000"/>
              <a:buFont typeface="Arial" charset="0"/>
              <a:buChar char="–"/>
              <a:tabLst/>
              <a:defRPr/>
            </a:pPr>
            <a:r>
              <a:rPr kumimoji="0" lang="ru-RU" alt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cs typeface="Arial" charset="0"/>
              </a:rPr>
              <a:t>Интеграция в мировую экономику</a:t>
            </a:r>
            <a:endParaRPr kumimoji="0" lang="en-US" altLang="ru-RU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grpSp>
        <p:nvGrpSpPr>
          <p:cNvPr id="36" name="Group 51"/>
          <p:cNvGrpSpPr>
            <a:grpSpLocks/>
          </p:cNvGrpSpPr>
          <p:nvPr/>
        </p:nvGrpSpPr>
        <p:grpSpPr bwMode="auto">
          <a:xfrm>
            <a:off x="231531" y="1281114"/>
            <a:ext cx="8642838" cy="63500"/>
            <a:chOff x="174108" y="1113751"/>
            <a:chExt cx="6626742" cy="62111"/>
          </a:xfrm>
        </p:grpSpPr>
        <p:sp>
          <p:nvSpPr>
            <p:cNvPr id="37" name="Rectangle 5"/>
            <p:cNvSpPr/>
            <p:nvPr>
              <p:custDataLst>
                <p:tags r:id="rId6"/>
              </p:custDataLst>
            </p:nvPr>
          </p:nvSpPr>
          <p:spPr>
            <a:xfrm>
              <a:off x="213916" y="1131053"/>
              <a:ext cx="6586934" cy="44809"/>
            </a:xfrm>
            <a:custGeom>
              <a:avLst/>
              <a:gdLst>
                <a:gd name="connsiteX0" fmla="*/ 0 w 1152525"/>
                <a:gd name="connsiteY0" fmla="*/ 0 h 1152525"/>
                <a:gd name="connsiteX1" fmla="*/ 1152525 w 1152525"/>
                <a:gd name="connsiteY1" fmla="*/ 0 h 1152525"/>
                <a:gd name="connsiteX2" fmla="*/ 1152525 w 1152525"/>
                <a:gd name="connsiteY2" fmla="*/ 1152525 h 1152525"/>
                <a:gd name="connsiteX3" fmla="*/ 0 w 1152525"/>
                <a:gd name="connsiteY3" fmla="*/ 1152525 h 1152525"/>
                <a:gd name="connsiteX4" fmla="*/ 0 w 1152525"/>
                <a:gd name="connsiteY4" fmla="*/ 0 h 1152525"/>
                <a:gd name="connsiteX0" fmla="*/ 0 w 1152525"/>
                <a:gd name="connsiteY0" fmla="*/ 1152525 h 1152525"/>
                <a:gd name="connsiteX1" fmla="*/ 1152525 w 1152525"/>
                <a:gd name="connsiteY1" fmla="*/ 0 h 1152525"/>
                <a:gd name="connsiteX2" fmla="*/ 1152525 w 1152525"/>
                <a:gd name="connsiteY2" fmla="*/ 1152525 h 1152525"/>
                <a:gd name="connsiteX3" fmla="*/ 0 w 1152525"/>
                <a:gd name="connsiteY3" fmla="*/ 1152525 h 1152525"/>
                <a:gd name="connsiteX0" fmla="*/ 1152525 w 1243965"/>
                <a:gd name="connsiteY0" fmla="*/ 0 h 1152525"/>
                <a:gd name="connsiteX1" fmla="*/ 1152525 w 1243965"/>
                <a:gd name="connsiteY1" fmla="*/ 1152525 h 1152525"/>
                <a:gd name="connsiteX2" fmla="*/ 0 w 1243965"/>
                <a:gd name="connsiteY2" fmla="*/ 1152525 h 1152525"/>
                <a:gd name="connsiteX3" fmla="*/ 1243965 w 1243965"/>
                <a:gd name="connsiteY3" fmla="*/ 91440 h 1152525"/>
                <a:gd name="connsiteX0" fmla="*/ 1152525 w 1152525"/>
                <a:gd name="connsiteY0" fmla="*/ 0 h 1152525"/>
                <a:gd name="connsiteX1" fmla="*/ 1152525 w 1152525"/>
                <a:gd name="connsiteY1" fmla="*/ 1152525 h 1152525"/>
                <a:gd name="connsiteX2" fmla="*/ 0 w 1152525"/>
                <a:gd name="connsiteY2" fmla="*/ 1152525 h 1152525"/>
                <a:gd name="connsiteX0" fmla="*/ 1152525 w 1152525"/>
                <a:gd name="connsiteY0" fmla="*/ 0 h 0"/>
                <a:gd name="connsiteX1" fmla="*/ 0 w 11525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52525">
                  <a:moveTo>
                    <a:pt x="1152525" y="0"/>
                  </a:moveTo>
                  <a:lnTo>
                    <a:pt x="0" y="0"/>
                  </a:lnTo>
                </a:path>
              </a:pathLst>
            </a:custGeom>
            <a:noFill/>
            <a:ln w="9525" cap="flat" cmpd="sng" algn="ctr">
              <a:gradFill flip="none" rotWithShape="1">
                <a:gsLst>
                  <a:gs pos="86000">
                    <a:srgbClr val="003274"/>
                  </a:gs>
                  <a:gs pos="100000">
                    <a:srgbClr val="808080"/>
                  </a:gs>
                </a:gsLst>
                <a:lin ang="108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  <p:sp>
          <p:nvSpPr>
            <p:cNvPr id="38" name="Rectangle 5"/>
            <p:cNvSpPr/>
            <p:nvPr>
              <p:custDataLst>
                <p:tags r:id="rId7"/>
              </p:custDataLst>
            </p:nvPr>
          </p:nvSpPr>
          <p:spPr>
            <a:xfrm>
              <a:off x="174108" y="1070732"/>
              <a:ext cx="6626742" cy="0"/>
            </a:xfrm>
            <a:custGeom>
              <a:avLst/>
              <a:gdLst>
                <a:gd name="connsiteX0" fmla="*/ 0 w 1152525"/>
                <a:gd name="connsiteY0" fmla="*/ 0 h 1152525"/>
                <a:gd name="connsiteX1" fmla="*/ 1152525 w 1152525"/>
                <a:gd name="connsiteY1" fmla="*/ 0 h 1152525"/>
                <a:gd name="connsiteX2" fmla="*/ 1152525 w 1152525"/>
                <a:gd name="connsiteY2" fmla="*/ 1152525 h 1152525"/>
                <a:gd name="connsiteX3" fmla="*/ 0 w 1152525"/>
                <a:gd name="connsiteY3" fmla="*/ 1152525 h 1152525"/>
                <a:gd name="connsiteX4" fmla="*/ 0 w 1152525"/>
                <a:gd name="connsiteY4" fmla="*/ 0 h 1152525"/>
                <a:gd name="connsiteX0" fmla="*/ 0 w 1152525"/>
                <a:gd name="connsiteY0" fmla="*/ 1152525 h 1152525"/>
                <a:gd name="connsiteX1" fmla="*/ 1152525 w 1152525"/>
                <a:gd name="connsiteY1" fmla="*/ 0 h 1152525"/>
                <a:gd name="connsiteX2" fmla="*/ 1152525 w 1152525"/>
                <a:gd name="connsiteY2" fmla="*/ 1152525 h 1152525"/>
                <a:gd name="connsiteX3" fmla="*/ 0 w 1152525"/>
                <a:gd name="connsiteY3" fmla="*/ 1152525 h 1152525"/>
                <a:gd name="connsiteX0" fmla="*/ 1152525 w 1243965"/>
                <a:gd name="connsiteY0" fmla="*/ 0 h 1152525"/>
                <a:gd name="connsiteX1" fmla="*/ 1152525 w 1243965"/>
                <a:gd name="connsiteY1" fmla="*/ 1152525 h 1152525"/>
                <a:gd name="connsiteX2" fmla="*/ 0 w 1243965"/>
                <a:gd name="connsiteY2" fmla="*/ 1152525 h 1152525"/>
                <a:gd name="connsiteX3" fmla="*/ 1243965 w 1243965"/>
                <a:gd name="connsiteY3" fmla="*/ 91440 h 1152525"/>
                <a:gd name="connsiteX0" fmla="*/ 1152525 w 1152525"/>
                <a:gd name="connsiteY0" fmla="*/ 0 h 1152525"/>
                <a:gd name="connsiteX1" fmla="*/ 1152525 w 1152525"/>
                <a:gd name="connsiteY1" fmla="*/ 1152525 h 1152525"/>
                <a:gd name="connsiteX2" fmla="*/ 0 w 1152525"/>
                <a:gd name="connsiteY2" fmla="*/ 1152525 h 1152525"/>
                <a:gd name="connsiteX0" fmla="*/ 1152525 w 1152525"/>
                <a:gd name="connsiteY0" fmla="*/ 0 h 0"/>
                <a:gd name="connsiteX1" fmla="*/ 0 w 11525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52525">
                  <a:moveTo>
                    <a:pt x="1152525" y="0"/>
                  </a:moveTo>
                  <a:lnTo>
                    <a:pt x="0" y="0"/>
                  </a:lnTo>
                </a:path>
              </a:pathLst>
            </a:custGeom>
            <a:noFill/>
            <a:ln w="19050" cap="flat" cmpd="sng" algn="ctr">
              <a:gradFill flip="none" rotWithShape="1">
                <a:gsLst>
                  <a:gs pos="0">
                    <a:srgbClr val="A4C7EB"/>
                  </a:gs>
                  <a:gs pos="63000">
                    <a:srgbClr val="FFFFFF"/>
                  </a:gs>
                </a:gsLst>
                <a:lin ang="0" scaled="1"/>
                <a:tileRect/>
              </a:gradFill>
              <a:prstDash val="solid"/>
              <a:tailEnd type="oval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  <p:grpSp>
        <p:nvGrpSpPr>
          <p:cNvPr id="39" name="Group 55"/>
          <p:cNvGrpSpPr>
            <a:grpSpLocks/>
          </p:cNvGrpSpPr>
          <p:nvPr/>
        </p:nvGrpSpPr>
        <p:grpSpPr bwMode="auto">
          <a:xfrm>
            <a:off x="265235" y="2011363"/>
            <a:ext cx="8644303" cy="63500"/>
            <a:chOff x="174108" y="1113751"/>
            <a:chExt cx="6626742" cy="62111"/>
          </a:xfrm>
        </p:grpSpPr>
        <p:sp>
          <p:nvSpPr>
            <p:cNvPr id="40" name="Rectangle 5"/>
            <p:cNvSpPr/>
            <p:nvPr>
              <p:custDataLst>
                <p:tags r:id="rId4"/>
              </p:custDataLst>
            </p:nvPr>
          </p:nvSpPr>
          <p:spPr>
            <a:xfrm>
              <a:off x="213916" y="1131053"/>
              <a:ext cx="6586934" cy="44809"/>
            </a:xfrm>
            <a:custGeom>
              <a:avLst/>
              <a:gdLst>
                <a:gd name="connsiteX0" fmla="*/ 0 w 1152525"/>
                <a:gd name="connsiteY0" fmla="*/ 0 h 1152525"/>
                <a:gd name="connsiteX1" fmla="*/ 1152525 w 1152525"/>
                <a:gd name="connsiteY1" fmla="*/ 0 h 1152525"/>
                <a:gd name="connsiteX2" fmla="*/ 1152525 w 1152525"/>
                <a:gd name="connsiteY2" fmla="*/ 1152525 h 1152525"/>
                <a:gd name="connsiteX3" fmla="*/ 0 w 1152525"/>
                <a:gd name="connsiteY3" fmla="*/ 1152525 h 1152525"/>
                <a:gd name="connsiteX4" fmla="*/ 0 w 1152525"/>
                <a:gd name="connsiteY4" fmla="*/ 0 h 1152525"/>
                <a:gd name="connsiteX0" fmla="*/ 0 w 1152525"/>
                <a:gd name="connsiteY0" fmla="*/ 1152525 h 1152525"/>
                <a:gd name="connsiteX1" fmla="*/ 1152525 w 1152525"/>
                <a:gd name="connsiteY1" fmla="*/ 0 h 1152525"/>
                <a:gd name="connsiteX2" fmla="*/ 1152525 w 1152525"/>
                <a:gd name="connsiteY2" fmla="*/ 1152525 h 1152525"/>
                <a:gd name="connsiteX3" fmla="*/ 0 w 1152525"/>
                <a:gd name="connsiteY3" fmla="*/ 1152525 h 1152525"/>
                <a:gd name="connsiteX0" fmla="*/ 1152525 w 1243965"/>
                <a:gd name="connsiteY0" fmla="*/ 0 h 1152525"/>
                <a:gd name="connsiteX1" fmla="*/ 1152525 w 1243965"/>
                <a:gd name="connsiteY1" fmla="*/ 1152525 h 1152525"/>
                <a:gd name="connsiteX2" fmla="*/ 0 w 1243965"/>
                <a:gd name="connsiteY2" fmla="*/ 1152525 h 1152525"/>
                <a:gd name="connsiteX3" fmla="*/ 1243965 w 1243965"/>
                <a:gd name="connsiteY3" fmla="*/ 91440 h 1152525"/>
                <a:gd name="connsiteX0" fmla="*/ 1152525 w 1152525"/>
                <a:gd name="connsiteY0" fmla="*/ 0 h 1152525"/>
                <a:gd name="connsiteX1" fmla="*/ 1152525 w 1152525"/>
                <a:gd name="connsiteY1" fmla="*/ 1152525 h 1152525"/>
                <a:gd name="connsiteX2" fmla="*/ 0 w 1152525"/>
                <a:gd name="connsiteY2" fmla="*/ 1152525 h 1152525"/>
                <a:gd name="connsiteX0" fmla="*/ 1152525 w 1152525"/>
                <a:gd name="connsiteY0" fmla="*/ 0 h 0"/>
                <a:gd name="connsiteX1" fmla="*/ 0 w 11525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52525">
                  <a:moveTo>
                    <a:pt x="1152525" y="0"/>
                  </a:moveTo>
                  <a:lnTo>
                    <a:pt x="0" y="0"/>
                  </a:lnTo>
                </a:path>
              </a:pathLst>
            </a:custGeom>
            <a:noFill/>
            <a:ln w="9525" cap="flat" cmpd="sng" algn="ctr">
              <a:gradFill flip="none" rotWithShape="1">
                <a:gsLst>
                  <a:gs pos="86000">
                    <a:srgbClr val="003274"/>
                  </a:gs>
                  <a:gs pos="100000">
                    <a:srgbClr val="808080"/>
                  </a:gs>
                </a:gsLst>
                <a:lin ang="108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  <p:sp>
          <p:nvSpPr>
            <p:cNvPr id="41" name="Rectangle 5"/>
            <p:cNvSpPr/>
            <p:nvPr>
              <p:custDataLst>
                <p:tags r:id="rId5"/>
              </p:custDataLst>
            </p:nvPr>
          </p:nvSpPr>
          <p:spPr>
            <a:xfrm>
              <a:off x="174108" y="1072220"/>
              <a:ext cx="6626742" cy="0"/>
            </a:xfrm>
            <a:custGeom>
              <a:avLst/>
              <a:gdLst>
                <a:gd name="connsiteX0" fmla="*/ 0 w 1152525"/>
                <a:gd name="connsiteY0" fmla="*/ 0 h 1152525"/>
                <a:gd name="connsiteX1" fmla="*/ 1152525 w 1152525"/>
                <a:gd name="connsiteY1" fmla="*/ 0 h 1152525"/>
                <a:gd name="connsiteX2" fmla="*/ 1152525 w 1152525"/>
                <a:gd name="connsiteY2" fmla="*/ 1152525 h 1152525"/>
                <a:gd name="connsiteX3" fmla="*/ 0 w 1152525"/>
                <a:gd name="connsiteY3" fmla="*/ 1152525 h 1152525"/>
                <a:gd name="connsiteX4" fmla="*/ 0 w 1152525"/>
                <a:gd name="connsiteY4" fmla="*/ 0 h 1152525"/>
                <a:gd name="connsiteX0" fmla="*/ 0 w 1152525"/>
                <a:gd name="connsiteY0" fmla="*/ 1152525 h 1152525"/>
                <a:gd name="connsiteX1" fmla="*/ 1152525 w 1152525"/>
                <a:gd name="connsiteY1" fmla="*/ 0 h 1152525"/>
                <a:gd name="connsiteX2" fmla="*/ 1152525 w 1152525"/>
                <a:gd name="connsiteY2" fmla="*/ 1152525 h 1152525"/>
                <a:gd name="connsiteX3" fmla="*/ 0 w 1152525"/>
                <a:gd name="connsiteY3" fmla="*/ 1152525 h 1152525"/>
                <a:gd name="connsiteX0" fmla="*/ 1152525 w 1243965"/>
                <a:gd name="connsiteY0" fmla="*/ 0 h 1152525"/>
                <a:gd name="connsiteX1" fmla="*/ 1152525 w 1243965"/>
                <a:gd name="connsiteY1" fmla="*/ 1152525 h 1152525"/>
                <a:gd name="connsiteX2" fmla="*/ 0 w 1243965"/>
                <a:gd name="connsiteY2" fmla="*/ 1152525 h 1152525"/>
                <a:gd name="connsiteX3" fmla="*/ 1243965 w 1243965"/>
                <a:gd name="connsiteY3" fmla="*/ 91440 h 1152525"/>
                <a:gd name="connsiteX0" fmla="*/ 1152525 w 1152525"/>
                <a:gd name="connsiteY0" fmla="*/ 0 h 1152525"/>
                <a:gd name="connsiteX1" fmla="*/ 1152525 w 1152525"/>
                <a:gd name="connsiteY1" fmla="*/ 1152525 h 1152525"/>
                <a:gd name="connsiteX2" fmla="*/ 0 w 1152525"/>
                <a:gd name="connsiteY2" fmla="*/ 1152525 h 1152525"/>
                <a:gd name="connsiteX0" fmla="*/ 1152525 w 1152525"/>
                <a:gd name="connsiteY0" fmla="*/ 0 h 0"/>
                <a:gd name="connsiteX1" fmla="*/ 0 w 11525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52525">
                  <a:moveTo>
                    <a:pt x="1152525" y="0"/>
                  </a:moveTo>
                  <a:lnTo>
                    <a:pt x="0" y="0"/>
                  </a:lnTo>
                </a:path>
              </a:pathLst>
            </a:custGeom>
            <a:noFill/>
            <a:ln w="19050" cap="flat" cmpd="sng" algn="ctr">
              <a:gradFill flip="none" rotWithShape="1">
                <a:gsLst>
                  <a:gs pos="0">
                    <a:srgbClr val="A4C7EB"/>
                  </a:gs>
                  <a:gs pos="63000">
                    <a:srgbClr val="FFFFFF"/>
                  </a:gs>
                </a:gsLst>
                <a:lin ang="0" scaled="1"/>
                <a:tileRect/>
              </a:gradFill>
              <a:prstDash val="solid"/>
              <a:tailEnd type="oval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  <p:sp>
        <p:nvSpPr>
          <p:cNvPr id="42" name="TextBox 5"/>
          <p:cNvSpPr txBox="1">
            <a:spLocks/>
          </p:cNvSpPr>
          <p:nvPr>
            <p:custDataLst>
              <p:tags r:id="rId3"/>
            </p:custDataLst>
          </p:nvPr>
        </p:nvSpPr>
        <p:spPr bwMode="auto">
          <a:xfrm>
            <a:off x="317991" y="2609855"/>
            <a:ext cx="4702419" cy="205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441" tIns="81441" rIns="81441" bIns="81441"/>
          <a:lstStyle>
            <a:lvl1pPr defTabSz="8953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193675" indent="-192088" defTabSz="8953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457200" indent="-261938" defTabSz="8953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953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953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193675" marR="0" lvl="1" indent="-192088" defTabSz="89535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2960"/>
              </a:buClr>
              <a:buSzPct val="125000"/>
              <a:buFont typeface="Arial" charset="0"/>
              <a:buChar char="▪"/>
              <a:tabLst/>
              <a:defRPr/>
            </a:pPr>
            <a:r>
              <a:rPr kumimoji="0" lang="ru-RU" alt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 charset="0"/>
                <a:cs typeface="Arial" charset="0"/>
              </a:rPr>
              <a:t>Обеспечение </a:t>
            </a:r>
            <a:r>
              <a:rPr kumimoji="0" lang="ru-RU" alt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 charset="0"/>
                <a:cs typeface="Arial" charset="0"/>
              </a:rPr>
              <a:t>обороноспособности </a:t>
            </a:r>
            <a:r>
              <a:rPr kumimoji="0" lang="ru-RU" alt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 charset="0"/>
                <a:cs typeface="Arial" charset="0"/>
              </a:rPr>
              <a:t>России</a:t>
            </a:r>
          </a:p>
          <a:p>
            <a:pPr marL="457200" marR="0" lvl="2" indent="-261938" defTabSz="89535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2960"/>
              </a:buClr>
              <a:buSzPct val="120000"/>
              <a:buFont typeface="Arial" charset="0"/>
              <a:buChar char="–"/>
              <a:tabLst/>
              <a:defRPr/>
            </a:pPr>
            <a:r>
              <a:rPr kumimoji="0" lang="ru-RU" alt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 charset="0"/>
                <a:cs typeface="Arial" charset="0"/>
              </a:rPr>
              <a:t>Выполнение </a:t>
            </a:r>
            <a:r>
              <a:rPr kumimoji="0" lang="ru-RU" altLang="ru-RU" sz="1200" b="0" i="0" u="none" strike="noStrike" kern="0" cap="none" spc="0" normalizeH="0" baseline="0" noProof="0" dirty="0" err="1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 charset="0"/>
                <a:cs typeface="Arial" charset="0"/>
              </a:rPr>
              <a:t>Гособоронзаказа</a:t>
            </a:r>
            <a:r>
              <a:rPr kumimoji="0" lang="ru-RU" alt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 charset="0"/>
                <a:cs typeface="Arial" charset="0"/>
              </a:rPr>
              <a:t> при приемлемой стоимости военной продукции</a:t>
            </a:r>
          </a:p>
          <a:p>
            <a:pPr marL="193675" marR="0" lvl="1" indent="-192088" defTabSz="89535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2960"/>
              </a:buClr>
              <a:buSzPct val="125000"/>
              <a:buFont typeface="Arial" charset="0"/>
              <a:buChar char="▪"/>
              <a:tabLst/>
              <a:defRPr/>
            </a:pPr>
            <a:r>
              <a:rPr kumimoji="0" lang="ru-RU" alt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 charset="0"/>
                <a:cs typeface="Arial" charset="0"/>
              </a:rPr>
              <a:t>Вклад в </a:t>
            </a:r>
            <a:r>
              <a:rPr kumimoji="0" lang="ru-RU" alt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 charset="0"/>
                <a:cs typeface="Arial" charset="0"/>
              </a:rPr>
              <a:t>развитие экономики России</a:t>
            </a:r>
          </a:p>
          <a:p>
            <a:pPr marL="457200" marR="0" lvl="2" indent="-261938" defTabSz="89535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2960"/>
              </a:buClr>
              <a:buSzPct val="120000"/>
              <a:buFont typeface="Arial" charset="0"/>
              <a:buChar char="–"/>
              <a:tabLst/>
              <a:defRPr/>
            </a:pPr>
            <a:r>
              <a:rPr kumimoji="0" lang="ru-RU" alt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 charset="0"/>
                <a:cs typeface="Arial" charset="0"/>
              </a:rPr>
              <a:t>Рост ВВП РФ</a:t>
            </a:r>
          </a:p>
          <a:p>
            <a:pPr marL="457200" marR="0" lvl="2" indent="-261938" defTabSz="89535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2960"/>
              </a:buClr>
              <a:buSzPct val="120000"/>
              <a:buFont typeface="Arial" charset="0"/>
              <a:buChar char="–"/>
              <a:tabLst/>
              <a:defRPr/>
            </a:pPr>
            <a:r>
              <a:rPr kumimoji="0" lang="ru-RU" alt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 charset="0"/>
                <a:cs typeface="Arial" charset="0"/>
              </a:rPr>
              <a:t>Увеличение количества высокотехнологичных рабочих мест</a:t>
            </a:r>
          </a:p>
          <a:p>
            <a:pPr marL="457200" marR="0" lvl="2" indent="-261938" defTabSz="89535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2960"/>
              </a:buClr>
              <a:buSzPct val="120000"/>
              <a:buFont typeface="Arial" charset="0"/>
              <a:buChar char="–"/>
              <a:tabLst/>
              <a:defRPr/>
            </a:pPr>
            <a:r>
              <a:rPr kumimoji="0" lang="ru-RU" alt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 charset="0"/>
                <a:cs typeface="Arial" charset="0"/>
              </a:rPr>
              <a:t>Улучшение торгового баланса РФ</a:t>
            </a:r>
          </a:p>
          <a:p>
            <a:pPr marL="193675" marR="0" lvl="1" indent="-192088" defTabSz="89535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2960"/>
              </a:buClr>
              <a:buSzPct val="125000"/>
              <a:buFont typeface="Arial" charset="0"/>
              <a:buChar char="▪"/>
              <a:tabLst/>
              <a:defRPr/>
            </a:pPr>
            <a:r>
              <a:rPr kumimoji="0" lang="ru-RU" alt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 charset="0"/>
                <a:cs typeface="Arial" charset="0"/>
              </a:rPr>
              <a:t>Обеспечение</a:t>
            </a:r>
            <a:r>
              <a:rPr kumimoji="0" lang="ru-RU" alt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 charset="0"/>
                <a:cs typeface="Arial" charset="0"/>
              </a:rPr>
              <a:t> геополитического </a:t>
            </a:r>
            <a:r>
              <a:rPr kumimoji="0" lang="ru-RU" alt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 charset="0"/>
                <a:cs typeface="Arial" charset="0"/>
              </a:rPr>
              <a:t>влияния</a:t>
            </a:r>
          </a:p>
          <a:p>
            <a:pPr marL="457200" marR="0" lvl="2" indent="-261938" defTabSz="89535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2960"/>
              </a:buClr>
              <a:buSzPct val="120000"/>
              <a:buFont typeface="Arial" charset="0"/>
              <a:buChar char="–"/>
              <a:tabLst/>
              <a:defRPr/>
            </a:pPr>
            <a:r>
              <a:rPr kumimoji="0" lang="ru-RU" alt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 charset="0"/>
                <a:cs typeface="Arial" charset="0"/>
              </a:rPr>
              <a:t>Реализация зарубежных проектов </a:t>
            </a:r>
            <a:br>
              <a:rPr kumimoji="0" lang="ru-RU" alt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 charset="0"/>
                <a:cs typeface="Arial" charset="0"/>
              </a:rPr>
            </a:br>
            <a:r>
              <a:rPr kumimoji="0" lang="ru-RU" alt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 charset="0"/>
                <a:cs typeface="Arial" charset="0"/>
              </a:rPr>
              <a:t>в странах, </a:t>
            </a:r>
            <a:r>
              <a:rPr kumimoji="0" lang="ru-RU" altLang="ru-RU" sz="1200" b="0" i="0" u="none" strike="noStrike" kern="0" cap="none" spc="0" normalizeH="0" baseline="0" noProof="0" dirty="0" err="1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 charset="0"/>
                <a:cs typeface="Arial" charset="0"/>
              </a:rPr>
              <a:t>геополитически</a:t>
            </a:r>
            <a:r>
              <a:rPr kumimoji="0" lang="ru-RU" alt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 charset="0"/>
                <a:cs typeface="Arial" charset="0"/>
              </a:rPr>
              <a:t> интересных России </a:t>
            </a:r>
          </a:p>
          <a:p>
            <a:pPr marL="457200" marR="0" lvl="2" indent="-261938" defTabSz="89535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2960"/>
              </a:buClr>
              <a:buSzPct val="120000"/>
              <a:buFont typeface="Arial" charset="0"/>
              <a:buChar char="–"/>
              <a:tabLst/>
              <a:defRPr/>
            </a:pPr>
            <a:endParaRPr kumimoji="0" lang="ru-RU" altLang="ru-RU" sz="1200" b="0" i="0" u="none" strike="noStrike" kern="0" cap="none" spc="0" normalizeH="0" baseline="0" noProof="0" dirty="0">
              <a:ln>
                <a:noFill/>
              </a:ln>
              <a:solidFill>
                <a:srgbClr val="414142"/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0" marR="0" lvl="0" indent="0" defTabSz="89535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Tx/>
              <a:buFontTx/>
              <a:buNone/>
              <a:tabLst/>
              <a:defRPr/>
            </a:pPr>
            <a:endParaRPr kumimoji="0" lang="en-US" altLang="ru-RU" sz="1200" b="0" i="0" u="none" strike="noStrike" kern="0" cap="none" spc="0" normalizeH="0" baseline="0" noProof="0" dirty="0">
              <a:ln>
                <a:noFill/>
              </a:ln>
              <a:solidFill>
                <a:srgbClr val="414142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sp>
        <p:nvSpPr>
          <p:cNvPr id="43" name="Rectangle 32"/>
          <p:cNvSpPr/>
          <p:nvPr/>
        </p:nvSpPr>
        <p:spPr>
          <a:xfrm>
            <a:off x="1554752" y="2230439"/>
            <a:ext cx="1779018" cy="314126"/>
          </a:xfrm>
          <a:prstGeom prst="rect">
            <a:avLst/>
          </a:prstGeom>
        </p:spPr>
        <p:txBody>
          <a:bodyPr wrap="none" lIns="97729" tIns="48864" rIns="97729" bIns="48864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Государственные</a:t>
            </a:r>
          </a:p>
        </p:txBody>
      </p:sp>
      <p:pic>
        <p:nvPicPr>
          <p:cNvPr id="44" name="Picture 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5931" y="2111375"/>
            <a:ext cx="411774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 type="none" w="lg" len="lg"/>
                <a:tailEnd type="none" w="lg" len="lg"/>
              </a14:hiddenLine>
            </a:ext>
          </a:extLst>
        </p:spPr>
      </p:pic>
      <p:sp>
        <p:nvSpPr>
          <p:cNvPr id="45" name="Прямоугольник 44"/>
          <p:cNvSpPr/>
          <p:nvPr/>
        </p:nvSpPr>
        <p:spPr bwMode="auto">
          <a:xfrm>
            <a:off x="494270" y="6688818"/>
            <a:ext cx="333314" cy="11663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lg" len="lg"/>
            <a:tailEnd type="none" w="lg" len="lg"/>
          </a:ln>
          <a:effectLst/>
        </p:spPr>
        <p:txBody>
          <a:bodyPr vert="horz" wrap="none" lIns="91440" tIns="91440" rIns="91440" bIns="9144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rgbClr val="414142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6215430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 кадровой политики тесно связаны с амбициозными бизнес-задачами отрасли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FDDD8AE-41E1-471F-8F93-F6F27CD8EE67}" type="slidenum">
              <a:rPr lang="ru-RU" smtClean="0">
                <a:solidFill>
                  <a:srgbClr val="003274"/>
                </a:solidFill>
              </a:rPr>
              <a:pPr/>
              <a:t>6</a:t>
            </a:fld>
            <a:endParaRPr lang="ru-RU" dirty="0">
              <a:solidFill>
                <a:srgbClr val="003274"/>
              </a:solidFill>
            </a:endParaRP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258"/>
          <a:stretch/>
        </p:blipFill>
        <p:spPr bwMode="auto">
          <a:xfrm>
            <a:off x="8100392" y="25169"/>
            <a:ext cx="864096" cy="879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4291906612"/>
              </p:ext>
            </p:extLst>
          </p:nvPr>
        </p:nvGraphicFramePr>
        <p:xfrm>
          <a:off x="399728" y="1484784"/>
          <a:ext cx="8352159" cy="4392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00235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03649" y="1064027"/>
            <a:ext cx="6336704" cy="41648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808080">
                    <a:lumMod val="50000"/>
                  </a:srgbClr>
                </a:solidFill>
              </a:rPr>
              <a:t>Система подготовки кадров для атомной энергетики России</a:t>
            </a:r>
            <a:endParaRPr lang="ru-RU" sz="1600" b="1" dirty="0">
              <a:solidFill>
                <a:srgbClr val="808080">
                  <a:lumMod val="50000"/>
                </a:srgb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3870" y="2204866"/>
            <a:ext cx="1525802" cy="101680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 smtClean="0">
                <a:solidFill>
                  <a:srgbClr val="F37D07">
                    <a:lumMod val="50000"/>
                  </a:srgbClr>
                </a:solidFill>
              </a:rPr>
              <a:t>Формирование заказа на подготовку вузам</a:t>
            </a:r>
            <a:endParaRPr lang="ru-RU" sz="1200" b="1" dirty="0">
              <a:solidFill>
                <a:srgbClr val="F37D07">
                  <a:lumMod val="50000"/>
                </a:srgb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819375" y="2204864"/>
            <a:ext cx="1456481" cy="102743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 smtClean="0">
                <a:solidFill>
                  <a:srgbClr val="F37D07">
                    <a:lumMod val="50000"/>
                  </a:srgbClr>
                </a:solidFill>
              </a:rPr>
              <a:t>Повышение качества образования</a:t>
            </a:r>
            <a:endParaRPr lang="ru-RU" sz="1200" b="1" dirty="0">
              <a:solidFill>
                <a:srgbClr val="F37D07">
                  <a:lumMod val="50000"/>
                </a:srgb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707688" y="2204864"/>
            <a:ext cx="1402919" cy="1027434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 smtClean="0">
                <a:solidFill>
                  <a:srgbClr val="002060"/>
                </a:solidFill>
              </a:rPr>
              <a:t>Корпоративная академия </a:t>
            </a:r>
            <a:r>
              <a:rPr lang="ru-RU" sz="1200" b="1" dirty="0" err="1" smtClean="0">
                <a:solidFill>
                  <a:srgbClr val="002060"/>
                </a:solidFill>
              </a:rPr>
              <a:t>Росатома</a:t>
            </a:r>
            <a:endParaRPr lang="ru-RU" sz="1200" b="1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312983" y="2210057"/>
            <a:ext cx="2067329" cy="1027434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 smtClean="0">
                <a:solidFill>
                  <a:srgbClr val="002060"/>
                </a:solidFill>
              </a:rPr>
              <a:t>Центральный институт повышения квалификации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04380" y="3356992"/>
            <a:ext cx="1515292" cy="299568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71450" indent="-171450" fontAlgn="base">
              <a:spcBef>
                <a:spcPts val="6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1100" dirty="0" smtClean="0">
                <a:solidFill>
                  <a:srgbClr val="002060"/>
                </a:solidFill>
              </a:rPr>
              <a:t>Сформирован прогноз набора выпускников до 2021г. (более 14000 чел.)</a:t>
            </a:r>
            <a:endParaRPr lang="en-US" sz="1100" dirty="0" smtClean="0">
              <a:solidFill>
                <a:srgbClr val="002060"/>
              </a:solidFill>
            </a:endParaRPr>
          </a:p>
          <a:p>
            <a:pPr marL="171450" indent="-171450" fontAlgn="base">
              <a:spcBef>
                <a:spcPts val="6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1100" dirty="0" smtClean="0">
                <a:solidFill>
                  <a:srgbClr val="002060"/>
                </a:solidFill>
              </a:rPr>
              <a:t>Создан Консорциум из 14 опорных вузов, обеспечивающий 2/3 набора в отрасль</a:t>
            </a:r>
          </a:p>
          <a:p>
            <a:pPr marL="171450" indent="-171450" fontAlgn="base">
              <a:spcBef>
                <a:spcPts val="6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1100" dirty="0" smtClean="0">
                <a:solidFill>
                  <a:srgbClr val="002060"/>
                </a:solidFill>
              </a:rPr>
              <a:t>НИЯУ МИФИ – основной поставщик кадров для атомной отрасли</a:t>
            </a:r>
            <a:endParaRPr lang="ru-RU" sz="1100" dirty="0">
              <a:solidFill>
                <a:srgbClr val="00206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707688" y="3352965"/>
            <a:ext cx="1402919" cy="299568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71450" indent="-171450" fontAlgn="base">
              <a:spcBef>
                <a:spcPts val="6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1100" dirty="0">
                <a:solidFill>
                  <a:srgbClr val="002060"/>
                </a:solidFill>
              </a:rPr>
              <a:t>Развитие руководителей и кадрового резерва</a:t>
            </a:r>
          </a:p>
          <a:p>
            <a:pPr marL="171450" indent="-171450" fontAlgn="base">
              <a:spcBef>
                <a:spcPts val="6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1100" dirty="0">
                <a:solidFill>
                  <a:srgbClr val="002060"/>
                </a:solidFill>
              </a:rPr>
              <a:t>Развитие отраслевых бизнес-компетенций</a:t>
            </a:r>
          </a:p>
          <a:p>
            <a:pPr marL="171450" indent="-171450" fontAlgn="base">
              <a:spcBef>
                <a:spcPts val="6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1100" dirty="0">
                <a:solidFill>
                  <a:srgbClr val="002060"/>
                </a:solidFill>
              </a:rPr>
              <a:t>Развитие профессиональных (экспертных) </a:t>
            </a:r>
            <a:r>
              <a:rPr lang="ru-RU" sz="1100" dirty="0" smtClean="0">
                <a:solidFill>
                  <a:srgbClr val="002060"/>
                </a:solidFill>
              </a:rPr>
              <a:t>сообществ</a:t>
            </a:r>
          </a:p>
          <a:p>
            <a:pPr marL="171450" indent="-171450" fontAlgn="base">
              <a:spcBef>
                <a:spcPts val="6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1100" dirty="0">
                <a:solidFill>
                  <a:srgbClr val="002060"/>
                </a:solidFill>
              </a:rPr>
              <a:t> Трансляция корпоративных </a:t>
            </a:r>
            <a:r>
              <a:rPr lang="ru-RU" sz="1100" dirty="0" smtClean="0">
                <a:solidFill>
                  <a:srgbClr val="002060"/>
                </a:solidFill>
              </a:rPr>
              <a:t>ценностей</a:t>
            </a:r>
          </a:p>
          <a:p>
            <a:pPr marL="171450" indent="-171450" fontAlgn="base">
              <a:spcBef>
                <a:spcPts val="60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ru-RU" sz="1100" dirty="0">
              <a:solidFill>
                <a:srgbClr val="00206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323493" y="3356992"/>
            <a:ext cx="2056819" cy="299568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71450" indent="-171450" fontAlgn="base">
              <a:spcBef>
                <a:spcPts val="6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1100" dirty="0" smtClean="0">
                <a:solidFill>
                  <a:srgbClr val="002060"/>
                </a:solidFill>
              </a:rPr>
              <a:t>Подготовка, повышение и поддержание квалификации персонала по техническим компетенциям</a:t>
            </a:r>
            <a:endParaRPr lang="en-US" sz="1100" dirty="0" smtClean="0">
              <a:solidFill>
                <a:srgbClr val="002060"/>
              </a:solidFill>
            </a:endParaRPr>
          </a:p>
          <a:p>
            <a:pPr marL="171450" indent="-171450" fontAlgn="base">
              <a:spcBef>
                <a:spcPts val="6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1100" dirty="0" smtClean="0">
                <a:solidFill>
                  <a:srgbClr val="002060"/>
                </a:solidFill>
              </a:rPr>
              <a:t>подготовка </a:t>
            </a:r>
            <a:r>
              <a:rPr lang="ru-RU" sz="1100" dirty="0">
                <a:solidFill>
                  <a:srgbClr val="002060"/>
                </a:solidFill>
              </a:rPr>
              <a:t>зарубежных специалистов в области инфраструктуры и эксплуатации ядерных </a:t>
            </a:r>
            <a:r>
              <a:rPr lang="ru-RU" sz="1100" dirty="0" smtClean="0">
                <a:solidFill>
                  <a:srgbClr val="002060"/>
                </a:solidFill>
              </a:rPr>
              <a:t>объектов для </a:t>
            </a:r>
            <a:r>
              <a:rPr lang="ru-RU" sz="1100" dirty="0">
                <a:solidFill>
                  <a:srgbClr val="002060"/>
                </a:solidFill>
              </a:rPr>
              <a:t>стран, вставших на путь развития атомной энергетики по российским технологиям</a:t>
            </a:r>
            <a:endParaRPr lang="en-US" sz="1100" dirty="0" smtClean="0">
              <a:solidFill>
                <a:srgbClr val="00206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840395" y="3356992"/>
            <a:ext cx="1435461" cy="299568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71450" indent="-171450" fontAlgn="base">
              <a:spcBef>
                <a:spcPts val="6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1100" dirty="0" smtClean="0">
                <a:solidFill>
                  <a:srgbClr val="002060"/>
                </a:solidFill>
              </a:rPr>
              <a:t>Создан НЯИК </a:t>
            </a:r>
            <a:r>
              <a:rPr lang="ru-RU" sz="1100" dirty="0">
                <a:solidFill>
                  <a:srgbClr val="002060"/>
                </a:solidFill>
              </a:rPr>
              <a:t>– ассоциация, включающая крупнейших работодателей  отрасли и Консорциум опорных вузов</a:t>
            </a:r>
            <a:r>
              <a:rPr lang="ru-RU" sz="1100" dirty="0" smtClean="0">
                <a:solidFill>
                  <a:srgbClr val="002060"/>
                </a:solidFill>
              </a:rPr>
              <a:t>.</a:t>
            </a:r>
            <a:endParaRPr lang="ru-RU" sz="1100" dirty="0">
              <a:solidFill>
                <a:srgbClr val="002060"/>
              </a:solidFill>
            </a:endParaRPr>
          </a:p>
          <a:p>
            <a:pPr marL="171450" indent="-171450" fontAlgn="base">
              <a:spcBef>
                <a:spcPts val="6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1100" dirty="0" smtClean="0">
                <a:solidFill>
                  <a:srgbClr val="002060"/>
                </a:solidFill>
              </a:rPr>
              <a:t>Формирование системы сертификации квалификации выпускников и аккредитация образовательных программ вузов</a:t>
            </a:r>
            <a:endParaRPr lang="en-US" sz="1100" dirty="0" smtClean="0">
              <a:solidFill>
                <a:srgbClr val="002060"/>
              </a:solidFill>
            </a:endParaRPr>
          </a:p>
          <a:p>
            <a:pPr marL="171450" indent="-171450" fontAlgn="base">
              <a:spcBef>
                <a:spcPts val="60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en-US" sz="1100" dirty="0" smtClean="0">
              <a:solidFill>
                <a:srgbClr val="002060"/>
              </a:solidFill>
            </a:endParaRPr>
          </a:p>
          <a:p>
            <a:pPr marL="171450" indent="-171450" fontAlgn="base">
              <a:spcBef>
                <a:spcPts val="60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ru-RU" sz="1100" dirty="0">
              <a:solidFill>
                <a:srgbClr val="002060"/>
              </a:solidFill>
            </a:endParaRPr>
          </a:p>
        </p:txBody>
      </p:sp>
      <p:cxnSp>
        <p:nvCxnSpPr>
          <p:cNvPr id="19" name="Соединительная линия уступом 18"/>
          <p:cNvCxnSpPr>
            <a:stCxn id="4" idx="2"/>
            <a:endCxn id="6" idx="0"/>
          </p:cNvCxnSpPr>
          <p:nvPr/>
        </p:nvCxnSpPr>
        <p:spPr>
          <a:xfrm rot="5400000">
            <a:off x="3057696" y="186505"/>
            <a:ext cx="220298" cy="2808313"/>
          </a:xfrm>
          <a:prstGeom prst="bentConnector3">
            <a:avLst/>
          </a:prstGeom>
          <a:ln w="158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Соединительная линия уступом 20"/>
          <p:cNvCxnSpPr>
            <a:stCxn id="7" idx="0"/>
          </p:cNvCxnSpPr>
          <p:nvPr/>
        </p:nvCxnSpPr>
        <p:spPr>
          <a:xfrm rot="16200000" flipV="1">
            <a:off x="4546821" y="382281"/>
            <a:ext cx="220298" cy="2416755"/>
          </a:xfrm>
          <a:prstGeom prst="bentConnector3">
            <a:avLst/>
          </a:prstGeom>
          <a:ln w="158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Соединительная линия уступом 22"/>
          <p:cNvCxnSpPr>
            <a:stCxn id="6" idx="2"/>
            <a:endCxn id="8" idx="0"/>
          </p:cNvCxnSpPr>
          <p:nvPr/>
        </p:nvCxnSpPr>
        <p:spPr>
          <a:xfrm rot="5400000">
            <a:off x="1224794" y="1665971"/>
            <a:ext cx="170873" cy="906917"/>
          </a:xfrm>
          <a:prstGeom prst="bentConnector3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Соединительная линия уступом 24"/>
          <p:cNvCxnSpPr>
            <a:stCxn id="6" idx="2"/>
            <a:endCxn id="9" idx="0"/>
          </p:cNvCxnSpPr>
          <p:nvPr/>
        </p:nvCxnSpPr>
        <p:spPr>
          <a:xfrm rot="16200000" flipH="1">
            <a:off x="2070217" y="1727464"/>
            <a:ext cx="170871" cy="783928"/>
          </a:xfrm>
          <a:prstGeom prst="bentConnector3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Соединительная линия уступом 26"/>
          <p:cNvCxnSpPr>
            <a:stCxn id="7" idx="2"/>
            <a:endCxn id="10" idx="0"/>
          </p:cNvCxnSpPr>
          <p:nvPr/>
        </p:nvCxnSpPr>
        <p:spPr>
          <a:xfrm rot="5400000">
            <a:off x="5051813" y="1391329"/>
            <a:ext cx="170871" cy="1456199"/>
          </a:xfrm>
          <a:prstGeom prst="bentConnector3">
            <a:avLst/>
          </a:prstGeom>
          <a:ln w="158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Соединительная линия уступом 28"/>
          <p:cNvCxnSpPr>
            <a:stCxn id="7" idx="2"/>
            <a:endCxn id="33" idx="0"/>
          </p:cNvCxnSpPr>
          <p:nvPr/>
        </p:nvCxnSpPr>
        <p:spPr>
          <a:xfrm rot="16200000" flipH="1">
            <a:off x="6991503" y="907836"/>
            <a:ext cx="176064" cy="2428377"/>
          </a:xfrm>
          <a:prstGeom prst="bentConnector3">
            <a:avLst>
              <a:gd name="adj1" fmla="val 50000"/>
            </a:avLst>
          </a:prstGeom>
          <a:ln w="158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251519" y="1700810"/>
            <a:ext cx="3024337" cy="333183"/>
          </a:xfrm>
          <a:prstGeom prst="rect">
            <a:avLst/>
          </a:prstGeom>
          <a:solidFill>
            <a:schemeClr val="accent5">
              <a:lumMod val="25000"/>
            </a:schemeClr>
          </a:solidFill>
          <a:ln>
            <a:solidFill>
              <a:schemeClr val="accent5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FFFFFF"/>
                </a:solidFill>
              </a:rPr>
              <a:t>Подготовка кадров вузах</a:t>
            </a:r>
            <a:endParaRPr lang="ru-RU" sz="1600" b="1" dirty="0">
              <a:solidFill>
                <a:srgbClr val="FFFFFF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10102" y="1700810"/>
            <a:ext cx="4310490" cy="333183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FFFFFF"/>
                </a:solidFill>
              </a:rPr>
              <a:t>Отраслевая система подготовки кадров</a:t>
            </a:r>
            <a:endParaRPr lang="ru-RU" sz="1600" b="1" dirty="0">
              <a:solidFill>
                <a:srgbClr val="FFFFFF"/>
              </a:solidFill>
            </a:endParaRP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FDDD8AE-41E1-471F-8F93-F6F27CD8EE67}" type="slidenum">
              <a:rPr lang="ru-RU" smtClean="0">
                <a:solidFill>
                  <a:srgbClr val="003274"/>
                </a:solidFill>
              </a:rPr>
              <a:pPr/>
              <a:t>7</a:t>
            </a:fld>
            <a:endParaRPr lang="ru-RU" dirty="0">
              <a:solidFill>
                <a:srgbClr val="003274"/>
              </a:solidFill>
            </a:endParaRPr>
          </a:p>
        </p:txBody>
      </p:sp>
      <p:pic>
        <p:nvPicPr>
          <p:cNvPr id="26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258"/>
          <a:stretch/>
        </p:blipFill>
        <p:spPr bwMode="auto">
          <a:xfrm>
            <a:off x="8100392" y="25169"/>
            <a:ext cx="864096" cy="879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Подготовка кадров для ядерно-энергетического комплекса России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7592264" y="2210057"/>
            <a:ext cx="1402919" cy="1027434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 smtClean="0">
                <a:solidFill>
                  <a:srgbClr val="002060"/>
                </a:solidFill>
              </a:rPr>
              <a:t>Локальные учебные центры</a:t>
            </a:r>
            <a:endParaRPr lang="ru-RU" sz="1200" b="1" dirty="0">
              <a:solidFill>
                <a:srgbClr val="002060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7592264" y="3345099"/>
            <a:ext cx="1402919" cy="299568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71450" indent="-171450" fontAlgn="base">
              <a:spcBef>
                <a:spcPts val="6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1100" dirty="0" smtClean="0">
                <a:solidFill>
                  <a:srgbClr val="002060"/>
                </a:solidFill>
              </a:rPr>
              <a:t>Курсы повышения квалификации (технические навыки)</a:t>
            </a:r>
          </a:p>
          <a:p>
            <a:pPr marL="171450" indent="-171450" fontAlgn="base">
              <a:spcBef>
                <a:spcPts val="6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1100" dirty="0">
                <a:solidFill>
                  <a:srgbClr val="002060"/>
                </a:solidFill>
              </a:rPr>
              <a:t>У</a:t>
            </a:r>
            <a:r>
              <a:rPr lang="ru-RU" sz="1100" dirty="0" smtClean="0">
                <a:solidFill>
                  <a:srgbClr val="002060"/>
                </a:solidFill>
              </a:rPr>
              <a:t>чебные </a:t>
            </a:r>
            <a:r>
              <a:rPr lang="ru-RU" sz="1100" dirty="0">
                <a:solidFill>
                  <a:srgbClr val="002060"/>
                </a:solidFill>
              </a:rPr>
              <a:t>курсы и </a:t>
            </a:r>
            <a:r>
              <a:rPr lang="ru-RU" sz="1100" dirty="0" smtClean="0">
                <a:solidFill>
                  <a:srgbClr val="002060"/>
                </a:solidFill>
              </a:rPr>
              <a:t>экзамены в соответствии с нормативами</a:t>
            </a:r>
          </a:p>
          <a:p>
            <a:pPr marL="171450" indent="-171450" fontAlgn="base">
              <a:spcBef>
                <a:spcPts val="6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1100" dirty="0" smtClean="0">
                <a:solidFill>
                  <a:srgbClr val="002060"/>
                </a:solidFill>
              </a:rPr>
              <a:t>Обучение на полномасштабных тренажерах (для атомных станций)</a:t>
            </a:r>
            <a:endParaRPr lang="ru-RU" sz="1100" dirty="0" smtClean="0">
              <a:solidFill>
                <a:srgbClr val="002060"/>
              </a:solidFill>
            </a:endParaRPr>
          </a:p>
          <a:p>
            <a:pPr marL="171450" indent="-171450" fontAlgn="base">
              <a:spcBef>
                <a:spcPts val="60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ru-RU" sz="11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761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Мониторинг отраслевого рынка труда выпускников образовательных организаций – </a:t>
            </a:r>
            <a:br>
              <a:rPr lang="ru-RU" dirty="0" smtClean="0"/>
            </a:br>
            <a:r>
              <a:rPr lang="ru-RU" sz="1600" b="0" dirty="0"/>
              <a:t>И</a:t>
            </a:r>
            <a:r>
              <a:rPr lang="ru-RU" sz="1600" b="0" dirty="0" smtClean="0"/>
              <a:t>нструмент формирования отраслевого заказа на подготовку вузами</a:t>
            </a:r>
            <a:endParaRPr lang="ru-RU" sz="1600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5FDF9F-BF3F-47F5-9CE2-53775065BF84}" type="slidenum">
              <a:rPr lang="ru-RU" smtClean="0">
                <a:solidFill>
                  <a:srgbClr val="003274"/>
                </a:solidFill>
              </a:rPr>
              <a:pPr>
                <a:defRPr/>
              </a:pPr>
              <a:t>8</a:t>
            </a:fld>
            <a:endParaRPr lang="ru-RU" dirty="0">
              <a:solidFill>
                <a:srgbClr val="003274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1009184"/>
            <a:ext cx="896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u="sng" dirty="0" smtClean="0">
                <a:solidFill>
                  <a:srgbClr val="414142"/>
                </a:solidFill>
              </a:rPr>
              <a:t>Цель:</a:t>
            </a:r>
            <a:r>
              <a:rPr lang="ru-RU" sz="1400" dirty="0" smtClean="0">
                <a:solidFill>
                  <a:srgbClr val="414142"/>
                </a:solidFill>
              </a:rPr>
              <a:t> минимизация рисков </a:t>
            </a:r>
            <a:r>
              <a:rPr lang="ru-RU" sz="1400" dirty="0">
                <a:solidFill>
                  <a:srgbClr val="414142"/>
                </a:solidFill>
              </a:rPr>
              <a:t>по обеспечению организаций отрасли стратегическим кадровым потенциалом развития – выпускниками образовательных организаций 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398704" y="3129151"/>
            <a:ext cx="6449526" cy="0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4189436" y="2929151"/>
            <a:ext cx="0" cy="1416498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5355946" y="2920190"/>
            <a:ext cx="1781" cy="1425460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1373000" y="4345649"/>
            <a:ext cx="6475230" cy="0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H="1">
            <a:off x="1373000" y="3129151"/>
            <a:ext cx="13756" cy="1216498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7853720" y="2929151"/>
            <a:ext cx="0" cy="1416498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202958" y="4390189"/>
            <a:ext cx="8643304" cy="20544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u="sng" dirty="0" smtClean="0">
                <a:solidFill>
                  <a:srgbClr val="414142"/>
                </a:solidFill>
              </a:rPr>
              <a:t>Мониторинг позволяет:</a:t>
            </a:r>
          </a:p>
          <a:p>
            <a:pPr marL="285750" indent="-285750">
              <a:spcAft>
                <a:spcPts val="300"/>
              </a:spcAft>
              <a:buFont typeface="Arial" pitchFamily="34" charset="0"/>
              <a:buChar char="•"/>
            </a:pPr>
            <a:r>
              <a:rPr lang="ru-RU" sz="1200" dirty="0">
                <a:solidFill>
                  <a:srgbClr val="414142"/>
                </a:solidFill>
              </a:rPr>
              <a:t>оценивать результаты набора прошедшего </a:t>
            </a:r>
            <a:r>
              <a:rPr lang="ru-RU" sz="1200" dirty="0" smtClean="0">
                <a:solidFill>
                  <a:srgbClr val="414142"/>
                </a:solidFill>
              </a:rPr>
              <a:t>года, </a:t>
            </a:r>
            <a:r>
              <a:rPr lang="ru-RU" sz="1200" dirty="0">
                <a:solidFill>
                  <a:srgbClr val="414142"/>
                </a:solidFill>
              </a:rPr>
              <a:t>контролировать средний балл, распределение по специальностям и вузам набранных выпускников; </a:t>
            </a:r>
            <a:endParaRPr lang="ru-RU" sz="1200" dirty="0" smtClean="0">
              <a:solidFill>
                <a:srgbClr val="414142"/>
              </a:solidFill>
            </a:endParaRPr>
          </a:p>
          <a:p>
            <a:pPr marL="285750" indent="-285750">
              <a:spcAft>
                <a:spcPts val="300"/>
              </a:spcAft>
              <a:buFont typeface="Arial" pitchFamily="34" charset="0"/>
              <a:buChar char="•"/>
            </a:pPr>
            <a:r>
              <a:rPr lang="ru-RU" sz="1200" dirty="0">
                <a:solidFill>
                  <a:srgbClr val="414142"/>
                </a:solidFill>
              </a:rPr>
              <a:t>устанавливать предприятиям планы набора на текущий год в соответствии с производственными планами, рассчитывать рекламные кампании по привлечению молодых специалистов</a:t>
            </a:r>
            <a:r>
              <a:rPr lang="ru-RU" sz="1200" dirty="0" smtClean="0">
                <a:solidFill>
                  <a:srgbClr val="414142"/>
                </a:solidFill>
              </a:rPr>
              <a:t>;</a:t>
            </a:r>
          </a:p>
          <a:p>
            <a:pPr marL="285750" indent="-285750">
              <a:spcAft>
                <a:spcPts val="300"/>
              </a:spcAft>
              <a:buFont typeface="Arial" pitchFamily="34" charset="0"/>
              <a:buChar char="•"/>
            </a:pPr>
            <a:r>
              <a:rPr lang="ru-RU" sz="1200" dirty="0">
                <a:solidFill>
                  <a:srgbClr val="414142"/>
                </a:solidFill>
              </a:rPr>
              <a:t>ф</a:t>
            </a:r>
            <a:r>
              <a:rPr lang="ru-RU" sz="1200" dirty="0" smtClean="0">
                <a:solidFill>
                  <a:srgbClr val="414142"/>
                </a:solidFill>
              </a:rPr>
              <a:t>ормировать детальные </a:t>
            </a:r>
            <a:r>
              <a:rPr lang="ru-RU" sz="1200" dirty="0">
                <a:solidFill>
                  <a:srgbClr val="414142"/>
                </a:solidFill>
              </a:rPr>
              <a:t>прогнозы набора на 7 летнюю перспективу в соответствии со стратегией развития отрасли, формировать заказ высшей школе в разрезе регион-вуз-филиал-специальность на этапе формирования контрольных цифр приема (КЦП</a:t>
            </a:r>
            <a:r>
              <a:rPr lang="ru-RU" sz="1200" dirty="0" smtClean="0">
                <a:solidFill>
                  <a:srgbClr val="414142"/>
                </a:solidFill>
              </a:rPr>
              <a:t>);</a:t>
            </a:r>
          </a:p>
          <a:p>
            <a:pPr marL="285750" indent="-285750">
              <a:spcAft>
                <a:spcPts val="300"/>
              </a:spcAft>
              <a:buFont typeface="Arial" pitchFamily="34" charset="0"/>
              <a:buChar char="•"/>
            </a:pPr>
            <a:r>
              <a:rPr lang="ru-RU" sz="1200" dirty="0">
                <a:solidFill>
                  <a:srgbClr val="414142"/>
                </a:solidFill>
              </a:rPr>
              <a:t> осуществлять функцию Центра ответственности по выработке политики в отношении 7 закрепленных за ней направлений подготовки (специальностей) высшего образования;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2164543" y="1550697"/>
            <a:ext cx="44644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414142"/>
                </a:solidFill>
              </a:rPr>
              <a:t>Анализ данных</a:t>
            </a:r>
            <a:endParaRPr lang="ru-RU" sz="1400" b="1" dirty="0">
              <a:solidFill>
                <a:srgbClr val="414142"/>
              </a:solidFill>
            </a:endParaRPr>
          </a:p>
        </p:txBody>
      </p:sp>
      <p:cxnSp>
        <p:nvCxnSpPr>
          <p:cNvPr id="65" name="Прямая соединительная линия 64"/>
          <p:cNvCxnSpPr/>
          <p:nvPr/>
        </p:nvCxnSpPr>
        <p:spPr>
          <a:xfrm>
            <a:off x="971601" y="2131186"/>
            <a:ext cx="7272808" cy="0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926561" y="1877634"/>
            <a:ext cx="13051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414142"/>
                </a:solidFill>
              </a:rPr>
              <a:t>Факт</a:t>
            </a:r>
            <a:r>
              <a:rPr lang="ru-RU" sz="1200" dirty="0" smtClean="0">
                <a:solidFill>
                  <a:srgbClr val="414142"/>
                </a:solidFill>
              </a:rPr>
              <a:t> </a:t>
            </a:r>
            <a:r>
              <a:rPr lang="ru-RU" sz="1200" b="1" dirty="0" smtClean="0">
                <a:solidFill>
                  <a:srgbClr val="414142"/>
                </a:solidFill>
              </a:rPr>
              <a:t>набора</a:t>
            </a:r>
            <a:endParaRPr lang="ru-RU" sz="1200" b="1" dirty="0">
              <a:solidFill>
                <a:srgbClr val="414142"/>
              </a:solidFill>
            </a:endParaRPr>
          </a:p>
        </p:txBody>
      </p:sp>
      <p:cxnSp>
        <p:nvCxnSpPr>
          <p:cNvPr id="68" name="Прямая соединительная линия 67"/>
          <p:cNvCxnSpPr/>
          <p:nvPr/>
        </p:nvCxnSpPr>
        <p:spPr>
          <a:xfrm>
            <a:off x="971600" y="1910625"/>
            <a:ext cx="0" cy="426532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791579" y="2304166"/>
            <a:ext cx="7875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414142"/>
                </a:solidFill>
              </a:rPr>
              <a:t>-1 год.</a:t>
            </a:r>
            <a:endParaRPr lang="ru-RU" sz="1200" b="1" dirty="0">
              <a:solidFill>
                <a:srgbClr val="414142"/>
              </a:solidFill>
            </a:endParaRPr>
          </a:p>
        </p:txBody>
      </p:sp>
      <p:cxnSp>
        <p:nvCxnSpPr>
          <p:cNvPr id="71" name="Прямая соединительная линия 70"/>
          <p:cNvCxnSpPr/>
          <p:nvPr/>
        </p:nvCxnSpPr>
        <p:spPr>
          <a:xfrm>
            <a:off x="2137911" y="1917920"/>
            <a:ext cx="0" cy="426532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1946168" y="2296707"/>
            <a:ext cx="5310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414142"/>
                </a:solidFill>
              </a:rPr>
              <a:t>Т.В.</a:t>
            </a:r>
            <a:endParaRPr lang="ru-RU" sz="1200" b="1" dirty="0">
              <a:solidFill>
                <a:srgbClr val="414142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211701" y="1879573"/>
            <a:ext cx="12801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414142"/>
                </a:solidFill>
              </a:rPr>
              <a:t>План набора</a:t>
            </a:r>
            <a:endParaRPr lang="ru-RU" sz="1200" b="1" dirty="0">
              <a:solidFill>
                <a:srgbClr val="414142"/>
              </a:solidFill>
            </a:endParaRPr>
          </a:p>
        </p:txBody>
      </p:sp>
      <p:cxnSp>
        <p:nvCxnSpPr>
          <p:cNvPr id="74" name="Прямая соединительная линия 73"/>
          <p:cNvCxnSpPr/>
          <p:nvPr/>
        </p:nvCxnSpPr>
        <p:spPr>
          <a:xfrm>
            <a:off x="3371310" y="1908137"/>
            <a:ext cx="0" cy="426532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3027169" y="2299502"/>
            <a:ext cx="6606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414142"/>
                </a:solidFill>
              </a:rPr>
              <a:t>+</a:t>
            </a:r>
            <a:r>
              <a:rPr lang="ru-RU" sz="1200" b="1" dirty="0" smtClean="0">
                <a:solidFill>
                  <a:srgbClr val="414142"/>
                </a:solidFill>
              </a:rPr>
              <a:t>1 год</a:t>
            </a:r>
            <a:endParaRPr lang="ru-RU" sz="1200" b="1" dirty="0">
              <a:solidFill>
                <a:srgbClr val="414142"/>
              </a:solidFill>
            </a:endParaRPr>
          </a:p>
        </p:txBody>
      </p:sp>
      <p:cxnSp>
        <p:nvCxnSpPr>
          <p:cNvPr id="76" name="Прямая соединительная линия 75"/>
          <p:cNvCxnSpPr/>
          <p:nvPr/>
        </p:nvCxnSpPr>
        <p:spPr>
          <a:xfrm>
            <a:off x="4201907" y="2133126"/>
            <a:ext cx="0" cy="211326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>
            <a:off x="5042557" y="2133126"/>
            <a:ext cx="0" cy="211326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/>
          <p:nvPr/>
        </p:nvCxnSpPr>
        <p:spPr>
          <a:xfrm>
            <a:off x="5850555" y="2133128"/>
            <a:ext cx="0" cy="224515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/>
          <p:nvPr/>
        </p:nvCxnSpPr>
        <p:spPr>
          <a:xfrm>
            <a:off x="6651882" y="2133126"/>
            <a:ext cx="0" cy="236238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единительная линия 79"/>
          <p:cNvCxnSpPr/>
          <p:nvPr/>
        </p:nvCxnSpPr>
        <p:spPr>
          <a:xfrm>
            <a:off x="7482622" y="2133126"/>
            <a:ext cx="0" cy="224042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/>
          <p:nvPr/>
        </p:nvCxnSpPr>
        <p:spPr>
          <a:xfrm>
            <a:off x="8244408" y="1919860"/>
            <a:ext cx="0" cy="426532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/>
          <p:cNvSpPr txBox="1"/>
          <p:nvPr/>
        </p:nvSpPr>
        <p:spPr>
          <a:xfrm>
            <a:off x="3834319" y="2299502"/>
            <a:ext cx="766137" cy="281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414142"/>
                </a:solidFill>
              </a:rPr>
              <a:t>+2 года</a:t>
            </a:r>
            <a:endParaRPr lang="ru-RU" sz="1200" b="1" dirty="0">
              <a:solidFill>
                <a:srgbClr val="414142"/>
              </a:solidFill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4745307" y="2308429"/>
            <a:ext cx="8079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414142"/>
                </a:solidFill>
              </a:rPr>
              <a:t>+3 года</a:t>
            </a:r>
            <a:endParaRPr lang="ru-RU" sz="1200" b="1" dirty="0">
              <a:solidFill>
                <a:srgbClr val="414142"/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5565028" y="2308429"/>
            <a:ext cx="801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414142"/>
                </a:solidFill>
              </a:rPr>
              <a:t>+4 года</a:t>
            </a:r>
            <a:endParaRPr lang="ru-RU" sz="1200" b="1" dirty="0">
              <a:solidFill>
                <a:srgbClr val="414142"/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6389801" y="2308429"/>
            <a:ext cx="7518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414142"/>
                </a:solidFill>
              </a:rPr>
              <a:t>+5 лет</a:t>
            </a:r>
            <a:endParaRPr lang="ru-RU" sz="1200" b="1" dirty="0">
              <a:solidFill>
                <a:srgbClr val="414142"/>
              </a:solidFill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7208818" y="2308429"/>
            <a:ext cx="7617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414142"/>
                </a:solidFill>
              </a:rPr>
              <a:t>+6 лет</a:t>
            </a:r>
            <a:endParaRPr lang="ru-RU" sz="1200" b="1" dirty="0">
              <a:solidFill>
                <a:srgbClr val="414142"/>
              </a:solidFill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7947158" y="2308429"/>
            <a:ext cx="8098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414142"/>
                </a:solidFill>
              </a:rPr>
              <a:t>+7 лет</a:t>
            </a:r>
            <a:endParaRPr lang="ru-RU" sz="1200" b="1" dirty="0">
              <a:solidFill>
                <a:srgbClr val="414142"/>
              </a:solidFill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4323864" y="1884693"/>
            <a:ext cx="28646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414142"/>
                </a:solidFill>
              </a:rPr>
              <a:t>П р о г н о з  н а б о р а</a:t>
            </a:r>
            <a:endParaRPr lang="ru-RU" sz="1200" b="1" dirty="0">
              <a:solidFill>
                <a:srgbClr val="414142"/>
              </a:solidFill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154387" y="2728905"/>
            <a:ext cx="20573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414142"/>
                </a:solidFill>
              </a:rPr>
              <a:t>Результаты анализа:</a:t>
            </a:r>
            <a:endParaRPr lang="ru-RU" sz="1400" b="1" dirty="0">
              <a:solidFill>
                <a:srgbClr val="414142"/>
              </a:solidFill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1406441" y="3172074"/>
            <a:ext cx="147862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solidFill>
                  <a:srgbClr val="414142"/>
                </a:solidFill>
              </a:rPr>
              <a:t>Факт набора</a:t>
            </a:r>
            <a:endParaRPr lang="ru-RU" sz="1100" dirty="0">
              <a:solidFill>
                <a:srgbClr val="414142"/>
              </a:solidFill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1393686" y="3434420"/>
            <a:ext cx="209819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solidFill>
                  <a:srgbClr val="414142"/>
                </a:solidFill>
              </a:rPr>
              <a:t>Средний балл по диплому</a:t>
            </a:r>
            <a:endParaRPr lang="ru-RU" sz="1100" dirty="0">
              <a:solidFill>
                <a:srgbClr val="414142"/>
              </a:solidFill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1383861" y="3731963"/>
            <a:ext cx="21080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solidFill>
                  <a:srgbClr val="414142"/>
                </a:solidFill>
              </a:rPr>
              <a:t>% набора из опорных вузов</a:t>
            </a:r>
            <a:endParaRPr lang="ru-RU" sz="1100" dirty="0">
              <a:solidFill>
                <a:srgbClr val="414142"/>
              </a:solidFill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1383859" y="4020269"/>
            <a:ext cx="230393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solidFill>
                  <a:srgbClr val="414142"/>
                </a:solidFill>
              </a:rPr>
              <a:t>Бакалавр / магистр / специалист</a:t>
            </a:r>
            <a:endParaRPr lang="ru-RU" sz="1100" dirty="0">
              <a:solidFill>
                <a:srgbClr val="414142"/>
              </a:solidFill>
            </a:endParaRPr>
          </a:p>
        </p:txBody>
      </p:sp>
      <p:cxnSp>
        <p:nvCxnSpPr>
          <p:cNvPr id="104" name="Прямая соединительная линия 103"/>
          <p:cNvCxnSpPr/>
          <p:nvPr/>
        </p:nvCxnSpPr>
        <p:spPr>
          <a:xfrm>
            <a:off x="1393686" y="3449073"/>
            <a:ext cx="6454544" cy="0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Прямая соединительная линия 105"/>
          <p:cNvCxnSpPr/>
          <p:nvPr/>
        </p:nvCxnSpPr>
        <p:spPr>
          <a:xfrm flipV="1">
            <a:off x="1383860" y="3731965"/>
            <a:ext cx="6464371" cy="1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Прямая соединительная линия 107"/>
          <p:cNvCxnSpPr/>
          <p:nvPr/>
        </p:nvCxnSpPr>
        <p:spPr>
          <a:xfrm>
            <a:off x="1383860" y="4020269"/>
            <a:ext cx="6464371" cy="0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TextBox 118"/>
          <p:cNvSpPr txBox="1"/>
          <p:nvPr/>
        </p:nvSpPr>
        <p:spPr>
          <a:xfrm>
            <a:off x="4225958" y="2920190"/>
            <a:ext cx="109137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rgbClr val="414142"/>
                </a:solidFill>
              </a:rPr>
              <a:t>2013</a:t>
            </a:r>
            <a:endParaRPr lang="ru-RU" sz="1100" b="1" dirty="0">
              <a:solidFill>
                <a:srgbClr val="414142"/>
              </a:solidFill>
            </a:endParaRPr>
          </a:p>
        </p:txBody>
      </p:sp>
      <p:cxnSp>
        <p:nvCxnSpPr>
          <p:cNvPr id="120" name="Прямая соединительная линия 119"/>
          <p:cNvCxnSpPr/>
          <p:nvPr/>
        </p:nvCxnSpPr>
        <p:spPr>
          <a:xfrm flipH="1" flipV="1">
            <a:off x="6450878" y="2905707"/>
            <a:ext cx="8028" cy="1439945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TextBox 120"/>
          <p:cNvSpPr txBox="1"/>
          <p:nvPr/>
        </p:nvSpPr>
        <p:spPr>
          <a:xfrm>
            <a:off x="5359508" y="2905705"/>
            <a:ext cx="109137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rgbClr val="414142"/>
                </a:solidFill>
              </a:rPr>
              <a:t>2014</a:t>
            </a:r>
            <a:endParaRPr lang="ru-RU" sz="1100" b="1" dirty="0">
              <a:solidFill>
                <a:srgbClr val="414142"/>
              </a:solidFill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6606896" y="2917428"/>
            <a:ext cx="109137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rgbClr val="414142"/>
                </a:solidFill>
              </a:rPr>
              <a:t>2015 - 2021</a:t>
            </a:r>
            <a:endParaRPr lang="ru-RU" sz="1100" b="1" dirty="0">
              <a:solidFill>
                <a:srgbClr val="414142"/>
              </a:solidFill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4266844" y="3167315"/>
            <a:ext cx="10095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solidFill>
                  <a:srgbClr val="414142"/>
                </a:solidFill>
              </a:rPr>
              <a:t>1587 чел</a:t>
            </a:r>
            <a:endParaRPr lang="ru-RU" sz="1100" dirty="0">
              <a:solidFill>
                <a:srgbClr val="414142"/>
              </a:solidFill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5362017" y="3167315"/>
            <a:ext cx="10095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solidFill>
                  <a:srgbClr val="414142"/>
                </a:solidFill>
              </a:rPr>
              <a:t>1905 чел</a:t>
            </a:r>
            <a:endParaRPr lang="ru-RU" sz="1100" dirty="0">
              <a:solidFill>
                <a:srgbClr val="414142"/>
              </a:solidFill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6595523" y="3179038"/>
            <a:ext cx="10095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solidFill>
                  <a:srgbClr val="414142"/>
                </a:solidFill>
              </a:rPr>
              <a:t>14441 чел</a:t>
            </a:r>
            <a:endParaRPr lang="ru-RU" sz="1100" dirty="0">
              <a:solidFill>
                <a:srgbClr val="414142"/>
              </a:solidFill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4231676" y="3472166"/>
            <a:ext cx="10095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solidFill>
                  <a:srgbClr val="414142"/>
                </a:solidFill>
              </a:rPr>
              <a:t>4,20</a:t>
            </a:r>
            <a:endParaRPr lang="ru-RU" sz="1100" dirty="0">
              <a:solidFill>
                <a:srgbClr val="414142"/>
              </a:solidFill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5329968" y="3483889"/>
            <a:ext cx="10095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solidFill>
                  <a:srgbClr val="414142"/>
                </a:solidFill>
              </a:rPr>
              <a:t>4,25</a:t>
            </a:r>
            <a:endParaRPr lang="ru-RU" sz="1100" dirty="0">
              <a:solidFill>
                <a:srgbClr val="414142"/>
              </a:solidFill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6577445" y="3483889"/>
            <a:ext cx="10095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solidFill>
                  <a:srgbClr val="414142"/>
                </a:solidFill>
              </a:rPr>
              <a:t>4,40</a:t>
            </a:r>
            <a:endParaRPr lang="ru-RU" sz="1100" dirty="0">
              <a:solidFill>
                <a:srgbClr val="414142"/>
              </a:solidFill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4266844" y="3746263"/>
            <a:ext cx="10095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solidFill>
                  <a:srgbClr val="414142"/>
                </a:solidFill>
              </a:rPr>
              <a:t>40%</a:t>
            </a:r>
            <a:endParaRPr lang="ru-RU" sz="1100" dirty="0">
              <a:solidFill>
                <a:srgbClr val="414142"/>
              </a:solidFill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5383057" y="3746263"/>
            <a:ext cx="10095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solidFill>
                  <a:srgbClr val="414142"/>
                </a:solidFill>
              </a:rPr>
              <a:t>42%</a:t>
            </a:r>
            <a:endParaRPr lang="ru-RU" sz="1100" dirty="0">
              <a:solidFill>
                <a:srgbClr val="414142"/>
              </a:solidFill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6595523" y="3757986"/>
            <a:ext cx="10095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solidFill>
                  <a:srgbClr val="414142"/>
                </a:solidFill>
              </a:rPr>
              <a:t>47%</a:t>
            </a:r>
            <a:endParaRPr lang="ru-RU" sz="1100" dirty="0">
              <a:solidFill>
                <a:srgbClr val="414142"/>
              </a:solidFill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4166371" y="4069738"/>
            <a:ext cx="11804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solidFill>
                  <a:srgbClr val="414142"/>
                </a:solidFill>
              </a:rPr>
              <a:t>63%/17%/20%</a:t>
            </a:r>
            <a:endParaRPr lang="ru-RU" sz="1100" dirty="0">
              <a:solidFill>
                <a:srgbClr val="414142"/>
              </a:solidFill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5314989" y="4069738"/>
            <a:ext cx="11804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solidFill>
                  <a:srgbClr val="414142"/>
                </a:solidFill>
              </a:rPr>
              <a:t>59%/18%/23%</a:t>
            </a:r>
            <a:endParaRPr lang="ru-RU" sz="1100" dirty="0">
              <a:solidFill>
                <a:srgbClr val="414142"/>
              </a:solidFill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6456871" y="4069738"/>
            <a:ext cx="11804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solidFill>
                  <a:srgbClr val="414142"/>
                </a:solidFill>
              </a:rPr>
              <a:t>49%/28%/23%</a:t>
            </a:r>
            <a:endParaRPr lang="ru-RU" sz="1100" dirty="0">
              <a:solidFill>
                <a:srgbClr val="414142"/>
              </a:solidFill>
            </a:endParaRPr>
          </a:p>
        </p:txBody>
      </p:sp>
      <p:cxnSp>
        <p:nvCxnSpPr>
          <p:cNvPr id="154" name="Прямая соединительная линия 153"/>
          <p:cNvCxnSpPr/>
          <p:nvPr/>
        </p:nvCxnSpPr>
        <p:spPr>
          <a:xfrm>
            <a:off x="4201908" y="2905705"/>
            <a:ext cx="3651813" cy="0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0332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Прямоугольник с двумя скругленными противолежащими углами 75"/>
          <p:cNvSpPr/>
          <p:nvPr/>
        </p:nvSpPr>
        <p:spPr>
          <a:xfrm rot="16200000">
            <a:off x="-1255175" y="2616023"/>
            <a:ext cx="5582121" cy="2786082"/>
          </a:xfrm>
          <a:prstGeom prst="round2DiagRect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vert="vert" rtlCol="0" anchor="ctr"/>
          <a:lstStyle/>
          <a:p>
            <a:pPr>
              <a:spcBef>
                <a:spcPts val="600"/>
              </a:spcBef>
              <a:defRPr/>
            </a:pPr>
            <a:r>
              <a:rPr lang="ru-RU" sz="1400" b="1" kern="0" dirty="0" smtClean="0">
                <a:solidFill>
                  <a:sysClr val="windowText" lastClr="000000"/>
                </a:solidFill>
                <a:latin typeface="Calibri"/>
              </a:rPr>
              <a:t>Опорные вузы </a:t>
            </a:r>
            <a:r>
              <a:rPr lang="ru-RU" sz="1400" b="1" kern="0" dirty="0" err="1" smtClean="0">
                <a:solidFill>
                  <a:sysClr val="windowText" lastClr="000000"/>
                </a:solidFill>
                <a:latin typeface="Calibri"/>
              </a:rPr>
              <a:t>Росатома</a:t>
            </a:r>
            <a:r>
              <a:rPr lang="ru-RU" sz="1400" b="1" kern="0" dirty="0" smtClean="0">
                <a:solidFill>
                  <a:sysClr val="windowText" lastClr="000000"/>
                </a:solidFill>
                <a:latin typeface="Calibri"/>
              </a:rPr>
              <a:t>:</a:t>
            </a:r>
          </a:p>
          <a:p>
            <a:pPr marL="228600" indent="-228600">
              <a:spcBef>
                <a:spcPts val="600"/>
              </a:spcBef>
              <a:buFont typeface="+mj-lt"/>
              <a:buAutoNum type="arabicPeriod"/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</a:rPr>
              <a:t>НИЯУ МИФИ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</a:rPr>
              <a:t>ИГЭУ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</a:rPr>
              <a:t>МГСУ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</a:rPr>
              <a:t>МГТУ им. Н.Э. Баумана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</a:rPr>
              <a:t>МЭИ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</a:rPr>
              <a:t>НИТУ </a:t>
            </a:r>
            <a:r>
              <a:rPr lang="ru-RU" sz="1100" kern="0" dirty="0" err="1" smtClean="0">
                <a:solidFill>
                  <a:sysClr val="windowText" lastClr="000000"/>
                </a:solidFill>
                <a:latin typeface="Calibri"/>
              </a:rPr>
              <a:t>МИСиС</a:t>
            </a:r>
            <a:endParaRPr lang="ru-RU" sz="1100" kern="0" dirty="0" smtClean="0">
              <a:solidFill>
                <a:sysClr val="windowText" lastClr="000000"/>
              </a:solidFill>
              <a:latin typeface="Calibri"/>
            </a:endParaRPr>
          </a:p>
          <a:p>
            <a:pPr marL="228600" indent="-228600">
              <a:buFont typeface="+mj-lt"/>
              <a:buAutoNum type="arabicPeriod"/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</a:rPr>
              <a:t>НГТУ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</a:rPr>
              <a:t>НГУ им. Н.И. Лобачевского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</a:rPr>
              <a:t>РХТУ им. Д.И. Менделеева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</a:rPr>
              <a:t>СПбГУ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ru-RU" sz="1100" kern="0" dirty="0" err="1" smtClean="0">
                <a:solidFill>
                  <a:sysClr val="windowText" lastClr="000000"/>
                </a:solidFill>
                <a:latin typeface="Calibri"/>
              </a:rPr>
              <a:t>СПбГПУ</a:t>
            </a:r>
            <a:endParaRPr lang="ru-RU" sz="1100" kern="0" dirty="0" smtClean="0">
              <a:solidFill>
                <a:sysClr val="windowText" lastClr="000000"/>
              </a:solidFill>
              <a:latin typeface="Calibri"/>
            </a:endParaRPr>
          </a:p>
          <a:p>
            <a:pPr marL="228600" indent="-228600">
              <a:buFont typeface="+mj-lt"/>
              <a:buAutoNum type="arabicPeriod"/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</a:rPr>
              <a:t>ТПУ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ru-RU" sz="1100" kern="0" dirty="0" err="1" smtClean="0">
                <a:solidFill>
                  <a:sysClr val="windowText" lastClr="000000"/>
                </a:solidFill>
                <a:latin typeface="Calibri"/>
              </a:rPr>
              <a:t>УрФУ</a:t>
            </a: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</a:rPr>
              <a:t> им. Первого Президента России Б.Н. Ельцина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</a:rPr>
              <a:t>ГУМРФ им. адмирала С.О. Макарова</a:t>
            </a:r>
          </a:p>
          <a:p>
            <a:pPr>
              <a:defRPr/>
            </a:pPr>
            <a:r>
              <a:rPr lang="ru-RU" sz="1100" u="sng" kern="0" dirty="0" smtClean="0">
                <a:solidFill>
                  <a:srgbClr val="C00000"/>
                </a:solidFill>
                <a:latin typeface="Calibri"/>
              </a:rPr>
              <a:t>Консорциум опорных вузов – это: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</a:rPr>
              <a:t>14 ведущих университетов России, в том числе Национальный и 9 исследовательских университетов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</a:rPr>
              <a:t>Более 300 тыс. студентов и 50 тыс. преподавателей в 23 городах 19 субъектов РФ, включая все ЗАТО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</a:rPr>
              <a:t>56 НОЦ с ведущими предприятиями отрасли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</a:rPr>
              <a:t>5 университетов-участников проекта «</a:t>
            </a:r>
            <a:r>
              <a:rPr lang="ru-RU" sz="1100" kern="0" dirty="0" err="1" smtClean="0">
                <a:solidFill>
                  <a:sysClr val="windowText" lastClr="000000"/>
                </a:solidFill>
                <a:latin typeface="Calibri"/>
              </a:rPr>
              <a:t>Сколково</a:t>
            </a: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</a:rPr>
              <a:t>»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</a:rPr>
              <a:t>37 проектов по реализации Постановления Правительства РФ № 218, 219, 220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Ассоциация «Консорциум опорных вузов ГК Росатом» – главный ресурс кадрового обеспечения отрасли</a:t>
            </a:r>
            <a:br>
              <a:rPr lang="ru-RU" dirty="0"/>
            </a:b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043095-0124-4117-8799-2379461652DB}" type="slidenum">
              <a:rPr lang="ru-RU" smtClean="0">
                <a:solidFill>
                  <a:srgbClr val="003274"/>
                </a:solidFill>
              </a:rPr>
              <a:pPr>
                <a:defRPr/>
              </a:pPr>
              <a:t>9</a:t>
            </a:fld>
            <a:endParaRPr lang="ru-RU" dirty="0">
              <a:solidFill>
                <a:srgbClr val="003274"/>
              </a:solidFill>
            </a:endParaRPr>
          </a:p>
        </p:txBody>
      </p:sp>
      <p:grpSp>
        <p:nvGrpSpPr>
          <p:cNvPr id="40" name="Группа 41"/>
          <p:cNvGrpSpPr>
            <a:grpSpLocks/>
          </p:cNvGrpSpPr>
          <p:nvPr/>
        </p:nvGrpSpPr>
        <p:grpSpPr bwMode="auto">
          <a:xfrm>
            <a:off x="4543690" y="4088908"/>
            <a:ext cx="1266891" cy="276999"/>
            <a:chOff x="4429124" y="2610000"/>
            <a:chExt cx="1266968" cy="276188"/>
          </a:xfrm>
        </p:grpSpPr>
        <p:pic>
          <p:nvPicPr>
            <p:cNvPr id="41" name="Picture 19" descr="6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429124" y="2643182"/>
              <a:ext cx="206375" cy="2174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2" name="TextBox 40"/>
            <p:cNvSpPr txBox="1">
              <a:spLocks noChangeArrowheads="1"/>
            </p:cNvSpPr>
            <p:nvPr/>
          </p:nvSpPr>
          <p:spPr bwMode="auto">
            <a:xfrm>
              <a:off x="4571997" y="2610000"/>
              <a:ext cx="1124095" cy="276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1200" kern="0" dirty="0" smtClean="0">
                  <a:solidFill>
                    <a:sysClr val="windowText" lastClr="000000"/>
                  </a:solidFill>
                </a:rPr>
                <a:t>НИЯУ МИФИ</a:t>
              </a:r>
              <a:endParaRPr lang="ru-RU" sz="1200" kern="0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43" name="Группа 42"/>
          <p:cNvGrpSpPr/>
          <p:nvPr/>
        </p:nvGrpSpPr>
        <p:grpSpPr>
          <a:xfrm>
            <a:off x="3144930" y="4088906"/>
            <a:ext cx="3647565" cy="2459243"/>
            <a:chOff x="3582711" y="3143250"/>
            <a:chExt cx="4786511" cy="2878040"/>
          </a:xfrm>
        </p:grpSpPr>
        <p:pic>
          <p:nvPicPr>
            <p:cNvPr id="44" name="Picture 4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582711" y="3143250"/>
              <a:ext cx="4786511" cy="287804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</p:pic>
        <p:pic>
          <p:nvPicPr>
            <p:cNvPr id="45" name="Picture 28" descr="6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918664" y="4542144"/>
              <a:ext cx="115176" cy="118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6" name="Picture 28" descr="6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918664" y="4611241"/>
              <a:ext cx="115176" cy="118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7" name="Picture 28" descr="6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423614" y="4691433"/>
              <a:ext cx="115176" cy="118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8" name="Picture 28" descr="6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423614" y="4760530"/>
              <a:ext cx="115176" cy="118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9" name="Picture 28" descr="6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423614" y="4831968"/>
              <a:ext cx="115176" cy="118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0" name="Picture 28" descr="6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352176" y="4691433"/>
              <a:ext cx="115176" cy="118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" name="Picture 28" descr="6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352176" y="4760530"/>
              <a:ext cx="115176" cy="118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2" name="Picture 28" descr="6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352176" y="4831968"/>
              <a:ext cx="115176" cy="118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3" name="Picture 28" descr="6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275854" y="4831968"/>
              <a:ext cx="115176" cy="118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" name="Picture 19" descr="6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280737" y="4762216"/>
              <a:ext cx="107805" cy="113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" name="Picture 19" descr="6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280737" y="4690778"/>
              <a:ext cx="107805" cy="113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6" name="Picture 28" descr="6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352176" y="4974844"/>
              <a:ext cx="115176" cy="118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7" name="Picture 28" descr="6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275854" y="4974844"/>
              <a:ext cx="115176" cy="118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8" name="Picture 19" descr="6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209299" y="4976530"/>
              <a:ext cx="107805" cy="113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9" name="Picture 19" descr="6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209299" y="5047968"/>
              <a:ext cx="107805" cy="113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0" name="Picture 19" descr="6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137861" y="5119406"/>
              <a:ext cx="107805" cy="113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" name="Picture 19" descr="6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04481" y="5047968"/>
              <a:ext cx="107805" cy="113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2" name="Picture 19" descr="6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04481" y="4976530"/>
              <a:ext cx="107805" cy="113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3" name="Picture 19" descr="6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75919" y="5047968"/>
              <a:ext cx="107805" cy="113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4" name="Picture 19" descr="6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75919" y="4976530"/>
              <a:ext cx="107805" cy="113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5" name="Picture 19" descr="6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04481" y="5119406"/>
              <a:ext cx="107805" cy="113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6" name="Picture 28" descr="6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847358" y="4903406"/>
              <a:ext cx="115176" cy="118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" name="Picture 19" descr="6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95183" y="5047968"/>
              <a:ext cx="107805" cy="113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8" name="Picture 28" descr="6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561738" y="5110335"/>
              <a:ext cx="115176" cy="118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9" name="Группа 38"/>
          <p:cNvGrpSpPr>
            <a:grpSpLocks/>
          </p:cNvGrpSpPr>
          <p:nvPr/>
        </p:nvGrpSpPr>
        <p:grpSpPr bwMode="auto">
          <a:xfrm>
            <a:off x="3064883" y="4101207"/>
            <a:ext cx="1636984" cy="276999"/>
            <a:chOff x="2640934" y="2921969"/>
            <a:chExt cx="1636080" cy="276188"/>
          </a:xfrm>
        </p:grpSpPr>
        <p:pic>
          <p:nvPicPr>
            <p:cNvPr id="70" name="Picture 28" descr="6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640934" y="2952113"/>
              <a:ext cx="209550" cy="215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" name="TextBox 35"/>
            <p:cNvSpPr txBox="1">
              <a:spLocks noChangeArrowheads="1"/>
            </p:cNvSpPr>
            <p:nvPr/>
          </p:nvSpPr>
          <p:spPr bwMode="auto">
            <a:xfrm>
              <a:off x="2762693" y="2921969"/>
              <a:ext cx="1514321" cy="276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1200" kern="0" dirty="0" smtClean="0">
                  <a:solidFill>
                    <a:sysClr val="windowText" lastClr="000000"/>
                  </a:solidFill>
                </a:rPr>
                <a:t>Вузы консорциума</a:t>
              </a:r>
              <a:endParaRPr lang="ru-RU" sz="1200" kern="0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3056869" y="1267720"/>
            <a:ext cx="6015824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400" b="1" u="sng" kern="0" dirty="0" smtClean="0">
                <a:solidFill>
                  <a:sysClr val="windowText" lastClr="000000"/>
                </a:solidFill>
              </a:rPr>
              <a:t>Цель создания консорциума </a:t>
            </a:r>
            <a:r>
              <a:rPr lang="ru-RU" sz="1400" kern="0" dirty="0" smtClean="0">
                <a:solidFill>
                  <a:sysClr val="windowText" lastClr="000000"/>
                </a:solidFill>
              </a:rPr>
              <a:t>– координация деятельности в интересах Госкорпорации «Росатом» в сфере высшего, послевузовского и дополнительного профессионального образования, а также в сфере научной деятельности.  </a:t>
            </a:r>
          </a:p>
          <a:p>
            <a:pPr>
              <a:defRPr/>
            </a:pPr>
            <a:r>
              <a:rPr lang="ru-RU" sz="1200" b="1" u="sng" kern="0" dirty="0" smtClean="0">
                <a:solidFill>
                  <a:sysClr val="windowText" lastClr="000000"/>
                </a:solidFill>
              </a:rPr>
              <a:t>Основными направлениями деятельности консорциума является: </a:t>
            </a:r>
          </a:p>
          <a:p>
            <a:pPr marL="171450" indent="-171450">
              <a:buFont typeface="Arial" pitchFamily="34" charset="0"/>
              <a:buChar char="•"/>
              <a:defRPr/>
            </a:pPr>
            <a:r>
              <a:rPr lang="ru-RU" sz="1200" kern="0" dirty="0" smtClean="0">
                <a:solidFill>
                  <a:sysClr val="windowText" lastClr="000000"/>
                </a:solidFill>
              </a:rPr>
              <a:t>организация подготовки специалистов для атомной отрасли (консорциум обеспечивает подготовку 2/3 общей потребности в молодых специалистах);</a:t>
            </a:r>
          </a:p>
          <a:p>
            <a:pPr marL="171450" indent="-171450">
              <a:buFont typeface="Arial" pitchFamily="34" charset="0"/>
              <a:buChar char="•"/>
              <a:defRPr/>
            </a:pPr>
            <a:r>
              <a:rPr lang="ru-RU" sz="1200" kern="0" dirty="0" smtClean="0">
                <a:solidFill>
                  <a:sysClr val="windowText" lastClr="000000"/>
                </a:solidFill>
              </a:rPr>
              <a:t>повышение качества подготовки специалистов (реализуется проект «Сертификация профессиональных квалификаций» и др. направления совершенствования подготовки специалистов);</a:t>
            </a:r>
          </a:p>
          <a:p>
            <a:pPr marL="171450" indent="-171450">
              <a:buFont typeface="Arial" pitchFamily="34" charset="0"/>
              <a:buChar char="•"/>
              <a:defRPr/>
            </a:pPr>
            <a:r>
              <a:rPr lang="ru-RU" sz="1200" kern="0" dirty="0" smtClean="0">
                <a:solidFill>
                  <a:sysClr val="windowText" lastClr="000000"/>
                </a:solidFill>
              </a:rPr>
              <a:t>участие опорных вузов в реализации научных и инновационных задач Госкорпорации «Росатом» </a:t>
            </a:r>
          </a:p>
        </p:txBody>
      </p:sp>
      <p:graphicFrame>
        <p:nvGraphicFramePr>
          <p:cNvPr id="73" name="Диаграмма 7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6658155"/>
              </p:ext>
            </p:extLst>
          </p:nvPr>
        </p:nvGraphicFramePr>
        <p:xfrm>
          <a:off x="6876471" y="3849094"/>
          <a:ext cx="2297697" cy="28088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74" name="Скругленный прямоугольник 73"/>
          <p:cNvSpPr/>
          <p:nvPr/>
        </p:nvSpPr>
        <p:spPr>
          <a:xfrm>
            <a:off x="6855777" y="3789040"/>
            <a:ext cx="2232248" cy="2664296"/>
          </a:xfrm>
          <a:prstGeom prst="round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 smtClea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142844" y="1218004"/>
            <a:ext cx="2700965" cy="5451357"/>
          </a:xfrm>
          <a:prstGeom prst="round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 smtClean="0">
              <a:solidFill>
                <a:sysClr val="window" lastClr="FFFFFF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74354581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4y4EO5IPE6bjrbl2roeKw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6Hfd1AHykWXFTn0cyYjpA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qzVYrhAMUiGrb0zvi_Jww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6Hfd1AHykWXFTn0cyYjpA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qzVYrhAMUiGrb0zvi_Jww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DirArrow"/>
  <p:tag name="THINKCELLSHAPEDONOTDELETE" val="p_mMc5OylkkCxs8..0ARJaQ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DirArrow"/>
  <p:tag name="THINKCELLSHAPEDONOTDELETE" val="p_mMc5OylkkCxs8..0ARJaQ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6q6qr6nDECOk9Zn1Mq86Q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.ODHkHzUU.SeeYVsZo79g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fCR5wk6nEKTLRuc0zRxKQ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tILaNSNj0m0l4L5OkrZN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5Z7qSAWdkKrKYtesOUDnw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RMliFRN0Ui65XKDEtT_LA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8z22yIAl0Ooj8E1AhxL6Q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X0v6y3G2kaBjK4bMoWlmA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plDNE5.1ki.TEOl7yYJ6A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8DJekXAGUyq5F3zw7MdAA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wVoHlFv_0awE0UDeerP1Q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v7CFX2kskKip08sgDlT7w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gLzq03w_k.qAZCJFBE0KA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37onqDXUEqNre8IaG7jDA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fzx4iyb4EGJ.Nn9EpQQcw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cbAxtKD1U.lH3QfWJEBXQ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VYajBOUJEWWxi38P9Zvvw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kiIbEFkTUqemLjW5qjt.Q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W14fuJnU637GYKo_QzMQ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y5OC9y_oUqVmkwzlNyYqw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tfe1Yks8EC3ZYn53Ibh3g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CwZewPPX0SSNbcvSExpmQ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q8i1bjBtE6UrQ0cpoVT.Q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VrXj3KiDkaBadtSeEiPBg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TnEt.Gv3EmhxeF4qVXTN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4y4EO5IPE6bjrbl2roeKw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QLaRGZoQkSv.DqO2TFQSA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n_6Cn4beU2Sf9_gMZNFlQ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SA4g41KCEqej_OhddnPHw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3Myo20geECN4FClsOo8pw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.YLEstPIUWzJ_768.VgVQ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gJw6CHa0kWG.dXxYUiP4A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SBb_K6di0W9.r7efmgSGg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5Z7qSAWdkKrKYtesOUDnw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Rectangl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Rectangl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Rectangle"/>
</p:tagLst>
</file>

<file path=ppt/theme/theme1.xml><?xml version="1.0" encoding="utf-8"?>
<a:theme xmlns:a="http://schemas.openxmlformats.org/drawingml/2006/main" name="9_b-default">
  <a:themeElements>
    <a:clrScheme name="b-default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b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b-default">
  <a:themeElements>
    <a:clrScheme name="b-default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b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blank">
  <a:themeElements>
    <a:clrScheme name="blank 3">
      <a:dk1>
        <a:srgbClr val="414142"/>
      </a:dk1>
      <a:lt1>
        <a:srgbClr val="FFFFFF"/>
      </a:lt1>
      <a:dk2>
        <a:srgbClr val="FFFFFF"/>
      </a:dk2>
      <a:lt2>
        <a:srgbClr val="808080"/>
      </a:lt2>
      <a:accent1>
        <a:srgbClr val="4595D1"/>
      </a:accent1>
      <a:accent2>
        <a:srgbClr val="003274"/>
      </a:accent2>
      <a:accent3>
        <a:srgbClr val="FFFFFF"/>
      </a:accent3>
      <a:accent4>
        <a:srgbClr val="363637"/>
      </a:accent4>
      <a:accent5>
        <a:srgbClr val="B0C8E5"/>
      </a:accent5>
      <a:accent6>
        <a:srgbClr val="002C68"/>
      </a:accent6>
      <a:hlink>
        <a:srgbClr val="045FA3"/>
      </a:hlink>
      <a:folHlink>
        <a:srgbClr val="6CAEDF"/>
      </a:folHlink>
    </a:clrScheme>
    <a:fontScheme name="blank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lg" len="lg"/>
          <a:tailEnd type="none" w="lg" len="lg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lg" len="lg"/>
          <a:tailEnd type="none" w="lg" len="lg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b-default">
  <a:themeElements>
    <a:clrScheme name="b-default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b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_blank">
  <a:themeElements>
    <a:clrScheme name="blank 3">
      <a:dk1>
        <a:srgbClr val="414142"/>
      </a:dk1>
      <a:lt1>
        <a:srgbClr val="FFFFFF"/>
      </a:lt1>
      <a:dk2>
        <a:srgbClr val="FFFFFF"/>
      </a:dk2>
      <a:lt2>
        <a:srgbClr val="808080"/>
      </a:lt2>
      <a:accent1>
        <a:srgbClr val="4595D1"/>
      </a:accent1>
      <a:accent2>
        <a:srgbClr val="003274"/>
      </a:accent2>
      <a:accent3>
        <a:srgbClr val="FFFFFF"/>
      </a:accent3>
      <a:accent4>
        <a:srgbClr val="363637"/>
      </a:accent4>
      <a:accent5>
        <a:srgbClr val="B0C8E5"/>
      </a:accent5>
      <a:accent6>
        <a:srgbClr val="002C68"/>
      </a:accent6>
      <a:hlink>
        <a:srgbClr val="045FA3"/>
      </a:hlink>
      <a:folHlink>
        <a:srgbClr val="6CAEDF"/>
      </a:folHlink>
    </a:clrScheme>
    <a:fontScheme name="blank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lg" len="lg"/>
          <a:tailEnd type="none" w="lg" len="lg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lg" len="lg"/>
          <a:tailEnd type="none" w="lg" len="lg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9011</TotalTime>
  <Words>2558</Words>
  <Application>Microsoft Office PowerPoint</Application>
  <PresentationFormat>Экран (4:3)</PresentationFormat>
  <Paragraphs>495</Paragraphs>
  <Slides>23</Slides>
  <Notes>7</Notes>
  <HiddenSlides>0</HiddenSlides>
  <MMClips>0</MMClips>
  <ScaleCrop>false</ScaleCrop>
  <HeadingPairs>
    <vt:vector size="6" baseType="variant">
      <vt:variant>
        <vt:lpstr>Тема</vt:lpstr>
      </vt:variant>
      <vt:variant>
        <vt:i4>5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9" baseType="lpstr">
      <vt:lpstr>9_b-default</vt:lpstr>
      <vt:lpstr>b-default</vt:lpstr>
      <vt:lpstr>blank</vt:lpstr>
      <vt:lpstr>1_b-default</vt:lpstr>
      <vt:lpstr>1_blank</vt:lpstr>
      <vt:lpstr>think-cell Slide</vt:lpstr>
      <vt:lpstr>Подготовка кадров для ядерно-энергетического комплекса России</vt:lpstr>
      <vt:lpstr>27 июня 1954 г. – рождение мирного атома</vt:lpstr>
      <vt:lpstr>Обнинск: инкубатор компетенций в атомной энергетике </vt:lpstr>
      <vt:lpstr>История МИФИ – история Атомной отрасли России </vt:lpstr>
      <vt:lpstr>Презентация PowerPoint</vt:lpstr>
      <vt:lpstr>Цели кадровой политики тесно связаны с амбициозными бизнес-задачами отрасли</vt:lpstr>
      <vt:lpstr>Подготовка кадров для ядерно-энергетического комплекса России</vt:lpstr>
      <vt:lpstr>Мониторинг отраслевого рынка труда выпускников образовательных организаций –  Инструмент формирования отраслевого заказа на подготовку вузами</vt:lpstr>
      <vt:lpstr>Ассоциация «Консорциум опорных вузов ГК Росатом» – главный ресурс кадрового обеспечения отрасли </vt:lpstr>
      <vt:lpstr>Национальный ядерный инновационный консорциум (НЯИК) </vt:lpstr>
      <vt:lpstr> В 2013 году НЯИК разработал 43 профессиональных стандарта  для специалистов ГК «Росатом» (соответствующие 19 ключевым специальностям / направлениям ВПО и СПО ): 27 для ядерно-энергетического комплекса (ЯЭК),  16 для ядерно-оборонного комплекса (ЯОК)  В разработке приняли Участие: 560 специалистов из 28 предприятий ГК «Росатом»  </vt:lpstr>
      <vt:lpstr>Корпоративная Академия Росатома</vt:lpstr>
      <vt:lpstr>Центральный Институт Повышения Квалификации Госкорпорации «Росатом»</vt:lpstr>
      <vt:lpstr>Работа с персоналом – ключевой фактор обеспечения безопасности использования атомной энергии Вовлеченность VS Безопасность </vt:lpstr>
      <vt:lpstr>Приложение</vt:lpstr>
      <vt:lpstr>8 июня 1953 – открытие вечернего отделение Московского инженерно-физического института (ИАТЭ НИЯУ МИФИ) в г. Обнинске</vt:lpstr>
      <vt:lpstr>ИАТЭ – кузница кадров для атомной энергетики по Российским проектам</vt:lpstr>
      <vt:lpstr>Иностранные студенты в ИАТЭ НИЯУ МИФИ В рамках экспорта услуг в области ядерного образования ведется опережающая подготовка специалистов для атомной отрасли стран-партнеров Госкорпорации.</vt:lpstr>
      <vt:lpstr>НИЯУ «МИФИ» - сетевой научно-образовательный холдинг и основной поставщик кадров для атомной отрасли</vt:lpstr>
      <vt:lpstr>НИЯУ МИФИ – основной поставщик молодых кадров для атомной отрасли. В 2013 году в организации атомной отрасли трудоустроено 1587 выпускников ВПО, из них около 30% составляют выпускники НИЯУ МИФИ и его филиалов. </vt:lpstr>
      <vt:lpstr>Формирование прогноза набора выпускников вузов 2014 – 2021 гг. Суммарная потребность отрасли в выпускниках на 8 лет составляет 14482 чел.</vt:lpstr>
      <vt:lpstr>Корпоративная Академия Росатома</vt:lpstr>
      <vt:lpstr>Центральный Институт Повышения Квалификации Госкорпорации «Росатом» </vt:lpstr>
    </vt:vector>
  </TitlesOfParts>
  <Company>MEPhI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82</cp:revision>
  <cp:lastPrinted>2014-06-25T16:17:39Z</cp:lastPrinted>
  <dcterms:created xsi:type="dcterms:W3CDTF">2014-06-02T15:09:28Z</dcterms:created>
  <dcterms:modified xsi:type="dcterms:W3CDTF">2014-06-26T06:01:18Z</dcterms:modified>
</cp:coreProperties>
</file>