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61" r:id="rId2"/>
    <p:sldId id="333" r:id="rId3"/>
    <p:sldId id="335" r:id="rId4"/>
    <p:sldId id="343" r:id="rId5"/>
    <p:sldId id="339" r:id="rId6"/>
    <p:sldId id="342" r:id="rId7"/>
    <p:sldId id="331" r:id="rId8"/>
    <p:sldId id="345" r:id="rId9"/>
    <p:sldId id="348" r:id="rId10"/>
    <p:sldId id="332" r:id="rId11"/>
    <p:sldId id="305" r:id="rId12"/>
    <p:sldId id="349" r:id="rId13"/>
    <p:sldId id="312" r:id="rId14"/>
    <p:sldId id="310" r:id="rId15"/>
    <p:sldId id="352" r:id="rId16"/>
    <p:sldId id="350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787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7B7C8-D95F-4D47-8095-09B5CB2E8AAE}" type="datetimeFigureOut">
              <a:rPr lang="en-GB" smtClean="0"/>
              <a:t>2014-06-24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71C5B-4891-4A4F-9B42-645DF6E750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697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WNA provides a  vehicle for </a:t>
            </a:r>
            <a:r>
              <a:rPr lang="en-GB" dirty="0"/>
              <a:t>members, through Working Groups, to shape joint positions on economic</a:t>
            </a:r>
            <a:r>
              <a:rPr lang="en-GB" dirty="0" smtClean="0"/>
              <a:t>, safety</a:t>
            </a:r>
            <a:r>
              <a:rPr lang="en-GB" dirty="0"/>
              <a:t>, and environmental issues.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71C5B-4891-4A4F-9B42-645DF6E7507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387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71C5B-4891-4A4F-9B42-645DF6E7507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110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71C5B-4891-4A4F-9B42-645DF6E7507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377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71C5B-4891-4A4F-9B42-645DF6E7507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918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WNA represents the  industry in key world forums that shape the nuclear industry’s regulatory and policy environment.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71C5B-4891-4A4F-9B42-645DF6E7507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507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WNA represents the  industry in key world forums that shape the nuclear industry’s regulatory and policy environment.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71C5B-4891-4A4F-9B42-645DF6E7507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507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Plans for 2014 include: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Increase </a:t>
            </a:r>
            <a:r>
              <a:rPr lang="en-GB" dirty="0"/>
              <a:t>partners participation  </a:t>
            </a:r>
            <a:r>
              <a:rPr lang="en-GB" dirty="0" smtClean="0"/>
              <a:t>- WNU </a:t>
            </a:r>
            <a:r>
              <a:rPr lang="en-GB" dirty="0"/>
              <a:t>Advisory panel and programme committees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Improve </a:t>
            </a:r>
            <a:r>
              <a:rPr lang="en-GB" dirty="0"/>
              <a:t>promotion of WNU </a:t>
            </a:r>
            <a:r>
              <a:rPr lang="en-GB" dirty="0" smtClean="0"/>
              <a:t>activities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 smtClean="0"/>
              <a:t>Build </a:t>
            </a:r>
            <a:r>
              <a:rPr lang="en-GB" dirty="0"/>
              <a:t>on feedback and modernise teaching </a:t>
            </a:r>
            <a:r>
              <a:rPr lang="en-GB" dirty="0" smtClean="0"/>
              <a:t>methods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71C5B-4891-4A4F-9B42-645DF6E7507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530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71C5B-4891-4A4F-9B42-645DF6E7507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302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" y="283"/>
            <a:ext cx="9143245" cy="6857434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2772752" y="2682000"/>
            <a:ext cx="6120000" cy="1566000"/>
          </a:xfrm>
        </p:spPr>
        <p:txBody>
          <a:bodyPr anchor="ctr" anchorCtr="0">
            <a:normAutofit/>
          </a:bodyPr>
          <a:lstStyle>
            <a:lvl1pPr algn="l">
              <a:defRPr sz="3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Tile - 38pt Calibri</a:t>
            </a:r>
            <a:endParaRPr lang="en-GB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000" y="5706000"/>
            <a:ext cx="3600000" cy="576000"/>
          </a:xfrm>
        </p:spPr>
        <p:txBody>
          <a:bodyPr anchor="ctr" anchorCtr="0"/>
          <a:lstStyle>
            <a:lvl1pPr marL="0" indent="0">
              <a:lnSpc>
                <a:spcPts val="1900"/>
              </a:lnSpc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en-US" dirty="0" smtClean="0"/>
              <a:t>Name - 18pt Calibri</a:t>
            </a:r>
          </a:p>
          <a:p>
            <a:pPr lvl="0"/>
            <a:r>
              <a:rPr lang="en-US" dirty="0" smtClean="0"/>
              <a:t>Position</a:t>
            </a:r>
            <a:endParaRPr lang="en-GB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5256000" y="5706000"/>
            <a:ext cx="3600000" cy="576000"/>
          </a:xfrm>
        </p:spPr>
        <p:txBody>
          <a:bodyPr anchor="ctr" anchorCtr="0"/>
          <a:lstStyle>
            <a:lvl1pPr marL="0" indent="0" algn="r">
              <a:lnSpc>
                <a:spcPts val="1900"/>
              </a:lnSpc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en-US" dirty="0" smtClean="0"/>
              <a:t>Conference</a:t>
            </a:r>
          </a:p>
          <a:p>
            <a:pPr lvl="0"/>
            <a:r>
              <a:rPr lang="en-US" dirty="0" smtClean="0"/>
              <a:t>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0481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8713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114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88000" y="1440000"/>
            <a:ext cx="8568000" cy="452596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Content - 24pt Calibri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Heading - 38pt Calibri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769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775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720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9715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2179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94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029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170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" y="6102158"/>
            <a:ext cx="9143245" cy="75584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00" y="252000"/>
            <a:ext cx="8568000" cy="112476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DG’s update 2014-1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00" y="1440000"/>
            <a:ext cx="8568000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Content - 24pt Calibri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282000"/>
            <a:ext cx="360000" cy="324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9AC9D6E-4EFA-4E53-AE1A-25AA239DC6A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7"/>
          <p:cNvSpPr txBox="1">
            <a:spLocks/>
          </p:cNvSpPr>
          <p:nvPr/>
        </p:nvSpPr>
        <p:spPr>
          <a:xfrm>
            <a:off x="1360800" y="6282000"/>
            <a:ext cx="7128000" cy="324000"/>
          </a:xfrm>
          <a:prstGeom prst="rect">
            <a:avLst/>
          </a:prstGeom>
        </p:spPr>
        <p:txBody>
          <a:bodyPr wrap="none" lIns="0" tIns="0" rIns="0" bIns="0" anchor="b" anchorCtr="0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100"/>
              </a:lnSpc>
            </a:pPr>
            <a:r>
              <a:rPr lang="en-US" dirty="0" smtClean="0"/>
              <a:t>Agneta Rising </a:t>
            </a:r>
          </a:p>
          <a:p>
            <a:pPr>
              <a:lnSpc>
                <a:spcPts val="1100"/>
              </a:lnSpc>
            </a:pPr>
            <a:r>
              <a:rPr lang="en-US" dirty="0" smtClean="0"/>
              <a:t>Director</a:t>
            </a:r>
            <a:r>
              <a:rPr lang="en-US" baseline="0" dirty="0" smtClean="0"/>
              <a:t> General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496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lnSpc>
          <a:spcPts val="3800"/>
        </a:lnSpc>
        <a:spcBef>
          <a:spcPct val="0"/>
        </a:spcBef>
        <a:spcAft>
          <a:spcPts val="0"/>
        </a:spcAft>
        <a:buNone/>
        <a:defRPr sz="3800" kern="1200" baseline="0">
          <a:solidFill>
            <a:srgbClr val="00549F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2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eg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World Nuclear Association </a:t>
            </a:r>
            <a:br>
              <a:rPr lang="en-GB" dirty="0" smtClean="0"/>
            </a:br>
            <a:r>
              <a:rPr lang="en-GB" sz="2400" dirty="0" smtClean="0"/>
              <a:t>The gateway to the global nuclear business</a:t>
            </a:r>
            <a:endParaRPr lang="en-GB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Agneta Rising</a:t>
            </a:r>
          </a:p>
          <a:p>
            <a:r>
              <a:rPr lang="en-GB" dirty="0" smtClean="0"/>
              <a:t>Director General, WNA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16016" y="5706000"/>
            <a:ext cx="4139984" cy="576000"/>
          </a:xfrm>
        </p:spPr>
        <p:txBody>
          <a:bodyPr/>
          <a:lstStyle/>
          <a:p>
            <a:r>
              <a:rPr lang="en-GB" dirty="0" smtClean="0"/>
              <a:t>Russia, June 2014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453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8000" y="384000"/>
            <a:ext cx="8568000" cy="630312"/>
          </a:xfrm>
        </p:spPr>
        <p:txBody>
          <a:bodyPr>
            <a:noAutofit/>
          </a:bodyPr>
          <a:lstStyle/>
          <a:p>
            <a:pPr>
              <a:lnSpc>
                <a:spcPts val="2800"/>
              </a:lnSpc>
            </a:pPr>
            <a:r>
              <a:rPr lang="en-GB" sz="3600" dirty="0" smtClean="0"/>
              <a:t>World Nuclear News</a:t>
            </a:r>
            <a:endParaRPr lang="en-GB" sz="3600" dirty="0">
              <a:solidFill>
                <a:schemeClr val="tx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4795" y="976783"/>
            <a:ext cx="3098154" cy="2369738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9142" y="1283109"/>
            <a:ext cx="2779989" cy="2126378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53398" y="1552846"/>
            <a:ext cx="2546994" cy="1948162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0" y="6000001"/>
            <a:ext cx="4283968" cy="693363"/>
          </a:xfrm>
          <a:prstGeom prst="rect">
            <a:avLst/>
          </a:prstGeom>
        </p:spPr>
        <p:txBody>
          <a:bodyPr wrap="square" lIns="0" tIns="0" rIns="0" bIns="0" rtlCol="0" anchor="t" anchorCtr="0">
            <a:noAutofit/>
          </a:bodyPr>
          <a:lstStyle/>
          <a:p>
            <a:pPr algn="ctr"/>
            <a:r>
              <a:rPr lang="en-GB" sz="2400" dirty="0">
                <a:solidFill>
                  <a:srgbClr val="00549F"/>
                </a:solidFill>
              </a:rPr>
              <a:t>www.world-nuclear-news.org</a:t>
            </a:r>
            <a:endParaRPr lang="en-GB" sz="2400" dirty="0" smtClean="0">
              <a:solidFill>
                <a:srgbClr val="00549F"/>
              </a:solidFill>
            </a:endParaRPr>
          </a:p>
        </p:txBody>
      </p:sp>
      <p:sp>
        <p:nvSpPr>
          <p:cNvPr id="21" name="Content Placeholder 1"/>
          <p:cNvSpPr>
            <a:spLocks noGrp="1"/>
          </p:cNvSpPr>
          <p:nvPr>
            <p:ph idx="1"/>
          </p:nvPr>
        </p:nvSpPr>
        <p:spPr>
          <a:xfrm>
            <a:off x="611560" y="3645024"/>
            <a:ext cx="7964591" cy="2160239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lIns="90000" tIns="46800" rIns="90000" bIns="46800"/>
          <a:lstStyle/>
          <a:p>
            <a:pPr marL="265113" indent="-265113">
              <a:buFont typeface="Arial" pitchFamily="34" charset="0"/>
              <a:buChar char="•"/>
            </a:pPr>
            <a:r>
              <a:rPr lang="en-GB" altLang="ko-KR" sz="2600" dirty="0" smtClean="0">
                <a:ea typeface="Gulim" pitchFamily="34" charset="-127"/>
              </a:rPr>
              <a:t>Full coverage of the nuclear power industry</a:t>
            </a:r>
          </a:p>
          <a:p>
            <a:pPr marL="265113" indent="-265113">
              <a:buFont typeface="Arial" pitchFamily="34" charset="0"/>
              <a:buChar char="•"/>
            </a:pPr>
            <a:r>
              <a:rPr lang="en-GB" altLang="ko-KR" sz="2600" dirty="0">
                <a:ea typeface="Gulim" pitchFamily="34" charset="-127"/>
              </a:rPr>
              <a:t>Timely &amp; concise daily reporting</a:t>
            </a:r>
          </a:p>
          <a:p>
            <a:pPr marL="265113" indent="-265113">
              <a:buFont typeface="Arial" pitchFamily="34" charset="0"/>
              <a:buChar char="•"/>
            </a:pPr>
            <a:r>
              <a:rPr lang="en-GB" altLang="ko-KR" sz="2600" dirty="0">
                <a:ea typeface="Gulim" pitchFamily="34" charset="-127"/>
              </a:rPr>
              <a:t> Free online news </a:t>
            </a:r>
            <a:r>
              <a:rPr lang="en-GB" altLang="ko-KR" sz="2600" dirty="0" smtClean="0">
                <a:ea typeface="Gulim" pitchFamily="34" charset="-127"/>
              </a:rPr>
              <a:t>service</a:t>
            </a:r>
          </a:p>
          <a:p>
            <a:pPr marL="265113" indent="-265113">
              <a:buFont typeface="Arial" pitchFamily="34" charset="0"/>
              <a:buChar char="•"/>
            </a:pPr>
            <a:r>
              <a:rPr lang="en-GB" altLang="ko-KR" sz="2600" dirty="0" smtClean="0">
                <a:ea typeface="Gulim" pitchFamily="34" charset="-127"/>
              </a:rPr>
              <a:t>Daily distribution to 20 000 people and over 100 000 Facebook followers</a:t>
            </a:r>
            <a:endParaRPr lang="en-GB" altLang="ko-KR" sz="2600" dirty="0">
              <a:ea typeface="Gulim" pitchFamily="34" charset="-127"/>
            </a:endParaRPr>
          </a:p>
          <a:p>
            <a:pPr marL="265113" indent="-265113">
              <a:buFont typeface="Arial" pitchFamily="34" charset="0"/>
              <a:buChar char="•"/>
            </a:pPr>
            <a:endParaRPr lang="en-GB" altLang="ko-KR" sz="2600" dirty="0">
              <a:ea typeface="Gulim" pitchFamily="34" charset="-127"/>
            </a:endParaRPr>
          </a:p>
          <a:p>
            <a:pPr marL="265113" indent="-265113">
              <a:buFont typeface="Arial" pitchFamily="34" charset="0"/>
              <a:buChar char="•"/>
            </a:pPr>
            <a:endParaRPr lang="en-GB" altLang="ko-KR" sz="2600" dirty="0" smtClean="0"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0793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Worldwide Presence</a:t>
            </a:r>
            <a:endParaRPr lang="en-GB" dirty="0"/>
          </a:p>
        </p:txBody>
      </p:sp>
      <p:pic>
        <p:nvPicPr>
          <p:cNvPr id="6147" name="Picture 3" descr="C:\Users\jcobb\AppData\Local\Microsoft\Windows\Temporary Internet Files\Content.Outlook\OBKLRQZI\worldmap_membership2014 (3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274989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949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8000" y="288001"/>
            <a:ext cx="8568000" cy="680723"/>
          </a:xfrm>
        </p:spPr>
        <p:txBody>
          <a:bodyPr>
            <a:noAutofit/>
          </a:bodyPr>
          <a:lstStyle/>
          <a:p>
            <a:pPr>
              <a:lnSpc>
                <a:spcPts val="3400"/>
              </a:lnSpc>
            </a:pPr>
            <a:r>
              <a:rPr lang="en-GB" sz="3600" dirty="0" smtClean="0"/>
              <a:t>Representation In </a:t>
            </a:r>
            <a:r>
              <a:rPr lang="en-GB" sz="3600" dirty="0"/>
              <a:t>I</a:t>
            </a:r>
            <a:r>
              <a:rPr lang="en-GB" sz="3600" dirty="0" smtClean="0"/>
              <a:t>nternational </a:t>
            </a:r>
            <a:r>
              <a:rPr lang="en-GB" sz="3600" dirty="0"/>
              <a:t>F</a:t>
            </a:r>
            <a:r>
              <a:rPr lang="en-GB" sz="3600" dirty="0" smtClean="0"/>
              <a:t>orums</a:t>
            </a:r>
            <a:endParaRPr lang="en-GB" sz="3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707" y="1129786"/>
            <a:ext cx="2369970" cy="17281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330110"/>
            <a:ext cx="3175057" cy="99490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73" y="1628800"/>
            <a:ext cx="2730915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0698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8000" y="288001"/>
            <a:ext cx="8568000" cy="680723"/>
          </a:xfrm>
        </p:spPr>
        <p:txBody>
          <a:bodyPr>
            <a:noAutofit/>
          </a:bodyPr>
          <a:lstStyle/>
          <a:p>
            <a:pPr>
              <a:lnSpc>
                <a:spcPts val="3400"/>
              </a:lnSpc>
            </a:pPr>
            <a:r>
              <a:rPr lang="en-GB" sz="3600" dirty="0" smtClean="0"/>
              <a:t>Representation In </a:t>
            </a:r>
            <a:r>
              <a:rPr lang="en-GB" sz="3600" dirty="0"/>
              <a:t>I</a:t>
            </a:r>
            <a:r>
              <a:rPr lang="en-GB" sz="3600" dirty="0" smtClean="0"/>
              <a:t>nternational </a:t>
            </a:r>
            <a:r>
              <a:rPr lang="en-GB" sz="3600" dirty="0"/>
              <a:t>F</a:t>
            </a:r>
            <a:r>
              <a:rPr lang="en-GB" sz="3600" dirty="0" smtClean="0"/>
              <a:t>orums</a:t>
            </a:r>
            <a:endParaRPr lang="en-GB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690" y="4869160"/>
            <a:ext cx="2406305" cy="10463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97152"/>
            <a:ext cx="3620079" cy="8470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707" y="1129786"/>
            <a:ext cx="2369970" cy="17281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330110"/>
            <a:ext cx="3175057" cy="99490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73" y="1628800"/>
            <a:ext cx="2730915" cy="8640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165577"/>
            <a:ext cx="2810218" cy="122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2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943" y="2621925"/>
            <a:ext cx="2795745" cy="2763291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43808" y="980728"/>
            <a:ext cx="5976664" cy="1027458"/>
          </a:xfrm>
        </p:spPr>
        <p:txBody>
          <a:bodyPr/>
          <a:lstStyle/>
          <a:p>
            <a:r>
              <a:rPr lang="en-GB" dirty="0" smtClean="0"/>
              <a:t>WNA works in partnership with the IAEA, WANO and the OECD-NEA in projects to enhance nuclear education </a:t>
            </a:r>
            <a:r>
              <a:rPr lang="en-GB" dirty="0"/>
              <a:t>and </a:t>
            </a:r>
            <a:r>
              <a:rPr lang="en-GB" dirty="0" smtClean="0"/>
              <a:t>build nuclear leadership</a:t>
            </a:r>
          </a:p>
          <a:p>
            <a:r>
              <a:rPr lang="en-GB" dirty="0" smtClean="0"/>
              <a:t>By NEI for courses </a:t>
            </a:r>
            <a:r>
              <a:rPr lang="en-GB" dirty="0"/>
              <a:t>shorter than </a:t>
            </a:r>
            <a:r>
              <a:rPr lang="en-GB" dirty="0" smtClean="0"/>
              <a:t>one year:</a:t>
            </a:r>
          </a:p>
          <a:p>
            <a:r>
              <a:rPr lang="en-GB" dirty="0" smtClean="0"/>
              <a:t>Awarded best nuclear training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8000" y="288001"/>
            <a:ext cx="8568000" cy="680723"/>
          </a:xfrm>
        </p:spPr>
        <p:txBody>
          <a:bodyPr>
            <a:normAutofit/>
          </a:bodyPr>
          <a:lstStyle/>
          <a:p>
            <a:pPr>
              <a:lnSpc>
                <a:spcPts val="3400"/>
              </a:lnSpc>
            </a:pPr>
            <a:r>
              <a:rPr lang="en-GB" sz="3600" dirty="0" smtClean="0"/>
              <a:t>World Nuclear University</a:t>
            </a:r>
            <a:endParaRPr lang="en-GB" sz="3600" dirty="0"/>
          </a:p>
        </p:txBody>
      </p:sp>
      <p:pic>
        <p:nvPicPr>
          <p:cNvPr id="5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78400"/>
            <a:ext cx="1849586" cy="182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73016"/>
            <a:ext cx="2044919" cy="20412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047" y="4293096"/>
            <a:ext cx="2232248" cy="2232248"/>
          </a:xfrm>
          <a:prstGeom prst="rect">
            <a:avLst/>
          </a:prstGeom>
          <a:effectLst/>
        </p:spPr>
      </p:pic>
      <p:sp>
        <p:nvSpPr>
          <p:cNvPr id="8" name="TextBox 7"/>
          <p:cNvSpPr txBox="1"/>
          <p:nvPr/>
        </p:nvSpPr>
        <p:spPr>
          <a:xfrm>
            <a:off x="849557" y="3300961"/>
            <a:ext cx="3384376" cy="2585323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GB" sz="2400" dirty="0" smtClean="0"/>
              <a:t>WNU Summer Institute</a:t>
            </a:r>
          </a:p>
          <a:p>
            <a:r>
              <a:rPr lang="en-GB" sz="2400" dirty="0" smtClean="0"/>
              <a:t>80 young professionals spend 6 weeks learning from key industry figures and building a network of future leaders for the industry</a:t>
            </a:r>
          </a:p>
        </p:txBody>
      </p:sp>
    </p:spTree>
    <p:extLst>
      <p:ext uri="{BB962C8B-B14F-4D97-AF65-F5344CB8AC3E}">
        <p14:creationId xmlns:p14="http://schemas.microsoft.com/office/powerpoint/2010/main" val="383490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0510" y="1340768"/>
            <a:ext cx="4109522" cy="1147330"/>
          </a:xfrm>
        </p:spPr>
        <p:txBody>
          <a:bodyPr/>
          <a:lstStyle/>
          <a:p>
            <a:pPr algn="r"/>
            <a:r>
              <a:rPr lang="en-GB" dirty="0"/>
              <a:t>S</a:t>
            </a:r>
            <a:r>
              <a:rPr lang="en-GB" dirty="0" smtClean="0"/>
              <a:t>hape common industry positions  on economic, environmental and safety issues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8000" y="288000"/>
            <a:ext cx="8568000" cy="776733"/>
          </a:xfrm>
        </p:spPr>
        <p:txBody>
          <a:bodyPr>
            <a:normAutofit/>
          </a:bodyPr>
          <a:lstStyle/>
          <a:p>
            <a:pPr>
              <a:lnSpc>
                <a:spcPts val="3400"/>
              </a:lnSpc>
            </a:pPr>
            <a:r>
              <a:rPr lang="en-GB" sz="3600" dirty="0" smtClean="0"/>
              <a:t>The gateway to the global nuclear business</a:t>
            </a:r>
            <a:endParaRPr lang="en-GB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3495712" y="3380592"/>
            <a:ext cx="4168801" cy="738664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en-GB" sz="2400" dirty="0" smtClean="0"/>
              <a:t>Network among industry peers and interact with leaders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1231" y="4900623"/>
            <a:ext cx="4096793" cy="1107996"/>
          </a:xfrm>
          <a:prstGeom prst="rect">
            <a:avLst/>
          </a:prstGeom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2400" dirty="0" smtClean="0"/>
              <a:t>Increase global support for nuclear energy and influence decisions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244284"/>
            <a:ext cx="2428630" cy="1620000"/>
          </a:xfrm>
          <a:prstGeom prst="round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852936"/>
            <a:ext cx="2428630" cy="1620000"/>
          </a:xfrm>
          <a:prstGeom prst="roundRect">
            <a:avLst/>
          </a:prstGeom>
          <a:ln>
            <a:noFill/>
          </a:ln>
          <a:effectLst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581128"/>
            <a:ext cx="2515765" cy="16200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1966780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WNA Market Report</a:t>
            </a:r>
            <a:br>
              <a:rPr lang="en-GB" dirty="0" smtClean="0"/>
            </a:br>
            <a:r>
              <a:rPr lang="en-GB" dirty="0" smtClean="0"/>
              <a:t>Global capacity projections (</a:t>
            </a:r>
            <a:r>
              <a:rPr lang="en-GB" dirty="0" err="1" smtClean="0"/>
              <a:t>GWe</a:t>
            </a:r>
            <a:r>
              <a:rPr lang="en-GB" dirty="0" smtClean="0"/>
              <a:t>) 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" t="2041"/>
          <a:stretch/>
        </p:blipFill>
        <p:spPr bwMode="auto">
          <a:xfrm>
            <a:off x="395536" y="1412776"/>
            <a:ext cx="8601868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08050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7"/>
            <a:ext cx="9140538" cy="6855403"/>
          </a:xfrm>
          <a:prstGeom prst="rect">
            <a:avLst/>
          </a:prstGeom>
        </p:spPr>
      </p:pic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2123730" y="2979064"/>
            <a:ext cx="7018543" cy="1026000"/>
          </a:xfrm>
        </p:spPr>
        <p:txBody>
          <a:bodyPr anchor="ctr" anchorCtr="0">
            <a:norm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z="5600" dirty="0" smtClean="0"/>
              <a:t>www.world-nuclear.org</a:t>
            </a:r>
            <a:endParaRPr lang="en-GB" sz="5600" dirty="0"/>
          </a:p>
        </p:txBody>
      </p:sp>
    </p:spTree>
    <p:extLst>
      <p:ext uri="{BB962C8B-B14F-4D97-AF65-F5344CB8AC3E}">
        <p14:creationId xmlns:p14="http://schemas.microsoft.com/office/powerpoint/2010/main" val="7656281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2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Increase in nuclear reactors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4905"/>
            <a:ext cx="85725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999602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3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Industry Cooperation</a:t>
            </a:r>
            <a:endParaRPr lang="en-GB" dirty="0"/>
          </a:p>
        </p:txBody>
      </p:sp>
      <p:pic>
        <p:nvPicPr>
          <p:cNvPr id="5" name="Content Placeholder 4" descr="C:\Users\jcobb\AppData\Local\Microsoft\Windows\Temporary Internet Files\Content.Outlook\OBKLRQZI\wna_structure_JC_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24744"/>
            <a:ext cx="2717582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78744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Working Groups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63" y="980729"/>
            <a:ext cx="8203193" cy="511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40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23528" y="1196752"/>
            <a:ext cx="8485562" cy="4524375"/>
            <a:chOff x="323528" y="1196752"/>
            <a:chExt cx="8485562" cy="4524375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196752"/>
              <a:ext cx="8485562" cy="452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3851920" y="1628800"/>
              <a:ext cx="4464496" cy="33123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19" y="1196752"/>
            <a:ext cx="848556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5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Reactors Under Construction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05364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6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Information Management</a:t>
            </a:r>
            <a:endParaRPr lang="en-GB" dirty="0"/>
          </a:p>
        </p:txBody>
      </p:sp>
      <p:pic>
        <p:nvPicPr>
          <p:cNvPr id="5" name="Content Placeholder 4" descr="C:\Users\jcobb\AppData\Local\Microsoft\Windows\Temporary Internet Files\Content.Outlook\OBKLRQZI\wna_structure_JC_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24744"/>
            <a:ext cx="2717582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jcobb\AppData\Local\Microsoft\Windows\Temporary Internet Files\Content.Outlook\OBKLRQZI\wna_structure_JC_2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058" y="1123153"/>
            <a:ext cx="3795894" cy="44524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57268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8000" y="288000"/>
            <a:ext cx="8568000" cy="630312"/>
          </a:xfrm>
        </p:spPr>
        <p:txBody>
          <a:bodyPr>
            <a:noAutofit/>
          </a:bodyPr>
          <a:lstStyle/>
          <a:p>
            <a:pPr>
              <a:lnSpc>
                <a:spcPts val="3400"/>
              </a:lnSpc>
            </a:pPr>
            <a:r>
              <a:rPr lang="en-GB" sz="3600" dirty="0" smtClean="0"/>
              <a:t>Information Library</a:t>
            </a:r>
            <a:endParaRPr lang="en-GB" sz="3600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14171" y="1196752"/>
            <a:ext cx="3164844" cy="2420556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771800" y="1142424"/>
            <a:ext cx="3292364" cy="251808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585961" y="877645"/>
            <a:ext cx="3921006" cy="2998889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2"/>
          <p:cNvSpPr txBox="1">
            <a:spLocks/>
          </p:cNvSpPr>
          <p:nvPr/>
        </p:nvSpPr>
        <p:spPr>
          <a:xfrm>
            <a:off x="2987824" y="6000001"/>
            <a:ext cx="3168000" cy="6933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914400" rtl="0" eaLnBrk="1" latinLnBrk="0" hangingPunct="1">
              <a:lnSpc>
                <a:spcPts val="3800"/>
              </a:lnSpc>
              <a:spcBef>
                <a:spcPct val="0"/>
              </a:spcBef>
              <a:spcAft>
                <a:spcPts val="0"/>
              </a:spcAft>
              <a:buNone/>
              <a:defRPr sz="3800" kern="1200" baseline="0">
                <a:solidFill>
                  <a:srgbClr val="00549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400" dirty="0" smtClean="0"/>
              <a:t>www.world-nuclear.org</a:t>
            </a:r>
            <a:endParaRPr lang="en-GB" sz="24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96325" y="4077072"/>
            <a:ext cx="75089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265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44500" indent="-4445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266700" indent="-266700" eaLnBrk="1" hangingPunct="1">
              <a:buFont typeface="Arial" charset="0"/>
              <a:buChar char="•"/>
            </a:pPr>
            <a:r>
              <a:rPr lang="en-GB" altLang="ko-KR" sz="2600" dirty="0">
                <a:ea typeface="Gulim" pitchFamily="34" charset="-127"/>
              </a:rPr>
              <a:t>200 Information Papers updated regularly</a:t>
            </a:r>
          </a:p>
          <a:p>
            <a:pPr marL="266700" indent="-266700" eaLnBrk="1" hangingPunct="1">
              <a:buFont typeface="Arial" charset="0"/>
              <a:buChar char="•"/>
            </a:pPr>
            <a:r>
              <a:rPr lang="en-GB" altLang="ko-KR" sz="2600" dirty="0" smtClean="0">
                <a:ea typeface="Gulim" pitchFamily="34" charset="-127"/>
              </a:rPr>
              <a:t>17 </a:t>
            </a:r>
            <a:r>
              <a:rPr lang="en-GB" altLang="ko-KR" sz="2600" dirty="0">
                <a:ea typeface="Gulim" pitchFamily="34" charset="-127"/>
              </a:rPr>
              <a:t>000 page views per day</a:t>
            </a:r>
          </a:p>
          <a:p>
            <a:pPr marL="266700" indent="-266700" eaLnBrk="1" hangingPunct="1">
              <a:buFont typeface="Arial" charset="0"/>
              <a:buChar char="•"/>
            </a:pPr>
            <a:r>
              <a:rPr lang="en-GB" altLang="ko-KR" sz="2600" dirty="0" smtClean="0">
                <a:ea typeface="Gulim" pitchFamily="34" charset="-127"/>
              </a:rPr>
              <a:t>Used </a:t>
            </a:r>
            <a:r>
              <a:rPr lang="en-GB" altLang="ko-KR" sz="2600" dirty="0">
                <a:ea typeface="Gulim" pitchFamily="34" charset="-127"/>
              </a:rPr>
              <a:t>by </a:t>
            </a:r>
            <a:r>
              <a:rPr lang="en-GB" altLang="ko-KR" sz="2600" dirty="0" smtClean="0">
                <a:ea typeface="Gulim" pitchFamily="34" charset="-127"/>
              </a:rPr>
              <a:t>policymakers, industry and the public</a:t>
            </a:r>
            <a:endParaRPr lang="en-GB" altLang="ko-KR" sz="2600" dirty="0"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854751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24905"/>
            <a:ext cx="85725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8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Rate of increase in number of nuclear reactors </a:t>
            </a:r>
            <a:r>
              <a:rPr lang="en-GB" dirty="0" smtClean="0"/>
              <a:t>declines</a:t>
            </a:r>
            <a:endParaRPr lang="en-GB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55" y="1424905"/>
            <a:ext cx="85725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849412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9D6E-4EFA-4E53-AE1A-25AA239DC6AD}" type="slidenum">
              <a:rPr lang="en-GB" smtClean="0"/>
              <a:t>9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Nuclear Energy Communication</a:t>
            </a:r>
            <a:endParaRPr lang="en-GB" dirty="0"/>
          </a:p>
        </p:txBody>
      </p:sp>
      <p:pic>
        <p:nvPicPr>
          <p:cNvPr id="5" name="Content Placeholder 4" descr="C:\Users\jcobb\AppData\Local\Microsoft\Windows\Temporary Internet Files\Content.Outlook\OBKLRQZI\wna_structure_JC_1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24744"/>
            <a:ext cx="2717582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jcobb\AppData\Local\Microsoft\Windows\Temporary Internet Files\Content.Outlook\OBKLRQZI\wna_structure_JC_2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058" y="1123153"/>
            <a:ext cx="3795894" cy="4452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jcobb\AppData\Local\Microsoft\Windows\Temporary Internet Files\Content.Outlook\OBKLRQZI\wna_structure_JC_3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468" y="1123153"/>
            <a:ext cx="4717872" cy="44660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876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NA_Staff_PP_Template_2013_3_lin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lIns="0" tIns="0" rIns="0" bIns="0" anchor="b" anchorCtr="0"/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WNA_Staff_PP_Template_2013_3_lines</Template>
  <TotalTime>3306</TotalTime>
  <Words>305</Words>
  <Application>Microsoft Office PowerPoint</Application>
  <PresentationFormat>On-screen Show (4:3)</PresentationFormat>
  <Paragraphs>58</Paragraphs>
  <Slides>17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WNA_Staff_PP_Template_2013_3_lines</vt:lpstr>
      <vt:lpstr>World Nuclear Association  The gateway to the global nuclear business</vt:lpstr>
      <vt:lpstr>Increase in nuclear reactors</vt:lpstr>
      <vt:lpstr>Industry Cooperation</vt:lpstr>
      <vt:lpstr>Working Groups</vt:lpstr>
      <vt:lpstr>Reactors Under Construction</vt:lpstr>
      <vt:lpstr>Information Management</vt:lpstr>
      <vt:lpstr>Information Library</vt:lpstr>
      <vt:lpstr>Rate of increase in number of nuclear reactors declines</vt:lpstr>
      <vt:lpstr>Nuclear Energy Communication</vt:lpstr>
      <vt:lpstr>World Nuclear News</vt:lpstr>
      <vt:lpstr>Worldwide Presence</vt:lpstr>
      <vt:lpstr>Representation In International Forums</vt:lpstr>
      <vt:lpstr>Representation In International Forums</vt:lpstr>
      <vt:lpstr>World Nuclear University</vt:lpstr>
      <vt:lpstr>The gateway to the global nuclear business</vt:lpstr>
      <vt:lpstr>WNA Market Report Global capacity projections (GWe) </vt:lpstr>
      <vt:lpstr>www.world-nuclear.org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Jeremy Gordon</dc:creator>
  <cp:lastModifiedBy>Agneta Rising</cp:lastModifiedBy>
  <cp:revision>70</cp:revision>
  <dcterms:created xsi:type="dcterms:W3CDTF">2013-09-09T11:23:40Z</dcterms:created>
  <dcterms:modified xsi:type="dcterms:W3CDTF">2014-06-24T20:10:39Z</dcterms:modified>
</cp:coreProperties>
</file>