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9" r:id="rId2"/>
  </p:sldMasterIdLst>
  <p:notesMasterIdLst>
    <p:notesMasterId r:id="rId34"/>
  </p:notesMasterIdLst>
  <p:sldIdLst>
    <p:sldId id="256" r:id="rId3"/>
    <p:sldId id="257" r:id="rId4"/>
    <p:sldId id="283" r:id="rId5"/>
    <p:sldId id="258" r:id="rId6"/>
    <p:sldId id="287" r:id="rId7"/>
    <p:sldId id="260" r:id="rId8"/>
    <p:sldId id="262" r:id="rId9"/>
    <p:sldId id="263" r:id="rId10"/>
    <p:sldId id="264" r:id="rId11"/>
    <p:sldId id="28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85" r:id="rId24"/>
    <p:sldId id="288" r:id="rId25"/>
    <p:sldId id="276" r:id="rId26"/>
    <p:sldId id="277" r:id="rId27"/>
    <p:sldId id="278" r:id="rId28"/>
    <p:sldId id="279" r:id="rId29"/>
    <p:sldId id="286" r:id="rId30"/>
    <p:sldId id="280" r:id="rId31"/>
    <p:sldId id="281" r:id="rId32"/>
    <p:sldId id="28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54" autoAdjust="0"/>
    <p:restoredTop sz="94700" autoAdjust="0"/>
  </p:normalViewPr>
  <p:slideViewPr>
    <p:cSldViewPr snapToObjects="1" showGuides="1">
      <p:cViewPr varScale="1">
        <p:scale>
          <a:sx n="50" d="100"/>
          <a:sy n="50" d="100"/>
        </p:scale>
        <p:origin x="-684" y="-60"/>
      </p:cViewPr>
      <p:guideLst>
        <p:guide orient="horz" pos="743"/>
        <p:guide pos="5545"/>
        <p:guide pos="226"/>
        <p:guide pos="426"/>
        <p:guide pos="612"/>
        <p:guide pos="7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n-US" sz="1600"/>
              <a:t>ROSATOM CICE&amp;T Staff</a:t>
            </a:r>
            <a:endParaRPr lang="ru-RU" sz="160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2009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tint val="74000"/>
                  </a:schemeClr>
                </a:gs>
                <a:gs pos="49000">
                  <a:schemeClr val="accent1">
                    <a:tint val="96000"/>
                    <a:shade val="84000"/>
                    <a:satMod val="110000"/>
                  </a:schemeClr>
                </a:gs>
                <a:gs pos="49100">
                  <a:schemeClr val="accent1">
                    <a:shade val="55000"/>
                    <a:satMod val="150000"/>
                  </a:schemeClr>
                </a:gs>
                <a:gs pos="92000">
                  <a:schemeClr val="accent1">
                    <a:tint val="98000"/>
                    <a:shade val="90000"/>
                    <a:satMod val="128000"/>
                  </a:schemeClr>
                </a:gs>
                <a:gs pos="100000">
                  <a:schemeClr val="accent1">
                    <a:tint val="90000"/>
                    <a:shade val="97000"/>
                    <a:satMod val="128000"/>
                  </a:schemeClr>
                </a:gs>
              </a:gsLst>
              <a:lin ang="10800000" scaled="1"/>
              <a:tileRect/>
            </a:gradFill>
            <a:ln w="11430" cap="flat" cmpd="sng" algn="ctr">
              <a:solidFill>
                <a:schemeClr val="accent1"/>
              </a:solidFill>
              <a:prstDash val="solid"/>
            </a:ln>
            <a:effectLst>
              <a:outerShdw blurRad="39000" dist="25400" dir="5400000" rotWithShape="0">
                <a:schemeClr val="accent1">
                  <a:shade val="33000"/>
                  <a:alpha val="83000"/>
                </a:schemeClr>
              </a:outerShdw>
            </a:effectLst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207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tint val="74000"/>
                  </a:schemeClr>
                </a:gs>
                <a:gs pos="49000">
                  <a:schemeClr val="accent2">
                    <a:tint val="96000"/>
                    <a:shade val="84000"/>
                    <a:satMod val="110000"/>
                  </a:schemeClr>
                </a:gs>
                <a:gs pos="49100">
                  <a:schemeClr val="accent2">
                    <a:shade val="55000"/>
                    <a:satMod val="150000"/>
                  </a:schemeClr>
                </a:gs>
                <a:gs pos="92000">
                  <a:schemeClr val="accent2">
                    <a:tint val="98000"/>
                    <a:shade val="90000"/>
                    <a:satMod val="128000"/>
                  </a:schemeClr>
                </a:gs>
                <a:gs pos="100000">
                  <a:schemeClr val="accent2">
                    <a:tint val="90000"/>
                    <a:shade val="97000"/>
                    <a:satMod val="128000"/>
                  </a:schemeClr>
                </a:gs>
              </a:gsLst>
              <a:lin ang="10800000" scaled="1"/>
              <a:tileRect/>
            </a:gradFill>
            <a:ln w="11430" cap="flat" cmpd="sng" algn="ctr">
              <a:solidFill>
                <a:schemeClr val="accent2"/>
              </a:solidFill>
              <a:prstDash val="solid"/>
            </a:ln>
            <a:effectLst>
              <a:outerShdw blurRad="39000" dist="25400" dir="5400000" rotWithShape="0">
                <a:schemeClr val="accent2">
                  <a:shade val="33000"/>
                  <a:alpha val="83000"/>
                </a:schemeClr>
              </a:outerShdw>
            </a:effectLst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235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2011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tint val="74000"/>
                  </a:schemeClr>
                </a:gs>
                <a:gs pos="49000">
                  <a:schemeClr val="accent3">
                    <a:tint val="96000"/>
                    <a:shade val="84000"/>
                    <a:satMod val="110000"/>
                  </a:schemeClr>
                </a:gs>
                <a:gs pos="49100">
                  <a:schemeClr val="accent3">
                    <a:shade val="55000"/>
                    <a:satMod val="150000"/>
                  </a:schemeClr>
                </a:gs>
                <a:gs pos="92000">
                  <a:schemeClr val="accent3">
                    <a:tint val="98000"/>
                    <a:shade val="90000"/>
                    <a:satMod val="128000"/>
                  </a:schemeClr>
                </a:gs>
                <a:gs pos="100000">
                  <a:schemeClr val="accent3">
                    <a:tint val="90000"/>
                    <a:shade val="97000"/>
                    <a:satMod val="128000"/>
                  </a:schemeClr>
                </a:gs>
              </a:gsLst>
              <a:lin ang="10800000" scaled="1"/>
              <a:tileRect/>
            </a:gradFill>
            <a:ln w="11430" cap="flat" cmpd="sng" algn="ctr">
              <a:solidFill>
                <a:schemeClr val="accent3"/>
              </a:solidFill>
              <a:prstDash val="solid"/>
            </a:ln>
            <a:effectLst>
              <a:outerShdw blurRad="39000" dist="25400" dir="5400000" rotWithShape="0">
                <a:schemeClr val="accent3">
                  <a:shade val="33000"/>
                  <a:alpha val="83000"/>
                </a:schemeClr>
              </a:outerShdw>
            </a:effectLst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379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2012</c:v>
                </c:pt>
              </c:strCache>
            </c:strRef>
          </c:tx>
          <c:spPr>
            <a:gradFill flip="none" rotWithShape="1">
              <a:gsLst>
                <a:gs pos="0">
                  <a:schemeClr val="accent4">
                    <a:tint val="74000"/>
                  </a:schemeClr>
                </a:gs>
                <a:gs pos="49000">
                  <a:schemeClr val="accent4">
                    <a:tint val="96000"/>
                    <a:shade val="84000"/>
                    <a:satMod val="110000"/>
                  </a:schemeClr>
                </a:gs>
                <a:gs pos="49100">
                  <a:schemeClr val="accent4">
                    <a:shade val="55000"/>
                    <a:satMod val="150000"/>
                  </a:schemeClr>
                </a:gs>
                <a:gs pos="92000">
                  <a:schemeClr val="accent4">
                    <a:tint val="98000"/>
                    <a:shade val="90000"/>
                    <a:satMod val="128000"/>
                  </a:schemeClr>
                </a:gs>
                <a:gs pos="100000">
                  <a:schemeClr val="accent4">
                    <a:tint val="90000"/>
                    <a:shade val="97000"/>
                    <a:satMod val="128000"/>
                  </a:schemeClr>
                </a:gs>
              </a:gsLst>
              <a:lin ang="10800000" scaled="1"/>
              <a:tileRect/>
            </a:gradFill>
            <a:ln w="11430" cap="flat" cmpd="sng" algn="ctr">
              <a:solidFill>
                <a:schemeClr val="accent4"/>
              </a:solidFill>
              <a:prstDash val="solid"/>
            </a:ln>
            <a:effectLst>
              <a:outerShdw blurRad="39000" dist="25400" dir="5400000" rotWithShape="0">
                <a:schemeClr val="accent4">
                  <a:shade val="33000"/>
                  <a:alpha val="83000"/>
                </a:schemeClr>
              </a:outerShdw>
            </a:effectLst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330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2013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tint val="74000"/>
                  </a:schemeClr>
                </a:gs>
                <a:gs pos="49000">
                  <a:schemeClr val="accent5">
                    <a:tint val="96000"/>
                    <a:shade val="84000"/>
                    <a:satMod val="110000"/>
                  </a:schemeClr>
                </a:gs>
                <a:gs pos="49100">
                  <a:schemeClr val="accent5">
                    <a:shade val="55000"/>
                    <a:satMod val="150000"/>
                  </a:schemeClr>
                </a:gs>
                <a:gs pos="92000">
                  <a:schemeClr val="accent5">
                    <a:tint val="98000"/>
                    <a:shade val="90000"/>
                    <a:satMod val="128000"/>
                  </a:schemeClr>
                </a:gs>
                <a:gs pos="100000">
                  <a:schemeClr val="accent5">
                    <a:tint val="90000"/>
                    <a:shade val="97000"/>
                    <a:satMod val="128000"/>
                  </a:schemeClr>
                </a:gs>
              </a:gsLst>
              <a:lin ang="10800000" scaled="1"/>
              <a:tileRect/>
            </a:gradFill>
            <a:ln w="11430" cap="flat" cmpd="sng" algn="ctr">
              <a:solidFill>
                <a:schemeClr val="accent5"/>
              </a:solidFill>
              <a:prstDash val="solid"/>
            </a:ln>
            <a:effectLst>
              <a:outerShdw blurRad="39000" dist="25400" dir="5400000" rotWithShape="0">
                <a:schemeClr val="accent5">
                  <a:shade val="33000"/>
                  <a:alpha val="83000"/>
                </a:schemeClr>
              </a:outerShdw>
            </a:effectLst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343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68401792"/>
        <c:axId val="68415872"/>
      </c:barChart>
      <c:catAx>
        <c:axId val="68401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68415872"/>
        <c:crosses val="autoZero"/>
        <c:auto val="1"/>
        <c:lblAlgn val="ctr"/>
        <c:lblOffset val="100"/>
        <c:noMultiLvlLbl val="0"/>
      </c:catAx>
      <c:valAx>
        <c:axId val="684158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6840179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n-US" sz="1600"/>
              <a:t>Number of trainees (persons/yr)</a:t>
            </a:r>
            <a:endParaRPr lang="ru-RU" sz="160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Obninsk</c:v>
                </c:pt>
              </c:strCache>
            </c:strRef>
          </c:tx>
          <c:cat>
            <c:numRef>
              <c:f>Лист1!$A$2:$A$9</c:f>
              <c:numCache>
                <c:formatCode>General</c:formatCode>
                <c:ptCount val="8"/>
                <c:pt idx="0">
                  <c:v>1985</c:v>
                </c:pt>
                <c:pt idx="1">
                  <c:v>1997</c:v>
                </c:pt>
                <c:pt idx="2">
                  <c:v>2007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2">
                  <c:v>2667</c:v>
                </c:pt>
                <c:pt idx="3">
                  <c:v>4013</c:v>
                </c:pt>
                <c:pt idx="4">
                  <c:v>4703</c:v>
                </c:pt>
                <c:pt idx="5">
                  <c:v>5496</c:v>
                </c:pt>
                <c:pt idx="6">
                  <c:v>7597</c:v>
                </c:pt>
                <c:pt idx="7">
                  <c:v>8925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St.Pb</c:v>
                </c:pt>
              </c:strCache>
            </c:strRef>
          </c:tx>
          <c:cat>
            <c:numRef>
              <c:f>Лист1!$A$2:$A$9</c:f>
              <c:numCache>
                <c:formatCode>General</c:formatCode>
                <c:ptCount val="8"/>
                <c:pt idx="0">
                  <c:v>1985</c:v>
                </c:pt>
                <c:pt idx="1">
                  <c:v>1997</c:v>
                </c:pt>
                <c:pt idx="2">
                  <c:v>2007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</c:numCache>
            </c:numRef>
          </c:cat>
          <c:val>
            <c:numRef>
              <c:f>Лист1!$C$2:$C$9</c:f>
              <c:numCache>
                <c:formatCode>General</c:formatCode>
                <c:ptCount val="8"/>
                <c:pt idx="2">
                  <c:v>1629</c:v>
                </c:pt>
                <c:pt idx="3">
                  <c:v>1409</c:v>
                </c:pt>
                <c:pt idx="4">
                  <c:v>2096</c:v>
                </c:pt>
                <c:pt idx="5">
                  <c:v>2644</c:v>
                </c:pt>
                <c:pt idx="6">
                  <c:v>3576</c:v>
                </c:pt>
                <c:pt idx="7">
                  <c:v>4210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Total</c:v>
                </c:pt>
              </c:strCache>
            </c:strRef>
          </c:tx>
          <c:cat>
            <c:numRef>
              <c:f>Лист1!$A$2:$A$9</c:f>
              <c:numCache>
                <c:formatCode>General</c:formatCode>
                <c:ptCount val="8"/>
                <c:pt idx="0">
                  <c:v>1985</c:v>
                </c:pt>
                <c:pt idx="1">
                  <c:v>1997</c:v>
                </c:pt>
                <c:pt idx="2">
                  <c:v>2007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</c:numCache>
            </c:num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10529</c:v>
                </c:pt>
                <c:pt idx="1">
                  <c:v>837</c:v>
                </c:pt>
                <c:pt idx="2">
                  <c:v>4296</c:v>
                </c:pt>
                <c:pt idx="3">
                  <c:v>5422</c:v>
                </c:pt>
                <c:pt idx="4">
                  <c:v>6799</c:v>
                </c:pt>
                <c:pt idx="5">
                  <c:v>8140</c:v>
                </c:pt>
                <c:pt idx="6">
                  <c:v>11173</c:v>
                </c:pt>
                <c:pt idx="7">
                  <c:v>13135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9590400"/>
        <c:axId val="69592192"/>
      </c:lineChart>
      <c:catAx>
        <c:axId val="69590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9592192"/>
        <c:crosses val="autoZero"/>
        <c:auto val="1"/>
        <c:lblAlgn val="ctr"/>
        <c:lblOffset val="100"/>
        <c:noMultiLvlLbl val="0"/>
      </c:catAx>
      <c:valAx>
        <c:axId val="695921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6959040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295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451149118932669"/>
          <c:y val="0.17342307173668478"/>
          <c:w val="0.75739868106428665"/>
          <c:h val="0.7343172063958424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21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dPt>
            <c:idx val="9"/>
            <c:bubble3D val="0"/>
          </c:dPt>
          <c:dPt>
            <c:idx val="10"/>
            <c:bubble3D val="0"/>
          </c:dPt>
          <c:dLbls>
            <c:dLbl>
              <c:idx val="0"/>
              <c:layout>
                <c:manualLayout>
                  <c:x val="-9.8613746782619291E-2"/>
                  <c:y val="-2.8959551893097856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1"/>
              <c:layout>
                <c:manualLayout>
                  <c:x val="-0.15434971595668528"/>
                  <c:y val="-0.1579479263616217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2"/>
              <c:layout>
                <c:manualLayout>
                  <c:x val="-4.3391949313879283E-2"/>
                  <c:y val="-8.212601962789693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3"/>
              <c:layout>
                <c:manualLayout>
                  <c:x val="7.0319255547602003E-2"/>
                  <c:y val="-5.833152437765711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4"/>
              <c:layout>
                <c:manualLayout>
                  <c:x val="8.9662407286129855E-2"/>
                  <c:y val="-6.953760536589864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5"/>
              <c:layout>
                <c:manualLayout>
                  <c:x val="-3.4042553191489362E-2"/>
                  <c:y val="0.3136283915788657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6"/>
              <c:layout>
                <c:manualLayout>
                  <c:x val="0.246194185107906"/>
                  <c:y val="6.5787049098714016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7"/>
              <c:layout>
                <c:manualLayout>
                  <c:x val="-7.3172847591343154E-2"/>
                  <c:y val="2.667867003732448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8"/>
              <c:layout>
                <c:manualLayout>
                  <c:x val="-0.16124509968168874"/>
                  <c:y val="0.1738271842687107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9"/>
              <c:layout>
                <c:manualLayout>
                  <c:x val="-0.13170764099361854"/>
                  <c:y val="0.1088894744768958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10"/>
              <c:layout>
                <c:manualLayout>
                  <c:x val="-0.14438660351208515"/>
                  <c:y val="0.1170601313908948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</c:dLbls>
          <c:cat>
            <c:strRef>
              <c:f>Лист1!$A$2:$A$12</c:f>
              <c:strCache>
                <c:ptCount val="11"/>
                <c:pt idx="0">
                  <c:v>Rosatom HQ</c:v>
                </c:pt>
                <c:pt idx="1">
                  <c:v>Fuel Prod. Co</c:v>
                </c:pt>
                <c:pt idx="2">
                  <c:v>Nuclear Defense</c:v>
                </c:pt>
                <c:pt idx="3">
                  <c:v>Nuclear Safety Dpt</c:v>
                </c:pt>
                <c:pt idx="4">
                  <c:v>Mining </c:v>
                </c:pt>
                <c:pt idx="5">
                  <c:v>ROSENERGOATOM</c:v>
                </c:pt>
                <c:pt idx="6">
                  <c:v>Atomstroyexport</c:v>
                </c:pt>
                <c:pt idx="7">
                  <c:v>Maintenance</c:v>
                </c:pt>
                <c:pt idx="8">
                  <c:v>Оthers</c:v>
                </c:pt>
                <c:pt idx="9">
                  <c:v>NEC</c:v>
                </c:pt>
                <c:pt idx="10">
                  <c:v>R&amp;D</c:v>
                </c:pt>
              </c:strCache>
            </c:strRef>
          </c:cat>
          <c:val>
            <c:numRef>
              <c:f>Лист1!$B$2:$B$12</c:f>
              <c:numCache>
                <c:formatCode>0%</c:formatCode>
                <c:ptCount val="11"/>
                <c:pt idx="0">
                  <c:v>1.7000000000000001E-2</c:v>
                </c:pt>
                <c:pt idx="1">
                  <c:v>7.2999999999999995E-2</c:v>
                </c:pt>
                <c:pt idx="2">
                  <c:v>4.4999999999999998E-2</c:v>
                </c:pt>
                <c:pt idx="3">
                  <c:v>5.1999999999999998E-2</c:v>
                </c:pt>
                <c:pt idx="4">
                  <c:v>8.5000000000000006E-2</c:v>
                </c:pt>
                <c:pt idx="5">
                  <c:v>0.42699999999999999</c:v>
                </c:pt>
                <c:pt idx="6">
                  <c:v>7.0000000000000001E-3</c:v>
                </c:pt>
                <c:pt idx="7">
                  <c:v>1.4999999999999999E-2</c:v>
                </c:pt>
                <c:pt idx="8">
                  <c:v>0.17899999999999999</c:v>
                </c:pt>
                <c:pt idx="9">
                  <c:v>5.1999999999999998E-2</c:v>
                </c:pt>
                <c:pt idx="10">
                  <c:v>4.8000000000000001E-2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963539030642687E-2"/>
          <c:y val="4.4636973121161265E-2"/>
          <c:w val="0.96407292193871463"/>
          <c:h val="0.8647684237349196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Бангладеш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-4.0826225069642466E-2"/>
                  <c:y val="-1.0229188171811472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</c:dLbl>
            <c:dLbl>
              <c:idx val="1"/>
              <c:delete val="1"/>
            </c:dLbl>
            <c:dLbl>
              <c:idx val="2"/>
              <c:layout>
                <c:manualLayout>
                  <c:x val="-4.245927407242816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</c:dLbl>
            <c:dLbl>
              <c:idx val="3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</c:v>
                </c:pt>
                <c:pt idx="1">
                  <c:v>0</c:v>
                </c:pt>
                <c:pt idx="2">
                  <c:v>2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Вьетнам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4.0826225069642466E-2"/>
                  <c:y val="4.4636753451017953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 smtClean="0">
                        <a:solidFill>
                          <a:schemeClr val="tx1"/>
                        </a:solidFill>
                      </a:rPr>
                      <a:t>17</a:t>
                    </a:r>
                    <a:endParaRPr lang="ru-RU" sz="1400" b="1" dirty="0">
                      <a:solidFill>
                        <a:schemeClr val="bg1"/>
                      </a:solidFill>
                    </a:endParaRP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</c:dLbl>
            <c:dLbl>
              <c:idx val="1"/>
              <c:layout>
                <c:manualLayout>
                  <c:x val="-3.7560127064071074E-2"/>
                  <c:y val="-5.579841310288470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</c:dLbl>
            <c:dLbl>
              <c:idx val="2"/>
              <c:layout>
                <c:manualLayout>
                  <c:x val="-3.4294029058499674E-2"/>
                  <c:y val="8.369432460217736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</c:dLbl>
            <c:dLbl>
              <c:idx val="3"/>
              <c:delete val="1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17</c:v>
                </c:pt>
                <c:pt idx="1">
                  <c:v>9</c:v>
                </c:pt>
                <c:pt idx="2">
                  <c:v>10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Беларусь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layout>
                <c:manualLayout>
                  <c:x val="-4.2459274072428166E-2"/>
                  <c:y val="-5.57962164014515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</c:dLbl>
            <c:dLbl>
              <c:idx val="3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Нигерия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layout>
                <c:manualLayout>
                  <c:x val="-3.9193176066856766E-2"/>
                  <c:y val="1.95286757405080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</c:dLbl>
            <c:showLegendKey val="0"/>
            <c:showVal val="1"/>
            <c:showCatName val="0"/>
            <c:showSerName val="1"/>
            <c:showPercent val="0"/>
            <c:showBubbleSize val="0"/>
            <c:separator> </c:separator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95255936"/>
        <c:axId val="95274112"/>
      </c:barChart>
      <c:catAx>
        <c:axId val="9525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95274112"/>
        <c:crosses val="autoZero"/>
        <c:auto val="1"/>
        <c:lblAlgn val="ctr"/>
        <c:lblOffset val="100"/>
        <c:noMultiLvlLbl val="0"/>
      </c:catAx>
      <c:valAx>
        <c:axId val="952741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52559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</c:dLbls>
          <c:cat>
            <c:strRef>
              <c:f>Лист1!$A$2:$A$5</c:f>
              <c:strCache>
                <c:ptCount val="4"/>
                <c:pt idx="0">
                  <c:v>Top Level Manager</c:v>
                </c:pt>
                <c:pt idx="1">
                  <c:v>Specialist</c:v>
                </c:pt>
                <c:pt idx="2">
                  <c:v>Low Level Manager</c:v>
                </c:pt>
                <c:pt idx="3">
                  <c:v>Middle Level Manager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0.36</c:v>
                </c:pt>
                <c:pt idx="1">
                  <c:v>0.22</c:v>
                </c:pt>
                <c:pt idx="2">
                  <c:v>0.1</c:v>
                </c:pt>
                <c:pt idx="3">
                  <c:v>0.32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400" b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</c:dLbls>
          <c:cat>
            <c:strRef>
              <c:f>Лист1!$A$2:$A$5</c:f>
              <c:strCache>
                <c:ptCount val="4"/>
                <c:pt idx="0">
                  <c:v>Specialist</c:v>
                </c:pt>
                <c:pt idx="1">
                  <c:v>Bachelor</c:v>
                </c:pt>
                <c:pt idx="2">
                  <c:v>PhD</c:v>
                </c:pt>
                <c:pt idx="3">
                  <c:v>Master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0.14000000000000001</c:v>
                </c:pt>
                <c:pt idx="1">
                  <c:v>0.11</c:v>
                </c:pt>
                <c:pt idx="2">
                  <c:v>0.5</c:v>
                </c:pt>
                <c:pt idx="3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6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1708C8-5AA0-47B6-85DB-3AC6415BC3DB}" type="datetimeFigureOut">
              <a:rPr lang="ru-RU" smtClean="0"/>
              <a:t>27.06.2014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044AA-2958-4FEF-A432-4E5CADAAB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648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4B83A8-9B80-4E55-87F2-40B22952577E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pitchFamily="34" charset="0"/>
            </a:endParaRPr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4569" indent="-274834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099337" indent="-219867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39072" indent="-219867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78807" indent="-219867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18542" indent="-21986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58277" indent="-21986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298012" indent="-21986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37747" indent="-21986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7563A0C4-4BC9-498E-B6AF-5B51A73B2C27}" type="slidenum">
              <a:rPr lang="ru-RU" smtClean="0">
                <a:solidFill>
                  <a:prstClr val="black"/>
                </a:solidFill>
              </a:rPr>
              <a:pPr eaLnBrk="1" hangingPunct="1">
                <a:defRPr/>
              </a:pPr>
              <a:t>26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97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  <p:sp>
        <p:nvSpPr>
          <p:cNvPr id="159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14569" indent="-274834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099337" indent="-219867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39072" indent="-219867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978807" indent="-219867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18542" indent="-21986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58277" indent="-21986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298012" indent="-21986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37747" indent="-21986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B7932900-3369-4569-AF19-02A6D4D78754}" type="slidenum">
              <a:rPr lang="ru-RU" smtClean="0">
                <a:solidFill>
                  <a:prstClr val="black"/>
                </a:solidFill>
              </a:rPr>
              <a:pPr eaLnBrk="1" hangingPunct="1"/>
              <a:t>27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1D7FFA-C92D-4739-8366-D084101C583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321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indent="0" defTabSz="879470" eaLnBrk="1" hangingPunct="1">
              <a:buNone/>
              <a:defRPr/>
            </a:pPr>
            <a:r>
              <a:rPr lang="en-US" dirty="0" smtClean="0">
                <a:latin typeface="Arial" pitchFamily="34" charset="0"/>
              </a:rPr>
              <a:t>This</a:t>
            </a:r>
            <a:r>
              <a:rPr lang="en-US" baseline="0" dirty="0" smtClean="0">
                <a:latin typeface="Arial" pitchFamily="34" charset="0"/>
              </a:rPr>
              <a:t> slide shoes our estimation of the staff to deal with.</a:t>
            </a:r>
          </a:p>
          <a:p>
            <a:pPr marL="0" indent="0" defTabSz="879470" eaLnBrk="1" hangingPunct="1">
              <a:buNone/>
              <a:defRPr/>
            </a:pPr>
            <a:r>
              <a:rPr lang="en-US" baseline="0" dirty="0" smtClean="0">
                <a:latin typeface="Arial" pitchFamily="34" charset="0"/>
              </a:rPr>
              <a:t>This estimation  reflects our vision and defines some target numbers </a:t>
            </a:r>
            <a:r>
              <a:rPr lang="en-US" baseline="0" dirty="0" err="1" smtClean="0">
                <a:latin typeface="Arial" pitchFamily="34" charset="0"/>
              </a:rPr>
              <a:t>whcj</a:t>
            </a:r>
            <a:r>
              <a:rPr lang="en-US" baseline="0" dirty="0" smtClean="0">
                <a:latin typeface="Arial" pitchFamily="34" charset="0"/>
              </a:rPr>
              <a:t> are close to the </a:t>
            </a:r>
            <a:r>
              <a:rPr lang="en-US" baseline="0" dirty="0" err="1" smtClean="0">
                <a:latin typeface="Arial" pitchFamily="34" charset="0"/>
              </a:rPr>
              <a:t>Agency’sestimation</a:t>
            </a:r>
            <a:r>
              <a:rPr lang="en-US" baseline="0" dirty="0" smtClean="0">
                <a:latin typeface="Arial" pitchFamily="34" charset="0"/>
              </a:rPr>
              <a:t> for the Phases 1 &amp; 2. </a:t>
            </a:r>
          </a:p>
          <a:p>
            <a:pPr marL="0" indent="0" defTabSz="879470" eaLnBrk="1" hangingPunct="1">
              <a:buNone/>
              <a:defRPr/>
            </a:pPr>
            <a:endParaRPr lang="en-US" baseline="0" dirty="0" smtClean="0">
              <a:latin typeface="Arial" pitchFamily="34" charset="0"/>
            </a:endParaRPr>
          </a:p>
          <a:p>
            <a:pPr marL="0" indent="0" defTabSz="879470" eaLnBrk="1" hangingPunct="1">
              <a:buNone/>
              <a:defRPr/>
            </a:pPr>
            <a:r>
              <a:rPr lang="en-US" baseline="0" dirty="0" smtClean="0">
                <a:latin typeface="Arial" pitchFamily="34" charset="0"/>
              </a:rPr>
              <a:t>For the </a:t>
            </a:r>
            <a:r>
              <a:rPr lang="en-US" baseline="0" dirty="0" err="1" smtClean="0">
                <a:latin typeface="Arial" pitchFamily="34" charset="0"/>
              </a:rPr>
              <a:t>pase</a:t>
            </a:r>
            <a:r>
              <a:rPr lang="en-US" baseline="0" dirty="0" smtClean="0">
                <a:latin typeface="Arial" pitchFamily="34" charset="0"/>
              </a:rPr>
              <a:t># 3  the </a:t>
            </a:r>
            <a:r>
              <a:rPr lang="en-US" baseline="0" dirty="0" err="1" smtClean="0">
                <a:latin typeface="Arial" pitchFamily="34" charset="0"/>
              </a:rPr>
              <a:t>domnat</a:t>
            </a:r>
            <a:r>
              <a:rPr lang="en-US" baseline="0" dirty="0" smtClean="0">
                <a:latin typeface="Arial" pitchFamily="34" charset="0"/>
              </a:rPr>
              <a:t> is the NPP </a:t>
            </a:r>
            <a:r>
              <a:rPr lang="en-US" baseline="0" dirty="0" err="1" smtClean="0">
                <a:latin typeface="Arial" pitchFamily="34" charset="0"/>
              </a:rPr>
              <a:t>satffing</a:t>
            </a:r>
            <a:r>
              <a:rPr lang="en-US" baseline="0" dirty="0" smtClean="0">
                <a:latin typeface="Arial" pitchFamily="34" charset="0"/>
              </a:rPr>
              <a:t> is optional.</a:t>
            </a:r>
            <a:endParaRPr lang="ru-RU" dirty="0" smtClean="0">
              <a:latin typeface="Arial" pitchFamily="34" charset="0"/>
            </a:endParaRP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extLst/>
        </p:spPr>
        <p:txBody>
          <a:bodyPr/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38" indent="-285745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981" indent="-228596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174" indent="-228596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366" indent="-228596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559" indent="-228596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750" indent="-228596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943" indent="-228596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136" indent="-228596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FE37ADDB-29AE-4BC1-8659-F4512FBE0DA7}" type="slidenum">
              <a:rPr lang="ru-RU" smtClean="0">
                <a:solidFill>
                  <a:srgbClr val="C0504D"/>
                </a:solidFill>
              </a:rPr>
              <a:pPr algn="r" eaLnBrk="1" hangingPunct="1">
                <a:defRPr/>
              </a:pPr>
              <a:t>11</a:t>
            </a:fld>
            <a:endParaRPr lang="ru-RU" smtClean="0">
              <a:solidFill>
                <a:srgbClr val="C0504D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2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i="1" dirty="0" err="1" smtClean="0">
                <a:latin typeface="Arial" pitchFamily="34" charset="0"/>
              </a:rPr>
              <a:t>Genral</a:t>
            </a:r>
            <a:r>
              <a:rPr lang="en-US" b="1" i="1" baseline="0" dirty="0" smtClean="0">
                <a:latin typeface="Arial" pitchFamily="34" charset="0"/>
              </a:rPr>
              <a:t> overview </a:t>
            </a:r>
            <a:r>
              <a:rPr lang="en-US" b="1" i="1" baseline="0" dirty="0" err="1" smtClean="0">
                <a:latin typeface="Arial" pitchFamily="34" charset="0"/>
              </a:rPr>
              <a:t>odf</a:t>
            </a:r>
            <a:r>
              <a:rPr lang="en-US" b="1" i="1" baseline="0" dirty="0" smtClean="0">
                <a:latin typeface="Arial" pitchFamily="34" charset="0"/>
              </a:rPr>
              <a:t> the deliveries  in the DOMAI OF E&amp;T is </a:t>
            </a:r>
            <a:r>
              <a:rPr lang="en-US" b="1" i="1" baseline="0" dirty="0" err="1" smtClean="0">
                <a:latin typeface="Arial" pitchFamily="34" charset="0"/>
              </a:rPr>
              <a:t>liste</a:t>
            </a:r>
            <a:r>
              <a:rPr lang="en-US" b="1" i="1" baseline="0" dirty="0" smtClean="0">
                <a:latin typeface="Arial" pitchFamily="34" charset="0"/>
              </a:rPr>
              <a:t> in this slide. </a:t>
            </a:r>
            <a:endParaRPr lang="ru-RU" b="1" i="1" dirty="0" smtClean="0">
              <a:latin typeface="Arial" pitchFamily="34" charset="0"/>
            </a:endParaRPr>
          </a:p>
          <a:p>
            <a:endParaRPr lang="ru-RU" b="1" i="1" dirty="0" smtClean="0">
              <a:latin typeface="Arial" pitchFamily="34" charset="0"/>
            </a:endParaRPr>
          </a:p>
          <a:p>
            <a:r>
              <a:rPr lang="ru-RU" b="1" i="1" dirty="0" err="1" smtClean="0">
                <a:latin typeface="Arial" pitchFamily="34" charset="0"/>
              </a:rPr>
              <a:t>Струцкая</a:t>
            </a:r>
            <a:r>
              <a:rPr lang="ru-RU" b="1" i="1" dirty="0" smtClean="0">
                <a:latin typeface="Arial" pitchFamily="34" charset="0"/>
              </a:rPr>
              <a:t>: на мой взгляд, </a:t>
            </a:r>
            <a:r>
              <a:rPr lang="en-US" b="1" i="1" dirty="0" smtClean="0">
                <a:latin typeface="Arial" pitchFamily="34" charset="0"/>
              </a:rPr>
              <a:t>advertise</a:t>
            </a:r>
            <a:r>
              <a:rPr lang="ru-RU" b="1" i="1" dirty="0" smtClean="0">
                <a:latin typeface="Arial" pitchFamily="34" charset="0"/>
              </a:rPr>
              <a:t> уж больно как-то в лоб.</a:t>
            </a:r>
            <a:r>
              <a:rPr lang="ru-RU" b="1" i="1" baseline="0" dirty="0" smtClean="0">
                <a:latin typeface="Arial" pitchFamily="34" charset="0"/>
              </a:rPr>
              <a:t> Может, </a:t>
            </a:r>
            <a:r>
              <a:rPr lang="en-US" b="1" i="1" baseline="0" dirty="0" smtClean="0">
                <a:latin typeface="Arial" pitchFamily="34" charset="0"/>
              </a:rPr>
              <a:t>provide </a:t>
            </a:r>
            <a:r>
              <a:rPr lang="en-US" b="1" i="1" baseline="0" dirty="0" err="1" smtClean="0">
                <a:latin typeface="Arial" pitchFamily="34" charset="0"/>
              </a:rPr>
              <a:t>infromation</a:t>
            </a:r>
            <a:r>
              <a:rPr lang="ru-RU" b="1" i="1" baseline="0" dirty="0" smtClean="0">
                <a:latin typeface="Arial" pitchFamily="34" charset="0"/>
              </a:rPr>
              <a:t>?</a:t>
            </a:r>
            <a:endParaRPr lang="ru-RU" b="1" i="1" dirty="0" smtClean="0">
              <a:latin typeface="Arial" pitchFamily="34" charset="0"/>
            </a:endParaRPr>
          </a:p>
          <a:p>
            <a:endParaRPr lang="ru-RU" dirty="0" smtClean="0">
              <a:latin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4CA8DAA-B7A4-401E-9F54-D0DCE0535DC2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240EC-0BEB-48ED-ADA9-4C951F4D5101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8510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044AA-2958-4FEF-A432-4E5CADAABEE1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5371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BF59B615-6968-44B6-8AFB-167E97825973}" type="slidenum">
              <a:rPr lang="ru-RU" smtClean="0"/>
              <a:pPr eaLnBrk="1" hangingPunct="1">
                <a:defRPr/>
              </a:pPr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B2F832-7549-4A1C-8903-E3C0CC67211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75" y="323655"/>
            <a:ext cx="1149098" cy="14325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771" y="428413"/>
            <a:ext cx="1216154" cy="984506"/>
          </a:xfrm>
          <a:prstGeom prst="rect">
            <a:avLst/>
          </a:prstGeom>
        </p:spPr>
      </p:pic>
      <p:sp>
        <p:nvSpPr>
          <p:cNvPr id="681986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58775" y="2181225"/>
            <a:ext cx="8439150" cy="418576"/>
          </a:xfrm>
          <a:noFill/>
          <a:ln>
            <a:noFill/>
          </a:ln>
          <a:effectLst/>
          <a:extLst/>
        </p:spPr>
        <p:txBody>
          <a:bodyPr wrap="square" lIns="0" tIns="0">
            <a:spAutoFit/>
          </a:bodyPr>
          <a:lstStyle>
            <a:lvl1pPr algn="ctr">
              <a:defRPr sz="3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noProof="0" dirty="0" smtClean="0"/>
              <a:t>Название презентации</a:t>
            </a:r>
          </a:p>
        </p:txBody>
      </p:sp>
      <p:sp>
        <p:nvSpPr>
          <p:cNvPr id="681987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45719" y="4824155"/>
            <a:ext cx="4226281" cy="307777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2000" b="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noProof="0" dirty="0" smtClean="0"/>
              <a:t>Автор презентации</a:t>
            </a:r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834" y="4421891"/>
            <a:ext cx="6057165" cy="2436109"/>
          </a:xfrm>
          <a:prstGeom prst="rect">
            <a:avLst/>
          </a:prstGeom>
        </p:spPr>
      </p:pic>
      <p:sp>
        <p:nvSpPr>
          <p:cNvPr id="5" name="Прямоугольник 4"/>
          <p:cNvSpPr/>
          <p:nvPr userDrawn="1"/>
        </p:nvSpPr>
        <p:spPr>
          <a:xfrm>
            <a:off x="1601670" y="1331775"/>
            <a:ext cx="579785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1200"/>
              </a:spcAft>
            </a:pPr>
            <a:endParaRPr lang="ru-RU" sz="1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358775" y="6131623"/>
            <a:ext cx="2863075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ru-RU"/>
            </a:defPPr>
            <a:lvl1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</a:rPr>
              <a:t>© </a:t>
            </a:r>
            <a:r>
              <a:rPr lang="en-US" sz="1200" dirty="0" smtClean="0"/>
              <a:t>ROSATOM-CICE&amp;T</a:t>
            </a:r>
            <a:endParaRPr lang="ru-RU" dirty="0">
              <a:solidFill>
                <a:prstClr val="black">
                  <a:lumMod val="65000"/>
                  <a:lumOff val="35000"/>
                </a:prstClr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2052926" y="365755"/>
            <a:ext cx="4895338" cy="8925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1200"/>
              </a:spcAft>
              <a:defRPr sz="1100" b="1">
                <a:solidFill>
                  <a:srgbClr val="4F81BD"/>
                </a:solidFill>
                <a:latin typeface="Calibri"/>
                <a:cs typeface="Arial" pitchFamily="34" charset="0"/>
              </a:defRPr>
            </a:lvl1pPr>
          </a:lstStyle>
          <a:p>
            <a:pPr lvl="0"/>
            <a:r>
              <a:rPr lang="en-US" sz="1200" dirty="0" smtClean="0"/>
              <a:t>JOINT STOCK COMPANY «ATOMIC ENERGY POWER CORPORATION»</a:t>
            </a:r>
            <a:endParaRPr lang="ru-RU" sz="1200" dirty="0" smtClean="0"/>
          </a:p>
          <a:p>
            <a:pPr lvl="0"/>
            <a:r>
              <a:rPr lang="en-US" sz="1200" dirty="0" smtClean="0"/>
              <a:t>ROSATOM CENTRAL INSTITUTE</a:t>
            </a:r>
            <a:br>
              <a:rPr lang="en-US" sz="1200" dirty="0" smtClean="0"/>
            </a:br>
            <a:r>
              <a:rPr lang="en-US" sz="1200" dirty="0" smtClean="0"/>
              <a:t>FOR CONTINUING EDUCATION AND TRAINING</a:t>
            </a:r>
            <a:br>
              <a:rPr lang="en-US" sz="1200" dirty="0" smtClean="0"/>
            </a:br>
            <a:r>
              <a:rPr lang="en-US" sz="1200" dirty="0" smtClean="0"/>
              <a:t>(ROSATOM-CICE&amp;T)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6618865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Диаграмма 5"/>
          <p:cNvSpPr>
            <a:spLocks noGrp="1"/>
          </p:cNvSpPr>
          <p:nvPr>
            <p:ph type="chart" sz="quarter" idx="12"/>
          </p:nvPr>
        </p:nvSpPr>
        <p:spPr>
          <a:xfrm>
            <a:off x="358775" y="1179513"/>
            <a:ext cx="8439150" cy="3463925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358775" y="5049838"/>
            <a:ext cx="8439150" cy="78483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69946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7AB37A-C2C7-4C59-B9BD-C71363B9E332}" type="datetimeFigureOut">
              <a:rPr lang="ru-RU" smtClean="0"/>
              <a:pPr/>
              <a:t>27.06.2014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84760-73A3-4F4E-AF56-39A44C182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9449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5"/>
            <a:ext cx="7866062" cy="1223963"/>
          </a:xfrm>
          <a:effectLst/>
          <a:ex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238375" y="1556792"/>
            <a:ext cx="6905625" cy="168275"/>
          </a:xfrm>
          <a:prstGeom prst="rect">
            <a:avLst/>
          </a:prstGeom>
          <a:gradFill rotWithShape="1">
            <a:gsLst>
              <a:gs pos="0">
                <a:srgbClr val="06438C"/>
              </a:gs>
              <a:gs pos="50000">
                <a:srgbClr val="06438C"/>
              </a:gs>
              <a:gs pos="100000">
                <a:srgbClr val="6699FF"/>
              </a:gs>
            </a:gsLst>
            <a:lin ang="0" scaled="1"/>
          </a:gradFill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dirty="0" smtClean="0">
                <a:solidFill>
                  <a:srgbClr val="FFFFFF"/>
                </a:solidFill>
                <a:cs typeface="Arial" charset="0"/>
              </a:rPr>
              <a:t>STATE ATOMIC ENERGY CORPORATION “ROSATOM”</a:t>
            </a:r>
            <a:endParaRPr lang="ru-RU" dirty="0" smtClean="0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5122" name="Picture 2" descr="\\fs\docs\Логотип\Englisn_Логотип ЦИПК в цвете с градиентом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59693"/>
            <a:ext cx="1216025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1\Desktop\росатом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9436"/>
            <a:ext cx="1512168" cy="177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838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F5638-3BFA-483E-8D9F-FBF4EBFAFCA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880163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0B6F8E-6EBD-4A67-8BAF-518ADCCCDCB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30608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2B056-520E-4264-8E90-26EAA121D1A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79389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DBC23-F073-4CBF-93B2-ED49F8D4D53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2236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7B142-FDEE-4351-B3EE-B0D7E973BA7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110304"/>
      </p:ext>
    </p:extLst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-18510" y="6512728"/>
            <a:ext cx="9046005" cy="29454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9721A6B-C179-4CE7-844C-A738940D0E38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953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275" y="4406900"/>
            <a:ext cx="8121650" cy="1362075"/>
          </a:xfrm>
        </p:spPr>
        <p:txBody>
          <a:bodyPr anchor="t"/>
          <a:lstStyle>
            <a:lvl1pPr algn="l">
              <a:defRPr sz="3400" b="0" cap="none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6275" y="2906713"/>
            <a:ext cx="81216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8510" y="0"/>
            <a:ext cx="2970330" cy="1194626"/>
          </a:xfrm>
          <a:prstGeom prst="rect">
            <a:avLst/>
          </a:prstGeo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819" y="188640"/>
            <a:ext cx="1213106" cy="97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482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исок_марке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2"/>
          </p:nvPr>
        </p:nvSpPr>
        <p:spPr>
          <a:xfrm>
            <a:off x="358775" y="1178750"/>
            <a:ext cx="8439150" cy="1169551"/>
          </a:xfrm>
        </p:spPr>
        <p:txBody>
          <a:bodyPr/>
          <a:lstStyle>
            <a:lvl1pPr marL="288000" indent="-288000">
              <a:buSzPct val="75000"/>
              <a:buFont typeface="Wingdings" pitchFamily="2" charset="2"/>
              <a:buChar char="n"/>
              <a:defRPr/>
            </a:lvl1pPr>
            <a:lvl2pPr marL="576000" indent="-288000">
              <a:buSzPct val="75000"/>
              <a:buFont typeface="Wingdings" pitchFamily="2" charset="2"/>
              <a:buChar char="p"/>
              <a:defRPr/>
            </a:lvl2pPr>
            <a:lvl3pPr marL="864000" indent="-288000">
              <a:buClr>
                <a:schemeClr val="accent2">
                  <a:lumMod val="75000"/>
                </a:schemeClr>
              </a:buClr>
              <a:buSzPct val="75000"/>
              <a:buFont typeface="Wingdings" pitchFamily="2" charset="2"/>
              <a:buChar char="p"/>
              <a:defRPr sz="1800"/>
            </a:lvl3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83276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исок_номе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358775" y="1178750"/>
            <a:ext cx="8439150" cy="1138773"/>
          </a:xfrm>
        </p:spPr>
        <p:txBody>
          <a:bodyPr/>
          <a:lstStyle>
            <a:lvl1pPr marL="287338" indent="-287338">
              <a:buFont typeface="+mj-lt"/>
              <a:buAutoNum type="arabicPeriod"/>
              <a:defRPr/>
            </a:lvl1pPr>
            <a:lvl2pPr marL="576000" indent="-288000">
              <a:buSzPct val="75000"/>
              <a:buFont typeface="Wingdings" pitchFamily="2" charset="2"/>
              <a:buChar char="p"/>
              <a:defRPr lang="ru-RU" sz="2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1750" indent="-285750"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p"/>
              <a:defRPr lang="ru-RU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7152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2"/>
          </p:nvPr>
        </p:nvSpPr>
        <p:spPr>
          <a:xfrm>
            <a:off x="358775" y="1178750"/>
            <a:ext cx="8439150" cy="11695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764956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3753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1491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Таблица 5"/>
          <p:cNvSpPr>
            <a:spLocks noGrp="1"/>
          </p:cNvSpPr>
          <p:nvPr>
            <p:ph type="tbl" sz="quarter" idx="12"/>
          </p:nvPr>
        </p:nvSpPr>
        <p:spPr>
          <a:xfrm>
            <a:off x="358774" y="1178750"/>
            <a:ext cx="8443695" cy="15113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363320" y="4284095"/>
            <a:ext cx="8439150" cy="81560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09233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2"/>
          </p:nvPr>
        </p:nvSpPr>
        <p:spPr>
          <a:xfrm>
            <a:off x="358775" y="1179513"/>
            <a:ext cx="8439150" cy="3734652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358775" y="5364163"/>
            <a:ext cx="8439150" cy="78483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61431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hyperlink" Target="http://www.scicet.ru/" TargetMode="External"/><Relationship Id="rId5" Type="http://schemas.openxmlformats.org/officeDocument/2006/relationships/slideLayout" Target="../slideLayouts/slideLayout16.xml"/><Relationship Id="rId10" Type="http://schemas.openxmlformats.org/officeDocument/2006/relationships/hyperlink" Target="http://www.minatom.ru/" TargetMode="Externa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20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 vert="horz" lIns="360000" tIns="72000" rIns="0" bIns="0" rtlCol="0" anchor="t" anchorCtr="0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-18510" y="6512728"/>
            <a:ext cx="9046005" cy="294545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none"/>
        </p:style>
        <p:txBody>
          <a:bodyPr vert="horz" lIns="360000" tIns="0" rIns="36000" bIns="0" rtlCol="0" anchor="ctr"/>
          <a:lstStyle>
            <a:lvl1pPr algn="l">
              <a:defRPr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48000" y="6462000"/>
            <a:ext cx="396000" cy="396000"/>
          </a:xfrm>
          <a:prstGeom prst="ellipse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</a:defRPr>
            </a:lvl1pPr>
          </a:lstStyle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58775" y="1178750"/>
            <a:ext cx="8439150" cy="11695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00944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78" r:id="rId2"/>
    <p:sldLayoutId id="2147483670" r:id="rId3"/>
    <p:sldLayoutId id="2147483671" r:id="rId4"/>
    <p:sldLayoutId id="2147483675" r:id="rId5"/>
    <p:sldLayoutId id="2147483673" r:id="rId6"/>
    <p:sldLayoutId id="2147483674" r:id="rId7"/>
    <p:sldLayoutId id="2147483672" r:id="rId8"/>
    <p:sldLayoutId id="2147483676" r:id="rId9"/>
    <p:sldLayoutId id="2147483677" r:id="rId10"/>
    <p:sldLayoutId id="2147483688" r:id="rId11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defRPr sz="2800" kern="1200">
          <a:solidFill>
            <a:schemeClr val="accent1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600"/>
        </a:spcAft>
        <a:buClr>
          <a:schemeClr val="accent1">
            <a:lumMod val="75000"/>
          </a:schemeClr>
        </a:buClr>
        <a:buSzPct val="100000"/>
        <a:buFont typeface="Arial" pitchFamily="34" charset="0"/>
        <a:buNone/>
        <a:defRPr lang="ru-RU" sz="24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288000" indent="0" algn="l" defTabSz="914400" rtl="0" eaLnBrk="1" latinLnBrk="0" hangingPunct="1">
        <a:spcBef>
          <a:spcPts val="0"/>
        </a:spcBef>
        <a:spcAft>
          <a:spcPts val="600"/>
        </a:spcAft>
        <a:buClr>
          <a:schemeClr val="accent1">
            <a:lumMod val="75000"/>
          </a:schemeClr>
        </a:buClr>
        <a:buSzPct val="100000"/>
        <a:buFont typeface="Arial" pitchFamily="34" charset="0"/>
        <a:buNone/>
        <a:defRPr lang="ru-RU" sz="22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576000" indent="0" algn="l" defTabSz="914400" rtl="0" eaLnBrk="1" latinLnBrk="0" hangingPunct="1">
        <a:spcBef>
          <a:spcPts val="0"/>
        </a:spcBef>
        <a:spcAft>
          <a:spcPts val="600"/>
        </a:spcAft>
        <a:buFont typeface="Arial" pitchFamily="34" charset="0"/>
        <a:buNone/>
        <a:defRPr lang="ru-RU" sz="20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721A6B-C179-4CE7-844C-A738940D0E38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15667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Text Box 5">
            <a:hlinkClick r:id="rId10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196975" cy="215900"/>
          </a:xfrm>
          <a:prstGeom prst="rect">
            <a:avLst/>
          </a:prstGeom>
          <a:solidFill>
            <a:srgbClr val="FFFFFF">
              <a:alpha val="999"/>
            </a:srgbClr>
          </a:solidFill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dirty="0">
                <a:solidFill>
                  <a:srgbClr val="003274"/>
                </a:solidFill>
                <a:hlinkClick r:id="rId11"/>
              </a:rPr>
              <a:t>www.scicet</a:t>
            </a:r>
            <a:r>
              <a:rPr lang="ru-RU" sz="1400" dirty="0">
                <a:solidFill>
                  <a:srgbClr val="414142"/>
                </a:solidFill>
                <a:hlinkClick r:id="rId11"/>
              </a:rPr>
              <a:t>.</a:t>
            </a:r>
            <a:r>
              <a:rPr lang="en-US" sz="1400" b="1" dirty="0" err="1">
                <a:solidFill>
                  <a:srgbClr val="003274"/>
                </a:solidFill>
                <a:hlinkClick r:id="rId11"/>
              </a:rPr>
              <a:t>ru</a:t>
            </a:r>
            <a:endParaRPr lang="ru-RU" sz="1400" b="1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809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</p:sldLayoutIdLst>
  <p:transition>
    <p:wipe dir="r"/>
  </p:transition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2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3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3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0.jpeg"/><Relationship Id="rId5" Type="http://schemas.openxmlformats.org/officeDocument/2006/relationships/hyperlink" Target="http://www.google.ru/url?sa=i&amp;rct=j&amp;q=&amp;esrc=s&amp;source=images&amp;cd=&amp;cad=rja&amp;uact=8&amp;docid=-rqK-qV4SVWdbM&amp;tbnid=vx0i0ftXIORHfM:&amp;ved=0CAUQjRw&amp;url=http://neftegaz.ru/news/view/124600&amp;ei=QhejU5edNKi7ygOb0YD4CQ&amp;bvm=bv.69411363,d.bGQ&amp;psig=AFQjCNHndHD6DNPw5GXVn36DWZrgceXL6A&amp;ust=1403283609761678" TargetMode="External"/><Relationship Id="rId4" Type="http://schemas.openxmlformats.org/officeDocument/2006/relationships/hyperlink" Target="http://www.vestikavkaza.ru/upload/nvk/Kirienko-Krymu-AES-ne-nuzhna-Kirienko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8775" y="1988840"/>
            <a:ext cx="8439150" cy="1575816"/>
          </a:xfrm>
        </p:spPr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3200" dirty="0" smtClean="0"/>
              <a:t>International Activities of </a:t>
            </a:r>
            <a:br>
              <a:rPr lang="en-US" sz="3200" dirty="0" smtClean="0"/>
            </a:br>
            <a:r>
              <a:rPr lang="en-US" sz="3200" dirty="0" smtClean="0"/>
              <a:t>ROSATOM Central Institute for Continuing </a:t>
            </a:r>
            <a:r>
              <a:rPr lang="en-US" sz="3200" dirty="0" err="1" smtClean="0"/>
              <a:t>Education&amp;Training</a:t>
            </a:r>
            <a:endParaRPr lang="ru-RU" sz="32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251520" y="5001249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/>
              <a:t>Obninsk</a:t>
            </a:r>
            <a:r>
              <a:rPr lang="en-US" sz="1200" b="1" dirty="0" smtClean="0"/>
              <a:t> </a:t>
            </a:r>
            <a:endParaRPr lang="en-US" sz="1200" b="1" dirty="0"/>
          </a:p>
          <a:p>
            <a:r>
              <a:rPr lang="en-US" sz="1200" b="1" dirty="0" smtClean="0"/>
              <a:t>27 </a:t>
            </a:r>
            <a:r>
              <a:rPr lang="en-US" sz="1200" b="1" dirty="0"/>
              <a:t>June </a:t>
            </a:r>
            <a:r>
              <a:rPr lang="en-US" sz="1200" b="1" dirty="0" smtClean="0"/>
              <a:t>2014</a:t>
            </a:r>
          </a:p>
        </p:txBody>
      </p:sp>
    </p:spTree>
    <p:extLst>
      <p:ext uri="{BB962C8B-B14F-4D97-AF65-F5344CB8AC3E}">
        <p14:creationId xmlns:p14="http://schemas.microsoft.com/office/powerpoint/2010/main" val="41560074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</a:t>
            </a:r>
            <a:r>
              <a:rPr lang="en-US" dirty="0"/>
              <a:t>Training </a:t>
            </a:r>
            <a:r>
              <a:rPr lang="en-US" dirty="0" smtClean="0"/>
              <a:t>Solutions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605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Essentials of HRD in Emerging Nuclear Countries </a:t>
            </a:r>
            <a:br>
              <a:rPr lang="en-US" smtClean="0"/>
            </a:br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ROSATOM-CICE&amp;T</a:t>
            </a:r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30" y="1180377"/>
            <a:ext cx="3938588" cy="283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244" name="TextBox 12"/>
          <p:cNvSpPr txBox="1">
            <a:spLocks noChangeArrowheads="1"/>
          </p:cNvSpPr>
          <p:nvPr/>
        </p:nvSpPr>
        <p:spPr bwMode="auto">
          <a:xfrm>
            <a:off x="362504" y="4091006"/>
            <a:ext cx="4074481" cy="228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C00000"/>
                </a:solidFill>
              </a:rPr>
              <a:t>Personnel for Nuclear  </a:t>
            </a:r>
            <a:r>
              <a:rPr lang="en-US" b="1" dirty="0" err="1" smtClean="0">
                <a:solidFill>
                  <a:srgbClr val="C00000"/>
                </a:solidFill>
              </a:rPr>
              <a:t>Programme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216000" indent="-216000" fontAlgn="base">
              <a:spcBef>
                <a:spcPct val="0"/>
              </a:spcBef>
              <a:spcAft>
                <a:spcPct val="0"/>
              </a:spcAft>
              <a:buClr>
                <a:schemeClr val="tx2">
                  <a:lumMod val="50000"/>
                </a:schemeClr>
              </a:buClr>
              <a:buSzPct val="75000"/>
              <a:buFont typeface="Wingdings" pitchFamily="2" charset="2"/>
              <a:buChar char="n"/>
            </a:pPr>
            <a:r>
              <a:rPr lang="en-US" dirty="0"/>
              <a:t>Nuclear Energy Program Implementing Organization (NEPIO) </a:t>
            </a:r>
            <a:r>
              <a:rPr lang="ru-RU" dirty="0" smtClean="0"/>
              <a:t>– </a:t>
            </a:r>
            <a:r>
              <a:rPr lang="ru-RU" b="1" dirty="0">
                <a:solidFill>
                  <a:srgbClr val="C00000"/>
                </a:solidFill>
              </a:rPr>
              <a:t>50 </a:t>
            </a:r>
            <a:r>
              <a:rPr lang="en-US" b="1" dirty="0">
                <a:solidFill>
                  <a:srgbClr val="C00000"/>
                </a:solidFill>
              </a:rPr>
              <a:t>persons</a:t>
            </a:r>
            <a:r>
              <a:rPr lang="ru-RU" b="1" dirty="0">
                <a:solidFill>
                  <a:srgbClr val="C00000"/>
                </a:solidFill>
              </a:rPr>
              <a:t>   </a:t>
            </a:r>
          </a:p>
          <a:p>
            <a:pPr marL="216000" indent="-216000" fontAlgn="base">
              <a:spcBef>
                <a:spcPct val="0"/>
              </a:spcBef>
              <a:spcAft>
                <a:spcPct val="0"/>
              </a:spcAft>
              <a:buClr>
                <a:schemeClr val="tx2">
                  <a:lumMod val="50000"/>
                </a:schemeClr>
              </a:buClr>
              <a:buSzPct val="75000"/>
              <a:buFont typeface="Wingdings" pitchFamily="2" charset="2"/>
              <a:buChar char="n"/>
            </a:pPr>
            <a:r>
              <a:rPr lang="en-US" dirty="0"/>
              <a:t>Regulatory body</a:t>
            </a:r>
            <a:r>
              <a:rPr lang="ru-RU" dirty="0"/>
              <a:t> (</a:t>
            </a:r>
            <a:r>
              <a:rPr lang="en-US" dirty="0"/>
              <a:t>RB</a:t>
            </a:r>
            <a:r>
              <a:rPr lang="ru-RU" dirty="0"/>
              <a:t>) – </a:t>
            </a:r>
            <a:r>
              <a:rPr lang="ru-RU" b="1" dirty="0">
                <a:solidFill>
                  <a:srgbClr val="C00000"/>
                </a:solidFill>
              </a:rPr>
              <a:t>70 </a:t>
            </a:r>
            <a:r>
              <a:rPr lang="en-US" b="1" dirty="0">
                <a:solidFill>
                  <a:srgbClr val="C00000"/>
                </a:solidFill>
              </a:rPr>
              <a:t>persons</a:t>
            </a:r>
            <a:endParaRPr lang="ru-RU" dirty="0">
              <a:solidFill>
                <a:srgbClr val="C00000"/>
              </a:solidFill>
            </a:endParaRPr>
          </a:p>
          <a:p>
            <a:pPr marL="216000" indent="-216000" fontAlgn="base">
              <a:spcBef>
                <a:spcPct val="0"/>
              </a:spcBef>
              <a:spcAft>
                <a:spcPct val="0"/>
              </a:spcAft>
              <a:buClr>
                <a:schemeClr val="tx2">
                  <a:lumMod val="50000"/>
                </a:schemeClr>
              </a:buClr>
              <a:buSzPct val="75000"/>
              <a:buFont typeface="Wingdings" pitchFamily="2" charset="2"/>
              <a:buChar char="n"/>
            </a:pPr>
            <a:r>
              <a:rPr lang="en-US" dirty="0"/>
              <a:t>Operating organization </a:t>
            </a:r>
            <a:r>
              <a:rPr lang="ru-RU" dirty="0"/>
              <a:t>(</a:t>
            </a:r>
            <a:r>
              <a:rPr lang="en-US" dirty="0"/>
              <a:t>OO</a:t>
            </a:r>
            <a:r>
              <a:rPr lang="ru-RU" dirty="0"/>
              <a:t>) –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</a:rPr>
              <a:t>150 </a:t>
            </a:r>
            <a:r>
              <a:rPr lang="en-US" b="1" dirty="0">
                <a:solidFill>
                  <a:srgbClr val="C00000"/>
                </a:solidFill>
              </a:rPr>
              <a:t>persons </a:t>
            </a:r>
            <a:endParaRPr lang="ru-RU" b="1" dirty="0">
              <a:solidFill>
                <a:srgbClr val="C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/>
              <a:t>Total</a:t>
            </a:r>
            <a:r>
              <a:rPr lang="ru-RU" b="1" dirty="0"/>
              <a:t>: 270 </a:t>
            </a:r>
            <a:r>
              <a:rPr lang="en-US" b="1" dirty="0"/>
              <a:t>persons</a:t>
            </a:r>
            <a:r>
              <a:rPr lang="ru-RU" b="1" dirty="0"/>
              <a:t>/</a:t>
            </a:r>
            <a:r>
              <a:rPr lang="en-US" b="1" dirty="0"/>
              <a:t>country</a:t>
            </a:r>
            <a:r>
              <a:rPr lang="ru-RU" b="1" dirty="0"/>
              <a:t> –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b="1" dirty="0" smtClean="0"/>
              <a:t>training </a:t>
            </a:r>
            <a:r>
              <a:rPr lang="en-US" b="1" dirty="0"/>
              <a:t>in Russia </a:t>
            </a:r>
            <a:endParaRPr lang="ru-RU" b="1" dirty="0"/>
          </a:p>
        </p:txBody>
      </p:sp>
      <p:sp>
        <p:nvSpPr>
          <p:cNvPr id="9229" name="Прямоугольник 9"/>
          <p:cNvSpPr>
            <a:spLocks noChangeArrowheads="1"/>
          </p:cNvSpPr>
          <p:nvPr/>
        </p:nvSpPr>
        <p:spPr bwMode="auto">
          <a:xfrm>
            <a:off x="4467726" y="1119734"/>
            <a:ext cx="4330199" cy="4344988"/>
          </a:xfrm>
          <a:prstGeom prst="rect">
            <a:avLst/>
          </a:prstGeom>
          <a:solidFill>
            <a:srgbClr val="C1DCF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9230" name="Прямоугольник 10"/>
          <p:cNvSpPr>
            <a:spLocks noChangeArrowheads="1"/>
          </p:cNvSpPr>
          <p:nvPr/>
        </p:nvSpPr>
        <p:spPr bwMode="auto">
          <a:xfrm>
            <a:off x="4617005" y="1749341"/>
            <a:ext cx="360000" cy="2234479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15000"/>
                  <a:satMod val="250000"/>
                </a:schemeClr>
              </a:gs>
              <a:gs pos="49000">
                <a:schemeClr val="accent2">
                  <a:tint val="50000"/>
                  <a:satMod val="200000"/>
                </a:schemeClr>
              </a:gs>
              <a:gs pos="49100">
                <a:schemeClr val="accent2">
                  <a:tint val="64000"/>
                  <a:satMod val="160000"/>
                </a:schemeClr>
              </a:gs>
              <a:gs pos="92000">
                <a:schemeClr val="accent2">
                  <a:tint val="50000"/>
                  <a:satMod val="200000"/>
                </a:schemeClr>
              </a:gs>
              <a:gs pos="100000">
                <a:schemeClr val="accent2">
                  <a:tint val="43000"/>
                  <a:satMod val="190000"/>
                </a:schemeClr>
              </a:gs>
            </a:gsLst>
            <a:lin ang="10800000" scaled="1"/>
            <a:tileRect/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9231" name="TextBox 11"/>
          <p:cNvSpPr txBox="1">
            <a:spLocks noChangeArrowheads="1"/>
          </p:cNvSpPr>
          <p:nvPr/>
        </p:nvSpPr>
        <p:spPr bwMode="auto">
          <a:xfrm>
            <a:off x="5129505" y="1199852"/>
            <a:ext cx="35988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C00000"/>
                </a:solidFill>
              </a:rPr>
              <a:t>NPP Staffing options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414142"/>
                </a:solidFill>
              </a:rPr>
              <a:t>(</a:t>
            </a:r>
            <a:r>
              <a:rPr lang="en-US" b="1" dirty="0">
                <a:solidFill>
                  <a:srgbClr val="414142"/>
                </a:solidFill>
              </a:rPr>
              <a:t>person</a:t>
            </a:r>
            <a:r>
              <a:rPr lang="ru-RU" b="1" dirty="0">
                <a:solidFill>
                  <a:srgbClr val="414142"/>
                </a:solidFill>
              </a:rPr>
              <a:t>/</a:t>
            </a:r>
            <a:r>
              <a:rPr lang="en-US" b="1" dirty="0">
                <a:solidFill>
                  <a:srgbClr val="414142"/>
                </a:solidFill>
              </a:rPr>
              <a:t>MW</a:t>
            </a:r>
            <a:r>
              <a:rPr lang="ru-RU" b="1" dirty="0">
                <a:solidFill>
                  <a:srgbClr val="414142"/>
                </a:solidFill>
              </a:rPr>
              <a:t>)</a:t>
            </a:r>
          </a:p>
        </p:txBody>
      </p:sp>
      <p:sp>
        <p:nvSpPr>
          <p:cNvPr id="9232" name="TextBox 13"/>
          <p:cNvSpPr txBox="1">
            <a:spLocks noChangeArrowheads="1"/>
          </p:cNvSpPr>
          <p:nvPr/>
        </p:nvSpPr>
        <p:spPr bwMode="auto">
          <a:xfrm>
            <a:off x="4627563" y="4143922"/>
            <a:ext cx="3778457" cy="1144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414142"/>
                </a:solidFill>
              </a:rPr>
              <a:t>(</a:t>
            </a:r>
            <a:r>
              <a:rPr lang="en-US" dirty="0">
                <a:solidFill>
                  <a:srgbClr val="414142"/>
                </a:solidFill>
              </a:rPr>
              <a:t>operating personnel, mid-level and top managers</a:t>
            </a:r>
            <a:r>
              <a:rPr lang="ru-RU" dirty="0">
                <a:solidFill>
                  <a:srgbClr val="414142"/>
                </a:solidFill>
              </a:rPr>
              <a:t>):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C00000"/>
                </a:solidFill>
              </a:rPr>
              <a:t>up to</a:t>
            </a:r>
            <a:r>
              <a:rPr lang="ru-RU" b="1" dirty="0">
                <a:solidFill>
                  <a:srgbClr val="C00000"/>
                </a:solidFill>
              </a:rPr>
              <a:t> 200 </a:t>
            </a:r>
            <a:r>
              <a:rPr lang="en-US" b="1" dirty="0">
                <a:solidFill>
                  <a:srgbClr val="C00000"/>
                </a:solidFill>
              </a:rPr>
              <a:t>persons per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1</a:t>
            </a:r>
            <a:r>
              <a:rPr lang="en-US" b="1" dirty="0" smtClean="0">
                <a:solidFill>
                  <a:srgbClr val="C00000"/>
                </a:solidFill>
              </a:rPr>
              <a:t> unit</a:t>
            </a:r>
            <a:endParaRPr lang="ru-RU" b="1" dirty="0">
              <a:solidFill>
                <a:srgbClr val="C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C00000"/>
                </a:solidFill>
              </a:rPr>
              <a:t>up to</a:t>
            </a:r>
            <a:r>
              <a:rPr lang="ru-RU" b="1" dirty="0">
                <a:solidFill>
                  <a:srgbClr val="C00000"/>
                </a:solidFill>
              </a:rPr>
              <a:t> 300 </a:t>
            </a:r>
            <a:r>
              <a:rPr lang="en-US" b="1" dirty="0">
                <a:solidFill>
                  <a:srgbClr val="C00000"/>
                </a:solidFill>
              </a:rPr>
              <a:t>persons per</a:t>
            </a:r>
            <a:r>
              <a:rPr lang="ru-RU" b="1" dirty="0">
                <a:solidFill>
                  <a:srgbClr val="C00000"/>
                </a:solidFill>
              </a:rPr>
              <a:t> 2 </a:t>
            </a:r>
            <a:r>
              <a:rPr lang="en-US" b="1" dirty="0" smtClean="0">
                <a:solidFill>
                  <a:srgbClr val="C00000"/>
                </a:solidFill>
              </a:rPr>
              <a:t>unit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233" name="TextBox 14"/>
          <p:cNvSpPr txBox="1">
            <a:spLocks noChangeArrowheads="1"/>
          </p:cNvSpPr>
          <p:nvPr/>
        </p:nvSpPr>
        <p:spPr bwMode="auto">
          <a:xfrm>
            <a:off x="6759215" y="3707864"/>
            <a:ext cx="16938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C00000"/>
                </a:solidFill>
              </a:rPr>
              <a:t>Training in Russia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234" name="TextBox 15"/>
          <p:cNvSpPr txBox="1">
            <a:spLocks noChangeArrowheads="1"/>
          </p:cNvSpPr>
          <p:nvPr/>
        </p:nvSpPr>
        <p:spPr bwMode="auto">
          <a:xfrm>
            <a:off x="6777245" y="2302669"/>
            <a:ext cx="162877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414142"/>
                </a:solidFill>
              </a:rPr>
              <a:t>Training in TC of recipient country</a:t>
            </a:r>
            <a:r>
              <a:rPr lang="ru-RU" sz="1600" dirty="0">
                <a:solidFill>
                  <a:srgbClr val="414142"/>
                </a:solidFill>
              </a:rPr>
              <a:t> – </a:t>
            </a:r>
            <a:endParaRPr lang="en-US" sz="1600" dirty="0">
              <a:solidFill>
                <a:srgbClr val="414142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C00000"/>
                </a:solidFill>
              </a:rPr>
              <a:t>up to </a:t>
            </a:r>
            <a:r>
              <a:rPr lang="ru-RU" sz="1600" dirty="0">
                <a:solidFill>
                  <a:srgbClr val="C00000"/>
                </a:solidFill>
              </a:rPr>
              <a:t>900 </a:t>
            </a:r>
            <a:r>
              <a:rPr lang="en-US" sz="1600" dirty="0" smtClean="0">
                <a:solidFill>
                  <a:srgbClr val="C00000"/>
                </a:solidFill>
              </a:rPr>
              <a:t>persons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9235" name="Прямоугольник 16"/>
          <p:cNvSpPr>
            <a:spLocks noChangeArrowheads="1"/>
          </p:cNvSpPr>
          <p:nvPr/>
        </p:nvSpPr>
        <p:spPr bwMode="auto">
          <a:xfrm>
            <a:off x="5094050" y="2180003"/>
            <a:ext cx="360000" cy="180486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15000"/>
                  <a:satMod val="250000"/>
                </a:schemeClr>
              </a:gs>
              <a:gs pos="49000">
                <a:schemeClr val="accent2">
                  <a:tint val="50000"/>
                  <a:satMod val="200000"/>
                </a:schemeClr>
              </a:gs>
              <a:gs pos="49100">
                <a:schemeClr val="accent2">
                  <a:tint val="64000"/>
                  <a:satMod val="160000"/>
                </a:schemeClr>
              </a:gs>
              <a:gs pos="92000">
                <a:schemeClr val="accent2">
                  <a:tint val="50000"/>
                  <a:satMod val="200000"/>
                </a:schemeClr>
              </a:gs>
              <a:gs pos="100000">
                <a:schemeClr val="accent2">
                  <a:tint val="43000"/>
                  <a:satMod val="190000"/>
                </a:schemeClr>
              </a:gs>
            </a:gsLst>
            <a:lin ang="10800000" scaled="1"/>
            <a:tileRect/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9236" name="Прямоугольник 17"/>
          <p:cNvSpPr>
            <a:spLocks noChangeArrowheads="1"/>
          </p:cNvSpPr>
          <p:nvPr/>
        </p:nvSpPr>
        <p:spPr bwMode="auto">
          <a:xfrm>
            <a:off x="5589105" y="2647887"/>
            <a:ext cx="360000" cy="1336975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15000"/>
                  <a:satMod val="250000"/>
                </a:schemeClr>
              </a:gs>
              <a:gs pos="49000">
                <a:schemeClr val="accent2">
                  <a:tint val="50000"/>
                  <a:satMod val="200000"/>
                </a:schemeClr>
              </a:gs>
              <a:gs pos="49100">
                <a:schemeClr val="accent2">
                  <a:tint val="64000"/>
                  <a:satMod val="160000"/>
                </a:schemeClr>
              </a:gs>
              <a:gs pos="92000">
                <a:schemeClr val="accent2">
                  <a:tint val="50000"/>
                  <a:satMod val="200000"/>
                </a:schemeClr>
              </a:gs>
              <a:gs pos="100000">
                <a:schemeClr val="accent2">
                  <a:tint val="43000"/>
                  <a:satMod val="190000"/>
                </a:schemeClr>
              </a:gs>
            </a:gsLst>
            <a:lin ang="10800000" scaled="1"/>
            <a:tileRect/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9237" name="TextBox 18"/>
          <p:cNvSpPr txBox="1">
            <a:spLocks noChangeArrowheads="1"/>
          </p:cNvSpPr>
          <p:nvPr/>
        </p:nvSpPr>
        <p:spPr bwMode="auto">
          <a:xfrm>
            <a:off x="6012160" y="3316374"/>
            <a:ext cx="50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/>
              <a:t>(0.37</a:t>
            </a:r>
            <a:r>
              <a:rPr lang="en-US" sz="1400" dirty="0" smtClean="0"/>
              <a:t>)</a:t>
            </a:r>
            <a:endParaRPr lang="ru-RU" sz="1400" dirty="0"/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4617465" y="3561309"/>
            <a:ext cx="1898696" cy="436563"/>
          </a:xfrm>
          <a:prstGeom prst="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FFFFFF"/>
                </a:solidFill>
              </a:rPr>
              <a:t>Key </a:t>
            </a:r>
            <a:r>
              <a:rPr lang="en-US" b="1" dirty="0" smtClean="0">
                <a:solidFill>
                  <a:srgbClr val="FFFFFF"/>
                </a:solidFill>
              </a:rPr>
              <a:t>personnel</a:t>
            </a:r>
            <a:endParaRPr lang="ru-RU" dirty="0">
              <a:solidFill>
                <a:srgbClr val="414142"/>
              </a:solidFill>
              <a:cs typeface="Arial" charset="0"/>
            </a:endParaRPr>
          </a:p>
        </p:txBody>
      </p:sp>
      <p:sp>
        <p:nvSpPr>
          <p:cNvPr id="9239" name="Правая фигурная скобка 20"/>
          <p:cNvSpPr>
            <a:spLocks/>
          </p:cNvSpPr>
          <p:nvPr/>
        </p:nvSpPr>
        <p:spPr bwMode="auto">
          <a:xfrm>
            <a:off x="6507215" y="1812102"/>
            <a:ext cx="252000" cy="1760033"/>
          </a:xfrm>
          <a:prstGeom prst="rightBrace">
            <a:avLst>
              <a:gd name="adj1" fmla="val 55942"/>
              <a:gd name="adj2" fmla="val 50000"/>
            </a:avLst>
          </a:prstGeom>
          <a:solidFill>
            <a:srgbClr val="C1DCF1"/>
          </a:solidFill>
          <a:ln w="19050" cap="rnd" algn="ctr">
            <a:solidFill>
              <a:schemeClr val="tx1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9240" name="TextBox 21"/>
          <p:cNvSpPr txBox="1">
            <a:spLocks noChangeArrowheads="1"/>
          </p:cNvSpPr>
          <p:nvPr/>
        </p:nvSpPr>
        <p:spPr bwMode="auto">
          <a:xfrm>
            <a:off x="5517105" y="2392641"/>
            <a:ext cx="50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/>
              <a:t>(0.49)</a:t>
            </a:r>
          </a:p>
        </p:txBody>
      </p:sp>
      <p:sp>
        <p:nvSpPr>
          <p:cNvPr id="9241" name="TextBox 22"/>
          <p:cNvSpPr txBox="1">
            <a:spLocks noChangeArrowheads="1"/>
          </p:cNvSpPr>
          <p:nvPr/>
        </p:nvSpPr>
        <p:spPr bwMode="auto">
          <a:xfrm>
            <a:off x="5022050" y="1925480"/>
            <a:ext cx="50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/>
              <a:t>(0.7)</a:t>
            </a:r>
          </a:p>
        </p:txBody>
      </p:sp>
      <p:sp>
        <p:nvSpPr>
          <p:cNvPr id="9242" name="TextBox 25"/>
          <p:cNvSpPr txBox="1">
            <a:spLocks noChangeArrowheads="1"/>
          </p:cNvSpPr>
          <p:nvPr/>
        </p:nvSpPr>
        <p:spPr bwMode="auto">
          <a:xfrm>
            <a:off x="4526995" y="1488936"/>
            <a:ext cx="50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/>
              <a:t>(1.1)</a:t>
            </a:r>
          </a:p>
        </p:txBody>
      </p:sp>
      <p:sp>
        <p:nvSpPr>
          <p:cNvPr id="9222" name="Овал 7"/>
          <p:cNvSpPr>
            <a:spLocks noChangeArrowheads="1"/>
          </p:cNvSpPr>
          <p:nvPr/>
        </p:nvSpPr>
        <p:spPr bwMode="auto">
          <a:xfrm>
            <a:off x="3491880" y="2109788"/>
            <a:ext cx="288000" cy="385762"/>
          </a:xfrm>
          <a:prstGeom prst="ellipse">
            <a:avLst/>
          </a:prstGeom>
          <a:noFill/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9223" name="Стрелка вправо 23"/>
          <p:cNvSpPr>
            <a:spLocks noChangeArrowheads="1"/>
          </p:cNvSpPr>
          <p:nvPr/>
        </p:nvSpPr>
        <p:spPr bwMode="auto">
          <a:xfrm>
            <a:off x="3808025" y="2140924"/>
            <a:ext cx="794569" cy="373133"/>
          </a:xfrm>
          <a:prstGeom prst="rightArrow">
            <a:avLst>
              <a:gd name="adj1" fmla="val 50000"/>
              <a:gd name="adj2" fmla="val 50123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9224" name="Овал 27"/>
          <p:cNvSpPr>
            <a:spLocks noChangeArrowheads="1"/>
          </p:cNvSpPr>
          <p:nvPr/>
        </p:nvSpPr>
        <p:spPr bwMode="auto">
          <a:xfrm>
            <a:off x="1520785" y="3203975"/>
            <a:ext cx="215900" cy="38417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9225" name="Стрелка вниз 24"/>
          <p:cNvSpPr>
            <a:spLocks noChangeArrowheads="1"/>
          </p:cNvSpPr>
          <p:nvPr/>
        </p:nvSpPr>
        <p:spPr bwMode="auto">
          <a:xfrm>
            <a:off x="1466655" y="3600205"/>
            <a:ext cx="305910" cy="383616"/>
          </a:xfrm>
          <a:prstGeom prst="downArrow">
            <a:avLst>
              <a:gd name="adj1" fmla="val 50000"/>
              <a:gd name="adj2" fmla="val 50132"/>
            </a:avLst>
          </a:prstGeom>
          <a:gradFill flip="none" rotWithShape="1">
            <a:gsLst>
              <a:gs pos="0">
                <a:schemeClr val="accent1">
                  <a:tint val="15000"/>
                  <a:satMod val="250000"/>
                </a:schemeClr>
              </a:gs>
              <a:gs pos="49000">
                <a:schemeClr val="accent1">
                  <a:tint val="50000"/>
                  <a:satMod val="200000"/>
                </a:schemeClr>
              </a:gs>
              <a:gs pos="49100">
                <a:schemeClr val="accent1">
                  <a:tint val="64000"/>
                  <a:satMod val="160000"/>
                </a:schemeClr>
              </a:gs>
              <a:gs pos="92000">
                <a:schemeClr val="accent1">
                  <a:tint val="50000"/>
                  <a:satMod val="200000"/>
                </a:schemeClr>
              </a:gs>
              <a:gs pos="100000">
                <a:schemeClr val="accent1">
                  <a:tint val="43000"/>
                  <a:satMod val="190000"/>
                </a:schemeClr>
              </a:gs>
            </a:gsLst>
            <a:lin ang="10800000" scaled="1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103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7_IMG_02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717" y="1583966"/>
            <a:ext cx="2772000" cy="1845034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6260" name="Прямоугольник 6"/>
          <p:cNvSpPr>
            <a:spLocks noChangeArrowheads="1"/>
          </p:cNvSpPr>
          <p:nvPr/>
        </p:nvSpPr>
        <p:spPr bwMode="auto">
          <a:xfrm>
            <a:off x="249842" y="6174305"/>
            <a:ext cx="89644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414142"/>
                </a:solidFill>
              </a:rPr>
              <a:t>.     </a:t>
            </a:r>
            <a:endParaRPr lang="ru-RU" dirty="0">
              <a:solidFill>
                <a:srgbClr val="414142"/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Forming the Pool of Russian Experts to Support the Nuclear Infrastructure Development in Emerging Nuclear Countries</a:t>
            </a:r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ROSATOM-CICE&amp;T</a:t>
            </a:r>
            <a:endParaRPr lang="ru-RU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2"/>
          </p:nvPr>
        </p:nvSpPr>
        <p:spPr>
          <a:xfrm>
            <a:off x="358775" y="1178749"/>
            <a:ext cx="5563376" cy="5180221"/>
          </a:xfrm>
        </p:spPr>
        <p:txBody>
          <a:bodyPr/>
          <a:lstStyle/>
          <a:p>
            <a:r>
              <a:rPr lang="en-US" sz="2000" b="1" dirty="0" smtClean="0"/>
              <a:t>Goal</a:t>
            </a:r>
            <a:r>
              <a:rPr lang="en-US" sz="2000" dirty="0" smtClean="0"/>
              <a:t>:	</a:t>
            </a:r>
          </a:p>
          <a:p>
            <a:pPr lvl="1">
              <a:spcAft>
                <a:spcPts val="0"/>
              </a:spcAft>
            </a:pPr>
            <a:r>
              <a:rPr lang="en-US" sz="1800" dirty="0" smtClean="0">
                <a:solidFill>
                  <a:srgbClr val="C00000"/>
                </a:solidFill>
              </a:rPr>
              <a:t>To build up a group </a:t>
            </a:r>
            <a:r>
              <a:rPr lang="en-US" sz="1800" dirty="0" smtClean="0"/>
              <a:t>of Russian  Experts for providing assistance to embarking countries. </a:t>
            </a:r>
          </a:p>
          <a:p>
            <a:pPr lvl="1">
              <a:spcAft>
                <a:spcPts val="0"/>
              </a:spcAft>
            </a:pPr>
            <a:r>
              <a:rPr lang="en-US" sz="1800" dirty="0">
                <a:solidFill>
                  <a:srgbClr val="C00000"/>
                </a:solidFill>
              </a:rPr>
              <a:t>To</a:t>
            </a:r>
            <a:r>
              <a:rPr lang="en-US" sz="1800" dirty="0" smtClean="0"/>
              <a:t> </a:t>
            </a:r>
            <a:r>
              <a:rPr lang="en-US" sz="1800" dirty="0">
                <a:solidFill>
                  <a:srgbClr val="C00000"/>
                </a:solidFill>
              </a:rPr>
              <a:t>learn</a:t>
            </a:r>
            <a:r>
              <a:rPr lang="en-US" sz="1800" dirty="0" smtClean="0"/>
              <a:t> </a:t>
            </a:r>
            <a:r>
              <a:rPr lang="en-US" sz="1800" dirty="0">
                <a:solidFill>
                  <a:srgbClr val="C00000"/>
                </a:solidFill>
              </a:rPr>
              <a:t>the</a:t>
            </a:r>
            <a:r>
              <a:rPr lang="en-US" sz="1800" dirty="0" smtClean="0"/>
              <a:t> </a:t>
            </a:r>
            <a:r>
              <a:rPr lang="en-US" sz="1800" dirty="0">
                <a:solidFill>
                  <a:srgbClr val="C00000"/>
                </a:solidFill>
              </a:rPr>
              <a:t>essentials</a:t>
            </a:r>
            <a:r>
              <a:rPr lang="en-US" sz="1800" dirty="0" smtClean="0"/>
              <a:t> of the IAEA approach and recommendations  and National nuclear power plans </a:t>
            </a:r>
            <a:endParaRPr lang="ru-RU" sz="1800" dirty="0" smtClean="0"/>
          </a:p>
          <a:p>
            <a:pPr lvl="1">
              <a:spcAft>
                <a:spcPts val="0"/>
              </a:spcAft>
            </a:pPr>
            <a:r>
              <a:rPr lang="en-US" sz="1800" dirty="0">
                <a:solidFill>
                  <a:srgbClr val="C00000"/>
                </a:solidFill>
              </a:rPr>
              <a:t>To</a:t>
            </a:r>
            <a:r>
              <a:rPr lang="en-US" sz="1800" dirty="0" smtClean="0"/>
              <a:t> </a:t>
            </a:r>
            <a:r>
              <a:rPr lang="en-US" sz="1800" dirty="0">
                <a:solidFill>
                  <a:srgbClr val="C00000"/>
                </a:solidFill>
              </a:rPr>
              <a:t>work</a:t>
            </a:r>
            <a:r>
              <a:rPr lang="en-US" sz="1800" dirty="0" smtClean="0"/>
              <a:t> </a:t>
            </a:r>
            <a:r>
              <a:rPr lang="en-US" sz="1800" dirty="0">
                <a:solidFill>
                  <a:srgbClr val="C00000"/>
                </a:solidFill>
              </a:rPr>
              <a:t>out</a:t>
            </a:r>
            <a:r>
              <a:rPr lang="en-US" sz="1800" dirty="0" smtClean="0"/>
              <a:t> </a:t>
            </a:r>
            <a:r>
              <a:rPr lang="en-US" sz="1800" dirty="0">
                <a:solidFill>
                  <a:srgbClr val="C00000"/>
                </a:solidFill>
              </a:rPr>
              <a:t>the</a:t>
            </a:r>
            <a:r>
              <a:rPr lang="en-US" sz="1800" dirty="0" smtClean="0"/>
              <a:t> </a:t>
            </a:r>
            <a:r>
              <a:rPr lang="en-US" sz="1800" dirty="0">
                <a:solidFill>
                  <a:srgbClr val="C00000"/>
                </a:solidFill>
              </a:rPr>
              <a:t>guidelines</a:t>
            </a:r>
            <a:r>
              <a:rPr lang="ru-RU" sz="1800" dirty="0" smtClean="0"/>
              <a:t> </a:t>
            </a:r>
            <a:r>
              <a:rPr lang="en-US" sz="1800" dirty="0" smtClean="0"/>
              <a:t>for each infrastructure element </a:t>
            </a:r>
            <a:endParaRPr lang="ru-RU" sz="1800" dirty="0" smtClean="0"/>
          </a:p>
          <a:p>
            <a:pPr lvl="1"/>
            <a:r>
              <a:rPr lang="en-US" sz="1800" dirty="0">
                <a:solidFill>
                  <a:srgbClr val="C00000"/>
                </a:solidFill>
              </a:rPr>
              <a:t>To</a:t>
            </a:r>
            <a:r>
              <a:rPr lang="en-US" sz="1800" dirty="0" smtClean="0"/>
              <a:t> </a:t>
            </a:r>
            <a:r>
              <a:rPr lang="en-US" sz="1800" dirty="0">
                <a:solidFill>
                  <a:srgbClr val="C00000"/>
                </a:solidFill>
              </a:rPr>
              <a:t>establish</a:t>
            </a:r>
            <a:r>
              <a:rPr lang="en-US" sz="1800" dirty="0" smtClean="0"/>
              <a:t>  </a:t>
            </a:r>
            <a:r>
              <a:rPr lang="en-US" sz="1800" dirty="0">
                <a:solidFill>
                  <a:srgbClr val="C00000"/>
                </a:solidFill>
              </a:rPr>
              <a:t>interaction</a:t>
            </a:r>
            <a:r>
              <a:rPr lang="en-US" sz="1800" dirty="0" smtClean="0"/>
              <a:t> and understanding  between   Russian Experts and their international counterparts on NI issues</a:t>
            </a:r>
            <a:endParaRPr lang="ru-RU" sz="1800" dirty="0" smtClean="0"/>
          </a:p>
          <a:p>
            <a:r>
              <a:rPr lang="en-US" sz="2000" b="1" dirty="0" smtClean="0"/>
              <a:t>Outcome</a:t>
            </a:r>
            <a:r>
              <a:rPr lang="en-US" sz="2000" dirty="0" smtClean="0"/>
              <a:t>:</a:t>
            </a:r>
          </a:p>
          <a:p>
            <a:pPr lvl="1">
              <a:spcAft>
                <a:spcPts val="0"/>
              </a:spcAft>
            </a:pPr>
            <a:r>
              <a:rPr lang="en-US" sz="1800" dirty="0" smtClean="0"/>
              <a:t>Road map for each element of NI:  structure, functions, forms </a:t>
            </a:r>
            <a:r>
              <a:rPr lang="en-US" sz="1800" dirty="0">
                <a:solidFill>
                  <a:srgbClr val="C00000"/>
                </a:solidFill>
              </a:rPr>
              <a:t>Training</a:t>
            </a:r>
            <a:r>
              <a:rPr lang="en-US" sz="1800" dirty="0" smtClean="0"/>
              <a:t> </a:t>
            </a:r>
            <a:r>
              <a:rPr lang="en-US" sz="1800" dirty="0">
                <a:solidFill>
                  <a:srgbClr val="C00000"/>
                </a:solidFill>
              </a:rPr>
              <a:t>courses</a:t>
            </a:r>
            <a:r>
              <a:rPr lang="en-US" sz="1800" dirty="0" smtClean="0"/>
              <a:t>, </a:t>
            </a:r>
            <a:r>
              <a:rPr lang="en-US" sz="1800" dirty="0">
                <a:solidFill>
                  <a:srgbClr val="C00000"/>
                </a:solidFill>
              </a:rPr>
              <a:t>E&amp;T</a:t>
            </a:r>
            <a:r>
              <a:rPr lang="en-US" sz="1800" dirty="0" smtClean="0"/>
              <a:t> </a:t>
            </a:r>
            <a:r>
              <a:rPr lang="en-US" sz="1800" dirty="0">
                <a:solidFill>
                  <a:srgbClr val="C00000"/>
                </a:solidFill>
              </a:rPr>
              <a:t>Services</a:t>
            </a:r>
            <a:r>
              <a:rPr lang="en-US" sz="1800" dirty="0" smtClean="0"/>
              <a:t>, Internship, On-the-job-training  </a:t>
            </a:r>
          </a:p>
          <a:p>
            <a:pPr lvl="1">
              <a:spcAft>
                <a:spcPts val="0"/>
              </a:spcAft>
            </a:pPr>
            <a:r>
              <a:rPr lang="en-US" sz="1800" dirty="0" smtClean="0"/>
              <a:t>Assistance  in development of   regulations,  </a:t>
            </a:r>
            <a:r>
              <a:rPr lang="ru-RU" sz="1800" dirty="0" smtClean="0"/>
              <a:t>«</a:t>
            </a:r>
            <a:r>
              <a:rPr lang="en-US" sz="1800" dirty="0" smtClean="0"/>
              <a:t>strategies &amp; plans</a:t>
            </a:r>
            <a:r>
              <a:rPr lang="ru-RU" sz="1800" dirty="0" smtClean="0"/>
              <a:t>»</a:t>
            </a:r>
            <a:r>
              <a:rPr lang="en-US" sz="1800" dirty="0" smtClean="0"/>
              <a:t>,  </a:t>
            </a:r>
            <a:r>
              <a:rPr lang="en-US" sz="1800" dirty="0" err="1" smtClean="0"/>
              <a:t>etc</a:t>
            </a:r>
            <a:endParaRPr lang="en-US" sz="1800" dirty="0" smtClean="0"/>
          </a:p>
          <a:p>
            <a:pPr lvl="1"/>
            <a:r>
              <a:rPr lang="en-US" sz="1800" dirty="0" smtClean="0"/>
              <a:t>Specific solutions:  </a:t>
            </a:r>
            <a:r>
              <a:rPr lang="ru-RU" sz="1800" dirty="0" smtClean="0"/>
              <a:t>«</a:t>
            </a:r>
            <a:r>
              <a:rPr lang="en-US" sz="1800" dirty="0" smtClean="0"/>
              <a:t>Centers</a:t>
            </a:r>
            <a:r>
              <a:rPr lang="ru-RU" sz="1800" dirty="0" smtClean="0"/>
              <a:t>»</a:t>
            </a:r>
            <a:r>
              <a:rPr lang="en-US" sz="1800" dirty="0" smtClean="0"/>
              <a:t> based on Russian experience </a:t>
            </a:r>
            <a:endParaRPr lang="ru-RU" sz="1800" dirty="0"/>
          </a:p>
        </p:txBody>
      </p:sp>
      <p:sp>
        <p:nvSpPr>
          <p:cNvPr id="7" name="TextBox 6"/>
          <p:cNvSpPr txBox="1"/>
          <p:nvPr/>
        </p:nvSpPr>
        <p:spPr>
          <a:xfrm>
            <a:off x="6049474" y="818710"/>
            <a:ext cx="2888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err="1" smtClean="0">
                <a:solidFill>
                  <a:schemeClr val="tx2">
                    <a:lumMod val="50000"/>
                  </a:schemeClr>
                </a:solidFill>
              </a:rPr>
              <a:t>Obninsk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, CICET, 3-7.12.2012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" name="Picture 2" descr="IMG_999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717" y="4374105"/>
            <a:ext cx="2772000" cy="1827006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891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ROSATOM Phase Based E&amp;T Solutions</a:t>
            </a:r>
            <a:endParaRPr lang="ru-RU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2"/>
          </p:nvPr>
        </p:nvSpPr>
        <p:spPr>
          <a:xfrm>
            <a:off x="358775" y="1178750"/>
            <a:ext cx="8439150" cy="5370701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 smtClean="0">
                <a:solidFill>
                  <a:srgbClr val="C00000"/>
                </a:solidFill>
              </a:rPr>
              <a:t>Purpose</a:t>
            </a:r>
            <a:r>
              <a:rPr lang="en-US" sz="1800" dirty="0" smtClean="0"/>
              <a:t>:</a:t>
            </a:r>
          </a:p>
          <a:p>
            <a:pPr marL="288000" lvl="1" indent="0">
              <a:buNone/>
            </a:pPr>
            <a:r>
              <a:rPr lang="en-US" sz="1800" dirty="0" smtClean="0"/>
              <a:t>to provide support for new entrants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en-US" sz="1800" dirty="0" smtClean="0"/>
              <a:t>on how-to-become-the-knowledgeable-customer 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en-US" sz="1800" dirty="0" smtClean="0"/>
              <a:t>at each phase of nuclear power </a:t>
            </a:r>
            <a:r>
              <a:rPr lang="en-US" sz="1800" dirty="0" err="1" smtClean="0"/>
              <a:t>programme</a:t>
            </a:r>
            <a:r>
              <a:rPr lang="en-US" sz="1800" dirty="0" smtClean="0"/>
              <a:t>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en-US" sz="1800" dirty="0" smtClean="0"/>
              <a:t>development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C00000"/>
                </a:solidFill>
              </a:rPr>
              <a:t>Targets</a:t>
            </a:r>
            <a:r>
              <a:rPr lang="en-US" sz="1800" dirty="0" smtClean="0"/>
              <a:t>:</a:t>
            </a:r>
          </a:p>
          <a:p>
            <a:pPr lvl="1">
              <a:spcAft>
                <a:spcPts val="0"/>
              </a:spcAft>
            </a:pPr>
            <a:r>
              <a:rPr lang="en-US" sz="1800" dirty="0" smtClean="0"/>
              <a:t>Nuclear infrastructure organizations;</a:t>
            </a:r>
          </a:p>
          <a:p>
            <a:pPr lvl="1"/>
            <a:r>
              <a:rPr lang="en-US" sz="1800" dirty="0" smtClean="0"/>
              <a:t>Organizations involved in the process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en-US" sz="1800" dirty="0" smtClean="0"/>
              <a:t>of localization (service organizations, technical support organizations, universities, </a:t>
            </a:r>
            <a:r>
              <a:rPr lang="en-US" sz="1800" dirty="0" err="1" smtClean="0"/>
              <a:t>etc</a:t>
            </a:r>
            <a:r>
              <a:rPr lang="en-US" sz="1800" dirty="0" smtClean="0"/>
              <a:t>)</a:t>
            </a:r>
          </a:p>
          <a:p>
            <a:r>
              <a:rPr lang="en-US" sz="1800" b="1" dirty="0" err="1">
                <a:solidFill>
                  <a:srgbClr val="C00000"/>
                </a:solidFill>
              </a:rPr>
              <a:t>Products&amp;Services</a:t>
            </a:r>
            <a:r>
              <a:rPr lang="en-US" sz="1800" dirty="0" smtClean="0"/>
              <a:t>: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Workshops to provide information on nuclear power technologies&amp; associated services in new-entrants (</a:t>
            </a:r>
            <a:r>
              <a:rPr lang="en-US" sz="1800" b="1" dirty="0">
                <a:solidFill>
                  <a:srgbClr val="C00000"/>
                </a:solidFill>
              </a:rPr>
              <a:t>1-2</a:t>
            </a:r>
            <a:r>
              <a:rPr lang="en-US" sz="1800" dirty="0"/>
              <a:t> </a:t>
            </a:r>
            <a:r>
              <a:rPr lang="en-US" sz="1800" b="1" dirty="0">
                <a:solidFill>
                  <a:srgbClr val="C00000"/>
                </a:solidFill>
              </a:rPr>
              <a:t>days</a:t>
            </a:r>
            <a:r>
              <a:rPr lang="en-US" sz="1800" dirty="0"/>
              <a:t>);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Short-term training courses for skilled national personnel (</a:t>
            </a:r>
            <a:r>
              <a:rPr lang="en-US" sz="1800" b="1" dirty="0">
                <a:solidFill>
                  <a:srgbClr val="C00000"/>
                </a:solidFill>
              </a:rPr>
              <a:t>1</a:t>
            </a:r>
            <a:r>
              <a:rPr lang="en-US" sz="1800" dirty="0"/>
              <a:t> </a:t>
            </a:r>
            <a:r>
              <a:rPr lang="en-US" sz="1800" b="1" dirty="0" smtClean="0">
                <a:solidFill>
                  <a:srgbClr val="C00000"/>
                </a:solidFill>
              </a:rPr>
              <a:t>week</a:t>
            </a: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en-US" sz="1800" b="1" dirty="0" smtClean="0">
                <a:solidFill>
                  <a:srgbClr val="C00000"/>
                </a:solidFill>
              </a:rPr>
              <a:t>-</a:t>
            </a:r>
            <a:r>
              <a:rPr lang="en-US" sz="1800" dirty="0" smtClean="0"/>
              <a:t> </a:t>
            </a:r>
            <a:r>
              <a:rPr lang="en-US" sz="1800" b="1" dirty="0">
                <a:solidFill>
                  <a:srgbClr val="C00000"/>
                </a:solidFill>
              </a:rPr>
              <a:t>1month</a:t>
            </a:r>
            <a:r>
              <a:rPr lang="en-US" sz="1800" dirty="0"/>
              <a:t>);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Middle-term courses for building specific competencies (</a:t>
            </a:r>
            <a:r>
              <a:rPr lang="en-US" sz="1800" b="1" dirty="0">
                <a:solidFill>
                  <a:srgbClr val="C00000"/>
                </a:solidFill>
              </a:rPr>
              <a:t>1-6 months</a:t>
            </a:r>
            <a:r>
              <a:rPr lang="en-US" sz="1800" dirty="0"/>
              <a:t>)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Long-term training for key personnel (</a:t>
            </a:r>
            <a:r>
              <a:rPr lang="en-US" sz="1800" b="1" dirty="0">
                <a:solidFill>
                  <a:srgbClr val="C00000"/>
                </a:solidFill>
              </a:rPr>
              <a:t>1-3 </a:t>
            </a:r>
            <a:r>
              <a:rPr lang="en-US" sz="1800" b="1" dirty="0" err="1">
                <a:solidFill>
                  <a:srgbClr val="C00000"/>
                </a:solidFill>
              </a:rPr>
              <a:t>yrs</a:t>
            </a:r>
            <a:r>
              <a:rPr lang="en-US" sz="1800" dirty="0"/>
              <a:t>)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University education in Russia (</a:t>
            </a:r>
            <a:r>
              <a:rPr lang="en-US" sz="1800" b="1" dirty="0">
                <a:solidFill>
                  <a:srgbClr val="C00000"/>
                </a:solidFill>
              </a:rPr>
              <a:t>2- </a:t>
            </a:r>
            <a:r>
              <a:rPr lang="en-US" sz="1800" b="1" dirty="0" smtClean="0">
                <a:solidFill>
                  <a:srgbClr val="C00000"/>
                </a:solidFill>
              </a:rPr>
              <a:t> </a:t>
            </a:r>
            <a:r>
              <a:rPr lang="en-US" sz="1800" b="1" dirty="0">
                <a:solidFill>
                  <a:srgbClr val="C00000"/>
                </a:solidFill>
              </a:rPr>
              <a:t>years</a:t>
            </a:r>
            <a:r>
              <a:rPr lang="en-US" sz="1800" dirty="0"/>
              <a:t>)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Support of training  localization (</a:t>
            </a:r>
            <a:r>
              <a:rPr lang="en-US" sz="1800" b="1" dirty="0" err="1">
                <a:solidFill>
                  <a:srgbClr val="C00000"/>
                </a:solidFill>
              </a:rPr>
              <a:t>var</a:t>
            </a:r>
            <a:r>
              <a:rPr lang="en-US" sz="1800" dirty="0"/>
              <a:t>)</a:t>
            </a:r>
            <a:endParaRPr lang="ru-RU" sz="1800" dirty="0"/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892" y="1178750"/>
            <a:ext cx="3475033" cy="202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Нижний колонтитул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811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Прямоугольник 100"/>
          <p:cNvSpPr/>
          <p:nvPr/>
        </p:nvSpPr>
        <p:spPr bwMode="auto">
          <a:xfrm>
            <a:off x="341531" y="1188215"/>
            <a:ext cx="6840760" cy="4986090"/>
          </a:xfrm>
          <a:prstGeom prst="rect">
            <a:avLst/>
          </a:prstGeom>
          <a:gradFill rotWithShape="1">
            <a:gsLst>
              <a:gs pos="0">
                <a:srgbClr val="FFFFFF">
                  <a:shade val="51000"/>
                  <a:satMod val="130000"/>
                </a:srgbClr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 w="12700" cap="flat" cmpd="sng" algn="ctr">
            <a:solidFill>
              <a:srgbClr val="FFFFFF">
                <a:lumMod val="6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kern="0">
              <a:solidFill>
                <a:srgbClr val="414142"/>
              </a:solidFill>
              <a:latin typeface="Arial" pitchFamily="34" charset="0"/>
            </a:endParaRPr>
          </a:p>
        </p:txBody>
      </p:sp>
      <p:sp>
        <p:nvSpPr>
          <p:cNvPr id="94" name="Прямоугольник 93"/>
          <p:cNvSpPr/>
          <p:nvPr/>
        </p:nvSpPr>
        <p:spPr bwMode="auto">
          <a:xfrm>
            <a:off x="476545" y="1706329"/>
            <a:ext cx="4694745" cy="3730318"/>
          </a:xfrm>
          <a:prstGeom prst="rect">
            <a:avLst/>
          </a:prstGeom>
          <a:gradFill rotWithShape="1">
            <a:gsLst>
              <a:gs pos="0">
                <a:srgbClr val="FFFFFF">
                  <a:shade val="51000"/>
                  <a:satMod val="130000"/>
                </a:srgbClr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 w="12700" cap="flat" cmpd="sng" algn="ctr">
            <a:solidFill>
              <a:srgbClr val="FFFFFF">
                <a:lumMod val="6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kern="0">
              <a:solidFill>
                <a:srgbClr val="414142"/>
              </a:solidFill>
              <a:latin typeface="Arial" pitchFamily="34" charset="0"/>
            </a:endParaRPr>
          </a:p>
        </p:txBody>
      </p:sp>
      <p:cxnSp>
        <p:nvCxnSpPr>
          <p:cNvPr id="95" name="Соединительная линия уступом 94"/>
          <p:cNvCxnSpPr>
            <a:stCxn id="94" idx="0"/>
            <a:endCxn id="92" idx="0"/>
          </p:cNvCxnSpPr>
          <p:nvPr/>
        </p:nvCxnSpPr>
        <p:spPr bwMode="auto">
          <a:xfrm rot="16200000" flipH="1">
            <a:off x="3777923" y="752323"/>
            <a:ext cx="1379255" cy="3287267"/>
          </a:xfrm>
          <a:prstGeom prst="bentConnector3">
            <a:avLst>
              <a:gd name="adj1" fmla="val -16574"/>
            </a:avLst>
          </a:prstGeom>
          <a:noFill/>
          <a:ln>
            <a:tailEnd type="stealth" w="lg" len="lg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8" name="Соединительная линия уступом 97"/>
          <p:cNvCxnSpPr>
            <a:stCxn id="92" idx="2"/>
            <a:endCxn id="94" idx="2"/>
          </p:cNvCxnSpPr>
          <p:nvPr/>
        </p:nvCxnSpPr>
        <p:spPr bwMode="auto">
          <a:xfrm rot="5400000">
            <a:off x="3760021" y="3085482"/>
            <a:ext cx="1415063" cy="3287267"/>
          </a:xfrm>
          <a:prstGeom prst="bentConnector3">
            <a:avLst>
              <a:gd name="adj1" fmla="val 131540"/>
            </a:avLst>
          </a:prstGeom>
          <a:noFill/>
          <a:ln>
            <a:tailEnd type="stealth" w="lg" len="lg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1" name="Заголовок 11"/>
          <p:cNvSpPr txBox="1">
            <a:spLocks/>
          </p:cNvSpPr>
          <p:nvPr/>
        </p:nvSpPr>
        <p:spPr>
          <a:xfrm>
            <a:off x="468313" y="77788"/>
            <a:ext cx="8207375" cy="903287"/>
          </a:xfrm>
          <a:prstGeom prst="rect">
            <a:avLst/>
          </a:prstGeom>
        </p:spPr>
        <p:txBody>
          <a:bodyPr anchor="ctr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US" sz="2800" kern="0" dirty="0" smtClean="0">
                <a:solidFill>
                  <a:srgbClr val="FFFFFF"/>
                </a:solidFill>
              </a:rPr>
              <a:t>Developing of Training Materials in Russian </a:t>
            </a:r>
            <a:endParaRPr lang="ru-RU" sz="2800" kern="0" dirty="0">
              <a:solidFill>
                <a:srgbClr val="FFFFFF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5337085" y="5589240"/>
            <a:ext cx="540000" cy="54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  <a:ex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chemeClr val="tx1"/>
                </a:solidFill>
              </a:rPr>
              <a:t>SAT</a:t>
            </a:r>
            <a:endParaRPr lang="ru-RU" sz="1600" b="1" dirty="0" smtClean="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97025" y="241537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414142"/>
                </a:solidFill>
              </a:rPr>
              <a:t>2</a:t>
            </a:r>
            <a:endParaRPr lang="ru-RU" dirty="0">
              <a:solidFill>
                <a:srgbClr val="414142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83810" y="241537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414142"/>
                </a:solidFill>
              </a:rPr>
              <a:t>3</a:t>
            </a:r>
            <a:endParaRPr lang="ru-RU" dirty="0">
              <a:solidFill>
                <a:srgbClr val="414142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Developing of Training Materials in Russian 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ROSATOM-CICE&amp;T</a:t>
            </a: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721A6B-C179-4CE7-844C-A738940D0E38}" type="slidenum">
              <a:rPr lang="ru-RU" smtClean="0"/>
              <a:pPr/>
              <a:t>14</a:t>
            </a:fld>
            <a:endParaRPr lang="ru-RU"/>
          </a:p>
        </p:txBody>
      </p:sp>
      <p:cxnSp>
        <p:nvCxnSpPr>
          <p:cNvPr id="58" name="Соединительная линия уступом 57"/>
          <p:cNvCxnSpPr>
            <a:stCxn id="46" idx="0"/>
            <a:endCxn id="47" idx="0"/>
          </p:cNvCxnSpPr>
          <p:nvPr/>
        </p:nvCxnSpPr>
        <p:spPr bwMode="auto">
          <a:xfrm rot="16200000" flipH="1">
            <a:off x="2584055" y="1673763"/>
            <a:ext cx="1080120" cy="2175570"/>
          </a:xfrm>
          <a:prstGeom prst="bentConnector3">
            <a:avLst>
              <a:gd name="adj1" fmla="val -21164"/>
            </a:avLst>
          </a:prstGeom>
          <a:noFill/>
          <a:ln>
            <a:tailEnd type="stealth" w="lg" len="lg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Прямоугольник 46"/>
          <p:cNvSpPr/>
          <p:nvPr/>
        </p:nvSpPr>
        <p:spPr bwMode="auto">
          <a:xfrm>
            <a:off x="3671900" y="3301608"/>
            <a:ext cx="1080000" cy="504000"/>
          </a:xfrm>
          <a:prstGeom prst="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414142"/>
                </a:solidFill>
              </a:rPr>
              <a:t>External Reviewer</a:t>
            </a:r>
            <a:endParaRPr lang="ru-RU" sz="1600" dirty="0" smtClean="0">
              <a:solidFill>
                <a:srgbClr val="414142"/>
              </a:solidFill>
            </a:endParaRPr>
          </a:p>
        </p:txBody>
      </p:sp>
      <p:cxnSp>
        <p:nvCxnSpPr>
          <p:cNvPr id="69" name="Соединительная линия уступом 68"/>
          <p:cNvCxnSpPr>
            <a:stCxn id="47" idx="2"/>
            <a:endCxn id="46" idx="2"/>
          </p:cNvCxnSpPr>
          <p:nvPr/>
        </p:nvCxnSpPr>
        <p:spPr bwMode="auto">
          <a:xfrm rot="5400000">
            <a:off x="2566175" y="3275763"/>
            <a:ext cx="1115880" cy="2175570"/>
          </a:xfrm>
          <a:prstGeom prst="bentConnector3">
            <a:avLst>
              <a:gd name="adj1" fmla="val 129591"/>
            </a:avLst>
          </a:prstGeom>
          <a:noFill/>
          <a:ln>
            <a:tailEnd type="stealth" w="lg" len="lg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Скругленный прямоугольник 45"/>
          <p:cNvSpPr/>
          <p:nvPr/>
        </p:nvSpPr>
        <p:spPr bwMode="auto">
          <a:xfrm>
            <a:off x="611560" y="2221488"/>
            <a:ext cx="2849540" cy="2700000"/>
          </a:xfrm>
          <a:prstGeom prst="roundRect">
            <a:avLst/>
          </a:prstGeom>
          <a:ln w="9525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414142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742053" y="3290965"/>
            <a:ext cx="1044000" cy="504000"/>
          </a:xfrm>
          <a:prstGeom prst="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414142"/>
                </a:solidFill>
              </a:rPr>
              <a:t>Developer</a:t>
            </a:r>
            <a:endParaRPr lang="ru-RU" sz="1600" dirty="0" smtClean="0">
              <a:solidFill>
                <a:srgbClr val="414142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2209068" y="3289682"/>
            <a:ext cx="1044000" cy="504000"/>
          </a:xfrm>
          <a:prstGeom prst="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414142"/>
                </a:solidFill>
              </a:rPr>
              <a:t>Reviewer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414142"/>
                </a:solidFill>
              </a:rPr>
              <a:t> in-house</a:t>
            </a:r>
            <a:endParaRPr lang="ru-RU" sz="1600" dirty="0" smtClean="0">
              <a:solidFill>
                <a:srgbClr val="414142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 bwMode="auto">
          <a:xfrm>
            <a:off x="5355185" y="3085584"/>
            <a:ext cx="1512000" cy="936000"/>
          </a:xfrm>
          <a:prstGeom prst="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414142"/>
                </a:solidFill>
              </a:rPr>
              <a:t>Final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414142"/>
                </a:solidFill>
              </a:rPr>
              <a:t>Methodological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414142"/>
                </a:solidFill>
              </a:rPr>
              <a:t>Control</a:t>
            </a:r>
            <a:endParaRPr lang="ru-RU" sz="1600" dirty="0" smtClean="0">
              <a:solidFill>
                <a:srgbClr val="414142"/>
              </a:solidFill>
            </a:endParaRPr>
          </a:p>
        </p:txBody>
      </p:sp>
      <p:sp>
        <p:nvSpPr>
          <p:cNvPr id="102" name="Прямоугольник 101"/>
          <p:cNvSpPr/>
          <p:nvPr/>
        </p:nvSpPr>
        <p:spPr bwMode="auto">
          <a:xfrm>
            <a:off x="7470470" y="3301608"/>
            <a:ext cx="1332000" cy="504000"/>
          </a:xfrm>
          <a:prstGeom prst="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414142"/>
                </a:solidFill>
              </a:rPr>
              <a:t>Customer</a:t>
            </a:r>
            <a:endParaRPr lang="ru-RU" sz="1600" dirty="0" smtClean="0">
              <a:solidFill>
                <a:srgbClr val="414142"/>
              </a:solidFill>
            </a:endParaRPr>
          </a:p>
        </p:txBody>
      </p:sp>
      <p:cxnSp>
        <p:nvCxnSpPr>
          <p:cNvPr id="104" name="Прямая со стрелкой 103"/>
          <p:cNvCxnSpPr>
            <a:stCxn id="92" idx="3"/>
            <a:endCxn id="102" idx="1"/>
          </p:cNvCxnSpPr>
          <p:nvPr/>
        </p:nvCxnSpPr>
        <p:spPr bwMode="auto">
          <a:xfrm>
            <a:off x="6867185" y="3553584"/>
            <a:ext cx="603285" cy="24"/>
          </a:xfrm>
          <a:prstGeom prst="straightConnector1">
            <a:avLst/>
          </a:prstGeom>
          <a:noFill/>
          <a:ln>
            <a:headEnd type="stealth" w="lg" len="lg"/>
            <a:tailEnd type="stealth" w="lg" len="lg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Овал 21"/>
          <p:cNvSpPr/>
          <p:nvPr/>
        </p:nvSpPr>
        <p:spPr>
          <a:xfrm>
            <a:off x="1241425" y="2603145"/>
            <a:ext cx="1467015" cy="669077"/>
          </a:xfrm>
          <a:custGeom>
            <a:avLst/>
            <a:gdLst>
              <a:gd name="connsiteX0" fmla="*/ 0 w 1338154"/>
              <a:gd name="connsiteY0" fmla="*/ 669077 h 1338154"/>
              <a:gd name="connsiteX1" fmla="*/ 669077 w 1338154"/>
              <a:gd name="connsiteY1" fmla="*/ 0 h 1338154"/>
              <a:gd name="connsiteX2" fmla="*/ 1338154 w 1338154"/>
              <a:gd name="connsiteY2" fmla="*/ 669077 h 1338154"/>
              <a:gd name="connsiteX3" fmla="*/ 669077 w 1338154"/>
              <a:gd name="connsiteY3" fmla="*/ 1338154 h 1338154"/>
              <a:gd name="connsiteX4" fmla="*/ 0 w 1338154"/>
              <a:gd name="connsiteY4" fmla="*/ 669077 h 1338154"/>
              <a:gd name="connsiteX0" fmla="*/ 669077 w 1338154"/>
              <a:gd name="connsiteY0" fmla="*/ 1338154 h 1429594"/>
              <a:gd name="connsiteX1" fmla="*/ 0 w 1338154"/>
              <a:gd name="connsiteY1" fmla="*/ 669077 h 1429594"/>
              <a:gd name="connsiteX2" fmla="*/ 669077 w 1338154"/>
              <a:gd name="connsiteY2" fmla="*/ 0 h 1429594"/>
              <a:gd name="connsiteX3" fmla="*/ 1338154 w 1338154"/>
              <a:gd name="connsiteY3" fmla="*/ 669077 h 1429594"/>
              <a:gd name="connsiteX4" fmla="*/ 760517 w 1338154"/>
              <a:gd name="connsiteY4" fmla="*/ 1429594 h 1429594"/>
              <a:gd name="connsiteX0" fmla="*/ 0 w 1338154"/>
              <a:gd name="connsiteY0" fmla="*/ 669077 h 1429594"/>
              <a:gd name="connsiteX1" fmla="*/ 669077 w 1338154"/>
              <a:gd name="connsiteY1" fmla="*/ 0 h 1429594"/>
              <a:gd name="connsiteX2" fmla="*/ 1338154 w 1338154"/>
              <a:gd name="connsiteY2" fmla="*/ 669077 h 1429594"/>
              <a:gd name="connsiteX3" fmla="*/ 760517 w 1338154"/>
              <a:gd name="connsiteY3" fmla="*/ 1429594 h 1429594"/>
              <a:gd name="connsiteX0" fmla="*/ 0 w 1338154"/>
              <a:gd name="connsiteY0" fmla="*/ 669077 h 669077"/>
              <a:gd name="connsiteX1" fmla="*/ 669077 w 1338154"/>
              <a:gd name="connsiteY1" fmla="*/ 0 h 669077"/>
              <a:gd name="connsiteX2" fmla="*/ 1338154 w 1338154"/>
              <a:gd name="connsiteY2" fmla="*/ 669077 h 669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8154" h="669077">
                <a:moveTo>
                  <a:pt x="0" y="669077"/>
                </a:moveTo>
                <a:cubicBezTo>
                  <a:pt x="0" y="299556"/>
                  <a:pt x="299556" y="0"/>
                  <a:pt x="669077" y="0"/>
                </a:cubicBezTo>
                <a:cubicBezTo>
                  <a:pt x="1038598" y="0"/>
                  <a:pt x="1338154" y="299556"/>
                  <a:pt x="1338154" y="669077"/>
                </a:cubicBezTo>
              </a:path>
            </a:pathLst>
          </a:custGeom>
          <a:noFill/>
          <a:ln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 bwMode="auto">
          <a:xfrm>
            <a:off x="1704932" y="2324172"/>
            <a:ext cx="540000" cy="54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  <a:ex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chemeClr val="tx1"/>
                </a:solidFill>
              </a:rPr>
              <a:t>SAT</a:t>
            </a:r>
            <a:endParaRPr lang="ru-RU" sz="1600" b="1" dirty="0" smtClean="0">
              <a:solidFill>
                <a:schemeClr val="tx1"/>
              </a:solidFill>
            </a:endParaRPr>
          </a:p>
        </p:txBody>
      </p:sp>
      <p:sp>
        <p:nvSpPr>
          <p:cNvPr id="44" name="Овал 21"/>
          <p:cNvSpPr/>
          <p:nvPr/>
        </p:nvSpPr>
        <p:spPr>
          <a:xfrm flipH="1" flipV="1">
            <a:off x="1264053" y="3760119"/>
            <a:ext cx="1467015" cy="669077"/>
          </a:xfrm>
          <a:custGeom>
            <a:avLst/>
            <a:gdLst>
              <a:gd name="connsiteX0" fmla="*/ 0 w 1338154"/>
              <a:gd name="connsiteY0" fmla="*/ 669077 h 1338154"/>
              <a:gd name="connsiteX1" fmla="*/ 669077 w 1338154"/>
              <a:gd name="connsiteY1" fmla="*/ 0 h 1338154"/>
              <a:gd name="connsiteX2" fmla="*/ 1338154 w 1338154"/>
              <a:gd name="connsiteY2" fmla="*/ 669077 h 1338154"/>
              <a:gd name="connsiteX3" fmla="*/ 669077 w 1338154"/>
              <a:gd name="connsiteY3" fmla="*/ 1338154 h 1338154"/>
              <a:gd name="connsiteX4" fmla="*/ 0 w 1338154"/>
              <a:gd name="connsiteY4" fmla="*/ 669077 h 1338154"/>
              <a:gd name="connsiteX0" fmla="*/ 669077 w 1338154"/>
              <a:gd name="connsiteY0" fmla="*/ 1338154 h 1429594"/>
              <a:gd name="connsiteX1" fmla="*/ 0 w 1338154"/>
              <a:gd name="connsiteY1" fmla="*/ 669077 h 1429594"/>
              <a:gd name="connsiteX2" fmla="*/ 669077 w 1338154"/>
              <a:gd name="connsiteY2" fmla="*/ 0 h 1429594"/>
              <a:gd name="connsiteX3" fmla="*/ 1338154 w 1338154"/>
              <a:gd name="connsiteY3" fmla="*/ 669077 h 1429594"/>
              <a:gd name="connsiteX4" fmla="*/ 760517 w 1338154"/>
              <a:gd name="connsiteY4" fmla="*/ 1429594 h 1429594"/>
              <a:gd name="connsiteX0" fmla="*/ 0 w 1338154"/>
              <a:gd name="connsiteY0" fmla="*/ 669077 h 1429594"/>
              <a:gd name="connsiteX1" fmla="*/ 669077 w 1338154"/>
              <a:gd name="connsiteY1" fmla="*/ 0 h 1429594"/>
              <a:gd name="connsiteX2" fmla="*/ 1338154 w 1338154"/>
              <a:gd name="connsiteY2" fmla="*/ 669077 h 1429594"/>
              <a:gd name="connsiteX3" fmla="*/ 760517 w 1338154"/>
              <a:gd name="connsiteY3" fmla="*/ 1429594 h 1429594"/>
              <a:gd name="connsiteX0" fmla="*/ 0 w 1338154"/>
              <a:gd name="connsiteY0" fmla="*/ 669077 h 669077"/>
              <a:gd name="connsiteX1" fmla="*/ 669077 w 1338154"/>
              <a:gd name="connsiteY1" fmla="*/ 0 h 669077"/>
              <a:gd name="connsiteX2" fmla="*/ 1338154 w 1338154"/>
              <a:gd name="connsiteY2" fmla="*/ 669077 h 669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8154" h="669077">
                <a:moveTo>
                  <a:pt x="0" y="669077"/>
                </a:moveTo>
                <a:cubicBezTo>
                  <a:pt x="0" y="299556"/>
                  <a:pt x="299556" y="0"/>
                  <a:pt x="669077" y="0"/>
                </a:cubicBezTo>
                <a:cubicBezTo>
                  <a:pt x="1038598" y="0"/>
                  <a:pt x="1338154" y="299556"/>
                  <a:pt x="1338154" y="669077"/>
                </a:cubicBezTo>
              </a:path>
            </a:pathLst>
          </a:custGeom>
          <a:noFill/>
          <a:ln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1690917" y="4192948"/>
            <a:ext cx="540000" cy="54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  <a:ex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chemeClr val="tx1"/>
                </a:solidFill>
              </a:rPr>
              <a:t>SAT</a:t>
            </a:r>
            <a:endParaRPr lang="ru-RU" sz="1600" b="1" dirty="0" smtClean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86835" y="241537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414142"/>
                </a:solidFill>
              </a:rPr>
              <a:t>1</a:t>
            </a:r>
            <a:endParaRPr lang="ru-RU" dirty="0">
              <a:solidFill>
                <a:srgbClr val="4141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9287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Прямоугольник 90"/>
          <p:cNvSpPr/>
          <p:nvPr/>
        </p:nvSpPr>
        <p:spPr bwMode="auto">
          <a:xfrm>
            <a:off x="2051720" y="1583795"/>
            <a:ext cx="5112568" cy="4680520"/>
          </a:xfrm>
          <a:prstGeom prst="rect">
            <a:avLst/>
          </a:prstGeom>
          <a:gradFill rotWithShape="1">
            <a:gsLst>
              <a:gs pos="0">
                <a:srgbClr val="FFFFFF">
                  <a:shade val="51000"/>
                  <a:satMod val="130000"/>
                </a:srgbClr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 w="12700" cap="flat" cmpd="sng" algn="ctr">
            <a:solidFill>
              <a:srgbClr val="FFFFFF">
                <a:lumMod val="6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kern="0">
              <a:solidFill>
                <a:srgbClr val="414142"/>
              </a:solidFill>
              <a:latin typeface="Arial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2520004" y="1988840"/>
            <a:ext cx="4176000" cy="3330370"/>
          </a:xfrm>
          <a:prstGeom prst="rect">
            <a:avLst/>
          </a:prstGeom>
          <a:gradFill rotWithShape="1">
            <a:gsLst>
              <a:gs pos="0">
                <a:srgbClr val="FFFFFF">
                  <a:shade val="51000"/>
                  <a:satMod val="130000"/>
                </a:srgbClr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 w="12700" cap="flat" cmpd="sng" algn="ctr">
            <a:solidFill>
              <a:srgbClr val="FFFFFF">
                <a:lumMod val="6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kern="0">
              <a:solidFill>
                <a:srgbClr val="414142"/>
              </a:solidFill>
              <a:latin typeface="Arial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2916004" y="2113541"/>
            <a:ext cx="3384000" cy="2170553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 bwMode="auto">
          <a:xfrm>
            <a:off x="341530" y="3068960"/>
            <a:ext cx="1260000" cy="1530488"/>
          </a:xfrm>
          <a:prstGeom prst="rect">
            <a:avLst/>
          </a:prstGeom>
          <a:gradFill rotWithShape="1">
            <a:gsLst>
              <a:gs pos="0">
                <a:srgbClr val="FFFFFF">
                  <a:shade val="51000"/>
                  <a:satMod val="130000"/>
                </a:srgbClr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 w="12700" cap="flat" cmpd="sng" algn="ctr">
            <a:solidFill>
              <a:srgbClr val="FFFFFF">
                <a:lumMod val="6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kern="0" dirty="0"/>
              <a:t>Approved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kern="0" dirty="0"/>
              <a:t>Training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kern="0" dirty="0"/>
              <a:t>Materials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kern="0" dirty="0"/>
              <a:t>in Russian</a:t>
            </a:r>
            <a:endParaRPr lang="ru-RU" kern="0" dirty="0"/>
          </a:p>
        </p:txBody>
      </p:sp>
      <p:sp>
        <p:nvSpPr>
          <p:cNvPr id="92" name="Прямоугольник 91"/>
          <p:cNvSpPr/>
          <p:nvPr/>
        </p:nvSpPr>
        <p:spPr bwMode="auto">
          <a:xfrm>
            <a:off x="3312004" y="5490285"/>
            <a:ext cx="2592000" cy="576000"/>
          </a:xfrm>
          <a:prstGeom prst="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chemeClr val="tx1"/>
                </a:solidFill>
              </a:rPr>
              <a:t>Final </a:t>
            </a:r>
            <a:r>
              <a:rPr lang="en-US" dirty="0" smtClean="0">
                <a:solidFill>
                  <a:schemeClr val="tx1"/>
                </a:solidFill>
              </a:rPr>
              <a:t>Methodological</a:t>
            </a:r>
            <a:endParaRPr lang="en-US" dirty="0">
              <a:solidFill>
                <a:schemeClr val="tx1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chemeClr val="tx1"/>
                </a:solidFill>
              </a:rPr>
              <a:t>Control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8" name="Соединительная линия уступом 97"/>
          <p:cNvCxnSpPr>
            <a:stCxn id="27" idx="3"/>
            <a:endCxn id="31" idx="3"/>
          </p:cNvCxnSpPr>
          <p:nvPr/>
        </p:nvCxnSpPr>
        <p:spPr bwMode="auto">
          <a:xfrm>
            <a:off x="5238004" y="2786260"/>
            <a:ext cx="666000" cy="872978"/>
          </a:xfrm>
          <a:prstGeom prst="bentConnector3">
            <a:avLst>
              <a:gd name="adj1" fmla="val 134324"/>
            </a:avLst>
          </a:prstGeom>
          <a:noFill/>
          <a:ln>
            <a:tailEnd type="stealth" w="lg" len="lg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2" name="Прямоугольник 101"/>
          <p:cNvSpPr/>
          <p:nvPr/>
        </p:nvSpPr>
        <p:spPr bwMode="auto">
          <a:xfrm>
            <a:off x="7686470" y="3672055"/>
            <a:ext cx="1116000" cy="504000"/>
          </a:xfrm>
          <a:prstGeom prst="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tx1"/>
                </a:solidFill>
              </a:rPr>
              <a:t>Customer</a:t>
            </a: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3978004" y="2498260"/>
            <a:ext cx="1260000" cy="576000"/>
          </a:xfrm>
          <a:prstGeom prst="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tx1"/>
                </a:solidFill>
              </a:rPr>
              <a:t>Translation</a:t>
            </a: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3312004" y="3371238"/>
            <a:ext cx="2592000" cy="576000"/>
          </a:xfrm>
          <a:prstGeom prst="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tx1"/>
                </a:solidFill>
              </a:rPr>
              <a:t>Translation Quality check</a:t>
            </a:r>
            <a:r>
              <a:rPr lang="ru-RU" dirty="0" smtClean="0">
                <a:solidFill>
                  <a:schemeClr val="tx1"/>
                </a:solidFill>
              </a:rPr>
              <a:t>: </a:t>
            </a:r>
            <a:r>
              <a:rPr lang="en-US" dirty="0" smtClean="0">
                <a:solidFill>
                  <a:schemeClr val="tx1"/>
                </a:solidFill>
              </a:rPr>
              <a:t>lexis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grammar</a:t>
            </a:r>
            <a:endParaRPr lang="ru-RU" dirty="0" smtClean="0">
              <a:solidFill>
                <a:schemeClr val="tx1"/>
              </a:solidFill>
            </a:endParaRPr>
          </a:p>
        </p:txBody>
      </p:sp>
      <p:cxnSp>
        <p:nvCxnSpPr>
          <p:cNvPr id="36" name="Соединительная линия уступом 35"/>
          <p:cNvCxnSpPr>
            <a:stCxn id="31" idx="1"/>
            <a:endCxn id="27" idx="1"/>
          </p:cNvCxnSpPr>
          <p:nvPr/>
        </p:nvCxnSpPr>
        <p:spPr bwMode="auto">
          <a:xfrm rot="10800000" flipH="1">
            <a:off x="3312004" y="2786260"/>
            <a:ext cx="666000" cy="872978"/>
          </a:xfrm>
          <a:prstGeom prst="bentConnector3">
            <a:avLst>
              <a:gd name="adj1" fmla="val -34324"/>
            </a:avLst>
          </a:prstGeom>
          <a:noFill/>
          <a:ln>
            <a:tailEnd type="stealth" w="lg" len="lg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Прямоугольник 40"/>
          <p:cNvSpPr/>
          <p:nvPr/>
        </p:nvSpPr>
        <p:spPr bwMode="auto">
          <a:xfrm>
            <a:off x="3312004" y="4518185"/>
            <a:ext cx="2592000" cy="576000"/>
          </a:xfrm>
          <a:prstGeom prst="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chemeClr val="tx1"/>
                </a:solidFill>
              </a:rPr>
              <a:t>Translation Quality </a:t>
            </a:r>
            <a:r>
              <a:rPr lang="en-US" dirty="0" smtClean="0">
                <a:solidFill>
                  <a:schemeClr val="tx1"/>
                </a:solidFill>
              </a:rPr>
              <a:t>check</a:t>
            </a:r>
            <a:r>
              <a:rPr lang="ru-RU" dirty="0" smtClean="0">
                <a:solidFill>
                  <a:schemeClr val="tx1"/>
                </a:solidFill>
              </a:rPr>
              <a:t>: </a:t>
            </a:r>
            <a:r>
              <a:rPr lang="en-US" dirty="0" smtClean="0">
                <a:solidFill>
                  <a:schemeClr val="tx1"/>
                </a:solidFill>
              </a:rPr>
              <a:t>terminology</a:t>
            </a:r>
            <a:endParaRPr lang="ru-RU" dirty="0" smtClean="0">
              <a:solidFill>
                <a:schemeClr val="tx1"/>
              </a:solidFill>
            </a:endParaRPr>
          </a:p>
        </p:txBody>
      </p:sp>
      <p:cxnSp>
        <p:nvCxnSpPr>
          <p:cNvPr id="42" name="Соединительная линия уступом 41"/>
          <p:cNvCxnSpPr>
            <a:stCxn id="40" idx="3"/>
            <a:endCxn id="41" idx="3"/>
          </p:cNvCxnSpPr>
          <p:nvPr/>
        </p:nvCxnSpPr>
        <p:spPr bwMode="auto">
          <a:xfrm flipH="1">
            <a:off x="5904004" y="3198818"/>
            <a:ext cx="396000" cy="1607367"/>
          </a:xfrm>
          <a:prstGeom prst="bentConnector3">
            <a:avLst>
              <a:gd name="adj1" fmla="val -57727"/>
            </a:avLst>
          </a:prstGeom>
          <a:noFill/>
          <a:ln>
            <a:tailEnd type="stealth" w="lg" len="lg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Соединительная линия уступом 44"/>
          <p:cNvCxnSpPr>
            <a:stCxn id="40" idx="1"/>
            <a:endCxn id="41" idx="1"/>
          </p:cNvCxnSpPr>
          <p:nvPr/>
        </p:nvCxnSpPr>
        <p:spPr bwMode="auto">
          <a:xfrm rot="10800000" flipH="1" flipV="1">
            <a:off x="2916004" y="3198817"/>
            <a:ext cx="396000" cy="1607367"/>
          </a:xfrm>
          <a:prstGeom prst="bentConnector3">
            <a:avLst>
              <a:gd name="adj1" fmla="val -57727"/>
            </a:avLst>
          </a:prstGeom>
          <a:noFill/>
          <a:ln>
            <a:headEnd type="stealth" w="lg" len="lg"/>
            <a:tailEnd type="none" w="lg" len="lg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Соединительная линия уступом 56"/>
          <p:cNvCxnSpPr>
            <a:stCxn id="56" idx="3"/>
            <a:endCxn id="92" idx="3"/>
          </p:cNvCxnSpPr>
          <p:nvPr/>
        </p:nvCxnSpPr>
        <p:spPr bwMode="auto">
          <a:xfrm flipH="1">
            <a:off x="5904004" y="3654025"/>
            <a:ext cx="792000" cy="2124260"/>
          </a:xfrm>
          <a:prstGeom prst="bentConnector3">
            <a:avLst>
              <a:gd name="adj1" fmla="val -28864"/>
            </a:avLst>
          </a:prstGeom>
          <a:noFill/>
          <a:ln>
            <a:tailEnd type="stealth" w="lg" len="lg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Соединительная линия уступом 59"/>
          <p:cNvCxnSpPr>
            <a:stCxn id="56" idx="1"/>
            <a:endCxn id="92" idx="1"/>
          </p:cNvCxnSpPr>
          <p:nvPr/>
        </p:nvCxnSpPr>
        <p:spPr bwMode="auto">
          <a:xfrm rot="10800000" flipH="1" flipV="1">
            <a:off x="2520004" y="3654025"/>
            <a:ext cx="792000" cy="2124260"/>
          </a:xfrm>
          <a:prstGeom prst="bentConnector3">
            <a:avLst>
              <a:gd name="adj1" fmla="val -38027"/>
            </a:avLst>
          </a:prstGeom>
          <a:noFill/>
          <a:ln>
            <a:headEnd type="stealth" w="lg" len="lg"/>
            <a:tailEnd type="none" w="lg" len="lg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Прямая со стрелкой 29"/>
          <p:cNvCxnSpPr>
            <a:stCxn id="91" idx="3"/>
            <a:endCxn id="102" idx="1"/>
          </p:cNvCxnSpPr>
          <p:nvPr/>
        </p:nvCxnSpPr>
        <p:spPr bwMode="auto">
          <a:xfrm>
            <a:off x="7164288" y="3924055"/>
            <a:ext cx="522182" cy="0"/>
          </a:xfrm>
          <a:prstGeom prst="straightConnector1">
            <a:avLst/>
          </a:prstGeom>
          <a:noFill/>
          <a:ln>
            <a:headEnd type="stealth" w="lg" len="lg"/>
            <a:tailEnd type="stealth" w="lg" len="lg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Соединительная линия уступом 16"/>
          <p:cNvCxnSpPr>
            <a:stCxn id="101" idx="3"/>
            <a:endCxn id="27" idx="0"/>
          </p:cNvCxnSpPr>
          <p:nvPr/>
        </p:nvCxnSpPr>
        <p:spPr bwMode="auto">
          <a:xfrm flipV="1">
            <a:off x="1601530" y="2498260"/>
            <a:ext cx="3006474" cy="1335944"/>
          </a:xfrm>
          <a:prstGeom prst="bentConnector4">
            <a:avLst>
              <a:gd name="adj1" fmla="val 7660"/>
              <a:gd name="adj2" fmla="val 200767"/>
            </a:avLst>
          </a:prstGeom>
          <a:noFill/>
          <a:ln>
            <a:tailEnd type="stealth" w="lg" len="lg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TextBox 42"/>
          <p:cNvSpPr txBox="1"/>
          <p:nvPr/>
        </p:nvSpPr>
        <p:spPr>
          <a:xfrm>
            <a:off x="898145" y="428409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6073720" y="206084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414142"/>
                </a:solidFill>
              </a:rPr>
              <a:t>4</a:t>
            </a:r>
            <a:endParaRPr lang="ru-RU" dirty="0">
              <a:solidFill>
                <a:srgbClr val="414142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444208" y="206084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414142"/>
                </a:solidFill>
              </a:rPr>
              <a:t>5</a:t>
            </a:r>
            <a:endParaRPr lang="ru-RU" dirty="0">
              <a:solidFill>
                <a:srgbClr val="414142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865808" y="206084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414142"/>
                </a:solidFill>
              </a:rPr>
              <a:t>6</a:t>
            </a:r>
            <a:endParaRPr lang="ru-RU" dirty="0">
              <a:solidFill>
                <a:srgbClr val="414142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Developing of Training Materials in English 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586973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Training Programme Description (1/2)</a:t>
            </a:r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ROSATOM-CICE&amp;T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type="body" sz="quarter" idx="13"/>
          </p:nvPr>
        </p:nvSpPr>
        <p:spPr>
          <a:xfrm>
            <a:off x="358775" y="1178750"/>
            <a:ext cx="8439150" cy="5309146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/>
              <a:t>Course structure</a:t>
            </a:r>
            <a:r>
              <a:rPr lang="ru-RU" sz="2000" b="1" dirty="0" smtClean="0"/>
              <a:t>:</a:t>
            </a:r>
          </a:p>
          <a:p>
            <a:r>
              <a:rPr lang="en-US" sz="2000" dirty="0" smtClean="0"/>
              <a:t>Course objectives</a:t>
            </a:r>
            <a:endParaRPr lang="ru-RU" sz="2000" dirty="0" smtClean="0"/>
          </a:p>
          <a:p>
            <a:r>
              <a:rPr lang="en-US" sz="2000" dirty="0" smtClean="0"/>
              <a:t>Course description</a:t>
            </a:r>
            <a:endParaRPr lang="ru-RU" sz="2000" dirty="0" smtClean="0"/>
          </a:p>
          <a:p>
            <a:pPr lvl="1"/>
            <a:r>
              <a:rPr lang="en-US" sz="2000" dirty="0" smtClean="0"/>
              <a:t>Prior level of competence required</a:t>
            </a:r>
            <a:endParaRPr lang="ru-RU" sz="2000" dirty="0" smtClean="0"/>
          </a:p>
          <a:p>
            <a:pPr lvl="1"/>
            <a:r>
              <a:rPr lang="en-US" sz="2000" dirty="0" smtClean="0"/>
              <a:t>Course modules</a:t>
            </a:r>
          </a:p>
          <a:p>
            <a:pPr lvl="1"/>
            <a:r>
              <a:rPr lang="en-US" sz="2000" dirty="0" smtClean="0"/>
              <a:t>Modules and training objectives description </a:t>
            </a:r>
            <a:endParaRPr lang="ru-RU" sz="2000" dirty="0" smtClean="0"/>
          </a:p>
          <a:p>
            <a:pPr lvl="1"/>
            <a:r>
              <a:rPr lang="en-US" sz="2000" dirty="0" smtClean="0"/>
              <a:t>Requirements for the course implementation</a:t>
            </a:r>
            <a:endParaRPr lang="ru-RU" sz="2000" dirty="0" smtClean="0"/>
          </a:p>
          <a:p>
            <a:pPr lvl="0"/>
            <a:r>
              <a:rPr lang="en-US" sz="2000" dirty="0" smtClean="0"/>
              <a:t>Prerequisites</a:t>
            </a:r>
            <a:endParaRPr lang="ru-RU" sz="2000" dirty="0" smtClean="0"/>
          </a:p>
          <a:p>
            <a:pPr lvl="1"/>
            <a:r>
              <a:rPr lang="en-US" sz="2000" dirty="0" smtClean="0"/>
              <a:t>Work experience</a:t>
            </a:r>
            <a:endParaRPr lang="ru-RU" sz="2000" dirty="0" smtClean="0"/>
          </a:p>
          <a:p>
            <a:pPr lvl="1"/>
            <a:r>
              <a:rPr lang="en-US" sz="2000" dirty="0" smtClean="0"/>
              <a:t>Education</a:t>
            </a:r>
            <a:r>
              <a:rPr lang="ru-RU" sz="2000" dirty="0" smtClean="0"/>
              <a:t> </a:t>
            </a:r>
            <a:endParaRPr lang="en-US" sz="2000" dirty="0" smtClean="0"/>
          </a:p>
          <a:p>
            <a:pPr lvl="1"/>
            <a:r>
              <a:rPr lang="en-US" sz="2000" dirty="0" smtClean="0"/>
              <a:t>Additional training</a:t>
            </a:r>
            <a:endParaRPr lang="ru-RU" sz="2000" dirty="0" smtClean="0"/>
          </a:p>
          <a:p>
            <a:pPr lvl="1"/>
            <a:r>
              <a:rPr lang="en-US" sz="2000" dirty="0" smtClean="0"/>
              <a:t>Health requirements</a:t>
            </a:r>
            <a:endParaRPr lang="ru-RU" sz="2000" dirty="0" smtClean="0"/>
          </a:p>
          <a:p>
            <a:pPr lvl="0"/>
            <a:r>
              <a:rPr lang="en-US" sz="2000" dirty="0" smtClean="0"/>
              <a:t>Training evaluation</a:t>
            </a:r>
            <a:endParaRPr lang="ru-RU" sz="2000" dirty="0" smtClean="0"/>
          </a:p>
          <a:p>
            <a:pPr lvl="0"/>
            <a:r>
              <a:rPr lang="en-US" sz="2000" dirty="0" smtClean="0"/>
              <a:t>Competencies</a:t>
            </a:r>
            <a:endParaRPr lang="ru-RU" sz="2000" dirty="0" smtClean="0"/>
          </a:p>
        </p:txBody>
      </p:sp>
      <p:sp>
        <p:nvSpPr>
          <p:cNvPr id="15" name="Объект 4"/>
          <p:cNvSpPr txBox="1">
            <a:spLocks/>
          </p:cNvSpPr>
          <p:nvPr/>
        </p:nvSpPr>
        <p:spPr bwMode="auto">
          <a:xfrm>
            <a:off x="5112456" y="1160126"/>
            <a:ext cx="3564000" cy="24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40000"/>
              </a:spcBef>
              <a:spcAft>
                <a:spcPct val="20000"/>
              </a:spcAft>
              <a:buFont typeface="Wingdings" pitchFamily="2" charset="2"/>
              <a:buChar char="ü"/>
              <a:defRPr sz="26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622300" indent="-261938" algn="l" rtl="0" eaLnBrk="1" fontAlgn="base" hangingPunct="1">
              <a:spcBef>
                <a:spcPct val="0"/>
              </a:spcBef>
              <a:spcAft>
                <a:spcPct val="20000"/>
              </a:spcAft>
              <a:buFont typeface="Wingdings" pitchFamily="2" charset="2"/>
              <a:buChar char="ü"/>
              <a:defRPr sz="2400">
                <a:solidFill>
                  <a:srgbClr val="404040"/>
                </a:solidFill>
                <a:latin typeface="+mn-lt"/>
              </a:defRPr>
            </a:lvl2pPr>
            <a:lvl3pPr marL="892175" indent="-268288" algn="l" rtl="0" eaLnBrk="1" fontAlgn="base" hangingPunct="1">
              <a:spcBef>
                <a:spcPct val="0"/>
              </a:spcBef>
              <a:spcAft>
                <a:spcPct val="30000"/>
              </a:spcAft>
              <a:buBlip>
                <a:blip r:embed="rId2"/>
              </a:buBlip>
              <a:defRPr sz="2200">
                <a:solidFill>
                  <a:schemeClr val="tx1"/>
                </a:solidFill>
                <a:latin typeface="+mn-lt"/>
              </a:defRPr>
            </a:lvl3pPr>
            <a:lvl4pPr marL="16652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732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304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876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448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9020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 algn="just">
              <a:buFont typeface="+mj-lt"/>
              <a:buAutoNum type="arabicPeriod" startAt="3"/>
            </a:pPr>
            <a:endParaRPr lang="ru-RU" sz="1400" b="1" kern="0" dirty="0">
              <a:solidFill>
                <a:srgbClr val="414142">
                  <a:lumMod val="50000"/>
                </a:srgbClr>
              </a:solidFill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259" y="1178750"/>
            <a:ext cx="1688211" cy="23976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106" y="2578438"/>
            <a:ext cx="1672209" cy="23922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936" y="3969060"/>
            <a:ext cx="1672209" cy="2370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33093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</a:t>
            </a:r>
            <a:r>
              <a:rPr lang="en-US" dirty="0" err="1"/>
              <a:t>Programme</a:t>
            </a:r>
            <a:r>
              <a:rPr lang="en-US" dirty="0"/>
              <a:t> Description </a:t>
            </a:r>
            <a:r>
              <a:rPr lang="en-US" dirty="0" smtClean="0"/>
              <a:t>(2/2</a:t>
            </a:r>
            <a:r>
              <a:rPr lang="en-US" dirty="0"/>
              <a:t>)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39" y="1461817"/>
            <a:ext cx="2976563" cy="4262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414" y="1879394"/>
            <a:ext cx="2919413" cy="4224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140" y="2258870"/>
            <a:ext cx="2938463" cy="4214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85820" y="1148735"/>
            <a:ext cx="1944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Curriculum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29371" y="1981871"/>
            <a:ext cx="1944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Glossary</a:t>
            </a:r>
            <a:endParaRPr lang="ru-RU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3670463" y="1576826"/>
            <a:ext cx="1944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List of competencies</a:t>
            </a:r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5485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Courses’ Development in 2013 </a:t>
            </a:r>
            <a:br>
              <a:rPr lang="en-US" dirty="0"/>
            </a:br>
            <a:r>
              <a:rPr lang="en-US" dirty="0"/>
              <a:t>Ordered by “</a:t>
            </a:r>
            <a:r>
              <a:rPr lang="en-US" dirty="0" err="1"/>
              <a:t>Rusatom</a:t>
            </a:r>
            <a:r>
              <a:rPr lang="en-US" dirty="0"/>
              <a:t> </a:t>
            </a:r>
            <a:r>
              <a:rPr lang="en-US" dirty="0" smtClean="0"/>
              <a:t>Overseas”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915725"/>
              </p:ext>
            </p:extLst>
          </p:nvPr>
        </p:nvGraphicFramePr>
        <p:xfrm>
          <a:off x="381249" y="1179513"/>
          <a:ext cx="8416677" cy="488735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{69CF1AB2-1976-4502-BF36-3FF5EA218861}</a:tableStyleId>
              </a:tblPr>
              <a:tblGrid>
                <a:gridCol w="320321"/>
                <a:gridCol w="4990572"/>
                <a:gridCol w="993851"/>
                <a:gridCol w="993851"/>
                <a:gridCol w="1118082"/>
              </a:tblGrid>
              <a:tr h="60335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№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n-lt"/>
                        </a:rPr>
                        <a:t>Course Title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n-lt"/>
                        </a:rPr>
                        <a:t>Language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n-lt"/>
                        </a:rPr>
                        <a:t>Duration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n-lt"/>
                        </a:rPr>
                        <a:t>Training materials</a:t>
                      </a:r>
                      <a:endParaRPr lang="en-US" sz="1600" b="1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</a:tr>
              <a:tr h="612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+mn-lt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kern="1200" dirty="0" smtClean="0">
                          <a:effectLst/>
                          <a:latin typeface="+mn-lt"/>
                        </a:rPr>
                        <a:t>Radiation Safety and Health Protection</a:t>
                      </a:r>
                      <a:endParaRPr lang="ru-RU" sz="1600" b="0" i="0" u="none" strike="noStrike" kern="12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+mn-lt"/>
                        </a:rPr>
                        <a:t>72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 h</a:t>
                      </a:r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n-lt"/>
                        </a:rPr>
                        <a:t>TP, HB,</a:t>
                      </a:r>
                      <a:r>
                        <a:rPr lang="en-US" sz="1600" baseline="0" dirty="0" smtClean="0">
                          <a:latin typeface="+mn-lt"/>
                        </a:rPr>
                        <a:t> PPTs, LP</a:t>
                      </a:r>
                      <a:endPara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</a:tr>
              <a:tr h="612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+mn-lt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kern="1200" dirty="0" smtClean="0">
                          <a:effectLst/>
                          <a:latin typeface="+mn-lt"/>
                        </a:rPr>
                        <a:t>Specifics of WWER Design: Safety Issues</a:t>
                      </a:r>
                      <a:endParaRPr lang="ru-RU" sz="1600" b="0" i="0" u="none" strike="noStrike" kern="12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+mn-lt"/>
                        </a:rPr>
                        <a:t>144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1600" u="none" strike="noStrike" kern="1200" dirty="0" smtClean="0">
                          <a:effectLst/>
                          <a:latin typeface="+mn-lt"/>
                        </a:rPr>
                        <a:t>h</a:t>
                      </a:r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>
                          <a:latin typeface="+mn-lt"/>
                        </a:rPr>
                        <a:t>TP, HB,</a:t>
                      </a:r>
                      <a:r>
                        <a:rPr lang="en-US" sz="1600" baseline="0" smtClean="0">
                          <a:latin typeface="+mn-lt"/>
                        </a:rPr>
                        <a:t> PPTs, LP</a:t>
                      </a:r>
                      <a:endPara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</a:tr>
              <a:tr h="612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+mn-lt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kern="1200" dirty="0" smtClean="0">
                          <a:effectLst/>
                          <a:latin typeface="+mn-lt"/>
                        </a:rPr>
                        <a:t>Safety Analysis for NPP with WWER Reactors</a:t>
                      </a:r>
                      <a:endParaRPr lang="ru-RU" sz="1600" b="0" i="0" u="none" strike="noStrike" kern="12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+mn-lt"/>
                        </a:rPr>
                        <a:t>72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1600" u="none" strike="noStrike" kern="1200" dirty="0" smtClean="0">
                          <a:effectLst/>
                          <a:latin typeface="+mn-lt"/>
                        </a:rPr>
                        <a:t>h</a:t>
                      </a:r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>
                          <a:latin typeface="+mn-lt"/>
                        </a:rPr>
                        <a:t>TP, HB,</a:t>
                      </a:r>
                      <a:r>
                        <a:rPr lang="en-US" sz="1600" baseline="0" smtClean="0">
                          <a:latin typeface="+mn-lt"/>
                        </a:rPr>
                        <a:t> PPTs, LP</a:t>
                      </a:r>
                      <a:endPara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</a:tr>
              <a:tr h="612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+mn-lt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kern="1200" dirty="0" smtClean="0">
                          <a:effectLst/>
                          <a:latin typeface="+mn-lt"/>
                        </a:rPr>
                        <a:t>Policy on Decommissioning and Regulatory Control</a:t>
                      </a:r>
                      <a:endParaRPr lang="ru-RU" sz="16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+mn-lt"/>
                        </a:rPr>
                        <a:t>36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1600" u="none" strike="noStrike" kern="1200" dirty="0" smtClean="0">
                          <a:effectLst/>
                          <a:latin typeface="+mn-lt"/>
                        </a:rPr>
                        <a:t>h</a:t>
                      </a:r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>
                          <a:latin typeface="+mn-lt"/>
                        </a:rPr>
                        <a:t>TP, HB,</a:t>
                      </a:r>
                      <a:r>
                        <a:rPr lang="en-US" sz="1600" baseline="0" smtClean="0">
                          <a:latin typeface="+mn-lt"/>
                        </a:rPr>
                        <a:t> PPTs, LP</a:t>
                      </a:r>
                      <a:endPara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</a:tr>
              <a:tr h="612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+mn-lt"/>
                        </a:rPr>
                        <a:t>5</a:t>
                      </a:r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kern="1200" dirty="0" smtClean="0">
                          <a:effectLst/>
                          <a:latin typeface="+mn-lt"/>
                        </a:rPr>
                        <a:t>NPP Safety Assessment Based on Preliminary Safety Analysis Report</a:t>
                      </a:r>
                      <a:endParaRPr lang="ru-RU" sz="1600" b="0" i="0" u="none" strike="noStrike" kern="12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+mn-lt"/>
                        </a:rPr>
                        <a:t>72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1600" u="none" strike="noStrike" kern="1200" dirty="0" smtClean="0">
                          <a:effectLst/>
                          <a:latin typeface="+mn-lt"/>
                        </a:rPr>
                        <a:t>h</a:t>
                      </a:r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>
                          <a:latin typeface="+mn-lt"/>
                        </a:rPr>
                        <a:t>TP, HB,</a:t>
                      </a:r>
                      <a:r>
                        <a:rPr lang="en-US" sz="1600" baseline="0" smtClean="0">
                          <a:latin typeface="+mn-lt"/>
                        </a:rPr>
                        <a:t> PPTs, LP</a:t>
                      </a:r>
                      <a:endPara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</a:tr>
              <a:tr h="612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+mn-lt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kern="1200" dirty="0" smtClean="0">
                          <a:effectLst/>
                          <a:latin typeface="+mn-lt"/>
                        </a:rPr>
                        <a:t>Financial Aspects of NPP Construction</a:t>
                      </a:r>
                      <a:endParaRPr lang="ru-RU" sz="1600" b="0" i="0" u="none" strike="noStrike" kern="12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+mn-lt"/>
                        </a:rPr>
                        <a:t>72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1600" u="none" strike="noStrike" kern="1200" dirty="0" smtClean="0">
                          <a:effectLst/>
                          <a:latin typeface="+mn-lt"/>
                        </a:rPr>
                        <a:t>h</a:t>
                      </a:r>
                      <a:endParaRPr lang="ru-RU" sz="16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>
                          <a:latin typeface="+mn-lt"/>
                        </a:rPr>
                        <a:t>TP, HB,</a:t>
                      </a:r>
                      <a:r>
                        <a:rPr lang="en-US" sz="1600" baseline="0" smtClean="0">
                          <a:latin typeface="+mn-lt"/>
                        </a:rPr>
                        <a:t> PPTs, LP</a:t>
                      </a:r>
                      <a:endPara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7</a:t>
                      </a:r>
                      <a:endPara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+mn-lt"/>
                        </a:rPr>
                        <a:t>Risk Assessment and Risk Management</a:t>
                      </a:r>
                      <a:endPara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36</a:t>
                      </a:r>
                      <a:r>
                        <a:rPr lang="en-US" sz="1600" dirty="0" smtClean="0">
                          <a:latin typeface="+mn-lt"/>
                        </a:rPr>
                        <a:t> </a:t>
                      </a:r>
                      <a:r>
                        <a:rPr lang="en-US" sz="1600" u="none" strike="noStrike" kern="1200" dirty="0" smtClean="0">
                          <a:effectLst/>
                          <a:latin typeface="+mn-lt"/>
                        </a:rPr>
                        <a:t>h</a:t>
                      </a:r>
                      <a:endPara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n-lt"/>
                        </a:rPr>
                        <a:t>TP, HB,</a:t>
                      </a:r>
                      <a:r>
                        <a:rPr lang="en-US" sz="1600" baseline="0" dirty="0" smtClean="0">
                          <a:latin typeface="+mn-lt"/>
                        </a:rPr>
                        <a:t> PPTs, LP</a:t>
                      </a:r>
                      <a:endPara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</a:tr>
            </a:tbl>
          </a:graphicData>
        </a:graphic>
      </p:graphicFrame>
      <p:pic>
        <p:nvPicPr>
          <p:cNvPr id="1026" name="Picture 2" descr="C:\Users\Public\Pictures\Sample Pictures\англо-русский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402" y="1901010"/>
            <a:ext cx="82800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Public\Pictures\Sample Pictures\англо-русский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402" y="2508214"/>
            <a:ext cx="82800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Public\Pictures\Sample Pictures\англо-русский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402" y="3115418"/>
            <a:ext cx="82800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Public\Pictures\Sample Pictures\англо-русский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402" y="3722622"/>
            <a:ext cx="82800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Public\Pictures\Sample Pictures\англо-русский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402" y="4329826"/>
            <a:ext cx="82800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Public\Pictures\Sample Pictures\англо-русский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402" y="4937030"/>
            <a:ext cx="82800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Public\Pictures\Sample Pictures\англо-русский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402" y="5544235"/>
            <a:ext cx="82800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675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NKM Issues in Training Course Development 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0000" y="1179513"/>
            <a:ext cx="2160000" cy="475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730" y="2888940"/>
            <a:ext cx="4300305" cy="3551669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" t="2019" r="1313" b="1318"/>
          <a:stretch/>
        </p:blipFill>
        <p:spPr bwMode="auto">
          <a:xfrm>
            <a:off x="5109627" y="1179513"/>
            <a:ext cx="3708000" cy="30240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310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Contents 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ROSATOM-CICE&amp;T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Introduction in ROSATOM-CICE&amp;T Activities</a:t>
            </a:r>
          </a:p>
          <a:p>
            <a:r>
              <a:rPr lang="en-US" dirty="0" smtClean="0"/>
              <a:t>Training Solutions</a:t>
            </a:r>
          </a:p>
          <a:p>
            <a:r>
              <a:rPr lang="en-US" dirty="0" smtClean="0"/>
              <a:t>Cooperation with the IAEA</a:t>
            </a:r>
          </a:p>
          <a:p>
            <a:r>
              <a:rPr lang="en-US" dirty="0" smtClean="0"/>
              <a:t>Conclusions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13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Training in Cooperati</a:t>
            </a:r>
            <a:r>
              <a:rPr lang="ru-RU" smtClean="0"/>
              <a:t>о</a:t>
            </a:r>
            <a:r>
              <a:rPr lang="en-US" smtClean="0"/>
              <a:t>n with ENEN</a:t>
            </a:r>
            <a:r>
              <a:rPr lang="ru-RU" smtClean="0"/>
              <a:t/>
            </a:r>
            <a:br>
              <a:rPr lang="ru-RU" smtClean="0"/>
            </a:br>
            <a:r>
              <a:rPr lang="en-US" smtClean="0"/>
              <a:t>(European Nuclear Education  Network Association)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2"/>
          </p:nvPr>
        </p:nvSpPr>
        <p:spPr>
          <a:xfrm>
            <a:off x="358775" y="1178750"/>
            <a:ext cx="8439150" cy="261610"/>
          </a:xfrm>
        </p:spPr>
        <p:txBody>
          <a:bodyPr/>
          <a:lstStyle/>
          <a:p>
            <a:r>
              <a:rPr lang="en-US" sz="1700" dirty="0" smtClean="0"/>
              <a:t>Engineering aspects of nuclear fuel fabrication</a:t>
            </a:r>
            <a:r>
              <a:rPr lang="ru-RU" sz="1700" dirty="0" smtClean="0"/>
              <a:t>: </a:t>
            </a:r>
            <a:r>
              <a:rPr lang="en-US" sz="1700" dirty="0" smtClean="0"/>
              <a:t>from mining to manufacturing fuel assemblies</a:t>
            </a:r>
            <a:endParaRPr lang="ru-RU" sz="1700" dirty="0"/>
          </a:p>
        </p:txBody>
      </p:sp>
      <p:pic>
        <p:nvPicPr>
          <p:cNvPr id="29701" name="Picture 4" descr="C:\Documents and Settings\dyachenko\Рабочий стол\Юникова А.В\Изображение 079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58" y="1538790"/>
            <a:ext cx="3190532" cy="21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703" name="Picture 4" descr="http://im5-tub-ru.yandex.net/i?id=9465319-46-7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778" y="3819408"/>
            <a:ext cx="954087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076056" y="3744035"/>
            <a:ext cx="3721869" cy="25853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80000" indent="-180000" fontAlgn="base">
              <a:spcBef>
                <a:spcPct val="0"/>
              </a:spcBef>
              <a:spcAft>
                <a:spcPct val="0"/>
              </a:spcAft>
              <a:buClr>
                <a:schemeClr val="accent1">
                  <a:lumMod val="50000"/>
                </a:schemeClr>
              </a:buClr>
              <a:buSzPct val="75000"/>
              <a:buFont typeface="Wingdings" pitchFamily="2" charset="2"/>
              <a:buChar char="n"/>
              <a:defRPr/>
            </a:pPr>
            <a:r>
              <a:rPr lang="en-US" sz="1400" u="sng" dirty="0">
                <a:solidFill>
                  <a:srgbClr val="414142"/>
                </a:solidFill>
              </a:rPr>
              <a:t>Scope</a:t>
            </a:r>
            <a:r>
              <a:rPr lang="ru-RU" sz="1400" dirty="0">
                <a:solidFill>
                  <a:srgbClr val="414142"/>
                </a:solidFill>
              </a:rPr>
              <a:t>: </a:t>
            </a:r>
            <a:r>
              <a:rPr lang="ru-RU" sz="1400" dirty="0" smtClean="0">
                <a:solidFill>
                  <a:srgbClr val="414142"/>
                </a:solidFill>
              </a:rPr>
              <a:t/>
            </a:r>
            <a:br>
              <a:rPr lang="ru-RU" sz="1400" dirty="0" smtClean="0">
                <a:solidFill>
                  <a:srgbClr val="414142"/>
                </a:solidFill>
              </a:rPr>
            </a:br>
            <a:r>
              <a:rPr lang="en-US" sz="1400" dirty="0" smtClean="0">
                <a:solidFill>
                  <a:srgbClr val="414142"/>
                </a:solidFill>
              </a:rPr>
              <a:t>the </a:t>
            </a:r>
            <a:r>
              <a:rPr lang="en-US" sz="1400" dirty="0">
                <a:solidFill>
                  <a:srgbClr val="414142"/>
                </a:solidFill>
              </a:rPr>
              <a:t>course aims to familiarize </a:t>
            </a:r>
            <a:r>
              <a:rPr lang="ru-RU" sz="1400" dirty="0">
                <a:solidFill>
                  <a:srgbClr val="414142"/>
                </a:solidFill>
              </a:rPr>
              <a:t> </a:t>
            </a:r>
            <a:r>
              <a:rPr lang="en-US" sz="1400" dirty="0">
                <a:solidFill>
                  <a:srgbClr val="414142"/>
                </a:solidFill>
              </a:rPr>
              <a:t>postgraduates</a:t>
            </a:r>
            <a:r>
              <a:rPr lang="ru-RU" sz="1400" dirty="0">
                <a:solidFill>
                  <a:srgbClr val="414142"/>
                </a:solidFill>
              </a:rPr>
              <a:t> </a:t>
            </a:r>
            <a:r>
              <a:rPr lang="en-US" sz="1400" dirty="0">
                <a:solidFill>
                  <a:srgbClr val="414142"/>
                </a:solidFill>
              </a:rPr>
              <a:t>and specialists from Europe  with specific features of Russian technologies  of nuclear fuel fabrication</a:t>
            </a:r>
            <a:r>
              <a:rPr lang="ru-RU" sz="1400" dirty="0">
                <a:solidFill>
                  <a:srgbClr val="414142"/>
                </a:solidFill>
              </a:rPr>
              <a:t>.</a:t>
            </a:r>
          </a:p>
          <a:p>
            <a:pPr marL="180000" indent="-180000" fontAlgn="base">
              <a:spcBef>
                <a:spcPct val="0"/>
              </a:spcBef>
              <a:spcAft>
                <a:spcPct val="0"/>
              </a:spcAft>
              <a:buClr>
                <a:schemeClr val="accent1">
                  <a:lumMod val="50000"/>
                </a:schemeClr>
              </a:buClr>
              <a:buSzPct val="75000"/>
              <a:buFont typeface="Wingdings" pitchFamily="2" charset="2"/>
              <a:buChar char="n"/>
              <a:defRPr/>
            </a:pPr>
            <a:r>
              <a:rPr lang="en-US" sz="1400" u="sng" dirty="0" smtClean="0">
                <a:solidFill>
                  <a:srgbClr val="414142"/>
                </a:solidFill>
              </a:rPr>
              <a:t>Content</a:t>
            </a:r>
            <a:r>
              <a:rPr lang="ru-RU" sz="1400" dirty="0" smtClean="0">
                <a:solidFill>
                  <a:srgbClr val="414142"/>
                </a:solidFill>
              </a:rPr>
              <a:t>:</a:t>
            </a:r>
            <a:br>
              <a:rPr lang="ru-RU" sz="1400" dirty="0" smtClean="0">
                <a:solidFill>
                  <a:srgbClr val="414142"/>
                </a:solidFill>
              </a:rPr>
            </a:br>
            <a:r>
              <a:rPr lang="en-US" sz="1400" dirty="0" smtClean="0">
                <a:solidFill>
                  <a:srgbClr val="414142"/>
                </a:solidFill>
              </a:rPr>
              <a:t>the </a:t>
            </a:r>
            <a:r>
              <a:rPr lang="en-US" sz="1400" dirty="0">
                <a:solidFill>
                  <a:srgbClr val="414142"/>
                </a:solidFill>
              </a:rPr>
              <a:t>course comprises lectures, practical assignments and technical tour of </a:t>
            </a:r>
            <a:r>
              <a:rPr lang="en-US" sz="1400" dirty="0" err="1">
                <a:solidFill>
                  <a:srgbClr val="414142"/>
                </a:solidFill>
              </a:rPr>
              <a:t>Mashinostroitelny</a:t>
            </a:r>
            <a:r>
              <a:rPr lang="en-US" sz="1400" dirty="0">
                <a:solidFill>
                  <a:srgbClr val="414142"/>
                </a:solidFill>
              </a:rPr>
              <a:t> </a:t>
            </a:r>
            <a:r>
              <a:rPr lang="en-US" sz="1400" dirty="0" smtClean="0">
                <a:solidFill>
                  <a:srgbClr val="414142"/>
                </a:solidFill>
              </a:rPr>
              <a:t> </a:t>
            </a:r>
            <a:r>
              <a:rPr lang="en-US" sz="1400" dirty="0" err="1" smtClean="0">
                <a:solidFill>
                  <a:srgbClr val="414142"/>
                </a:solidFill>
              </a:rPr>
              <a:t>Zavod</a:t>
            </a:r>
            <a:r>
              <a:rPr lang="en-US" sz="1400" dirty="0">
                <a:solidFill>
                  <a:srgbClr val="414142"/>
                </a:solidFill>
              </a:rPr>
              <a:t>, </a:t>
            </a:r>
            <a:r>
              <a:rPr lang="en-US" sz="1400" dirty="0" err="1">
                <a:solidFill>
                  <a:srgbClr val="414142"/>
                </a:solidFill>
              </a:rPr>
              <a:t>Electrostal</a:t>
            </a:r>
            <a:r>
              <a:rPr lang="ru-RU" sz="1400" dirty="0">
                <a:solidFill>
                  <a:srgbClr val="414142"/>
                </a:solidFill>
              </a:rPr>
              <a:t> (</a:t>
            </a:r>
            <a:r>
              <a:rPr lang="en-US" sz="1400" dirty="0">
                <a:solidFill>
                  <a:srgbClr val="414142"/>
                </a:solidFill>
              </a:rPr>
              <a:t>Fuel company “TVEL”</a:t>
            </a:r>
            <a:r>
              <a:rPr lang="ru-RU" sz="1400" dirty="0">
                <a:solidFill>
                  <a:srgbClr val="414142"/>
                </a:solidFill>
              </a:rPr>
              <a:t>).</a:t>
            </a:r>
          </a:p>
          <a:p>
            <a:pPr marL="180000" indent="-180000" fontAlgn="base">
              <a:spcBef>
                <a:spcPct val="0"/>
              </a:spcBef>
              <a:spcAft>
                <a:spcPct val="0"/>
              </a:spcAft>
              <a:buClr>
                <a:schemeClr val="accent1">
                  <a:lumMod val="50000"/>
                </a:schemeClr>
              </a:buClr>
              <a:buSzPct val="75000"/>
              <a:buFont typeface="Wingdings" pitchFamily="2" charset="2"/>
              <a:buChar char="n"/>
              <a:defRPr/>
            </a:pPr>
            <a:r>
              <a:rPr lang="en-US" sz="1400" u="sng" dirty="0" smtClean="0">
                <a:solidFill>
                  <a:srgbClr val="414142"/>
                </a:solidFill>
              </a:rPr>
              <a:t>Duration</a:t>
            </a:r>
            <a:r>
              <a:rPr lang="ru-RU" sz="1400" dirty="0">
                <a:solidFill>
                  <a:srgbClr val="414142"/>
                </a:solidFill>
              </a:rPr>
              <a:t>:  </a:t>
            </a:r>
            <a:r>
              <a:rPr lang="ru-RU" sz="1400" dirty="0" smtClean="0">
                <a:solidFill>
                  <a:srgbClr val="414142"/>
                </a:solidFill>
              </a:rPr>
              <a:t/>
            </a:r>
            <a:br>
              <a:rPr lang="ru-RU" sz="1400" dirty="0" smtClean="0">
                <a:solidFill>
                  <a:srgbClr val="414142"/>
                </a:solidFill>
              </a:rPr>
            </a:br>
            <a:r>
              <a:rPr lang="ru-RU" sz="1400" dirty="0" smtClean="0">
                <a:solidFill>
                  <a:srgbClr val="414142"/>
                </a:solidFill>
              </a:rPr>
              <a:t>36 </a:t>
            </a:r>
            <a:r>
              <a:rPr lang="en-US" sz="1400" dirty="0">
                <a:solidFill>
                  <a:srgbClr val="414142"/>
                </a:solidFill>
              </a:rPr>
              <a:t>academic hours</a:t>
            </a:r>
            <a:r>
              <a:rPr lang="ru-RU" sz="1400" dirty="0">
                <a:solidFill>
                  <a:srgbClr val="414142"/>
                </a:solidFill>
              </a:rPr>
              <a:t> (</a:t>
            </a:r>
            <a:r>
              <a:rPr lang="en-US" sz="1400" dirty="0">
                <a:solidFill>
                  <a:srgbClr val="414142"/>
                </a:solidFill>
              </a:rPr>
              <a:t>following the test  the trainees were awarded ECTS grades )</a:t>
            </a:r>
            <a:endParaRPr lang="ru-RU" sz="1400" dirty="0">
              <a:solidFill>
                <a:srgbClr val="414142"/>
              </a:solidFill>
            </a:endParaRPr>
          </a:p>
        </p:txBody>
      </p:sp>
      <p:pic>
        <p:nvPicPr>
          <p:cNvPr id="3" name="Рисунок 2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538790"/>
            <a:ext cx="3191998" cy="2124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647498"/>
              </p:ext>
            </p:extLst>
          </p:nvPr>
        </p:nvGraphicFramePr>
        <p:xfrm>
          <a:off x="372864" y="4616504"/>
          <a:ext cx="3209025" cy="1706880"/>
        </p:xfrm>
        <a:graphic>
          <a:graphicData uri="http://schemas.openxmlformats.org/drawingml/2006/table">
            <a:tbl>
              <a:tblPr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451702"/>
                <a:gridCol w="802256"/>
                <a:gridCol w="955067"/>
              </a:tblGrid>
              <a:tr h="180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Training dates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 gridSpan="2"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21.05– 16</a:t>
                      </a:r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.</a:t>
                      </a:r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05.2012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Training language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 gridSpan="2"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English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Trainees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Italy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2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Romania</a:t>
                      </a:r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 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4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Slovakia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2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IPPE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2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rgbClr val="414142"/>
                          </a:solidFill>
                        </a:rPr>
                        <a:t>MEPhI</a:t>
                      </a:r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 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1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rgbClr val="414142"/>
                          </a:solidFill>
                        </a:rPr>
                        <a:t>Tota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11</a:t>
                      </a:r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persons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</a:tr>
            </a:tbl>
          </a:graphicData>
        </a:graphic>
      </p:graphicFrame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740" y="3814007"/>
            <a:ext cx="574549" cy="716282"/>
          </a:xfrm>
          <a:prstGeom prst="rect">
            <a:avLst/>
          </a:prstGeom>
        </p:spPr>
      </p:pic>
      <p:sp>
        <p:nvSpPr>
          <p:cNvPr id="15" name="Нижний колонтитул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037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Bilateral Cooperation with VN Organizations </a:t>
            </a:r>
            <a:br>
              <a:rPr lang="en-US" sz="2800" dirty="0" smtClean="0"/>
            </a:br>
            <a:r>
              <a:rPr lang="en-US" sz="2800" dirty="0" smtClean="0"/>
              <a:t>in 2012</a:t>
            </a:r>
            <a:endParaRPr lang="ru-RU" sz="2800" dirty="0"/>
          </a:p>
        </p:txBody>
      </p:sp>
      <p:pic>
        <p:nvPicPr>
          <p:cNvPr id="28678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1719090"/>
            <a:ext cx="378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8679" name="TextBox 7"/>
          <p:cNvSpPr txBox="1">
            <a:spLocks noChangeArrowheads="1"/>
          </p:cNvSpPr>
          <p:nvPr/>
        </p:nvSpPr>
        <p:spPr bwMode="auto">
          <a:xfrm>
            <a:off x="717303" y="1179512"/>
            <a:ext cx="306294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414142"/>
                </a:solidFill>
              </a:rPr>
              <a:t>Basic </a:t>
            </a:r>
            <a:r>
              <a:rPr lang="en-US" sz="1600" b="1" dirty="0">
                <a:solidFill>
                  <a:srgbClr val="414142"/>
                </a:solidFill>
              </a:rPr>
              <a:t>course </a:t>
            </a:r>
            <a:r>
              <a:rPr lang="en-US" sz="1600" b="1" dirty="0" smtClean="0">
                <a:solidFill>
                  <a:srgbClr val="414142"/>
                </a:solidFill>
              </a:rPr>
              <a:t> on </a:t>
            </a:r>
            <a:r>
              <a:rPr lang="en-US" sz="1600" b="1" dirty="0">
                <a:solidFill>
                  <a:srgbClr val="414142"/>
                </a:solidFill>
              </a:rPr>
              <a:t>safety of nuclear technologies </a:t>
            </a:r>
            <a:endParaRPr lang="ru-RU" sz="1600" dirty="0">
              <a:solidFill>
                <a:srgbClr val="41414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316" y="1719090"/>
            <a:ext cx="3925154" cy="2520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4904806" y="1179512"/>
            <a:ext cx="387017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414142"/>
                </a:solidFill>
              </a:rPr>
              <a:t>Introductory course  in simulator application for safety analysis </a:t>
            </a:r>
            <a:endParaRPr lang="ru-RU" sz="1600" dirty="0">
              <a:solidFill>
                <a:srgbClr val="41414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8775" y="5815669"/>
            <a:ext cx="684076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414142"/>
                </a:solidFill>
              </a:defRPr>
            </a:lvl1pPr>
          </a:lstStyle>
          <a:p>
            <a:pPr algn="l"/>
            <a:r>
              <a:rPr lang="en-US" sz="1800" b="0" dirty="0">
                <a:solidFill>
                  <a:srgbClr val="C00000"/>
                </a:solidFill>
              </a:rPr>
              <a:t>Courses were developed in cooperation SEC “NRS’, IBRAE, GIDROPRESS and other Russian institutions</a:t>
            </a:r>
            <a:endParaRPr lang="ru-RU" sz="1800" b="0" dirty="0">
              <a:solidFill>
                <a:srgbClr val="C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21</a:t>
            </a:fld>
            <a:endParaRPr lang="ru-RU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846480"/>
              </p:ext>
            </p:extLst>
          </p:nvPr>
        </p:nvGraphicFramePr>
        <p:xfrm>
          <a:off x="644263" y="4464115"/>
          <a:ext cx="3209025" cy="1280160"/>
        </p:xfrm>
        <a:graphic>
          <a:graphicData uri="http://schemas.openxmlformats.org/drawingml/2006/table">
            <a:tbl>
              <a:tblPr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451702"/>
                <a:gridCol w="802256"/>
                <a:gridCol w="955067"/>
              </a:tblGrid>
              <a:tr h="180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Training dates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 gridSpan="2"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17.09– 14</a:t>
                      </a:r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.</a:t>
                      </a:r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12</a:t>
                      </a:r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. </a:t>
                      </a:r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2012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Training language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 gridSpan="2"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English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Trainees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VAEA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3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VINATOM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2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VARANS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5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Total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10 </a:t>
                      </a:r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persons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427608"/>
              </p:ext>
            </p:extLst>
          </p:nvPr>
        </p:nvGraphicFramePr>
        <p:xfrm>
          <a:off x="5235381" y="4464115"/>
          <a:ext cx="3209025" cy="1280160"/>
        </p:xfrm>
        <a:graphic>
          <a:graphicData uri="http://schemas.openxmlformats.org/drawingml/2006/table">
            <a:tbl>
              <a:tblPr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451702"/>
                <a:gridCol w="802256"/>
                <a:gridCol w="955067"/>
              </a:tblGrid>
              <a:tr h="180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Training dates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 gridSpan="2"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19</a:t>
                      </a:r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.</a:t>
                      </a:r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11</a:t>
                      </a:r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– 14</a:t>
                      </a:r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.</a:t>
                      </a:r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12</a:t>
                      </a:r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. </a:t>
                      </a:r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2012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Training language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 gridSpan="2"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English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Trainees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VARANS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6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Total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0" marR="90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6 </a:t>
                      </a:r>
                      <a:r>
                        <a:rPr lang="ru-RU" sz="1400" dirty="0" smtClean="0">
                          <a:solidFill>
                            <a:srgbClr val="414142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414142"/>
                          </a:solidFill>
                        </a:rPr>
                        <a:t>persons</a:t>
                      </a:r>
                      <a:endParaRPr lang="ru-RU" sz="1400" dirty="0"/>
                    </a:p>
                  </a:txBody>
                  <a:tcPr marL="0" marR="9000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446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414142"/>
                </a:solidFill>
              </a:rPr>
              <a:t>3</a:t>
            </a:r>
            <a:r>
              <a:rPr lang="en-US" sz="3600" dirty="0" smtClean="0">
                <a:solidFill>
                  <a:srgbClr val="414142"/>
                </a:solidFill>
              </a:rPr>
              <a:t>. Cooperation </a:t>
            </a:r>
            <a:r>
              <a:rPr lang="en-US" sz="3600" dirty="0">
                <a:solidFill>
                  <a:srgbClr val="414142"/>
                </a:solidFill>
              </a:rPr>
              <a:t>with the </a:t>
            </a:r>
            <a:r>
              <a:rPr lang="en-US" sz="3600" dirty="0" smtClean="0">
                <a:solidFill>
                  <a:srgbClr val="414142"/>
                </a:solidFill>
              </a:rPr>
              <a:t>IAEA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942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4"/>
          <p:cNvSpPr txBox="1">
            <a:spLocks noChangeArrowheads="1"/>
          </p:cNvSpPr>
          <p:nvPr/>
        </p:nvSpPr>
        <p:spPr bwMode="auto">
          <a:xfrm>
            <a:off x="1461404" y="1441996"/>
            <a:ext cx="321637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400" b="1" dirty="0" smtClean="0"/>
              <a:t>Заявление </a:t>
            </a:r>
            <a:r>
              <a:rPr lang="ru-RU" altLang="ru-RU" sz="1400" b="1" dirty="0"/>
              <a:t>на </a:t>
            </a:r>
            <a:endParaRPr lang="ru-RU" altLang="ru-RU" sz="1400" b="1" dirty="0" smtClean="0"/>
          </a:p>
          <a:p>
            <a:pPr eaLnBrk="1" hangingPunct="1"/>
            <a:r>
              <a:rPr lang="ru-RU" altLang="ru-RU" sz="1400" b="1" dirty="0" smtClean="0"/>
              <a:t>Совете </a:t>
            </a:r>
            <a:r>
              <a:rPr lang="ru-RU" altLang="ru-RU" sz="1400" b="1" dirty="0"/>
              <a:t>Управляющих МАГАТЭ</a:t>
            </a:r>
          </a:p>
          <a:p>
            <a:pPr eaLnBrk="1" hangingPunct="1"/>
            <a:r>
              <a:rPr lang="ru-RU" altLang="ru-RU" sz="1400" dirty="0"/>
              <a:t>Генеральный Директор </a:t>
            </a:r>
          </a:p>
          <a:p>
            <a:pPr eaLnBrk="1" hangingPunct="1"/>
            <a:r>
              <a:rPr lang="ru-RU" altLang="ru-RU" sz="1400" dirty="0" err="1"/>
              <a:t>Юкия</a:t>
            </a:r>
            <a:r>
              <a:rPr lang="ru-RU" altLang="ru-RU" sz="1400" dirty="0"/>
              <a:t> АМАНО</a:t>
            </a:r>
          </a:p>
          <a:p>
            <a:pPr eaLnBrk="1" hangingPunct="1"/>
            <a:r>
              <a:rPr lang="ru-RU" altLang="ru-RU" sz="1400" dirty="0" smtClean="0"/>
              <a:t>Вена</a:t>
            </a:r>
            <a:r>
              <a:rPr lang="ru-RU" altLang="ru-RU" sz="1400" dirty="0"/>
              <a:t>, </a:t>
            </a:r>
            <a:r>
              <a:rPr lang="ru-RU" altLang="ru-RU" sz="1400" dirty="0" smtClean="0"/>
              <a:t>Австрия</a:t>
            </a:r>
          </a:p>
          <a:p>
            <a:pPr eaLnBrk="1" hangingPunct="1"/>
            <a:r>
              <a:rPr lang="ru-RU" altLang="ru-RU" sz="1400" dirty="0" smtClean="0"/>
              <a:t>01.03. 2010</a:t>
            </a:r>
            <a:endParaRPr lang="ru-RU" altLang="ru-RU" sz="1400" dirty="0"/>
          </a:p>
          <a:p>
            <a:pPr eaLnBrk="1" hangingPunct="1"/>
            <a:endParaRPr lang="ru-RU" altLang="ru-RU" dirty="0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90091" y="3250202"/>
            <a:ext cx="4337893" cy="3477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sz="2000" dirty="0" smtClean="0"/>
              <a:t>Мы уже перефокусировали нашу деятельность на помощь странам, вставшим на путь развития ядерной энергетики. Я твердо убежден в том, что ядерная энергетика не должна быть исключительным достоянием развитых стран. Она должна быть доступной для развивающихся стран, чтобы помочь выйти им из состояния бедности.  </a:t>
            </a:r>
          </a:p>
        </p:txBody>
      </p:sp>
      <p:pic>
        <p:nvPicPr>
          <p:cNvPr id="614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83" y="992567"/>
            <a:ext cx="1373421" cy="2008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395288" y="163513"/>
            <a:ext cx="8569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dirty="0" smtClean="0">
                <a:solidFill>
                  <a:schemeClr val="tx2"/>
                </a:solidFill>
              </a:rPr>
              <a:t>ЦИПК </a:t>
            </a:r>
            <a:r>
              <a:rPr lang="ru-RU" altLang="ru-RU" sz="2400" b="1" dirty="0" err="1" smtClean="0">
                <a:solidFill>
                  <a:schemeClr val="tx2"/>
                </a:solidFill>
              </a:rPr>
              <a:t>Росатома</a:t>
            </a:r>
            <a:r>
              <a:rPr lang="ru-RU" altLang="ru-RU" sz="2400" b="1" dirty="0" smtClean="0">
                <a:solidFill>
                  <a:schemeClr val="tx2"/>
                </a:solidFill>
              </a:rPr>
              <a:t>:  Ответ на новые вызовы </a:t>
            </a:r>
            <a:endParaRPr lang="ru-RU" altLang="ru-RU" sz="2400" b="1" dirty="0">
              <a:solidFill>
                <a:schemeClr val="tx2"/>
              </a:solidFill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593828" y="1406072"/>
            <a:ext cx="393514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400" b="1" dirty="0"/>
              <a:t>Из речи </a:t>
            </a:r>
            <a:r>
              <a:rPr lang="ru-RU" altLang="ru-RU" sz="1400" b="1" dirty="0" smtClean="0"/>
              <a:t>Гендиректора</a:t>
            </a:r>
          </a:p>
          <a:p>
            <a:pPr eaLnBrk="1" hangingPunct="1"/>
            <a:r>
              <a:rPr lang="ru-RU" altLang="ru-RU" sz="1400" b="1" dirty="0" smtClean="0"/>
              <a:t>Госкорпорации </a:t>
            </a:r>
            <a:r>
              <a:rPr lang="ru-RU" altLang="ru-RU" sz="1400" b="1" dirty="0"/>
              <a:t>«</a:t>
            </a:r>
            <a:r>
              <a:rPr lang="ru-RU" altLang="ru-RU" sz="1400" b="1" dirty="0" err="1"/>
              <a:t>Росатом</a:t>
            </a:r>
            <a:r>
              <a:rPr lang="ru-RU" altLang="ru-RU" sz="1400" b="1" dirty="0"/>
              <a:t>» </a:t>
            </a:r>
            <a:endParaRPr lang="ru-RU" altLang="ru-RU" sz="1400" b="1" dirty="0" smtClean="0"/>
          </a:p>
          <a:p>
            <a:pPr eaLnBrk="1" hangingPunct="1"/>
            <a:r>
              <a:rPr lang="ru-RU" altLang="ru-RU" sz="1400" dirty="0" smtClean="0"/>
              <a:t>С.В</a:t>
            </a:r>
            <a:r>
              <a:rPr lang="ru-RU" altLang="ru-RU" sz="1400" dirty="0"/>
              <a:t>. </a:t>
            </a:r>
            <a:r>
              <a:rPr lang="ru-RU" altLang="ru-RU" sz="1400" dirty="0" smtClean="0"/>
              <a:t>КИРИЕНКО</a:t>
            </a:r>
            <a:endParaRPr lang="ru-RU" altLang="ru-RU" sz="1400" dirty="0"/>
          </a:p>
          <a:p>
            <a:pPr eaLnBrk="1" hangingPunct="1"/>
            <a:r>
              <a:rPr lang="ru-RU" altLang="ru-RU" sz="1600" dirty="0"/>
              <a:t>на 55-й Сессии </a:t>
            </a:r>
            <a:endParaRPr lang="ru-RU" altLang="ru-RU" sz="1600" dirty="0" smtClean="0"/>
          </a:p>
          <a:p>
            <a:pPr eaLnBrk="1" hangingPunct="1"/>
            <a:r>
              <a:rPr lang="ru-RU" altLang="ru-RU" sz="1600" dirty="0" err="1" smtClean="0"/>
              <a:t>Генконференции</a:t>
            </a:r>
            <a:r>
              <a:rPr lang="ru-RU" altLang="ru-RU" sz="1600" dirty="0" smtClean="0"/>
              <a:t> </a:t>
            </a:r>
            <a:r>
              <a:rPr lang="ru-RU" altLang="ru-RU" sz="1600" dirty="0"/>
              <a:t>МАГАТЭ, </a:t>
            </a:r>
            <a:endParaRPr lang="ru-RU" altLang="ru-RU" sz="1600" dirty="0" smtClean="0"/>
          </a:p>
          <a:p>
            <a:pPr eaLnBrk="1" hangingPunct="1"/>
            <a:r>
              <a:rPr lang="ru-RU" altLang="ru-RU" sz="1600" dirty="0" smtClean="0"/>
              <a:t>19.09.2011</a:t>
            </a:r>
            <a:endParaRPr lang="ru-RU" altLang="ru-RU" sz="1600" dirty="0"/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4677779" y="3249702"/>
            <a:ext cx="4321609" cy="3477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dirty="0"/>
              <a:t>«…особое значение  приобретает подготовка кадров в странах вступивших на путь ее создания. В этих целях в России создается международный центр  подготовки национальных кадров, включая операторов АЭС, на базе Российского Центрального Института повышения квалификации в Обнинске (ЦИПК)»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38088" rIns="317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5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Кириенко: Крыму АЭС не нужна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Ubuntu"/>
                <a:cs typeface="Arial" pitchFamily="34" charset="0"/>
                <a:hlinkClick r:id="rId4"/>
              </a:rPr>
              <a:t>  </a:t>
            </a:r>
            <a:r>
              <a:rPr kumimoji="0" lang="ru-RU" altLang="ru-RU" sz="123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Ubuntu"/>
                <a:cs typeface="Arial" pitchFamily="34" charset="0"/>
              </a:rPr>
              <a:t> </a:t>
            </a:r>
            <a:r>
              <a:rPr kumimoji="0" lang="ru-RU" altLang="ru-RU" sz="12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Ubuntu"/>
                <a:cs typeface="Arial" pitchFamily="34" charset="0"/>
              </a:rPr>
              <a:t>                                                       </a:t>
            </a:r>
          </a:p>
        </p:txBody>
      </p:sp>
      <p:pic>
        <p:nvPicPr>
          <p:cNvPr id="11" name="Picture 2" descr="http://neftegaz.ru/images/kirienko.jpg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84" t="3033" r="13765" b="3033"/>
          <a:stretch/>
        </p:blipFill>
        <p:spPr bwMode="auto">
          <a:xfrm>
            <a:off x="7524328" y="877897"/>
            <a:ext cx="1609328" cy="210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741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Signing Practical Arrangements Between ROSATOM Subsidiaries and  the IAEA</a:t>
            </a:r>
            <a:endParaRPr lang="ru-RU" dirty="0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2"/>
          </p:nvPr>
        </p:nvSpPr>
        <p:spPr>
          <a:xfrm>
            <a:off x="4486910" y="1148356"/>
            <a:ext cx="4311015" cy="4678204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414142"/>
                </a:solidFill>
              </a:rPr>
              <a:t>Objectives</a:t>
            </a:r>
            <a:r>
              <a:rPr lang="ru-RU" sz="2000" dirty="0">
                <a:solidFill>
                  <a:srgbClr val="414142"/>
                </a:solidFill>
              </a:rPr>
              <a:t>: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err="1" smtClean="0">
                <a:solidFill>
                  <a:srgbClr val="414142"/>
                </a:solidFill>
              </a:rPr>
              <a:t>Rosenergoatom</a:t>
            </a:r>
            <a:r>
              <a:rPr lang="en-US" sz="2000" dirty="0">
                <a:solidFill>
                  <a:srgbClr val="414142"/>
                </a:solidFill>
              </a:rPr>
              <a:t>, CICE&amp;T and IAEA reached understanding that enhancing interaction between them requires cooperation in the following areas</a:t>
            </a:r>
            <a:r>
              <a:rPr lang="ru-RU" sz="2000" dirty="0">
                <a:solidFill>
                  <a:srgbClr val="414142"/>
                </a:solidFill>
              </a:rPr>
              <a:t>:</a:t>
            </a:r>
          </a:p>
          <a:p>
            <a:pPr lvl="2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414142"/>
                </a:solidFill>
              </a:rPr>
              <a:t>Exchange </a:t>
            </a:r>
            <a:r>
              <a:rPr lang="en-US" dirty="0">
                <a:solidFill>
                  <a:srgbClr val="414142"/>
                </a:solidFill>
              </a:rPr>
              <a:t>and dissemination of information, including release of joint publications</a:t>
            </a:r>
            <a:r>
              <a:rPr lang="ru-RU" dirty="0">
                <a:solidFill>
                  <a:srgbClr val="414142"/>
                </a:solidFill>
              </a:rPr>
              <a:t>;</a:t>
            </a:r>
          </a:p>
          <a:p>
            <a:pPr lvl="2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414142"/>
                </a:solidFill>
              </a:rPr>
              <a:t>Mutual </a:t>
            </a:r>
            <a:r>
              <a:rPr lang="en-US" dirty="0">
                <a:solidFill>
                  <a:srgbClr val="414142"/>
                </a:solidFill>
              </a:rPr>
              <a:t>support in establishing </a:t>
            </a:r>
            <a:r>
              <a:rPr lang="en-US" b="1" dirty="0">
                <a:solidFill>
                  <a:srgbClr val="FF0000"/>
                </a:solidFill>
              </a:rPr>
              <a:t>training courses to develop human resources </a:t>
            </a:r>
            <a:r>
              <a:rPr lang="en-US" dirty="0">
                <a:solidFill>
                  <a:srgbClr val="414142"/>
                </a:solidFill>
              </a:rPr>
              <a:t>for countries embarking on the way of developing nuclear power</a:t>
            </a:r>
            <a:r>
              <a:rPr lang="ru-RU" dirty="0">
                <a:solidFill>
                  <a:srgbClr val="414142"/>
                </a:solidFill>
              </a:rPr>
              <a:t>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414142"/>
                </a:solidFill>
              </a:rPr>
              <a:t>Organizing </a:t>
            </a:r>
            <a:r>
              <a:rPr lang="en-US" sz="2000" dirty="0">
                <a:solidFill>
                  <a:srgbClr val="414142"/>
                </a:solidFill>
              </a:rPr>
              <a:t>joint missions to evaluate requests from </a:t>
            </a:r>
            <a:r>
              <a:rPr lang="en-US" sz="2000" dirty="0" smtClean="0">
                <a:solidFill>
                  <a:srgbClr val="414142"/>
                </a:solidFill>
              </a:rPr>
              <a:t>recipient-countries</a:t>
            </a:r>
            <a:endParaRPr lang="ru-RU" sz="2000" dirty="0"/>
          </a:p>
        </p:txBody>
      </p:sp>
      <p:pic>
        <p:nvPicPr>
          <p:cNvPr id="24579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13" y="1485771"/>
            <a:ext cx="4050713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368300" y="4421434"/>
            <a:ext cx="3843660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ts val="600"/>
              </a:spcAft>
            </a:pPr>
            <a:r>
              <a:rPr lang="en-US" sz="1600" dirty="0">
                <a:solidFill>
                  <a:srgbClr val="414142"/>
                </a:solidFill>
              </a:rPr>
              <a:t>Left to </a:t>
            </a:r>
            <a:r>
              <a:rPr lang="en-US" sz="1600" dirty="0" smtClean="0">
                <a:solidFill>
                  <a:srgbClr val="414142"/>
                </a:solidFill>
              </a:rPr>
              <a:t>right</a:t>
            </a:r>
            <a:endParaRPr lang="ru-RU" sz="1600" dirty="0" smtClean="0">
              <a:solidFill>
                <a:srgbClr val="414142"/>
              </a:solidFill>
            </a:endParaRPr>
          </a:p>
          <a:p>
            <a:pPr fontAlgn="base">
              <a:spcBef>
                <a:spcPct val="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414142"/>
                </a:solidFill>
              </a:rPr>
              <a:t>V.G. </a:t>
            </a:r>
            <a:r>
              <a:rPr lang="en-US" sz="1600" dirty="0" err="1" smtClean="0">
                <a:solidFill>
                  <a:srgbClr val="414142"/>
                </a:solidFill>
              </a:rPr>
              <a:t>Asmolov</a:t>
            </a:r>
            <a:r>
              <a:rPr lang="en-US" sz="1600" dirty="0" smtClean="0">
                <a:solidFill>
                  <a:srgbClr val="414142"/>
                </a:solidFill>
              </a:rPr>
              <a:t>, First Deputy of General Director of </a:t>
            </a:r>
            <a:r>
              <a:rPr lang="en-US" sz="1600" dirty="0" err="1" smtClean="0">
                <a:solidFill>
                  <a:srgbClr val="414142"/>
                </a:solidFill>
              </a:rPr>
              <a:t>Rosenergoatom</a:t>
            </a:r>
            <a:r>
              <a:rPr lang="ru-RU" sz="1600" dirty="0" smtClean="0">
                <a:solidFill>
                  <a:srgbClr val="414142"/>
                </a:solidFill>
              </a:rPr>
              <a:t>;</a:t>
            </a:r>
          </a:p>
          <a:p>
            <a:pPr fontAlgn="base">
              <a:spcBef>
                <a:spcPct val="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414142"/>
                </a:solidFill>
              </a:rPr>
              <a:t>A.V</a:t>
            </a:r>
            <a:r>
              <a:rPr lang="en-US" sz="1600" dirty="0">
                <a:solidFill>
                  <a:srgbClr val="414142"/>
                </a:solidFill>
              </a:rPr>
              <a:t>. </a:t>
            </a:r>
            <a:r>
              <a:rPr lang="en-US" sz="1600" dirty="0" err="1">
                <a:solidFill>
                  <a:srgbClr val="414142"/>
                </a:solidFill>
              </a:rPr>
              <a:t>Bychkov</a:t>
            </a:r>
            <a:r>
              <a:rPr lang="en-US" sz="1600" dirty="0">
                <a:solidFill>
                  <a:srgbClr val="414142"/>
                </a:solidFill>
              </a:rPr>
              <a:t>, Deputy Director General of the IAEA</a:t>
            </a:r>
            <a:r>
              <a:rPr lang="ru-RU" sz="1600" dirty="0">
                <a:solidFill>
                  <a:srgbClr val="414142"/>
                </a:solidFill>
              </a:rPr>
              <a:t>,</a:t>
            </a:r>
          </a:p>
          <a:p>
            <a:pPr fontAlgn="base">
              <a:spcBef>
                <a:spcPct val="0"/>
              </a:spcBef>
              <a:spcAft>
                <a:spcPts val="600"/>
              </a:spcAft>
            </a:pPr>
            <a:r>
              <a:rPr lang="en-US" sz="1600" dirty="0" err="1">
                <a:solidFill>
                  <a:srgbClr val="414142"/>
                </a:solidFill>
              </a:rPr>
              <a:t>Yu.N</a:t>
            </a:r>
            <a:r>
              <a:rPr lang="en-US" sz="1600" dirty="0">
                <a:solidFill>
                  <a:srgbClr val="414142"/>
                </a:solidFill>
              </a:rPr>
              <a:t>. </a:t>
            </a:r>
            <a:r>
              <a:rPr lang="en-US" sz="1600" dirty="0" err="1">
                <a:solidFill>
                  <a:srgbClr val="414142"/>
                </a:solidFill>
              </a:rPr>
              <a:t>Seleznev</a:t>
            </a:r>
            <a:r>
              <a:rPr lang="en-US" sz="1600" dirty="0">
                <a:solidFill>
                  <a:srgbClr val="414142"/>
                </a:solidFill>
              </a:rPr>
              <a:t>, Rector of </a:t>
            </a:r>
            <a:r>
              <a:rPr lang="en-US" sz="1600" dirty="0" smtClean="0">
                <a:solidFill>
                  <a:srgbClr val="414142"/>
                </a:solidFill>
              </a:rPr>
              <a:t>CICE&amp;T</a:t>
            </a:r>
            <a:endParaRPr lang="ru-RU" sz="1600" dirty="0">
              <a:solidFill>
                <a:srgbClr val="414142"/>
              </a:solidFill>
            </a:endParaRPr>
          </a:p>
        </p:txBody>
      </p:sp>
      <p:sp>
        <p:nvSpPr>
          <p:cNvPr id="24582" name="TextBox 1"/>
          <p:cNvSpPr txBox="1">
            <a:spLocks noChangeArrowheads="1"/>
          </p:cNvSpPr>
          <p:nvPr/>
        </p:nvSpPr>
        <p:spPr bwMode="auto">
          <a:xfrm>
            <a:off x="1321694" y="1115884"/>
            <a:ext cx="20891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414142"/>
                </a:solidFill>
              </a:rPr>
              <a:t>19.09.2011</a:t>
            </a:r>
            <a:endParaRPr lang="ru-RU" dirty="0">
              <a:solidFill>
                <a:srgbClr val="414142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482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785" y="4685803"/>
            <a:ext cx="2664296" cy="1776197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843" y="2928818"/>
            <a:ext cx="2667751" cy="1776197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75" y="1171833"/>
            <a:ext cx="2879877" cy="1776197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82090" y="4644135"/>
            <a:ext cx="346538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414142"/>
                </a:solidFill>
              </a:rPr>
              <a:t>Project Management for NPP </a:t>
            </a:r>
            <a:r>
              <a:rPr lang="en-US" b="1" dirty="0" smtClean="0">
                <a:solidFill>
                  <a:srgbClr val="414142"/>
                </a:solidFill>
              </a:rPr>
              <a:t>Construction</a:t>
            </a:r>
            <a:endParaRPr lang="ru-RU" b="1" dirty="0" smtClean="0">
              <a:solidFill>
                <a:srgbClr val="414142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414142"/>
                </a:solidFill>
              </a:rPr>
              <a:t>31 May– 07 </a:t>
            </a:r>
            <a:r>
              <a:rPr lang="en-US" b="1" dirty="0">
                <a:solidFill>
                  <a:srgbClr val="C00000"/>
                </a:solidFill>
              </a:rPr>
              <a:t>June,  2011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91980" y="2888940"/>
            <a:ext cx="3528392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414142"/>
                </a:solidFill>
              </a:rPr>
              <a:t>Project Management for NPP </a:t>
            </a:r>
            <a:r>
              <a:rPr lang="en-US" b="1" dirty="0" smtClean="0">
                <a:solidFill>
                  <a:srgbClr val="414142"/>
                </a:solidFill>
              </a:rPr>
              <a:t>Construction</a:t>
            </a:r>
            <a:endParaRPr lang="ru-RU" b="1" dirty="0" smtClean="0">
              <a:solidFill>
                <a:srgbClr val="414142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414142"/>
                </a:solidFill>
              </a:rPr>
              <a:t>0</a:t>
            </a:r>
            <a:r>
              <a:rPr lang="en-US" b="1" dirty="0" smtClean="0">
                <a:solidFill>
                  <a:srgbClr val="414142"/>
                </a:solidFill>
              </a:rPr>
              <a:t>4</a:t>
            </a:r>
            <a:r>
              <a:rPr lang="ru-RU" b="1" dirty="0" smtClean="0">
                <a:solidFill>
                  <a:srgbClr val="414142"/>
                </a:solidFill>
              </a:rPr>
              <a:t>- 17 </a:t>
            </a:r>
            <a:r>
              <a:rPr lang="en-US" b="1" dirty="0" smtClean="0">
                <a:solidFill>
                  <a:srgbClr val="414142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Dec.</a:t>
            </a:r>
            <a:r>
              <a:rPr lang="ru-RU" b="1" dirty="0">
                <a:solidFill>
                  <a:srgbClr val="C00000"/>
                </a:solidFill>
              </a:rPr>
              <a:t> 201</a:t>
            </a:r>
            <a:r>
              <a:rPr lang="en-US" b="1" dirty="0">
                <a:solidFill>
                  <a:srgbClr val="C00000"/>
                </a:solidFill>
              </a:rPr>
              <a:t>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28662" y="1179513"/>
            <a:ext cx="5158773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414142"/>
                </a:solidFill>
              </a:rPr>
              <a:t>Establishing Nuclear Power: Siting, Reactor Design, Quality </a:t>
            </a:r>
            <a:r>
              <a:rPr lang="en-US" b="1" dirty="0" smtClean="0">
                <a:solidFill>
                  <a:srgbClr val="414142"/>
                </a:solidFill>
              </a:rPr>
              <a:t>Assurance</a:t>
            </a:r>
            <a:endParaRPr lang="ru-RU" b="1" dirty="0" smtClean="0">
              <a:solidFill>
                <a:srgbClr val="414142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414142"/>
                </a:solidFill>
              </a:rPr>
              <a:t>15-26 </a:t>
            </a:r>
            <a:r>
              <a:rPr lang="en-US" b="1" dirty="0" smtClean="0">
                <a:solidFill>
                  <a:srgbClr val="C00000"/>
                </a:solidFill>
              </a:rPr>
              <a:t>April 2013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Short-term Training Courses for  Bangladesh Nuclear Infrastructure Development in cooperation with IAEA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ROSATOM-CICE&amp;T</a:t>
            </a:r>
            <a:endParaRPr lang="ru-RU" dirty="0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121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Box 9"/>
          <p:cNvSpPr txBox="1">
            <a:spLocks noChangeArrowheads="1"/>
          </p:cNvSpPr>
          <p:nvPr/>
        </p:nvSpPr>
        <p:spPr bwMode="auto">
          <a:xfrm>
            <a:off x="923022" y="1179513"/>
            <a:ext cx="212248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C00000"/>
                </a:solidFill>
              </a:rPr>
              <a:t>5-18 </a:t>
            </a:r>
            <a:r>
              <a:rPr lang="en-US" sz="1600" b="1" dirty="0">
                <a:solidFill>
                  <a:srgbClr val="C00000"/>
                </a:solidFill>
              </a:rPr>
              <a:t>June</a:t>
            </a:r>
            <a:r>
              <a:rPr lang="ru-RU" sz="1600" b="1" dirty="0">
                <a:solidFill>
                  <a:srgbClr val="C00000"/>
                </a:solidFill>
              </a:rPr>
              <a:t> 2011</a:t>
            </a:r>
          </a:p>
        </p:txBody>
      </p:sp>
      <p:sp>
        <p:nvSpPr>
          <p:cNvPr id="22533" name="TextBox 9"/>
          <p:cNvSpPr txBox="1">
            <a:spLocks noChangeArrowheads="1"/>
          </p:cNvSpPr>
          <p:nvPr/>
        </p:nvSpPr>
        <p:spPr bwMode="auto">
          <a:xfrm>
            <a:off x="3851920" y="1832629"/>
            <a:ext cx="184984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C00000"/>
                </a:solidFill>
              </a:rPr>
              <a:t>20-27 </a:t>
            </a:r>
            <a:r>
              <a:rPr lang="en-US" sz="1600" b="1" dirty="0">
                <a:solidFill>
                  <a:srgbClr val="C00000"/>
                </a:solidFill>
              </a:rPr>
              <a:t>August</a:t>
            </a:r>
            <a:r>
              <a:rPr lang="ru-RU" sz="1600" b="1" dirty="0">
                <a:solidFill>
                  <a:srgbClr val="C00000"/>
                </a:solidFill>
              </a:rPr>
              <a:t>  2011</a:t>
            </a:r>
          </a:p>
        </p:txBody>
      </p:sp>
      <p:sp>
        <p:nvSpPr>
          <p:cNvPr id="22534" name="TextBox 9"/>
          <p:cNvSpPr txBox="1">
            <a:spLocks noChangeArrowheads="1"/>
          </p:cNvSpPr>
          <p:nvPr/>
        </p:nvSpPr>
        <p:spPr bwMode="auto">
          <a:xfrm>
            <a:off x="6167329" y="2488744"/>
            <a:ext cx="20302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C00000"/>
                </a:solidFill>
              </a:rPr>
              <a:t>02</a:t>
            </a:r>
            <a:r>
              <a:rPr lang="ru-RU" sz="1600" b="1" dirty="0" smtClean="0">
                <a:solidFill>
                  <a:srgbClr val="C00000"/>
                </a:solidFill>
              </a:rPr>
              <a:t>-</a:t>
            </a:r>
            <a:r>
              <a:rPr lang="en-US" sz="1600" b="1" dirty="0" smtClean="0">
                <a:solidFill>
                  <a:srgbClr val="C00000"/>
                </a:solidFill>
              </a:rPr>
              <a:t>15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en-US" sz="1600" b="1" dirty="0">
                <a:solidFill>
                  <a:srgbClr val="C00000"/>
                </a:solidFill>
              </a:rPr>
              <a:t>October</a:t>
            </a:r>
            <a:r>
              <a:rPr lang="ru-RU" sz="1600" b="1" dirty="0">
                <a:solidFill>
                  <a:srgbClr val="C00000"/>
                </a:solidFill>
              </a:rPr>
              <a:t>  2011</a:t>
            </a:r>
          </a:p>
        </p:txBody>
      </p:sp>
      <p:pic>
        <p:nvPicPr>
          <p:cNvPr id="22537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5" y="1429449"/>
            <a:ext cx="3240781" cy="21600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538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344" y="2122044"/>
            <a:ext cx="2880439" cy="21600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539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470" y="2814638"/>
            <a:ext cx="3240000" cy="21600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358775" y="3924055"/>
            <a:ext cx="2218989" cy="11079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cs typeface="Arial" charset="0"/>
              </a:rPr>
              <a:t>Course: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cs typeface="Arial" charset="0"/>
              </a:rPr>
              <a:t>Project Management for NPP under Construction</a:t>
            </a:r>
            <a:endParaRPr lang="ru-RU" dirty="0">
              <a:cs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43344" y="4692624"/>
            <a:ext cx="2368960" cy="8309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cs typeface="Arial" charset="0"/>
              </a:rPr>
              <a:t>Course: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cs typeface="Arial" charset="0"/>
              </a:rPr>
              <a:t>Reactor physics for engineers</a:t>
            </a:r>
            <a:endParaRPr lang="ru-RU" dirty="0"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62470" y="5184195"/>
            <a:ext cx="2727325" cy="83099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t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cs typeface="Arial" charset="0"/>
              </a:rPr>
              <a:t>Course for NEPIO</a:t>
            </a:r>
            <a:r>
              <a:rPr lang="ru-RU" dirty="0">
                <a:cs typeface="Arial" charset="0"/>
              </a:rPr>
              <a:t>:   </a:t>
            </a:r>
            <a:r>
              <a:rPr lang="en-US" dirty="0">
                <a:cs typeface="Arial" charset="0"/>
              </a:rPr>
              <a:t>Initialization of national nuclear power </a:t>
            </a:r>
            <a:r>
              <a:rPr lang="en-US" dirty="0" err="1">
                <a:cs typeface="Arial" charset="0"/>
              </a:rPr>
              <a:t>programmes</a:t>
            </a:r>
            <a:endParaRPr lang="ru-RU" dirty="0">
              <a:latin typeface="Times New Roman" pitchFamily="18" charset="0"/>
              <a:cs typeface="Arial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Cooperation with the IAEA</a:t>
            </a:r>
            <a:r>
              <a:rPr lang="ru-RU" dirty="0" smtClean="0"/>
              <a:t>: </a:t>
            </a:r>
            <a:r>
              <a:rPr lang="en-US" dirty="0" smtClean="0"/>
              <a:t>Training Top Managers in Nuclear Power Program for Vietnam in 2011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77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573642954"/>
              </p:ext>
            </p:extLst>
          </p:nvPr>
        </p:nvGraphicFramePr>
        <p:xfrm>
          <a:off x="683568" y="1397000"/>
          <a:ext cx="7776864" cy="4552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6" name="Прямоугольник 55"/>
          <p:cNvSpPr/>
          <p:nvPr/>
        </p:nvSpPr>
        <p:spPr>
          <a:xfrm>
            <a:off x="2819612" y="2567354"/>
            <a:ext cx="2211462" cy="2133234"/>
          </a:xfrm>
          <a:custGeom>
            <a:avLst/>
            <a:gdLst>
              <a:gd name="connsiteX0" fmla="*/ 0 w 1260140"/>
              <a:gd name="connsiteY0" fmla="*/ 0 h 1526396"/>
              <a:gd name="connsiteX1" fmla="*/ 1260140 w 1260140"/>
              <a:gd name="connsiteY1" fmla="*/ 0 h 1526396"/>
              <a:gd name="connsiteX2" fmla="*/ 1260140 w 1260140"/>
              <a:gd name="connsiteY2" fmla="*/ 1526396 h 1526396"/>
              <a:gd name="connsiteX3" fmla="*/ 0 w 1260140"/>
              <a:gd name="connsiteY3" fmla="*/ 1526396 h 1526396"/>
              <a:gd name="connsiteX4" fmla="*/ 0 w 1260140"/>
              <a:gd name="connsiteY4" fmla="*/ 0 h 1526396"/>
              <a:gd name="connsiteX0" fmla="*/ 1260140 w 1351580"/>
              <a:gd name="connsiteY0" fmla="*/ 0 h 1526396"/>
              <a:gd name="connsiteX1" fmla="*/ 1260140 w 1351580"/>
              <a:gd name="connsiteY1" fmla="*/ 1526396 h 1526396"/>
              <a:gd name="connsiteX2" fmla="*/ 0 w 1351580"/>
              <a:gd name="connsiteY2" fmla="*/ 1526396 h 1526396"/>
              <a:gd name="connsiteX3" fmla="*/ 0 w 1351580"/>
              <a:gd name="connsiteY3" fmla="*/ 0 h 1526396"/>
              <a:gd name="connsiteX4" fmla="*/ 1351580 w 1351580"/>
              <a:gd name="connsiteY4" fmla="*/ 91440 h 1526396"/>
              <a:gd name="connsiteX0" fmla="*/ 1260140 w 1260140"/>
              <a:gd name="connsiteY0" fmla="*/ 0 h 1526396"/>
              <a:gd name="connsiteX1" fmla="*/ 1260140 w 1260140"/>
              <a:gd name="connsiteY1" fmla="*/ 1526396 h 1526396"/>
              <a:gd name="connsiteX2" fmla="*/ 0 w 1260140"/>
              <a:gd name="connsiteY2" fmla="*/ 1526396 h 1526396"/>
              <a:gd name="connsiteX3" fmla="*/ 0 w 1260140"/>
              <a:gd name="connsiteY3" fmla="*/ 0 h 1526396"/>
              <a:gd name="connsiteX4" fmla="*/ 1097580 w 1260140"/>
              <a:gd name="connsiteY4" fmla="*/ 2540 h 1526396"/>
              <a:gd name="connsiteX0" fmla="*/ 1260140 w 1260140"/>
              <a:gd name="connsiteY0" fmla="*/ 0 h 1526396"/>
              <a:gd name="connsiteX1" fmla="*/ 1260140 w 1260140"/>
              <a:gd name="connsiteY1" fmla="*/ 1526396 h 1526396"/>
              <a:gd name="connsiteX2" fmla="*/ 0 w 1260140"/>
              <a:gd name="connsiteY2" fmla="*/ 1526396 h 1526396"/>
              <a:gd name="connsiteX3" fmla="*/ 0 w 1260140"/>
              <a:gd name="connsiteY3" fmla="*/ 0 h 1526396"/>
              <a:gd name="connsiteX4" fmla="*/ 1097580 w 1260140"/>
              <a:gd name="connsiteY4" fmla="*/ 2540 h 1526396"/>
              <a:gd name="connsiteX0" fmla="*/ 1260140 w 1260140"/>
              <a:gd name="connsiteY0" fmla="*/ 3810 h 1530206"/>
              <a:gd name="connsiteX1" fmla="*/ 1260140 w 1260140"/>
              <a:gd name="connsiteY1" fmla="*/ 1530206 h 1530206"/>
              <a:gd name="connsiteX2" fmla="*/ 0 w 1260140"/>
              <a:gd name="connsiteY2" fmla="*/ 1530206 h 1530206"/>
              <a:gd name="connsiteX3" fmla="*/ 0 w 1260140"/>
              <a:gd name="connsiteY3" fmla="*/ 3810 h 1530206"/>
              <a:gd name="connsiteX4" fmla="*/ 316530 w 1260140"/>
              <a:gd name="connsiteY4" fmla="*/ 0 h 1530206"/>
              <a:gd name="connsiteX0" fmla="*/ 1260140 w 1260140"/>
              <a:gd name="connsiteY0" fmla="*/ 0 h 1526396"/>
              <a:gd name="connsiteX1" fmla="*/ 1260140 w 1260140"/>
              <a:gd name="connsiteY1" fmla="*/ 1526396 h 1526396"/>
              <a:gd name="connsiteX2" fmla="*/ 0 w 1260140"/>
              <a:gd name="connsiteY2" fmla="*/ 1526396 h 1526396"/>
              <a:gd name="connsiteX3" fmla="*/ 0 w 1260140"/>
              <a:gd name="connsiteY3" fmla="*/ 0 h 1526396"/>
              <a:gd name="connsiteX4" fmla="*/ 340343 w 1260140"/>
              <a:gd name="connsiteY4" fmla="*/ 952 h 1526396"/>
              <a:gd name="connsiteX0" fmla="*/ 1260140 w 1923243"/>
              <a:gd name="connsiteY0" fmla="*/ 0 h 1530991"/>
              <a:gd name="connsiteX1" fmla="*/ 1923243 w 1923243"/>
              <a:gd name="connsiteY1" fmla="*/ 1530991 h 1530991"/>
              <a:gd name="connsiteX2" fmla="*/ 0 w 1923243"/>
              <a:gd name="connsiteY2" fmla="*/ 1526396 h 1530991"/>
              <a:gd name="connsiteX3" fmla="*/ 0 w 1923243"/>
              <a:gd name="connsiteY3" fmla="*/ 0 h 1530991"/>
              <a:gd name="connsiteX4" fmla="*/ 340343 w 1923243"/>
              <a:gd name="connsiteY4" fmla="*/ 952 h 1530991"/>
              <a:gd name="connsiteX0" fmla="*/ 1938314 w 1938314"/>
              <a:gd name="connsiteY0" fmla="*/ 2311740 h 2311740"/>
              <a:gd name="connsiteX1" fmla="*/ 1923243 w 1938314"/>
              <a:gd name="connsiteY1" fmla="*/ 1530991 h 2311740"/>
              <a:gd name="connsiteX2" fmla="*/ 0 w 1938314"/>
              <a:gd name="connsiteY2" fmla="*/ 1526396 h 2311740"/>
              <a:gd name="connsiteX3" fmla="*/ 0 w 1938314"/>
              <a:gd name="connsiteY3" fmla="*/ 0 h 2311740"/>
              <a:gd name="connsiteX4" fmla="*/ 340343 w 1938314"/>
              <a:gd name="connsiteY4" fmla="*/ 952 h 2311740"/>
              <a:gd name="connsiteX0" fmla="*/ 1938314 w 1938314"/>
              <a:gd name="connsiteY0" fmla="*/ 2311740 h 2311740"/>
              <a:gd name="connsiteX1" fmla="*/ 1928803 w 1938314"/>
              <a:gd name="connsiteY1" fmla="*/ 2099974 h 2311740"/>
              <a:gd name="connsiteX2" fmla="*/ 1923243 w 1938314"/>
              <a:gd name="connsiteY2" fmla="*/ 1530991 h 2311740"/>
              <a:gd name="connsiteX3" fmla="*/ 0 w 1938314"/>
              <a:gd name="connsiteY3" fmla="*/ 1526396 h 2311740"/>
              <a:gd name="connsiteX4" fmla="*/ 0 w 1938314"/>
              <a:gd name="connsiteY4" fmla="*/ 0 h 2311740"/>
              <a:gd name="connsiteX5" fmla="*/ 340343 w 1938314"/>
              <a:gd name="connsiteY5" fmla="*/ 952 h 2311740"/>
              <a:gd name="connsiteX0" fmla="*/ 2315078 w 2315078"/>
              <a:gd name="connsiteY0" fmla="*/ 2040582 h 2099974"/>
              <a:gd name="connsiteX1" fmla="*/ 1928803 w 2315078"/>
              <a:gd name="connsiteY1" fmla="*/ 2099974 h 2099974"/>
              <a:gd name="connsiteX2" fmla="*/ 1923243 w 2315078"/>
              <a:gd name="connsiteY2" fmla="*/ 1530991 h 2099974"/>
              <a:gd name="connsiteX3" fmla="*/ 0 w 2315078"/>
              <a:gd name="connsiteY3" fmla="*/ 1526396 h 2099974"/>
              <a:gd name="connsiteX4" fmla="*/ 0 w 2315078"/>
              <a:gd name="connsiteY4" fmla="*/ 0 h 2099974"/>
              <a:gd name="connsiteX5" fmla="*/ 340343 w 2315078"/>
              <a:gd name="connsiteY5" fmla="*/ 952 h 2099974"/>
              <a:gd name="connsiteX0" fmla="*/ 2315078 w 2315078"/>
              <a:gd name="connsiteY0" fmla="*/ 2040582 h 2054015"/>
              <a:gd name="connsiteX1" fmla="*/ 1928803 w 2315078"/>
              <a:gd name="connsiteY1" fmla="*/ 2054015 h 2054015"/>
              <a:gd name="connsiteX2" fmla="*/ 1923243 w 2315078"/>
              <a:gd name="connsiteY2" fmla="*/ 1530991 h 2054015"/>
              <a:gd name="connsiteX3" fmla="*/ 0 w 2315078"/>
              <a:gd name="connsiteY3" fmla="*/ 1526396 h 2054015"/>
              <a:gd name="connsiteX4" fmla="*/ 0 w 2315078"/>
              <a:gd name="connsiteY4" fmla="*/ 0 h 2054015"/>
              <a:gd name="connsiteX5" fmla="*/ 340343 w 2315078"/>
              <a:gd name="connsiteY5" fmla="*/ 952 h 2054015"/>
              <a:gd name="connsiteX0" fmla="*/ 2315078 w 2315078"/>
              <a:gd name="connsiteY0" fmla="*/ 2040582 h 2054015"/>
              <a:gd name="connsiteX1" fmla="*/ 1928803 w 2315078"/>
              <a:gd name="connsiteY1" fmla="*/ 2054015 h 2054015"/>
              <a:gd name="connsiteX2" fmla="*/ 1918220 w 2315078"/>
              <a:gd name="connsiteY2" fmla="*/ 1519501 h 2054015"/>
              <a:gd name="connsiteX3" fmla="*/ 0 w 2315078"/>
              <a:gd name="connsiteY3" fmla="*/ 1526396 h 2054015"/>
              <a:gd name="connsiteX4" fmla="*/ 0 w 2315078"/>
              <a:gd name="connsiteY4" fmla="*/ 0 h 2054015"/>
              <a:gd name="connsiteX5" fmla="*/ 340343 w 2315078"/>
              <a:gd name="connsiteY5" fmla="*/ 952 h 2054015"/>
              <a:gd name="connsiteX0" fmla="*/ 2315078 w 2315078"/>
              <a:gd name="connsiteY0" fmla="*/ 2040582 h 2054015"/>
              <a:gd name="connsiteX1" fmla="*/ 1928803 w 2315078"/>
              <a:gd name="connsiteY1" fmla="*/ 2054015 h 2054015"/>
              <a:gd name="connsiteX2" fmla="*/ 1923243 w 2315078"/>
              <a:gd name="connsiteY2" fmla="*/ 1526396 h 2054015"/>
              <a:gd name="connsiteX3" fmla="*/ 0 w 2315078"/>
              <a:gd name="connsiteY3" fmla="*/ 1526396 h 2054015"/>
              <a:gd name="connsiteX4" fmla="*/ 0 w 2315078"/>
              <a:gd name="connsiteY4" fmla="*/ 0 h 2054015"/>
              <a:gd name="connsiteX5" fmla="*/ 340343 w 2315078"/>
              <a:gd name="connsiteY5" fmla="*/ 952 h 2054015"/>
              <a:gd name="connsiteX0" fmla="*/ 2315078 w 2315078"/>
              <a:gd name="connsiteY0" fmla="*/ 2040582 h 2060909"/>
              <a:gd name="connsiteX1" fmla="*/ 1921268 w 2315078"/>
              <a:gd name="connsiteY1" fmla="*/ 2060909 h 2060909"/>
              <a:gd name="connsiteX2" fmla="*/ 1923243 w 2315078"/>
              <a:gd name="connsiteY2" fmla="*/ 1526396 h 2060909"/>
              <a:gd name="connsiteX3" fmla="*/ 0 w 2315078"/>
              <a:gd name="connsiteY3" fmla="*/ 1526396 h 2060909"/>
              <a:gd name="connsiteX4" fmla="*/ 0 w 2315078"/>
              <a:gd name="connsiteY4" fmla="*/ 0 h 2060909"/>
              <a:gd name="connsiteX5" fmla="*/ 340343 w 2315078"/>
              <a:gd name="connsiteY5" fmla="*/ 952 h 2060909"/>
              <a:gd name="connsiteX0" fmla="*/ 2335172 w 2335172"/>
              <a:gd name="connsiteY0" fmla="*/ 2068157 h 2068157"/>
              <a:gd name="connsiteX1" fmla="*/ 1921268 w 2335172"/>
              <a:gd name="connsiteY1" fmla="*/ 2060909 h 2068157"/>
              <a:gd name="connsiteX2" fmla="*/ 1923243 w 2335172"/>
              <a:gd name="connsiteY2" fmla="*/ 1526396 h 2068157"/>
              <a:gd name="connsiteX3" fmla="*/ 0 w 2335172"/>
              <a:gd name="connsiteY3" fmla="*/ 1526396 h 2068157"/>
              <a:gd name="connsiteX4" fmla="*/ 0 w 2335172"/>
              <a:gd name="connsiteY4" fmla="*/ 0 h 2068157"/>
              <a:gd name="connsiteX5" fmla="*/ 340343 w 2335172"/>
              <a:gd name="connsiteY5" fmla="*/ 952 h 2068157"/>
              <a:gd name="connsiteX0" fmla="*/ 2335172 w 2335172"/>
              <a:gd name="connsiteY0" fmla="*/ 2068157 h 2068157"/>
              <a:gd name="connsiteX1" fmla="*/ 1926291 w 2335172"/>
              <a:gd name="connsiteY1" fmla="*/ 2058611 h 2068157"/>
              <a:gd name="connsiteX2" fmla="*/ 1923243 w 2335172"/>
              <a:gd name="connsiteY2" fmla="*/ 1526396 h 2068157"/>
              <a:gd name="connsiteX3" fmla="*/ 0 w 2335172"/>
              <a:gd name="connsiteY3" fmla="*/ 1526396 h 2068157"/>
              <a:gd name="connsiteX4" fmla="*/ 0 w 2335172"/>
              <a:gd name="connsiteY4" fmla="*/ 0 h 2068157"/>
              <a:gd name="connsiteX5" fmla="*/ 340343 w 2335172"/>
              <a:gd name="connsiteY5" fmla="*/ 952 h 2068157"/>
              <a:gd name="connsiteX0" fmla="*/ 2335172 w 2335172"/>
              <a:gd name="connsiteY0" fmla="*/ 2068157 h 2068157"/>
              <a:gd name="connsiteX1" fmla="*/ 1916244 w 2335172"/>
              <a:gd name="connsiteY1" fmla="*/ 2058611 h 2068157"/>
              <a:gd name="connsiteX2" fmla="*/ 1923243 w 2335172"/>
              <a:gd name="connsiteY2" fmla="*/ 1526396 h 2068157"/>
              <a:gd name="connsiteX3" fmla="*/ 0 w 2335172"/>
              <a:gd name="connsiteY3" fmla="*/ 1526396 h 2068157"/>
              <a:gd name="connsiteX4" fmla="*/ 0 w 2335172"/>
              <a:gd name="connsiteY4" fmla="*/ 0 h 2068157"/>
              <a:gd name="connsiteX5" fmla="*/ 340343 w 2335172"/>
              <a:gd name="connsiteY5" fmla="*/ 952 h 2068157"/>
              <a:gd name="connsiteX0" fmla="*/ 2335172 w 2335172"/>
              <a:gd name="connsiteY0" fmla="*/ 2068157 h 2068157"/>
              <a:gd name="connsiteX1" fmla="*/ 1926291 w 2335172"/>
              <a:gd name="connsiteY1" fmla="*/ 2058611 h 2068157"/>
              <a:gd name="connsiteX2" fmla="*/ 1923243 w 2335172"/>
              <a:gd name="connsiteY2" fmla="*/ 1526396 h 2068157"/>
              <a:gd name="connsiteX3" fmla="*/ 0 w 2335172"/>
              <a:gd name="connsiteY3" fmla="*/ 1526396 h 2068157"/>
              <a:gd name="connsiteX4" fmla="*/ 0 w 2335172"/>
              <a:gd name="connsiteY4" fmla="*/ 0 h 2068157"/>
              <a:gd name="connsiteX5" fmla="*/ 340343 w 2335172"/>
              <a:gd name="connsiteY5" fmla="*/ 952 h 2068157"/>
              <a:gd name="connsiteX0" fmla="*/ 2332661 w 2332661"/>
              <a:gd name="connsiteY0" fmla="*/ 2056667 h 2058611"/>
              <a:gd name="connsiteX1" fmla="*/ 1926291 w 2332661"/>
              <a:gd name="connsiteY1" fmla="*/ 2058611 h 2058611"/>
              <a:gd name="connsiteX2" fmla="*/ 1923243 w 2332661"/>
              <a:gd name="connsiteY2" fmla="*/ 1526396 h 2058611"/>
              <a:gd name="connsiteX3" fmla="*/ 0 w 2332661"/>
              <a:gd name="connsiteY3" fmla="*/ 1526396 h 2058611"/>
              <a:gd name="connsiteX4" fmla="*/ 0 w 2332661"/>
              <a:gd name="connsiteY4" fmla="*/ 0 h 2058611"/>
              <a:gd name="connsiteX5" fmla="*/ 340343 w 2332661"/>
              <a:gd name="connsiteY5" fmla="*/ 952 h 2058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32661" h="2058611">
                <a:moveTo>
                  <a:pt x="2332661" y="2056667"/>
                </a:moveTo>
                <a:lnTo>
                  <a:pt x="1926291" y="2058611"/>
                </a:lnTo>
                <a:cubicBezTo>
                  <a:pt x="1924438" y="1868950"/>
                  <a:pt x="1925096" y="1716057"/>
                  <a:pt x="1923243" y="1526396"/>
                </a:cubicBezTo>
                <a:lnTo>
                  <a:pt x="0" y="1526396"/>
                </a:lnTo>
                <a:lnTo>
                  <a:pt x="0" y="0"/>
                </a:lnTo>
                <a:lnTo>
                  <a:pt x="340343" y="952"/>
                </a:lnTo>
              </a:path>
            </a:pathLst>
          </a:custGeom>
          <a:noFill/>
          <a:ln w="2540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4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chemeClr val="tx2"/>
                </a:solidFill>
              </a:rPr>
              <a:t>Training activities in ROSATOM CICE&amp;T provided </a:t>
            </a:r>
            <a:br>
              <a:rPr lang="en-US" sz="2800" dirty="0" smtClean="0">
                <a:solidFill>
                  <a:schemeClr val="tx2"/>
                </a:solidFill>
              </a:rPr>
            </a:br>
            <a:r>
              <a:rPr lang="en-US" sz="2800" dirty="0" smtClean="0">
                <a:solidFill>
                  <a:schemeClr val="tx2"/>
                </a:solidFill>
              </a:rPr>
              <a:t>in cooperation with TC IAEA</a:t>
            </a:r>
            <a:endParaRPr lang="en-US" sz="2800" dirty="0">
              <a:solidFill>
                <a:schemeClr val="tx2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875580"/>
              </p:ext>
            </p:extLst>
          </p:nvPr>
        </p:nvGraphicFramePr>
        <p:xfrm>
          <a:off x="3131840" y="1487303"/>
          <a:ext cx="4980973" cy="1985292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980973"/>
              </a:tblGrid>
              <a:tr h="3974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/>
                        <a:t>1. </a:t>
                      </a:r>
                      <a:r>
                        <a:rPr lang="en-US" sz="1600" b="0" dirty="0" smtClean="0"/>
                        <a:t>Training Course for Top Managers of NEPIO: Start-up of nuclear power programme (10)</a:t>
                      </a:r>
                      <a:endParaRPr lang="ru-RU" sz="1600" b="0" dirty="0" smtClean="0"/>
                    </a:p>
                  </a:txBody>
                  <a:tcPr marL="72000" marR="0" anchor="ctr"/>
                </a:tc>
              </a:tr>
              <a:tr h="397428">
                <a:tc>
                  <a:txBody>
                    <a:bodyPr/>
                    <a:lstStyle/>
                    <a:p>
                      <a:r>
                        <a:rPr lang="ru-RU" sz="1600" b="0" kern="1200" dirty="0" smtClean="0">
                          <a:effectLst/>
                        </a:rPr>
                        <a:t>2. </a:t>
                      </a:r>
                      <a:r>
                        <a:rPr lang="en-US" sz="1600" b="0" kern="1200" dirty="0" smtClean="0">
                          <a:effectLst/>
                        </a:rPr>
                        <a:t>Project Management for NPP Construction (16)</a:t>
                      </a:r>
                      <a:endParaRPr lang="ru-RU" sz="1600" b="0" dirty="0"/>
                    </a:p>
                  </a:txBody>
                  <a:tcPr marL="72000" marR="0" anchor="ctr"/>
                </a:tc>
              </a:tr>
              <a:tr h="3362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3. </a:t>
                      </a:r>
                      <a:r>
                        <a:rPr lang="en-US" sz="1600" dirty="0" smtClean="0"/>
                        <a:t>Nuclear Engineering Infrastructure Development (11)</a:t>
                      </a:r>
                      <a:endParaRPr lang="ru-RU" sz="1600" dirty="0" smtClean="0"/>
                    </a:p>
                  </a:txBody>
                  <a:tcPr marL="72000" marR="0" anchor="ctr"/>
                </a:tc>
              </a:tr>
              <a:tr h="3362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4. </a:t>
                      </a:r>
                      <a:r>
                        <a:rPr lang="en-US" sz="1600" dirty="0" smtClean="0"/>
                        <a:t>Reactor Island: Physics and Equipment, for Engineers (7)</a:t>
                      </a:r>
                      <a:endParaRPr lang="ru-RU" sz="1600" dirty="0" smtClean="0"/>
                    </a:p>
                  </a:txBody>
                  <a:tcPr marL="72000" marR="0" anchor="ctr"/>
                </a:tc>
              </a:tr>
              <a:tr h="33624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5. </a:t>
                      </a:r>
                      <a:r>
                        <a:rPr lang="en-US" sz="1600" dirty="0" smtClean="0"/>
                        <a:t>NPP Planning and Pre-Operational Support (9)</a:t>
                      </a:r>
                      <a:endParaRPr lang="ru-RU" sz="1600" dirty="0"/>
                    </a:p>
                  </a:txBody>
                  <a:tcPr marL="72000" marR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401870" y="5994285"/>
            <a:ext cx="2838852" cy="461665"/>
          </a:xfrm>
          <a:prstGeom prst="rect">
            <a:avLst/>
          </a:prstGeom>
          <a:noFill/>
          <a:ln w="2222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/>
              <a:t>Total: 53 trainees</a:t>
            </a:r>
            <a:endParaRPr lang="ru-RU" sz="2400" b="1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27</a:t>
            </a:fld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150976" y="1753426"/>
            <a:ext cx="1954536" cy="1658794"/>
          </a:xfrm>
          <a:custGeom>
            <a:avLst/>
            <a:gdLst>
              <a:gd name="connsiteX0" fmla="*/ 1208831 w 1954536"/>
              <a:gd name="connsiteY0" fmla="*/ 1171518 h 1658794"/>
              <a:gd name="connsiteX1" fmla="*/ 130520 w 1954536"/>
              <a:gd name="connsiteY1" fmla="*/ 1171518 h 1658794"/>
              <a:gd name="connsiteX2" fmla="*/ 130520 w 1954536"/>
              <a:gd name="connsiteY2" fmla="*/ 1658794 h 1658794"/>
              <a:gd name="connsiteX3" fmla="*/ 0 w 1954536"/>
              <a:gd name="connsiteY3" fmla="*/ 1658794 h 1658794"/>
              <a:gd name="connsiteX4" fmla="*/ 0 w 1954536"/>
              <a:gd name="connsiteY4" fmla="*/ 0 h 1658794"/>
              <a:gd name="connsiteX5" fmla="*/ 1954536 w 1954536"/>
              <a:gd name="connsiteY5" fmla="*/ 0 h 1658794"/>
              <a:gd name="connsiteX6" fmla="*/ 1954536 w 1954536"/>
              <a:gd name="connsiteY6" fmla="*/ 1658794 h 1658794"/>
              <a:gd name="connsiteX7" fmla="*/ 1208831 w 1954536"/>
              <a:gd name="connsiteY7" fmla="*/ 1658794 h 1658794"/>
              <a:gd name="connsiteX8" fmla="*/ 1300271 w 1954536"/>
              <a:gd name="connsiteY8" fmla="*/ 1262958 h 1658794"/>
              <a:gd name="connsiteX0" fmla="*/ 1208831 w 1954536"/>
              <a:gd name="connsiteY0" fmla="*/ 1171518 h 1658794"/>
              <a:gd name="connsiteX1" fmla="*/ 130520 w 1954536"/>
              <a:gd name="connsiteY1" fmla="*/ 1171518 h 1658794"/>
              <a:gd name="connsiteX2" fmla="*/ 130520 w 1954536"/>
              <a:gd name="connsiteY2" fmla="*/ 1658794 h 1658794"/>
              <a:gd name="connsiteX3" fmla="*/ 0 w 1954536"/>
              <a:gd name="connsiteY3" fmla="*/ 1658794 h 1658794"/>
              <a:gd name="connsiteX4" fmla="*/ 0 w 1954536"/>
              <a:gd name="connsiteY4" fmla="*/ 0 h 1658794"/>
              <a:gd name="connsiteX5" fmla="*/ 1954536 w 1954536"/>
              <a:gd name="connsiteY5" fmla="*/ 0 h 1658794"/>
              <a:gd name="connsiteX6" fmla="*/ 1954536 w 1954536"/>
              <a:gd name="connsiteY6" fmla="*/ 1658794 h 1658794"/>
              <a:gd name="connsiteX7" fmla="*/ 1208831 w 1954536"/>
              <a:gd name="connsiteY7" fmla="*/ 1658794 h 1658794"/>
              <a:gd name="connsiteX0" fmla="*/ 130520 w 1954536"/>
              <a:gd name="connsiteY0" fmla="*/ 1171518 h 1658794"/>
              <a:gd name="connsiteX1" fmla="*/ 130520 w 1954536"/>
              <a:gd name="connsiteY1" fmla="*/ 1658794 h 1658794"/>
              <a:gd name="connsiteX2" fmla="*/ 0 w 1954536"/>
              <a:gd name="connsiteY2" fmla="*/ 1658794 h 1658794"/>
              <a:gd name="connsiteX3" fmla="*/ 0 w 1954536"/>
              <a:gd name="connsiteY3" fmla="*/ 0 h 1658794"/>
              <a:gd name="connsiteX4" fmla="*/ 1954536 w 1954536"/>
              <a:gd name="connsiteY4" fmla="*/ 0 h 1658794"/>
              <a:gd name="connsiteX5" fmla="*/ 1954536 w 1954536"/>
              <a:gd name="connsiteY5" fmla="*/ 1658794 h 1658794"/>
              <a:gd name="connsiteX6" fmla="*/ 1208831 w 1954536"/>
              <a:gd name="connsiteY6" fmla="*/ 1658794 h 1658794"/>
              <a:gd name="connsiteX0" fmla="*/ 130520 w 1954536"/>
              <a:gd name="connsiteY0" fmla="*/ 1658794 h 1658794"/>
              <a:gd name="connsiteX1" fmla="*/ 0 w 1954536"/>
              <a:gd name="connsiteY1" fmla="*/ 1658794 h 1658794"/>
              <a:gd name="connsiteX2" fmla="*/ 0 w 1954536"/>
              <a:gd name="connsiteY2" fmla="*/ 0 h 1658794"/>
              <a:gd name="connsiteX3" fmla="*/ 1954536 w 1954536"/>
              <a:gd name="connsiteY3" fmla="*/ 0 h 1658794"/>
              <a:gd name="connsiteX4" fmla="*/ 1954536 w 1954536"/>
              <a:gd name="connsiteY4" fmla="*/ 1658794 h 1658794"/>
              <a:gd name="connsiteX5" fmla="*/ 1208831 w 1954536"/>
              <a:gd name="connsiteY5" fmla="*/ 1658794 h 1658794"/>
              <a:gd name="connsiteX0" fmla="*/ 130520 w 1954536"/>
              <a:gd name="connsiteY0" fmla="*/ 1658794 h 1658794"/>
              <a:gd name="connsiteX1" fmla="*/ 0 w 1954536"/>
              <a:gd name="connsiteY1" fmla="*/ 1658794 h 1658794"/>
              <a:gd name="connsiteX2" fmla="*/ 0 w 1954536"/>
              <a:gd name="connsiteY2" fmla="*/ 0 h 1658794"/>
              <a:gd name="connsiteX3" fmla="*/ 1954536 w 1954536"/>
              <a:gd name="connsiteY3" fmla="*/ 0 h 1658794"/>
              <a:gd name="connsiteX4" fmla="*/ 1954536 w 1954536"/>
              <a:gd name="connsiteY4" fmla="*/ 1658794 h 1658794"/>
              <a:gd name="connsiteX0" fmla="*/ 130520 w 1954536"/>
              <a:gd name="connsiteY0" fmla="*/ 1658794 h 1658794"/>
              <a:gd name="connsiteX1" fmla="*/ 0 w 1954536"/>
              <a:gd name="connsiteY1" fmla="*/ 1658794 h 1658794"/>
              <a:gd name="connsiteX2" fmla="*/ 0 w 1954536"/>
              <a:gd name="connsiteY2" fmla="*/ 0 h 1658794"/>
              <a:gd name="connsiteX3" fmla="*/ 1954536 w 1954536"/>
              <a:gd name="connsiteY3" fmla="*/ 0 h 1658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4536" h="1658794">
                <a:moveTo>
                  <a:pt x="130520" y="1658794"/>
                </a:moveTo>
                <a:lnTo>
                  <a:pt x="0" y="1658794"/>
                </a:lnTo>
                <a:lnTo>
                  <a:pt x="0" y="0"/>
                </a:lnTo>
                <a:lnTo>
                  <a:pt x="1954536" y="0"/>
                </a:lnTo>
              </a:path>
            </a:pathLst>
          </a:custGeom>
          <a:noFill/>
          <a:ln w="2540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2231756" y="2054225"/>
            <a:ext cx="911783" cy="1355946"/>
          </a:xfrm>
          <a:custGeom>
            <a:avLst/>
            <a:gdLst>
              <a:gd name="connsiteX0" fmla="*/ 0 w 1260140"/>
              <a:gd name="connsiteY0" fmla="*/ 0 h 1341511"/>
              <a:gd name="connsiteX1" fmla="*/ 1260140 w 1260140"/>
              <a:gd name="connsiteY1" fmla="*/ 0 h 1341511"/>
              <a:gd name="connsiteX2" fmla="*/ 1260140 w 1260140"/>
              <a:gd name="connsiteY2" fmla="*/ 1341511 h 1341511"/>
              <a:gd name="connsiteX3" fmla="*/ 0 w 1260140"/>
              <a:gd name="connsiteY3" fmla="*/ 1341511 h 1341511"/>
              <a:gd name="connsiteX4" fmla="*/ 118533 w 1260140"/>
              <a:gd name="connsiteY4" fmla="*/ 91440 h 1341511"/>
              <a:gd name="connsiteX0" fmla="*/ 0 w 1260140"/>
              <a:gd name="connsiteY0" fmla="*/ 0 h 1341511"/>
              <a:gd name="connsiteX1" fmla="*/ 1260140 w 1260140"/>
              <a:gd name="connsiteY1" fmla="*/ 0 h 1341511"/>
              <a:gd name="connsiteX2" fmla="*/ 1260140 w 1260140"/>
              <a:gd name="connsiteY2" fmla="*/ 1341511 h 1341511"/>
              <a:gd name="connsiteX3" fmla="*/ 0 w 1260140"/>
              <a:gd name="connsiteY3" fmla="*/ 1341511 h 1341511"/>
              <a:gd name="connsiteX0" fmla="*/ 1260140 w 1260140"/>
              <a:gd name="connsiteY0" fmla="*/ 0 h 1341511"/>
              <a:gd name="connsiteX1" fmla="*/ 1260140 w 1260140"/>
              <a:gd name="connsiteY1" fmla="*/ 1341511 h 1341511"/>
              <a:gd name="connsiteX2" fmla="*/ 0 w 1260140"/>
              <a:gd name="connsiteY2" fmla="*/ 1341511 h 1341511"/>
              <a:gd name="connsiteX0" fmla="*/ 1260140 w 1260140"/>
              <a:gd name="connsiteY0" fmla="*/ 0 h 1341511"/>
              <a:gd name="connsiteX1" fmla="*/ 1259765 w 1260140"/>
              <a:gd name="connsiteY1" fmla="*/ 77640 h 1341511"/>
              <a:gd name="connsiteX2" fmla="*/ 1260140 w 1260140"/>
              <a:gd name="connsiteY2" fmla="*/ 1341511 h 1341511"/>
              <a:gd name="connsiteX3" fmla="*/ 0 w 1260140"/>
              <a:gd name="connsiteY3" fmla="*/ 1341511 h 1341511"/>
              <a:gd name="connsiteX0" fmla="*/ 2132677 w 2132677"/>
              <a:gd name="connsiteY0" fmla="*/ 0 h 1351036"/>
              <a:gd name="connsiteX1" fmla="*/ 1259765 w 2132677"/>
              <a:gd name="connsiteY1" fmla="*/ 87165 h 1351036"/>
              <a:gd name="connsiteX2" fmla="*/ 1260140 w 2132677"/>
              <a:gd name="connsiteY2" fmla="*/ 1351036 h 1351036"/>
              <a:gd name="connsiteX3" fmla="*/ 0 w 2132677"/>
              <a:gd name="connsiteY3" fmla="*/ 1351036 h 1351036"/>
              <a:gd name="connsiteX0" fmla="*/ 2132677 w 2132677"/>
              <a:gd name="connsiteY0" fmla="*/ 1735 h 1352771"/>
              <a:gd name="connsiteX1" fmla="*/ 1255650 w 2132677"/>
              <a:gd name="connsiteY1" fmla="*/ 0 h 1352771"/>
              <a:gd name="connsiteX2" fmla="*/ 1260140 w 2132677"/>
              <a:gd name="connsiteY2" fmla="*/ 1352771 h 1352771"/>
              <a:gd name="connsiteX3" fmla="*/ 0 w 2132677"/>
              <a:gd name="connsiteY3" fmla="*/ 1352771 h 1352771"/>
              <a:gd name="connsiteX0" fmla="*/ 1181941 w 1181941"/>
              <a:gd name="connsiteY0" fmla="*/ 1735 h 1355946"/>
              <a:gd name="connsiteX1" fmla="*/ 304914 w 1181941"/>
              <a:gd name="connsiteY1" fmla="*/ 0 h 1355946"/>
              <a:gd name="connsiteX2" fmla="*/ 309404 w 1181941"/>
              <a:gd name="connsiteY2" fmla="*/ 1352771 h 1355946"/>
              <a:gd name="connsiteX3" fmla="*/ 0 w 1181941"/>
              <a:gd name="connsiteY3" fmla="*/ 1355946 h 135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1941" h="1355946">
                <a:moveTo>
                  <a:pt x="1181941" y="1735"/>
                </a:moveTo>
                <a:lnTo>
                  <a:pt x="304914" y="0"/>
                </a:lnTo>
                <a:cubicBezTo>
                  <a:pt x="306411" y="450924"/>
                  <a:pt x="307907" y="901847"/>
                  <a:pt x="309404" y="1352771"/>
                </a:cubicBezTo>
                <a:lnTo>
                  <a:pt x="0" y="1355946"/>
                </a:lnTo>
              </a:path>
            </a:pathLst>
          </a:custGeom>
          <a:noFill/>
          <a:ln w="2540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2235846" y="2978950"/>
            <a:ext cx="909811" cy="0"/>
          </a:xfrm>
          <a:prstGeom prst="line">
            <a:avLst/>
          </a:prstGeom>
          <a:noFill/>
          <a:ln w="2540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Прямоугольник 53"/>
          <p:cNvSpPr/>
          <p:nvPr/>
        </p:nvSpPr>
        <p:spPr>
          <a:xfrm>
            <a:off x="2231740" y="2199694"/>
            <a:ext cx="896820" cy="2795203"/>
          </a:xfrm>
          <a:custGeom>
            <a:avLst/>
            <a:gdLst>
              <a:gd name="connsiteX0" fmla="*/ 0 w 1260140"/>
              <a:gd name="connsiteY0" fmla="*/ 0 h 1341511"/>
              <a:gd name="connsiteX1" fmla="*/ 1260140 w 1260140"/>
              <a:gd name="connsiteY1" fmla="*/ 0 h 1341511"/>
              <a:gd name="connsiteX2" fmla="*/ 1260140 w 1260140"/>
              <a:gd name="connsiteY2" fmla="*/ 1341511 h 1341511"/>
              <a:gd name="connsiteX3" fmla="*/ 0 w 1260140"/>
              <a:gd name="connsiteY3" fmla="*/ 1341511 h 1341511"/>
              <a:gd name="connsiteX4" fmla="*/ 118533 w 1260140"/>
              <a:gd name="connsiteY4" fmla="*/ 91440 h 1341511"/>
              <a:gd name="connsiteX0" fmla="*/ 0 w 1260140"/>
              <a:gd name="connsiteY0" fmla="*/ 0 h 1341511"/>
              <a:gd name="connsiteX1" fmla="*/ 1260140 w 1260140"/>
              <a:gd name="connsiteY1" fmla="*/ 0 h 1341511"/>
              <a:gd name="connsiteX2" fmla="*/ 1260140 w 1260140"/>
              <a:gd name="connsiteY2" fmla="*/ 1341511 h 1341511"/>
              <a:gd name="connsiteX3" fmla="*/ 0 w 1260140"/>
              <a:gd name="connsiteY3" fmla="*/ 1341511 h 1341511"/>
              <a:gd name="connsiteX0" fmla="*/ 1260140 w 1260140"/>
              <a:gd name="connsiteY0" fmla="*/ 0 h 1341511"/>
              <a:gd name="connsiteX1" fmla="*/ 1260140 w 1260140"/>
              <a:gd name="connsiteY1" fmla="*/ 1341511 h 1341511"/>
              <a:gd name="connsiteX2" fmla="*/ 0 w 1260140"/>
              <a:gd name="connsiteY2" fmla="*/ 1341511 h 1341511"/>
              <a:gd name="connsiteX0" fmla="*/ 1260140 w 1260140"/>
              <a:gd name="connsiteY0" fmla="*/ 0 h 1341511"/>
              <a:gd name="connsiteX1" fmla="*/ 1259765 w 1260140"/>
              <a:gd name="connsiteY1" fmla="*/ 77640 h 1341511"/>
              <a:gd name="connsiteX2" fmla="*/ 1260140 w 1260140"/>
              <a:gd name="connsiteY2" fmla="*/ 1341511 h 1341511"/>
              <a:gd name="connsiteX3" fmla="*/ 0 w 1260140"/>
              <a:gd name="connsiteY3" fmla="*/ 1341511 h 1341511"/>
              <a:gd name="connsiteX0" fmla="*/ 2132677 w 2132677"/>
              <a:gd name="connsiteY0" fmla="*/ 0 h 1351036"/>
              <a:gd name="connsiteX1" fmla="*/ 1259765 w 2132677"/>
              <a:gd name="connsiteY1" fmla="*/ 87165 h 1351036"/>
              <a:gd name="connsiteX2" fmla="*/ 1260140 w 2132677"/>
              <a:gd name="connsiteY2" fmla="*/ 1351036 h 1351036"/>
              <a:gd name="connsiteX3" fmla="*/ 0 w 2132677"/>
              <a:gd name="connsiteY3" fmla="*/ 1351036 h 1351036"/>
              <a:gd name="connsiteX0" fmla="*/ 2132677 w 2132677"/>
              <a:gd name="connsiteY0" fmla="*/ 1735 h 1352771"/>
              <a:gd name="connsiteX1" fmla="*/ 1255650 w 2132677"/>
              <a:gd name="connsiteY1" fmla="*/ 0 h 1352771"/>
              <a:gd name="connsiteX2" fmla="*/ 1260140 w 2132677"/>
              <a:gd name="connsiteY2" fmla="*/ 1352771 h 1352771"/>
              <a:gd name="connsiteX3" fmla="*/ 0 w 2132677"/>
              <a:gd name="connsiteY3" fmla="*/ 1352771 h 1352771"/>
              <a:gd name="connsiteX0" fmla="*/ 1181941 w 1181941"/>
              <a:gd name="connsiteY0" fmla="*/ 1735 h 1355946"/>
              <a:gd name="connsiteX1" fmla="*/ 304914 w 1181941"/>
              <a:gd name="connsiteY1" fmla="*/ 0 h 1355946"/>
              <a:gd name="connsiteX2" fmla="*/ 309404 w 1181941"/>
              <a:gd name="connsiteY2" fmla="*/ 1352771 h 1355946"/>
              <a:gd name="connsiteX3" fmla="*/ 0 w 1181941"/>
              <a:gd name="connsiteY3" fmla="*/ 1355946 h 1355946"/>
              <a:gd name="connsiteX0" fmla="*/ 706626 w 706626"/>
              <a:gd name="connsiteY0" fmla="*/ 3275 h 1355946"/>
              <a:gd name="connsiteX1" fmla="*/ 304914 w 706626"/>
              <a:gd name="connsiteY1" fmla="*/ 0 h 1355946"/>
              <a:gd name="connsiteX2" fmla="*/ 309404 w 706626"/>
              <a:gd name="connsiteY2" fmla="*/ 1352771 h 1355946"/>
              <a:gd name="connsiteX3" fmla="*/ 0 w 706626"/>
              <a:gd name="connsiteY3" fmla="*/ 1355946 h 135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6626" h="1355946">
                <a:moveTo>
                  <a:pt x="706626" y="3275"/>
                </a:moveTo>
                <a:lnTo>
                  <a:pt x="304914" y="0"/>
                </a:lnTo>
                <a:cubicBezTo>
                  <a:pt x="306411" y="450924"/>
                  <a:pt x="307907" y="901847"/>
                  <a:pt x="309404" y="1352771"/>
                </a:cubicBezTo>
                <a:lnTo>
                  <a:pt x="0" y="1355946"/>
                </a:lnTo>
              </a:path>
            </a:pathLst>
          </a:custGeom>
          <a:noFill/>
          <a:ln w="2540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19"/>
          <p:cNvSpPr/>
          <p:nvPr/>
        </p:nvSpPr>
        <p:spPr>
          <a:xfrm>
            <a:off x="2983490" y="3274211"/>
            <a:ext cx="167215" cy="1658794"/>
          </a:xfrm>
          <a:custGeom>
            <a:avLst/>
            <a:gdLst>
              <a:gd name="connsiteX0" fmla="*/ 1208831 w 1954536"/>
              <a:gd name="connsiteY0" fmla="*/ 1171518 h 1658794"/>
              <a:gd name="connsiteX1" fmla="*/ 130520 w 1954536"/>
              <a:gd name="connsiteY1" fmla="*/ 1171518 h 1658794"/>
              <a:gd name="connsiteX2" fmla="*/ 130520 w 1954536"/>
              <a:gd name="connsiteY2" fmla="*/ 1658794 h 1658794"/>
              <a:gd name="connsiteX3" fmla="*/ 0 w 1954536"/>
              <a:gd name="connsiteY3" fmla="*/ 1658794 h 1658794"/>
              <a:gd name="connsiteX4" fmla="*/ 0 w 1954536"/>
              <a:gd name="connsiteY4" fmla="*/ 0 h 1658794"/>
              <a:gd name="connsiteX5" fmla="*/ 1954536 w 1954536"/>
              <a:gd name="connsiteY5" fmla="*/ 0 h 1658794"/>
              <a:gd name="connsiteX6" fmla="*/ 1954536 w 1954536"/>
              <a:gd name="connsiteY6" fmla="*/ 1658794 h 1658794"/>
              <a:gd name="connsiteX7" fmla="*/ 1208831 w 1954536"/>
              <a:gd name="connsiteY7" fmla="*/ 1658794 h 1658794"/>
              <a:gd name="connsiteX8" fmla="*/ 1300271 w 1954536"/>
              <a:gd name="connsiteY8" fmla="*/ 1262958 h 1658794"/>
              <a:gd name="connsiteX0" fmla="*/ 1208831 w 1954536"/>
              <a:gd name="connsiteY0" fmla="*/ 1171518 h 1658794"/>
              <a:gd name="connsiteX1" fmla="*/ 130520 w 1954536"/>
              <a:gd name="connsiteY1" fmla="*/ 1171518 h 1658794"/>
              <a:gd name="connsiteX2" fmla="*/ 130520 w 1954536"/>
              <a:gd name="connsiteY2" fmla="*/ 1658794 h 1658794"/>
              <a:gd name="connsiteX3" fmla="*/ 0 w 1954536"/>
              <a:gd name="connsiteY3" fmla="*/ 1658794 h 1658794"/>
              <a:gd name="connsiteX4" fmla="*/ 0 w 1954536"/>
              <a:gd name="connsiteY4" fmla="*/ 0 h 1658794"/>
              <a:gd name="connsiteX5" fmla="*/ 1954536 w 1954536"/>
              <a:gd name="connsiteY5" fmla="*/ 0 h 1658794"/>
              <a:gd name="connsiteX6" fmla="*/ 1954536 w 1954536"/>
              <a:gd name="connsiteY6" fmla="*/ 1658794 h 1658794"/>
              <a:gd name="connsiteX7" fmla="*/ 1208831 w 1954536"/>
              <a:gd name="connsiteY7" fmla="*/ 1658794 h 1658794"/>
              <a:gd name="connsiteX0" fmla="*/ 130520 w 1954536"/>
              <a:gd name="connsiteY0" fmla="*/ 1171518 h 1658794"/>
              <a:gd name="connsiteX1" fmla="*/ 130520 w 1954536"/>
              <a:gd name="connsiteY1" fmla="*/ 1658794 h 1658794"/>
              <a:gd name="connsiteX2" fmla="*/ 0 w 1954536"/>
              <a:gd name="connsiteY2" fmla="*/ 1658794 h 1658794"/>
              <a:gd name="connsiteX3" fmla="*/ 0 w 1954536"/>
              <a:gd name="connsiteY3" fmla="*/ 0 h 1658794"/>
              <a:gd name="connsiteX4" fmla="*/ 1954536 w 1954536"/>
              <a:gd name="connsiteY4" fmla="*/ 0 h 1658794"/>
              <a:gd name="connsiteX5" fmla="*/ 1954536 w 1954536"/>
              <a:gd name="connsiteY5" fmla="*/ 1658794 h 1658794"/>
              <a:gd name="connsiteX6" fmla="*/ 1208831 w 1954536"/>
              <a:gd name="connsiteY6" fmla="*/ 1658794 h 1658794"/>
              <a:gd name="connsiteX0" fmla="*/ 130520 w 1954536"/>
              <a:gd name="connsiteY0" fmla="*/ 1658794 h 1658794"/>
              <a:gd name="connsiteX1" fmla="*/ 0 w 1954536"/>
              <a:gd name="connsiteY1" fmla="*/ 1658794 h 1658794"/>
              <a:gd name="connsiteX2" fmla="*/ 0 w 1954536"/>
              <a:gd name="connsiteY2" fmla="*/ 0 h 1658794"/>
              <a:gd name="connsiteX3" fmla="*/ 1954536 w 1954536"/>
              <a:gd name="connsiteY3" fmla="*/ 0 h 1658794"/>
              <a:gd name="connsiteX4" fmla="*/ 1954536 w 1954536"/>
              <a:gd name="connsiteY4" fmla="*/ 1658794 h 1658794"/>
              <a:gd name="connsiteX5" fmla="*/ 1208831 w 1954536"/>
              <a:gd name="connsiteY5" fmla="*/ 1658794 h 1658794"/>
              <a:gd name="connsiteX0" fmla="*/ 130520 w 1954536"/>
              <a:gd name="connsiteY0" fmla="*/ 1658794 h 1658794"/>
              <a:gd name="connsiteX1" fmla="*/ 0 w 1954536"/>
              <a:gd name="connsiteY1" fmla="*/ 1658794 h 1658794"/>
              <a:gd name="connsiteX2" fmla="*/ 0 w 1954536"/>
              <a:gd name="connsiteY2" fmla="*/ 0 h 1658794"/>
              <a:gd name="connsiteX3" fmla="*/ 1954536 w 1954536"/>
              <a:gd name="connsiteY3" fmla="*/ 0 h 1658794"/>
              <a:gd name="connsiteX4" fmla="*/ 1954536 w 1954536"/>
              <a:gd name="connsiteY4" fmla="*/ 1658794 h 1658794"/>
              <a:gd name="connsiteX0" fmla="*/ 130520 w 1954536"/>
              <a:gd name="connsiteY0" fmla="*/ 1658794 h 1658794"/>
              <a:gd name="connsiteX1" fmla="*/ 0 w 1954536"/>
              <a:gd name="connsiteY1" fmla="*/ 1658794 h 1658794"/>
              <a:gd name="connsiteX2" fmla="*/ 0 w 1954536"/>
              <a:gd name="connsiteY2" fmla="*/ 0 h 1658794"/>
              <a:gd name="connsiteX3" fmla="*/ 1954536 w 1954536"/>
              <a:gd name="connsiteY3" fmla="*/ 0 h 1658794"/>
              <a:gd name="connsiteX0" fmla="*/ 130520 w 130520"/>
              <a:gd name="connsiteY0" fmla="*/ 1663557 h 1663557"/>
              <a:gd name="connsiteX1" fmla="*/ 0 w 130520"/>
              <a:gd name="connsiteY1" fmla="*/ 1663557 h 1663557"/>
              <a:gd name="connsiteX2" fmla="*/ 0 w 130520"/>
              <a:gd name="connsiteY2" fmla="*/ 4763 h 1663557"/>
              <a:gd name="connsiteX3" fmla="*/ 125170 w 130520"/>
              <a:gd name="connsiteY3" fmla="*/ 0 h 1663557"/>
              <a:gd name="connsiteX0" fmla="*/ 130520 w 139099"/>
              <a:gd name="connsiteY0" fmla="*/ 1658794 h 1658794"/>
              <a:gd name="connsiteX1" fmla="*/ 0 w 139099"/>
              <a:gd name="connsiteY1" fmla="*/ 1658794 h 1658794"/>
              <a:gd name="connsiteX2" fmla="*/ 0 w 139099"/>
              <a:gd name="connsiteY2" fmla="*/ 0 h 1658794"/>
              <a:gd name="connsiteX3" fmla="*/ 139099 w 139099"/>
              <a:gd name="connsiteY3" fmla="*/ 2381 h 1658794"/>
              <a:gd name="connsiteX0" fmla="*/ 160699 w 160699"/>
              <a:gd name="connsiteY0" fmla="*/ 1651651 h 1658794"/>
              <a:gd name="connsiteX1" fmla="*/ 0 w 160699"/>
              <a:gd name="connsiteY1" fmla="*/ 1658794 h 1658794"/>
              <a:gd name="connsiteX2" fmla="*/ 0 w 160699"/>
              <a:gd name="connsiteY2" fmla="*/ 0 h 1658794"/>
              <a:gd name="connsiteX3" fmla="*/ 139099 w 160699"/>
              <a:gd name="connsiteY3" fmla="*/ 2381 h 1658794"/>
              <a:gd name="connsiteX0" fmla="*/ 163020 w 163020"/>
              <a:gd name="connsiteY0" fmla="*/ 1658794 h 1658794"/>
              <a:gd name="connsiteX1" fmla="*/ 0 w 163020"/>
              <a:gd name="connsiteY1" fmla="*/ 1658794 h 1658794"/>
              <a:gd name="connsiteX2" fmla="*/ 0 w 163020"/>
              <a:gd name="connsiteY2" fmla="*/ 0 h 1658794"/>
              <a:gd name="connsiteX3" fmla="*/ 139099 w 163020"/>
              <a:gd name="connsiteY3" fmla="*/ 2381 h 1658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020" h="1658794">
                <a:moveTo>
                  <a:pt x="163020" y="1658794"/>
                </a:moveTo>
                <a:lnTo>
                  <a:pt x="0" y="1658794"/>
                </a:lnTo>
                <a:lnTo>
                  <a:pt x="0" y="0"/>
                </a:lnTo>
                <a:lnTo>
                  <a:pt x="139099" y="2381"/>
                </a:lnTo>
              </a:path>
            </a:pathLst>
          </a:custGeom>
          <a:noFill/>
          <a:ln w="2540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19"/>
          <p:cNvSpPr/>
          <p:nvPr/>
        </p:nvSpPr>
        <p:spPr>
          <a:xfrm flipH="1">
            <a:off x="7860927" y="1814021"/>
            <a:ext cx="479268" cy="3353579"/>
          </a:xfrm>
          <a:custGeom>
            <a:avLst/>
            <a:gdLst>
              <a:gd name="connsiteX0" fmla="*/ 1208831 w 1954536"/>
              <a:gd name="connsiteY0" fmla="*/ 1171518 h 1658794"/>
              <a:gd name="connsiteX1" fmla="*/ 130520 w 1954536"/>
              <a:gd name="connsiteY1" fmla="*/ 1171518 h 1658794"/>
              <a:gd name="connsiteX2" fmla="*/ 130520 w 1954536"/>
              <a:gd name="connsiteY2" fmla="*/ 1658794 h 1658794"/>
              <a:gd name="connsiteX3" fmla="*/ 0 w 1954536"/>
              <a:gd name="connsiteY3" fmla="*/ 1658794 h 1658794"/>
              <a:gd name="connsiteX4" fmla="*/ 0 w 1954536"/>
              <a:gd name="connsiteY4" fmla="*/ 0 h 1658794"/>
              <a:gd name="connsiteX5" fmla="*/ 1954536 w 1954536"/>
              <a:gd name="connsiteY5" fmla="*/ 0 h 1658794"/>
              <a:gd name="connsiteX6" fmla="*/ 1954536 w 1954536"/>
              <a:gd name="connsiteY6" fmla="*/ 1658794 h 1658794"/>
              <a:gd name="connsiteX7" fmla="*/ 1208831 w 1954536"/>
              <a:gd name="connsiteY7" fmla="*/ 1658794 h 1658794"/>
              <a:gd name="connsiteX8" fmla="*/ 1300271 w 1954536"/>
              <a:gd name="connsiteY8" fmla="*/ 1262958 h 1658794"/>
              <a:gd name="connsiteX0" fmla="*/ 1208831 w 1954536"/>
              <a:gd name="connsiteY0" fmla="*/ 1171518 h 1658794"/>
              <a:gd name="connsiteX1" fmla="*/ 130520 w 1954536"/>
              <a:gd name="connsiteY1" fmla="*/ 1171518 h 1658794"/>
              <a:gd name="connsiteX2" fmla="*/ 130520 w 1954536"/>
              <a:gd name="connsiteY2" fmla="*/ 1658794 h 1658794"/>
              <a:gd name="connsiteX3" fmla="*/ 0 w 1954536"/>
              <a:gd name="connsiteY3" fmla="*/ 1658794 h 1658794"/>
              <a:gd name="connsiteX4" fmla="*/ 0 w 1954536"/>
              <a:gd name="connsiteY4" fmla="*/ 0 h 1658794"/>
              <a:gd name="connsiteX5" fmla="*/ 1954536 w 1954536"/>
              <a:gd name="connsiteY5" fmla="*/ 0 h 1658794"/>
              <a:gd name="connsiteX6" fmla="*/ 1954536 w 1954536"/>
              <a:gd name="connsiteY6" fmla="*/ 1658794 h 1658794"/>
              <a:gd name="connsiteX7" fmla="*/ 1208831 w 1954536"/>
              <a:gd name="connsiteY7" fmla="*/ 1658794 h 1658794"/>
              <a:gd name="connsiteX0" fmla="*/ 130520 w 1954536"/>
              <a:gd name="connsiteY0" fmla="*/ 1171518 h 1658794"/>
              <a:gd name="connsiteX1" fmla="*/ 130520 w 1954536"/>
              <a:gd name="connsiteY1" fmla="*/ 1658794 h 1658794"/>
              <a:gd name="connsiteX2" fmla="*/ 0 w 1954536"/>
              <a:gd name="connsiteY2" fmla="*/ 1658794 h 1658794"/>
              <a:gd name="connsiteX3" fmla="*/ 0 w 1954536"/>
              <a:gd name="connsiteY3" fmla="*/ 0 h 1658794"/>
              <a:gd name="connsiteX4" fmla="*/ 1954536 w 1954536"/>
              <a:gd name="connsiteY4" fmla="*/ 0 h 1658794"/>
              <a:gd name="connsiteX5" fmla="*/ 1954536 w 1954536"/>
              <a:gd name="connsiteY5" fmla="*/ 1658794 h 1658794"/>
              <a:gd name="connsiteX6" fmla="*/ 1208831 w 1954536"/>
              <a:gd name="connsiteY6" fmla="*/ 1658794 h 1658794"/>
              <a:gd name="connsiteX0" fmla="*/ 130520 w 1954536"/>
              <a:gd name="connsiteY0" fmla="*/ 1658794 h 1658794"/>
              <a:gd name="connsiteX1" fmla="*/ 0 w 1954536"/>
              <a:gd name="connsiteY1" fmla="*/ 1658794 h 1658794"/>
              <a:gd name="connsiteX2" fmla="*/ 0 w 1954536"/>
              <a:gd name="connsiteY2" fmla="*/ 0 h 1658794"/>
              <a:gd name="connsiteX3" fmla="*/ 1954536 w 1954536"/>
              <a:gd name="connsiteY3" fmla="*/ 0 h 1658794"/>
              <a:gd name="connsiteX4" fmla="*/ 1954536 w 1954536"/>
              <a:gd name="connsiteY4" fmla="*/ 1658794 h 1658794"/>
              <a:gd name="connsiteX5" fmla="*/ 1208831 w 1954536"/>
              <a:gd name="connsiteY5" fmla="*/ 1658794 h 1658794"/>
              <a:gd name="connsiteX0" fmla="*/ 130520 w 1954536"/>
              <a:gd name="connsiteY0" fmla="*/ 1658794 h 1658794"/>
              <a:gd name="connsiteX1" fmla="*/ 0 w 1954536"/>
              <a:gd name="connsiteY1" fmla="*/ 1658794 h 1658794"/>
              <a:gd name="connsiteX2" fmla="*/ 0 w 1954536"/>
              <a:gd name="connsiteY2" fmla="*/ 0 h 1658794"/>
              <a:gd name="connsiteX3" fmla="*/ 1954536 w 1954536"/>
              <a:gd name="connsiteY3" fmla="*/ 0 h 1658794"/>
              <a:gd name="connsiteX4" fmla="*/ 1954536 w 1954536"/>
              <a:gd name="connsiteY4" fmla="*/ 1658794 h 1658794"/>
              <a:gd name="connsiteX0" fmla="*/ 130520 w 1954536"/>
              <a:gd name="connsiteY0" fmla="*/ 1658794 h 1658794"/>
              <a:gd name="connsiteX1" fmla="*/ 0 w 1954536"/>
              <a:gd name="connsiteY1" fmla="*/ 1658794 h 1658794"/>
              <a:gd name="connsiteX2" fmla="*/ 0 w 1954536"/>
              <a:gd name="connsiteY2" fmla="*/ 0 h 1658794"/>
              <a:gd name="connsiteX3" fmla="*/ 1954536 w 1954536"/>
              <a:gd name="connsiteY3" fmla="*/ 0 h 1658794"/>
              <a:gd name="connsiteX0" fmla="*/ 130520 w 130520"/>
              <a:gd name="connsiteY0" fmla="*/ 1663557 h 1663557"/>
              <a:gd name="connsiteX1" fmla="*/ 0 w 130520"/>
              <a:gd name="connsiteY1" fmla="*/ 1663557 h 1663557"/>
              <a:gd name="connsiteX2" fmla="*/ 0 w 130520"/>
              <a:gd name="connsiteY2" fmla="*/ 4763 h 1663557"/>
              <a:gd name="connsiteX3" fmla="*/ 125170 w 130520"/>
              <a:gd name="connsiteY3" fmla="*/ 0 h 1663557"/>
              <a:gd name="connsiteX0" fmla="*/ 130520 w 139099"/>
              <a:gd name="connsiteY0" fmla="*/ 1658794 h 1658794"/>
              <a:gd name="connsiteX1" fmla="*/ 0 w 139099"/>
              <a:gd name="connsiteY1" fmla="*/ 1658794 h 1658794"/>
              <a:gd name="connsiteX2" fmla="*/ 0 w 139099"/>
              <a:gd name="connsiteY2" fmla="*/ 0 h 1658794"/>
              <a:gd name="connsiteX3" fmla="*/ 139099 w 139099"/>
              <a:gd name="connsiteY3" fmla="*/ 2381 h 1658794"/>
              <a:gd name="connsiteX0" fmla="*/ 160699 w 160699"/>
              <a:gd name="connsiteY0" fmla="*/ 1651651 h 1658794"/>
              <a:gd name="connsiteX1" fmla="*/ 0 w 160699"/>
              <a:gd name="connsiteY1" fmla="*/ 1658794 h 1658794"/>
              <a:gd name="connsiteX2" fmla="*/ 0 w 160699"/>
              <a:gd name="connsiteY2" fmla="*/ 0 h 1658794"/>
              <a:gd name="connsiteX3" fmla="*/ 139099 w 160699"/>
              <a:gd name="connsiteY3" fmla="*/ 2381 h 1658794"/>
              <a:gd name="connsiteX0" fmla="*/ 163020 w 163020"/>
              <a:gd name="connsiteY0" fmla="*/ 1658794 h 1658794"/>
              <a:gd name="connsiteX1" fmla="*/ 0 w 163020"/>
              <a:gd name="connsiteY1" fmla="*/ 1658794 h 1658794"/>
              <a:gd name="connsiteX2" fmla="*/ 0 w 163020"/>
              <a:gd name="connsiteY2" fmla="*/ 0 h 1658794"/>
              <a:gd name="connsiteX3" fmla="*/ 139099 w 163020"/>
              <a:gd name="connsiteY3" fmla="*/ 2381 h 1658794"/>
              <a:gd name="connsiteX0" fmla="*/ 326149 w 326149"/>
              <a:gd name="connsiteY0" fmla="*/ 1661936 h 1661936"/>
              <a:gd name="connsiteX1" fmla="*/ 0 w 326149"/>
              <a:gd name="connsiteY1" fmla="*/ 1658794 h 1661936"/>
              <a:gd name="connsiteX2" fmla="*/ 0 w 326149"/>
              <a:gd name="connsiteY2" fmla="*/ 0 h 1661936"/>
              <a:gd name="connsiteX3" fmla="*/ 139099 w 326149"/>
              <a:gd name="connsiteY3" fmla="*/ 2381 h 1661936"/>
              <a:gd name="connsiteX0" fmla="*/ 326149 w 326149"/>
              <a:gd name="connsiteY0" fmla="*/ 1661936 h 1661936"/>
              <a:gd name="connsiteX1" fmla="*/ 0 w 326149"/>
              <a:gd name="connsiteY1" fmla="*/ 1658794 h 1661936"/>
              <a:gd name="connsiteX2" fmla="*/ 0 w 326149"/>
              <a:gd name="connsiteY2" fmla="*/ 0 h 1661936"/>
              <a:gd name="connsiteX3" fmla="*/ 158939 w 326149"/>
              <a:gd name="connsiteY3" fmla="*/ 1203 h 1661936"/>
              <a:gd name="connsiteX0" fmla="*/ 332762 w 332762"/>
              <a:gd name="connsiteY0" fmla="*/ 1659579 h 1659579"/>
              <a:gd name="connsiteX1" fmla="*/ 0 w 332762"/>
              <a:gd name="connsiteY1" fmla="*/ 1658794 h 1659579"/>
              <a:gd name="connsiteX2" fmla="*/ 0 w 332762"/>
              <a:gd name="connsiteY2" fmla="*/ 0 h 1659579"/>
              <a:gd name="connsiteX3" fmla="*/ 158939 w 332762"/>
              <a:gd name="connsiteY3" fmla="*/ 1203 h 1659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762" h="1659579">
                <a:moveTo>
                  <a:pt x="332762" y="1659579"/>
                </a:moveTo>
                <a:lnTo>
                  <a:pt x="0" y="1658794"/>
                </a:lnTo>
                <a:lnTo>
                  <a:pt x="0" y="0"/>
                </a:lnTo>
                <a:lnTo>
                  <a:pt x="158939" y="1203"/>
                </a:lnTo>
              </a:path>
            </a:pathLst>
          </a:custGeom>
          <a:noFill/>
          <a:ln w="2540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19"/>
          <p:cNvSpPr/>
          <p:nvPr/>
        </p:nvSpPr>
        <p:spPr>
          <a:xfrm flipH="1">
            <a:off x="5985624" y="1628801"/>
            <a:ext cx="2536950" cy="3842075"/>
          </a:xfrm>
          <a:custGeom>
            <a:avLst/>
            <a:gdLst>
              <a:gd name="connsiteX0" fmla="*/ 1208831 w 1954536"/>
              <a:gd name="connsiteY0" fmla="*/ 1171518 h 1658794"/>
              <a:gd name="connsiteX1" fmla="*/ 130520 w 1954536"/>
              <a:gd name="connsiteY1" fmla="*/ 1171518 h 1658794"/>
              <a:gd name="connsiteX2" fmla="*/ 130520 w 1954536"/>
              <a:gd name="connsiteY2" fmla="*/ 1658794 h 1658794"/>
              <a:gd name="connsiteX3" fmla="*/ 0 w 1954536"/>
              <a:gd name="connsiteY3" fmla="*/ 1658794 h 1658794"/>
              <a:gd name="connsiteX4" fmla="*/ 0 w 1954536"/>
              <a:gd name="connsiteY4" fmla="*/ 0 h 1658794"/>
              <a:gd name="connsiteX5" fmla="*/ 1954536 w 1954536"/>
              <a:gd name="connsiteY5" fmla="*/ 0 h 1658794"/>
              <a:gd name="connsiteX6" fmla="*/ 1954536 w 1954536"/>
              <a:gd name="connsiteY6" fmla="*/ 1658794 h 1658794"/>
              <a:gd name="connsiteX7" fmla="*/ 1208831 w 1954536"/>
              <a:gd name="connsiteY7" fmla="*/ 1658794 h 1658794"/>
              <a:gd name="connsiteX8" fmla="*/ 1300271 w 1954536"/>
              <a:gd name="connsiteY8" fmla="*/ 1262958 h 1658794"/>
              <a:gd name="connsiteX0" fmla="*/ 1208831 w 1954536"/>
              <a:gd name="connsiteY0" fmla="*/ 1171518 h 1658794"/>
              <a:gd name="connsiteX1" fmla="*/ 130520 w 1954536"/>
              <a:gd name="connsiteY1" fmla="*/ 1171518 h 1658794"/>
              <a:gd name="connsiteX2" fmla="*/ 130520 w 1954536"/>
              <a:gd name="connsiteY2" fmla="*/ 1658794 h 1658794"/>
              <a:gd name="connsiteX3" fmla="*/ 0 w 1954536"/>
              <a:gd name="connsiteY3" fmla="*/ 1658794 h 1658794"/>
              <a:gd name="connsiteX4" fmla="*/ 0 w 1954536"/>
              <a:gd name="connsiteY4" fmla="*/ 0 h 1658794"/>
              <a:gd name="connsiteX5" fmla="*/ 1954536 w 1954536"/>
              <a:gd name="connsiteY5" fmla="*/ 0 h 1658794"/>
              <a:gd name="connsiteX6" fmla="*/ 1954536 w 1954536"/>
              <a:gd name="connsiteY6" fmla="*/ 1658794 h 1658794"/>
              <a:gd name="connsiteX7" fmla="*/ 1208831 w 1954536"/>
              <a:gd name="connsiteY7" fmla="*/ 1658794 h 1658794"/>
              <a:gd name="connsiteX0" fmla="*/ 130520 w 1954536"/>
              <a:gd name="connsiteY0" fmla="*/ 1171518 h 1658794"/>
              <a:gd name="connsiteX1" fmla="*/ 130520 w 1954536"/>
              <a:gd name="connsiteY1" fmla="*/ 1658794 h 1658794"/>
              <a:gd name="connsiteX2" fmla="*/ 0 w 1954536"/>
              <a:gd name="connsiteY2" fmla="*/ 1658794 h 1658794"/>
              <a:gd name="connsiteX3" fmla="*/ 0 w 1954536"/>
              <a:gd name="connsiteY3" fmla="*/ 0 h 1658794"/>
              <a:gd name="connsiteX4" fmla="*/ 1954536 w 1954536"/>
              <a:gd name="connsiteY4" fmla="*/ 0 h 1658794"/>
              <a:gd name="connsiteX5" fmla="*/ 1954536 w 1954536"/>
              <a:gd name="connsiteY5" fmla="*/ 1658794 h 1658794"/>
              <a:gd name="connsiteX6" fmla="*/ 1208831 w 1954536"/>
              <a:gd name="connsiteY6" fmla="*/ 1658794 h 1658794"/>
              <a:gd name="connsiteX0" fmla="*/ 130520 w 1954536"/>
              <a:gd name="connsiteY0" fmla="*/ 1658794 h 1658794"/>
              <a:gd name="connsiteX1" fmla="*/ 0 w 1954536"/>
              <a:gd name="connsiteY1" fmla="*/ 1658794 h 1658794"/>
              <a:gd name="connsiteX2" fmla="*/ 0 w 1954536"/>
              <a:gd name="connsiteY2" fmla="*/ 0 h 1658794"/>
              <a:gd name="connsiteX3" fmla="*/ 1954536 w 1954536"/>
              <a:gd name="connsiteY3" fmla="*/ 0 h 1658794"/>
              <a:gd name="connsiteX4" fmla="*/ 1954536 w 1954536"/>
              <a:gd name="connsiteY4" fmla="*/ 1658794 h 1658794"/>
              <a:gd name="connsiteX5" fmla="*/ 1208831 w 1954536"/>
              <a:gd name="connsiteY5" fmla="*/ 1658794 h 1658794"/>
              <a:gd name="connsiteX0" fmla="*/ 130520 w 1954536"/>
              <a:gd name="connsiteY0" fmla="*/ 1658794 h 1658794"/>
              <a:gd name="connsiteX1" fmla="*/ 0 w 1954536"/>
              <a:gd name="connsiteY1" fmla="*/ 1658794 h 1658794"/>
              <a:gd name="connsiteX2" fmla="*/ 0 w 1954536"/>
              <a:gd name="connsiteY2" fmla="*/ 0 h 1658794"/>
              <a:gd name="connsiteX3" fmla="*/ 1954536 w 1954536"/>
              <a:gd name="connsiteY3" fmla="*/ 0 h 1658794"/>
              <a:gd name="connsiteX4" fmla="*/ 1954536 w 1954536"/>
              <a:gd name="connsiteY4" fmla="*/ 1658794 h 1658794"/>
              <a:gd name="connsiteX0" fmla="*/ 130520 w 1954536"/>
              <a:gd name="connsiteY0" fmla="*/ 1658794 h 1658794"/>
              <a:gd name="connsiteX1" fmla="*/ 0 w 1954536"/>
              <a:gd name="connsiteY1" fmla="*/ 1658794 h 1658794"/>
              <a:gd name="connsiteX2" fmla="*/ 0 w 1954536"/>
              <a:gd name="connsiteY2" fmla="*/ 0 h 1658794"/>
              <a:gd name="connsiteX3" fmla="*/ 1954536 w 1954536"/>
              <a:gd name="connsiteY3" fmla="*/ 0 h 1658794"/>
              <a:gd name="connsiteX0" fmla="*/ 130520 w 130520"/>
              <a:gd name="connsiteY0" fmla="*/ 1663557 h 1663557"/>
              <a:gd name="connsiteX1" fmla="*/ 0 w 130520"/>
              <a:gd name="connsiteY1" fmla="*/ 1663557 h 1663557"/>
              <a:gd name="connsiteX2" fmla="*/ 0 w 130520"/>
              <a:gd name="connsiteY2" fmla="*/ 4763 h 1663557"/>
              <a:gd name="connsiteX3" fmla="*/ 125170 w 130520"/>
              <a:gd name="connsiteY3" fmla="*/ 0 h 1663557"/>
              <a:gd name="connsiteX0" fmla="*/ 130520 w 139099"/>
              <a:gd name="connsiteY0" fmla="*/ 1658794 h 1658794"/>
              <a:gd name="connsiteX1" fmla="*/ 0 w 139099"/>
              <a:gd name="connsiteY1" fmla="*/ 1658794 h 1658794"/>
              <a:gd name="connsiteX2" fmla="*/ 0 w 139099"/>
              <a:gd name="connsiteY2" fmla="*/ 0 h 1658794"/>
              <a:gd name="connsiteX3" fmla="*/ 139099 w 139099"/>
              <a:gd name="connsiteY3" fmla="*/ 2381 h 1658794"/>
              <a:gd name="connsiteX0" fmla="*/ 160699 w 160699"/>
              <a:gd name="connsiteY0" fmla="*/ 1651651 h 1658794"/>
              <a:gd name="connsiteX1" fmla="*/ 0 w 160699"/>
              <a:gd name="connsiteY1" fmla="*/ 1658794 h 1658794"/>
              <a:gd name="connsiteX2" fmla="*/ 0 w 160699"/>
              <a:gd name="connsiteY2" fmla="*/ 0 h 1658794"/>
              <a:gd name="connsiteX3" fmla="*/ 139099 w 160699"/>
              <a:gd name="connsiteY3" fmla="*/ 2381 h 1658794"/>
              <a:gd name="connsiteX0" fmla="*/ 163020 w 163020"/>
              <a:gd name="connsiteY0" fmla="*/ 1658794 h 1658794"/>
              <a:gd name="connsiteX1" fmla="*/ 0 w 163020"/>
              <a:gd name="connsiteY1" fmla="*/ 1658794 h 1658794"/>
              <a:gd name="connsiteX2" fmla="*/ 0 w 163020"/>
              <a:gd name="connsiteY2" fmla="*/ 0 h 1658794"/>
              <a:gd name="connsiteX3" fmla="*/ 139099 w 163020"/>
              <a:gd name="connsiteY3" fmla="*/ 2381 h 1658794"/>
              <a:gd name="connsiteX0" fmla="*/ 326149 w 326149"/>
              <a:gd name="connsiteY0" fmla="*/ 1661936 h 1661936"/>
              <a:gd name="connsiteX1" fmla="*/ 0 w 326149"/>
              <a:gd name="connsiteY1" fmla="*/ 1658794 h 1661936"/>
              <a:gd name="connsiteX2" fmla="*/ 0 w 326149"/>
              <a:gd name="connsiteY2" fmla="*/ 0 h 1661936"/>
              <a:gd name="connsiteX3" fmla="*/ 139099 w 326149"/>
              <a:gd name="connsiteY3" fmla="*/ 2381 h 1661936"/>
              <a:gd name="connsiteX0" fmla="*/ 326149 w 326149"/>
              <a:gd name="connsiteY0" fmla="*/ 1661936 h 1661936"/>
              <a:gd name="connsiteX1" fmla="*/ 0 w 326149"/>
              <a:gd name="connsiteY1" fmla="*/ 1658794 h 1661936"/>
              <a:gd name="connsiteX2" fmla="*/ 0 w 326149"/>
              <a:gd name="connsiteY2" fmla="*/ 0 h 1661936"/>
              <a:gd name="connsiteX3" fmla="*/ 158939 w 326149"/>
              <a:gd name="connsiteY3" fmla="*/ 1203 h 1661936"/>
              <a:gd name="connsiteX0" fmla="*/ 332762 w 332762"/>
              <a:gd name="connsiteY0" fmla="*/ 1659579 h 1659579"/>
              <a:gd name="connsiteX1" fmla="*/ 0 w 332762"/>
              <a:gd name="connsiteY1" fmla="*/ 1658794 h 1659579"/>
              <a:gd name="connsiteX2" fmla="*/ 0 w 332762"/>
              <a:gd name="connsiteY2" fmla="*/ 0 h 1659579"/>
              <a:gd name="connsiteX3" fmla="*/ 158939 w 332762"/>
              <a:gd name="connsiteY3" fmla="*/ 1203 h 1659579"/>
              <a:gd name="connsiteX0" fmla="*/ 332762 w 332762"/>
              <a:gd name="connsiteY0" fmla="*/ 1659579 h 1659579"/>
              <a:gd name="connsiteX1" fmla="*/ 227451 w 332762"/>
              <a:gd name="connsiteY1" fmla="*/ 1653994 h 1659579"/>
              <a:gd name="connsiteX2" fmla="*/ 0 w 332762"/>
              <a:gd name="connsiteY2" fmla="*/ 1658794 h 1659579"/>
              <a:gd name="connsiteX3" fmla="*/ 0 w 332762"/>
              <a:gd name="connsiteY3" fmla="*/ 0 h 1659579"/>
              <a:gd name="connsiteX4" fmla="*/ 158939 w 332762"/>
              <a:gd name="connsiteY4" fmla="*/ 1203 h 1659579"/>
              <a:gd name="connsiteX0" fmla="*/ 332762 w 332762"/>
              <a:gd name="connsiteY0" fmla="*/ 1659579 h 1659579"/>
              <a:gd name="connsiteX1" fmla="*/ 227451 w 332762"/>
              <a:gd name="connsiteY1" fmla="*/ 1653994 h 1659579"/>
              <a:gd name="connsiteX2" fmla="*/ 90142 w 332762"/>
              <a:gd name="connsiteY2" fmla="*/ 1659286 h 1659579"/>
              <a:gd name="connsiteX3" fmla="*/ 0 w 332762"/>
              <a:gd name="connsiteY3" fmla="*/ 1658794 h 1659579"/>
              <a:gd name="connsiteX4" fmla="*/ 0 w 332762"/>
              <a:gd name="connsiteY4" fmla="*/ 0 h 1659579"/>
              <a:gd name="connsiteX5" fmla="*/ 158939 w 332762"/>
              <a:gd name="connsiteY5" fmla="*/ 1203 h 1659579"/>
              <a:gd name="connsiteX0" fmla="*/ 1050993 w 1050993"/>
              <a:gd name="connsiteY0" fmla="*/ 3178627 h 3178627"/>
              <a:gd name="connsiteX1" fmla="*/ 227451 w 1050993"/>
              <a:gd name="connsiteY1" fmla="*/ 1653994 h 3178627"/>
              <a:gd name="connsiteX2" fmla="*/ 90142 w 1050993"/>
              <a:gd name="connsiteY2" fmla="*/ 1659286 h 3178627"/>
              <a:gd name="connsiteX3" fmla="*/ 0 w 1050993"/>
              <a:gd name="connsiteY3" fmla="*/ 1658794 h 3178627"/>
              <a:gd name="connsiteX4" fmla="*/ 0 w 1050993"/>
              <a:gd name="connsiteY4" fmla="*/ 0 h 3178627"/>
              <a:gd name="connsiteX5" fmla="*/ 158939 w 1050993"/>
              <a:gd name="connsiteY5" fmla="*/ 1203 h 3178627"/>
              <a:gd name="connsiteX0" fmla="*/ 1050993 w 1050993"/>
              <a:gd name="connsiteY0" fmla="*/ 3178627 h 3199506"/>
              <a:gd name="connsiteX1" fmla="*/ 760843 w 1050993"/>
              <a:gd name="connsiteY1" fmla="*/ 3199506 h 3199506"/>
              <a:gd name="connsiteX2" fmla="*/ 90142 w 1050993"/>
              <a:gd name="connsiteY2" fmla="*/ 1659286 h 3199506"/>
              <a:gd name="connsiteX3" fmla="*/ 0 w 1050993"/>
              <a:gd name="connsiteY3" fmla="*/ 1658794 h 3199506"/>
              <a:gd name="connsiteX4" fmla="*/ 0 w 1050993"/>
              <a:gd name="connsiteY4" fmla="*/ 0 h 3199506"/>
              <a:gd name="connsiteX5" fmla="*/ 158939 w 1050993"/>
              <a:gd name="connsiteY5" fmla="*/ 1203 h 3199506"/>
              <a:gd name="connsiteX0" fmla="*/ 1050993 w 1050993"/>
              <a:gd name="connsiteY0" fmla="*/ 3178627 h 3199506"/>
              <a:gd name="connsiteX1" fmla="*/ 760843 w 1050993"/>
              <a:gd name="connsiteY1" fmla="*/ 3199506 h 3199506"/>
              <a:gd name="connsiteX2" fmla="*/ 774046 w 1050993"/>
              <a:gd name="connsiteY2" fmla="*/ 1632822 h 3199506"/>
              <a:gd name="connsiteX3" fmla="*/ 0 w 1050993"/>
              <a:gd name="connsiteY3" fmla="*/ 1658794 h 3199506"/>
              <a:gd name="connsiteX4" fmla="*/ 0 w 1050993"/>
              <a:gd name="connsiteY4" fmla="*/ 0 h 3199506"/>
              <a:gd name="connsiteX5" fmla="*/ 158939 w 1050993"/>
              <a:gd name="connsiteY5" fmla="*/ 1203 h 3199506"/>
              <a:gd name="connsiteX0" fmla="*/ 1050993 w 1050993"/>
              <a:gd name="connsiteY0" fmla="*/ 3178627 h 3199506"/>
              <a:gd name="connsiteX1" fmla="*/ 760843 w 1050993"/>
              <a:gd name="connsiteY1" fmla="*/ 3199506 h 3199506"/>
              <a:gd name="connsiteX2" fmla="*/ 774046 w 1050993"/>
              <a:gd name="connsiteY2" fmla="*/ 1632822 h 3199506"/>
              <a:gd name="connsiteX3" fmla="*/ 770085 w 1050993"/>
              <a:gd name="connsiteY3" fmla="*/ 1656640 h 3199506"/>
              <a:gd name="connsiteX4" fmla="*/ 0 w 1050993"/>
              <a:gd name="connsiteY4" fmla="*/ 1658794 h 3199506"/>
              <a:gd name="connsiteX5" fmla="*/ 0 w 1050993"/>
              <a:gd name="connsiteY5" fmla="*/ 0 h 3199506"/>
              <a:gd name="connsiteX6" fmla="*/ 158939 w 1050993"/>
              <a:gd name="connsiteY6" fmla="*/ 1203 h 3199506"/>
              <a:gd name="connsiteX0" fmla="*/ 1050993 w 1050993"/>
              <a:gd name="connsiteY0" fmla="*/ 3178627 h 3199506"/>
              <a:gd name="connsiteX1" fmla="*/ 763484 w 1050993"/>
              <a:gd name="connsiteY1" fmla="*/ 3199506 h 3199506"/>
              <a:gd name="connsiteX2" fmla="*/ 774046 w 1050993"/>
              <a:gd name="connsiteY2" fmla="*/ 1632822 h 3199506"/>
              <a:gd name="connsiteX3" fmla="*/ 770085 w 1050993"/>
              <a:gd name="connsiteY3" fmla="*/ 1656640 h 3199506"/>
              <a:gd name="connsiteX4" fmla="*/ 0 w 1050993"/>
              <a:gd name="connsiteY4" fmla="*/ 1658794 h 3199506"/>
              <a:gd name="connsiteX5" fmla="*/ 0 w 1050993"/>
              <a:gd name="connsiteY5" fmla="*/ 0 h 3199506"/>
              <a:gd name="connsiteX6" fmla="*/ 158939 w 1050993"/>
              <a:gd name="connsiteY6" fmla="*/ 1203 h 3199506"/>
              <a:gd name="connsiteX0" fmla="*/ 1050993 w 1050993"/>
              <a:gd name="connsiteY0" fmla="*/ 3178627 h 3202152"/>
              <a:gd name="connsiteX1" fmla="*/ 766124 w 1050993"/>
              <a:gd name="connsiteY1" fmla="*/ 3202152 h 3202152"/>
              <a:gd name="connsiteX2" fmla="*/ 774046 w 1050993"/>
              <a:gd name="connsiteY2" fmla="*/ 1632822 h 3202152"/>
              <a:gd name="connsiteX3" fmla="*/ 770085 w 1050993"/>
              <a:gd name="connsiteY3" fmla="*/ 1656640 h 3202152"/>
              <a:gd name="connsiteX4" fmla="*/ 0 w 1050993"/>
              <a:gd name="connsiteY4" fmla="*/ 1658794 h 3202152"/>
              <a:gd name="connsiteX5" fmla="*/ 0 w 1050993"/>
              <a:gd name="connsiteY5" fmla="*/ 0 h 3202152"/>
              <a:gd name="connsiteX6" fmla="*/ 158939 w 1050993"/>
              <a:gd name="connsiteY6" fmla="*/ 1203 h 3202152"/>
              <a:gd name="connsiteX0" fmla="*/ 1054954 w 1054954"/>
              <a:gd name="connsiteY0" fmla="*/ 3202445 h 3202445"/>
              <a:gd name="connsiteX1" fmla="*/ 766124 w 1054954"/>
              <a:gd name="connsiteY1" fmla="*/ 3202152 h 3202445"/>
              <a:gd name="connsiteX2" fmla="*/ 774046 w 1054954"/>
              <a:gd name="connsiteY2" fmla="*/ 1632822 h 3202445"/>
              <a:gd name="connsiteX3" fmla="*/ 770085 w 1054954"/>
              <a:gd name="connsiteY3" fmla="*/ 1656640 h 3202445"/>
              <a:gd name="connsiteX4" fmla="*/ 0 w 1054954"/>
              <a:gd name="connsiteY4" fmla="*/ 1658794 h 3202445"/>
              <a:gd name="connsiteX5" fmla="*/ 0 w 1054954"/>
              <a:gd name="connsiteY5" fmla="*/ 0 h 3202445"/>
              <a:gd name="connsiteX6" fmla="*/ 158939 w 1054954"/>
              <a:gd name="connsiteY6" fmla="*/ 1203 h 3202445"/>
              <a:gd name="connsiteX0" fmla="*/ 1054954 w 1054954"/>
              <a:gd name="connsiteY0" fmla="*/ 3202445 h 3202445"/>
              <a:gd name="connsiteX1" fmla="*/ 766124 w 1054954"/>
              <a:gd name="connsiteY1" fmla="*/ 3202152 h 3202445"/>
              <a:gd name="connsiteX2" fmla="*/ 774046 w 1054954"/>
              <a:gd name="connsiteY2" fmla="*/ 1632822 h 3202445"/>
              <a:gd name="connsiteX3" fmla="*/ 747640 w 1054954"/>
              <a:gd name="connsiteY3" fmla="*/ 1640762 h 3202445"/>
              <a:gd name="connsiteX4" fmla="*/ 0 w 1054954"/>
              <a:gd name="connsiteY4" fmla="*/ 1658794 h 3202445"/>
              <a:gd name="connsiteX5" fmla="*/ 0 w 1054954"/>
              <a:gd name="connsiteY5" fmla="*/ 0 h 3202445"/>
              <a:gd name="connsiteX6" fmla="*/ 158939 w 1054954"/>
              <a:gd name="connsiteY6" fmla="*/ 1203 h 3202445"/>
              <a:gd name="connsiteX0" fmla="*/ 1054954 w 1054954"/>
              <a:gd name="connsiteY0" fmla="*/ 3202445 h 3202445"/>
              <a:gd name="connsiteX1" fmla="*/ 766124 w 1054954"/>
              <a:gd name="connsiteY1" fmla="*/ 3202152 h 3202445"/>
              <a:gd name="connsiteX2" fmla="*/ 774046 w 1054954"/>
              <a:gd name="connsiteY2" fmla="*/ 1632822 h 3202445"/>
              <a:gd name="connsiteX3" fmla="*/ 690868 w 1054954"/>
              <a:gd name="connsiteY3" fmla="*/ 1622237 h 3202445"/>
              <a:gd name="connsiteX4" fmla="*/ 0 w 1054954"/>
              <a:gd name="connsiteY4" fmla="*/ 1658794 h 3202445"/>
              <a:gd name="connsiteX5" fmla="*/ 0 w 1054954"/>
              <a:gd name="connsiteY5" fmla="*/ 0 h 3202445"/>
              <a:gd name="connsiteX6" fmla="*/ 158939 w 1054954"/>
              <a:gd name="connsiteY6" fmla="*/ 1203 h 3202445"/>
              <a:gd name="connsiteX0" fmla="*/ 1054954 w 1054954"/>
              <a:gd name="connsiteY0" fmla="*/ 3202445 h 3202445"/>
              <a:gd name="connsiteX1" fmla="*/ 766124 w 1054954"/>
              <a:gd name="connsiteY1" fmla="*/ 3202152 h 3202445"/>
              <a:gd name="connsiteX2" fmla="*/ 774046 w 1054954"/>
              <a:gd name="connsiteY2" fmla="*/ 1632822 h 3202445"/>
              <a:gd name="connsiteX3" fmla="*/ 0 w 1054954"/>
              <a:gd name="connsiteY3" fmla="*/ 1658794 h 3202445"/>
              <a:gd name="connsiteX4" fmla="*/ 0 w 1054954"/>
              <a:gd name="connsiteY4" fmla="*/ 0 h 3202445"/>
              <a:gd name="connsiteX5" fmla="*/ 158939 w 1054954"/>
              <a:gd name="connsiteY5" fmla="*/ 1203 h 3202445"/>
              <a:gd name="connsiteX0" fmla="*/ 1054954 w 1054954"/>
              <a:gd name="connsiteY0" fmla="*/ 3202445 h 3202445"/>
              <a:gd name="connsiteX1" fmla="*/ 766124 w 1054954"/>
              <a:gd name="connsiteY1" fmla="*/ 3202152 h 3202445"/>
              <a:gd name="connsiteX2" fmla="*/ 774046 w 1054954"/>
              <a:gd name="connsiteY2" fmla="*/ 1632822 h 3202445"/>
              <a:gd name="connsiteX3" fmla="*/ 0 w 1054954"/>
              <a:gd name="connsiteY3" fmla="*/ 1658794 h 3202445"/>
              <a:gd name="connsiteX4" fmla="*/ 0 w 1054954"/>
              <a:gd name="connsiteY4" fmla="*/ 0 h 3202445"/>
              <a:gd name="connsiteX5" fmla="*/ 158939 w 1054954"/>
              <a:gd name="connsiteY5" fmla="*/ 1203 h 3202445"/>
              <a:gd name="connsiteX0" fmla="*/ 1054954 w 1054954"/>
              <a:gd name="connsiteY0" fmla="*/ 3202445 h 3202445"/>
              <a:gd name="connsiteX1" fmla="*/ 766124 w 1054954"/>
              <a:gd name="connsiteY1" fmla="*/ 3202152 h 3202445"/>
              <a:gd name="connsiteX2" fmla="*/ 774046 w 1054954"/>
              <a:gd name="connsiteY2" fmla="*/ 1646055 h 3202445"/>
              <a:gd name="connsiteX3" fmla="*/ 0 w 1054954"/>
              <a:gd name="connsiteY3" fmla="*/ 1658794 h 3202445"/>
              <a:gd name="connsiteX4" fmla="*/ 0 w 1054954"/>
              <a:gd name="connsiteY4" fmla="*/ 0 h 3202445"/>
              <a:gd name="connsiteX5" fmla="*/ 158939 w 1054954"/>
              <a:gd name="connsiteY5" fmla="*/ 1203 h 3202445"/>
              <a:gd name="connsiteX0" fmla="*/ 1054954 w 1054954"/>
              <a:gd name="connsiteY0" fmla="*/ 3202445 h 3202445"/>
              <a:gd name="connsiteX1" fmla="*/ 766124 w 1054954"/>
              <a:gd name="connsiteY1" fmla="*/ 3202152 h 3202445"/>
              <a:gd name="connsiteX2" fmla="*/ 774046 w 1054954"/>
              <a:gd name="connsiteY2" fmla="*/ 1659288 h 3202445"/>
              <a:gd name="connsiteX3" fmla="*/ 0 w 1054954"/>
              <a:gd name="connsiteY3" fmla="*/ 1658794 h 3202445"/>
              <a:gd name="connsiteX4" fmla="*/ 0 w 1054954"/>
              <a:gd name="connsiteY4" fmla="*/ 0 h 3202445"/>
              <a:gd name="connsiteX5" fmla="*/ 158939 w 1054954"/>
              <a:gd name="connsiteY5" fmla="*/ 1203 h 3202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4954" h="3202445">
                <a:moveTo>
                  <a:pt x="1054954" y="3202445"/>
                </a:moveTo>
                <a:lnTo>
                  <a:pt x="766124" y="3202152"/>
                </a:lnTo>
                <a:cubicBezTo>
                  <a:pt x="769645" y="2679924"/>
                  <a:pt x="770525" y="2181516"/>
                  <a:pt x="774046" y="1659288"/>
                </a:cubicBezTo>
                <a:lnTo>
                  <a:pt x="0" y="1658794"/>
                </a:lnTo>
                <a:lnTo>
                  <a:pt x="0" y="0"/>
                </a:lnTo>
                <a:lnTo>
                  <a:pt x="158939" y="1203"/>
                </a:lnTo>
              </a:path>
            </a:pathLst>
          </a:custGeom>
          <a:noFill/>
          <a:ln w="2540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19"/>
          <p:cNvSpPr/>
          <p:nvPr/>
        </p:nvSpPr>
        <p:spPr>
          <a:xfrm flipH="1">
            <a:off x="6005627" y="2567354"/>
            <a:ext cx="2687925" cy="1339223"/>
          </a:xfrm>
          <a:custGeom>
            <a:avLst/>
            <a:gdLst>
              <a:gd name="connsiteX0" fmla="*/ 1208831 w 1954536"/>
              <a:gd name="connsiteY0" fmla="*/ 1171518 h 1658794"/>
              <a:gd name="connsiteX1" fmla="*/ 130520 w 1954536"/>
              <a:gd name="connsiteY1" fmla="*/ 1171518 h 1658794"/>
              <a:gd name="connsiteX2" fmla="*/ 130520 w 1954536"/>
              <a:gd name="connsiteY2" fmla="*/ 1658794 h 1658794"/>
              <a:gd name="connsiteX3" fmla="*/ 0 w 1954536"/>
              <a:gd name="connsiteY3" fmla="*/ 1658794 h 1658794"/>
              <a:gd name="connsiteX4" fmla="*/ 0 w 1954536"/>
              <a:gd name="connsiteY4" fmla="*/ 0 h 1658794"/>
              <a:gd name="connsiteX5" fmla="*/ 1954536 w 1954536"/>
              <a:gd name="connsiteY5" fmla="*/ 0 h 1658794"/>
              <a:gd name="connsiteX6" fmla="*/ 1954536 w 1954536"/>
              <a:gd name="connsiteY6" fmla="*/ 1658794 h 1658794"/>
              <a:gd name="connsiteX7" fmla="*/ 1208831 w 1954536"/>
              <a:gd name="connsiteY7" fmla="*/ 1658794 h 1658794"/>
              <a:gd name="connsiteX8" fmla="*/ 1300271 w 1954536"/>
              <a:gd name="connsiteY8" fmla="*/ 1262958 h 1658794"/>
              <a:gd name="connsiteX0" fmla="*/ 1208831 w 1954536"/>
              <a:gd name="connsiteY0" fmla="*/ 1171518 h 1658794"/>
              <a:gd name="connsiteX1" fmla="*/ 130520 w 1954536"/>
              <a:gd name="connsiteY1" fmla="*/ 1171518 h 1658794"/>
              <a:gd name="connsiteX2" fmla="*/ 130520 w 1954536"/>
              <a:gd name="connsiteY2" fmla="*/ 1658794 h 1658794"/>
              <a:gd name="connsiteX3" fmla="*/ 0 w 1954536"/>
              <a:gd name="connsiteY3" fmla="*/ 1658794 h 1658794"/>
              <a:gd name="connsiteX4" fmla="*/ 0 w 1954536"/>
              <a:gd name="connsiteY4" fmla="*/ 0 h 1658794"/>
              <a:gd name="connsiteX5" fmla="*/ 1954536 w 1954536"/>
              <a:gd name="connsiteY5" fmla="*/ 0 h 1658794"/>
              <a:gd name="connsiteX6" fmla="*/ 1954536 w 1954536"/>
              <a:gd name="connsiteY6" fmla="*/ 1658794 h 1658794"/>
              <a:gd name="connsiteX7" fmla="*/ 1208831 w 1954536"/>
              <a:gd name="connsiteY7" fmla="*/ 1658794 h 1658794"/>
              <a:gd name="connsiteX0" fmla="*/ 130520 w 1954536"/>
              <a:gd name="connsiteY0" fmla="*/ 1171518 h 1658794"/>
              <a:gd name="connsiteX1" fmla="*/ 130520 w 1954536"/>
              <a:gd name="connsiteY1" fmla="*/ 1658794 h 1658794"/>
              <a:gd name="connsiteX2" fmla="*/ 0 w 1954536"/>
              <a:gd name="connsiteY2" fmla="*/ 1658794 h 1658794"/>
              <a:gd name="connsiteX3" fmla="*/ 0 w 1954536"/>
              <a:gd name="connsiteY3" fmla="*/ 0 h 1658794"/>
              <a:gd name="connsiteX4" fmla="*/ 1954536 w 1954536"/>
              <a:gd name="connsiteY4" fmla="*/ 0 h 1658794"/>
              <a:gd name="connsiteX5" fmla="*/ 1954536 w 1954536"/>
              <a:gd name="connsiteY5" fmla="*/ 1658794 h 1658794"/>
              <a:gd name="connsiteX6" fmla="*/ 1208831 w 1954536"/>
              <a:gd name="connsiteY6" fmla="*/ 1658794 h 1658794"/>
              <a:gd name="connsiteX0" fmla="*/ 130520 w 1954536"/>
              <a:gd name="connsiteY0" fmla="*/ 1658794 h 1658794"/>
              <a:gd name="connsiteX1" fmla="*/ 0 w 1954536"/>
              <a:gd name="connsiteY1" fmla="*/ 1658794 h 1658794"/>
              <a:gd name="connsiteX2" fmla="*/ 0 w 1954536"/>
              <a:gd name="connsiteY2" fmla="*/ 0 h 1658794"/>
              <a:gd name="connsiteX3" fmla="*/ 1954536 w 1954536"/>
              <a:gd name="connsiteY3" fmla="*/ 0 h 1658794"/>
              <a:gd name="connsiteX4" fmla="*/ 1954536 w 1954536"/>
              <a:gd name="connsiteY4" fmla="*/ 1658794 h 1658794"/>
              <a:gd name="connsiteX5" fmla="*/ 1208831 w 1954536"/>
              <a:gd name="connsiteY5" fmla="*/ 1658794 h 1658794"/>
              <a:gd name="connsiteX0" fmla="*/ 130520 w 1954536"/>
              <a:gd name="connsiteY0" fmla="*/ 1658794 h 1658794"/>
              <a:gd name="connsiteX1" fmla="*/ 0 w 1954536"/>
              <a:gd name="connsiteY1" fmla="*/ 1658794 h 1658794"/>
              <a:gd name="connsiteX2" fmla="*/ 0 w 1954536"/>
              <a:gd name="connsiteY2" fmla="*/ 0 h 1658794"/>
              <a:gd name="connsiteX3" fmla="*/ 1954536 w 1954536"/>
              <a:gd name="connsiteY3" fmla="*/ 0 h 1658794"/>
              <a:gd name="connsiteX4" fmla="*/ 1954536 w 1954536"/>
              <a:gd name="connsiteY4" fmla="*/ 1658794 h 1658794"/>
              <a:gd name="connsiteX0" fmla="*/ 130520 w 1954536"/>
              <a:gd name="connsiteY0" fmla="*/ 1658794 h 1658794"/>
              <a:gd name="connsiteX1" fmla="*/ 0 w 1954536"/>
              <a:gd name="connsiteY1" fmla="*/ 1658794 h 1658794"/>
              <a:gd name="connsiteX2" fmla="*/ 0 w 1954536"/>
              <a:gd name="connsiteY2" fmla="*/ 0 h 1658794"/>
              <a:gd name="connsiteX3" fmla="*/ 1954536 w 1954536"/>
              <a:gd name="connsiteY3" fmla="*/ 0 h 1658794"/>
              <a:gd name="connsiteX0" fmla="*/ 130520 w 130520"/>
              <a:gd name="connsiteY0" fmla="*/ 1663557 h 1663557"/>
              <a:gd name="connsiteX1" fmla="*/ 0 w 130520"/>
              <a:gd name="connsiteY1" fmla="*/ 1663557 h 1663557"/>
              <a:gd name="connsiteX2" fmla="*/ 0 w 130520"/>
              <a:gd name="connsiteY2" fmla="*/ 4763 h 1663557"/>
              <a:gd name="connsiteX3" fmla="*/ 125170 w 130520"/>
              <a:gd name="connsiteY3" fmla="*/ 0 h 1663557"/>
              <a:gd name="connsiteX0" fmla="*/ 130520 w 139099"/>
              <a:gd name="connsiteY0" fmla="*/ 1658794 h 1658794"/>
              <a:gd name="connsiteX1" fmla="*/ 0 w 139099"/>
              <a:gd name="connsiteY1" fmla="*/ 1658794 h 1658794"/>
              <a:gd name="connsiteX2" fmla="*/ 0 w 139099"/>
              <a:gd name="connsiteY2" fmla="*/ 0 h 1658794"/>
              <a:gd name="connsiteX3" fmla="*/ 139099 w 139099"/>
              <a:gd name="connsiteY3" fmla="*/ 2381 h 1658794"/>
              <a:gd name="connsiteX0" fmla="*/ 160699 w 160699"/>
              <a:gd name="connsiteY0" fmla="*/ 1651651 h 1658794"/>
              <a:gd name="connsiteX1" fmla="*/ 0 w 160699"/>
              <a:gd name="connsiteY1" fmla="*/ 1658794 h 1658794"/>
              <a:gd name="connsiteX2" fmla="*/ 0 w 160699"/>
              <a:gd name="connsiteY2" fmla="*/ 0 h 1658794"/>
              <a:gd name="connsiteX3" fmla="*/ 139099 w 160699"/>
              <a:gd name="connsiteY3" fmla="*/ 2381 h 1658794"/>
              <a:gd name="connsiteX0" fmla="*/ 163020 w 163020"/>
              <a:gd name="connsiteY0" fmla="*/ 1658794 h 1658794"/>
              <a:gd name="connsiteX1" fmla="*/ 0 w 163020"/>
              <a:gd name="connsiteY1" fmla="*/ 1658794 h 1658794"/>
              <a:gd name="connsiteX2" fmla="*/ 0 w 163020"/>
              <a:gd name="connsiteY2" fmla="*/ 0 h 1658794"/>
              <a:gd name="connsiteX3" fmla="*/ 139099 w 163020"/>
              <a:gd name="connsiteY3" fmla="*/ 2381 h 1658794"/>
              <a:gd name="connsiteX0" fmla="*/ 326149 w 326149"/>
              <a:gd name="connsiteY0" fmla="*/ 1661936 h 1661936"/>
              <a:gd name="connsiteX1" fmla="*/ 0 w 326149"/>
              <a:gd name="connsiteY1" fmla="*/ 1658794 h 1661936"/>
              <a:gd name="connsiteX2" fmla="*/ 0 w 326149"/>
              <a:gd name="connsiteY2" fmla="*/ 0 h 1661936"/>
              <a:gd name="connsiteX3" fmla="*/ 139099 w 326149"/>
              <a:gd name="connsiteY3" fmla="*/ 2381 h 1661936"/>
              <a:gd name="connsiteX0" fmla="*/ 326149 w 326149"/>
              <a:gd name="connsiteY0" fmla="*/ 1661936 h 1661936"/>
              <a:gd name="connsiteX1" fmla="*/ 0 w 326149"/>
              <a:gd name="connsiteY1" fmla="*/ 1658794 h 1661936"/>
              <a:gd name="connsiteX2" fmla="*/ 0 w 326149"/>
              <a:gd name="connsiteY2" fmla="*/ 0 h 1661936"/>
              <a:gd name="connsiteX3" fmla="*/ 158939 w 326149"/>
              <a:gd name="connsiteY3" fmla="*/ 1203 h 1661936"/>
              <a:gd name="connsiteX0" fmla="*/ 332762 w 332762"/>
              <a:gd name="connsiteY0" fmla="*/ 1659579 h 1659579"/>
              <a:gd name="connsiteX1" fmla="*/ 0 w 332762"/>
              <a:gd name="connsiteY1" fmla="*/ 1658794 h 1659579"/>
              <a:gd name="connsiteX2" fmla="*/ 0 w 332762"/>
              <a:gd name="connsiteY2" fmla="*/ 0 h 1659579"/>
              <a:gd name="connsiteX3" fmla="*/ 158939 w 332762"/>
              <a:gd name="connsiteY3" fmla="*/ 1203 h 1659579"/>
              <a:gd name="connsiteX0" fmla="*/ 778782 w 778782"/>
              <a:gd name="connsiteY0" fmla="*/ 1647776 h 1658795"/>
              <a:gd name="connsiteX1" fmla="*/ 0 w 778782"/>
              <a:gd name="connsiteY1" fmla="*/ 1658794 h 1658795"/>
              <a:gd name="connsiteX2" fmla="*/ 0 w 778782"/>
              <a:gd name="connsiteY2" fmla="*/ 0 h 1658795"/>
              <a:gd name="connsiteX3" fmla="*/ 158939 w 778782"/>
              <a:gd name="connsiteY3" fmla="*/ 1203 h 1658795"/>
              <a:gd name="connsiteX0" fmla="*/ 776947 w 776947"/>
              <a:gd name="connsiteY0" fmla="*/ 1659579 h 1659579"/>
              <a:gd name="connsiteX1" fmla="*/ 0 w 776947"/>
              <a:gd name="connsiteY1" fmla="*/ 1658794 h 1659579"/>
              <a:gd name="connsiteX2" fmla="*/ 0 w 776947"/>
              <a:gd name="connsiteY2" fmla="*/ 0 h 1659579"/>
              <a:gd name="connsiteX3" fmla="*/ 158939 w 776947"/>
              <a:gd name="connsiteY3" fmla="*/ 1203 h 1659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947" h="1659579">
                <a:moveTo>
                  <a:pt x="776947" y="1659579"/>
                </a:moveTo>
                <a:lnTo>
                  <a:pt x="0" y="1658794"/>
                </a:lnTo>
                <a:lnTo>
                  <a:pt x="0" y="0"/>
                </a:lnTo>
                <a:lnTo>
                  <a:pt x="158939" y="1203"/>
                </a:lnTo>
              </a:path>
            </a:pathLst>
          </a:custGeom>
          <a:noFill/>
          <a:ln w="2540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G:\ClipArt\Clipart\2_Растровый\13_Иконки\World Flags\World Flags 2 (png)\Bangladesh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735" y="4698205"/>
            <a:ext cx="576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ClipArt\Clipart\2_Растровый\13_Иконки\World Flags\World Flags 2 (png)\Vietna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40" y="3124220"/>
            <a:ext cx="576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3" descr="G:\ClipArt\Clipart\2_Растровый\13_Иконки\World Flags\World Flags 2 (png)\Vietna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885" y="4645005"/>
            <a:ext cx="576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3" descr="G:\ClipArt\Clipart\2_Растровый\13_Иконки\World Flags\World Flags 2 (png)\Vietna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424" y="4374105"/>
            <a:ext cx="576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 descr="G:\ClipArt\Clipart\2_Растровый\13_Иконки\World Flags\World Flags 2 (png)\Bangladesh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424" y="5123488"/>
            <a:ext cx="576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:\ClipArt\Clipart\2_Растровый\13_Иконки\World Flags\World Flags 2 (png)\Belarus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624" y="3597295"/>
            <a:ext cx="576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G:\ClipArt\Clipart\2_Растровый\13_Иконки\World Flags\World Flags 2 (png)\Nigeria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966" y="4963356"/>
            <a:ext cx="576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297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414142"/>
                </a:solidFill>
              </a:rPr>
              <a:t>4</a:t>
            </a:r>
            <a:r>
              <a:rPr lang="en-US" sz="3600" dirty="0" smtClean="0">
                <a:solidFill>
                  <a:srgbClr val="414142"/>
                </a:solidFill>
              </a:rPr>
              <a:t>. Lesson learned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577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smtClean="0"/>
              <a:t>Professional (left) and educational (right) background of national nuclear infrastructure personnel visited Rosatom-CICE&amp;T in 2011-2014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460564"/>
            <a:ext cx="331236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29</a:t>
            </a:fld>
            <a:endParaRPr lang="ru-RU" dirty="0"/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692461840"/>
              </p:ext>
            </p:extLst>
          </p:nvPr>
        </p:nvGraphicFramePr>
        <p:xfrm>
          <a:off x="368581" y="1179513"/>
          <a:ext cx="4320480" cy="4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973374265"/>
              </p:ext>
            </p:extLst>
          </p:nvPr>
        </p:nvGraphicFramePr>
        <p:xfrm>
          <a:off x="4506743" y="1179513"/>
          <a:ext cx="4320000" cy="4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2847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49263" indent="-449263"/>
            <a:r>
              <a:rPr lang="ru-RU" dirty="0" smtClean="0"/>
              <a:t>1. </a:t>
            </a:r>
            <a:r>
              <a:rPr lang="en-US" dirty="0" smtClean="0"/>
              <a:t>Introduction </a:t>
            </a:r>
            <a:r>
              <a:rPr lang="en-US" dirty="0"/>
              <a:t>in ROSATOM-CICE&amp;T Activities</a:t>
            </a:r>
            <a:br>
              <a:rPr lang="en-US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755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Lesson learned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2"/>
          </p:nvPr>
        </p:nvSpPr>
        <p:spPr>
          <a:xfrm>
            <a:off x="358775" y="1178750"/>
            <a:ext cx="8439150" cy="3939540"/>
          </a:xfrm>
        </p:spPr>
        <p:txBody>
          <a:bodyPr/>
          <a:lstStyle/>
          <a:p>
            <a:pPr>
              <a:spcAft>
                <a:spcPts val="2400"/>
              </a:spcAft>
            </a:pPr>
            <a:r>
              <a:rPr lang="en-US" b="1" dirty="0" smtClean="0"/>
              <a:t>Of highest priority is the investigation of NPP staffing options and associated competences of NPP personnel </a:t>
            </a:r>
            <a:r>
              <a:rPr lang="en-US" dirty="0" smtClean="0"/>
              <a:t>(both are very much vendor dependent). </a:t>
            </a:r>
          </a:p>
          <a:p>
            <a:pPr>
              <a:spcAft>
                <a:spcPts val="2400"/>
              </a:spcAft>
            </a:pPr>
            <a:r>
              <a:rPr lang="en-US" dirty="0" smtClean="0"/>
              <a:t>This would help to facilitate self-evaluation of national nuclear infrastructure development and form the integrated work plan in the HRD area including training schemes  of the key operating personnel in vendor country. </a:t>
            </a:r>
          </a:p>
          <a:p>
            <a:pPr>
              <a:spcAft>
                <a:spcPts val="2400"/>
              </a:spcAft>
            </a:pPr>
            <a:r>
              <a:rPr lang="en-US" dirty="0" smtClean="0"/>
              <a:t>Related to this issue is the necessity </a:t>
            </a:r>
            <a:r>
              <a:rPr lang="en-US" b="1" dirty="0" smtClean="0"/>
              <a:t>to form the joint working group for elaboration on the HRD Roadmap </a:t>
            </a:r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028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67" y="1540693"/>
            <a:ext cx="4286250" cy="4829175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Thank You for Your Attention!</a:t>
            </a:r>
            <a:br>
              <a:rPr lang="en-US" smtClean="0"/>
            </a:br>
            <a:r>
              <a:rPr lang="en-US" smtClean="0"/>
              <a:t>Welcome to Rosatom CICET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08695" y="1140733"/>
            <a:ext cx="32403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414142"/>
                </a:solidFill>
              </a:rPr>
              <a:t>http://rosatom-cicet.ru/</a:t>
            </a:r>
            <a:endParaRPr lang="ru-RU" sz="2000" dirty="0">
              <a:solidFill>
                <a:srgbClr val="41414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09976" y="1140733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414142"/>
                </a:solidFill>
              </a:rPr>
              <a:t>http://rosatom-cicet.ru/?page_id=98</a:t>
            </a:r>
            <a:endParaRPr lang="ru-RU" sz="2000" dirty="0">
              <a:solidFill>
                <a:srgbClr val="414142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010" y="1540693"/>
            <a:ext cx="4181475" cy="409575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© ROSATOM-CICE&amp;T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319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000" y="979247"/>
            <a:ext cx="2124000" cy="168639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6" descr="Первая в мире АЭ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4489948"/>
            <a:ext cx="2124000" cy="1884814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8"/>
          <p:cNvSpPr txBox="1">
            <a:spLocks noChangeArrowheads="1"/>
          </p:cNvSpPr>
          <p:nvPr/>
        </p:nvSpPr>
        <p:spPr bwMode="auto">
          <a:xfrm>
            <a:off x="2527697" y="5120689"/>
            <a:ext cx="5543550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ts val="60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414142"/>
                </a:solidFill>
                <a:latin typeface="Arial"/>
                <a:cs typeface="Times New Roman" pitchFamily="18" charset="0"/>
              </a:rPr>
              <a:t>The-First-in-the-World Nuclear Power Plant</a:t>
            </a:r>
          </a:p>
          <a:p>
            <a:pPr eaLnBrk="1" fontAlgn="base" hangingPunct="1">
              <a:spcBef>
                <a:spcPts val="60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414142"/>
                </a:solidFill>
                <a:latin typeface="Arial"/>
                <a:cs typeface="Times New Roman" pitchFamily="18" charset="0"/>
              </a:rPr>
              <a:t>27 June, 1954</a:t>
            </a:r>
          </a:p>
        </p:txBody>
      </p:sp>
      <p:pic>
        <p:nvPicPr>
          <p:cNvPr id="8198" name="Picture 10" descr="ins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2834143"/>
            <a:ext cx="2124000" cy="1593413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11"/>
          <p:cNvSpPr txBox="1">
            <a:spLocks noChangeArrowheads="1"/>
          </p:cNvSpPr>
          <p:nvPr/>
        </p:nvSpPr>
        <p:spPr bwMode="auto">
          <a:xfrm>
            <a:off x="2527697" y="2954059"/>
            <a:ext cx="6318250" cy="1390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414142"/>
                </a:solidFill>
              </a:rPr>
              <a:t>2009- branch of  </a:t>
            </a:r>
            <a:r>
              <a:rPr lang="en-US" sz="1600" b="1" dirty="0" smtClean="0">
                <a:solidFill>
                  <a:srgbClr val="414142"/>
                </a:solidFill>
              </a:rPr>
              <a:t>National </a:t>
            </a:r>
            <a:r>
              <a:rPr lang="en-US" sz="1600" b="1" dirty="0">
                <a:solidFill>
                  <a:srgbClr val="414142"/>
                </a:solidFill>
              </a:rPr>
              <a:t>Research Nuclear University </a:t>
            </a:r>
            <a:r>
              <a:rPr lang="en-US" sz="1600" b="1" dirty="0" err="1">
                <a:solidFill>
                  <a:srgbClr val="414142"/>
                </a:solidFill>
              </a:rPr>
              <a:t>MEPhI</a:t>
            </a:r>
            <a:endParaRPr lang="ru-RU" sz="1600" b="1" dirty="0">
              <a:solidFill>
                <a:srgbClr val="414142"/>
              </a:solidFill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414142"/>
                </a:solidFill>
              </a:rPr>
              <a:t>1985- </a:t>
            </a:r>
            <a:r>
              <a:rPr lang="en-US" sz="1600" b="1" dirty="0" err="1">
                <a:solidFill>
                  <a:srgbClr val="414142"/>
                </a:solidFill>
              </a:rPr>
              <a:t>Obninsk</a:t>
            </a:r>
            <a:r>
              <a:rPr lang="en-US" sz="1600" b="1" dirty="0">
                <a:solidFill>
                  <a:srgbClr val="414142"/>
                </a:solidFill>
              </a:rPr>
              <a:t> Institute for Nuclear Power Engineering</a:t>
            </a:r>
            <a:endParaRPr lang="ru-RU" sz="1600" b="1" dirty="0">
              <a:solidFill>
                <a:srgbClr val="414142"/>
              </a:solidFill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414142"/>
                </a:solidFill>
              </a:rPr>
              <a:t>1953- </a:t>
            </a:r>
            <a:r>
              <a:rPr lang="en-US" sz="1600" b="1" dirty="0">
                <a:solidFill>
                  <a:srgbClr val="414142"/>
                </a:solidFill>
              </a:rPr>
              <a:t>branch of Moscow </a:t>
            </a:r>
            <a:r>
              <a:rPr lang="en-US" sz="1600" b="1" dirty="0" err="1">
                <a:solidFill>
                  <a:srgbClr val="414142"/>
                </a:solidFill>
              </a:rPr>
              <a:t>Engineering&amp;Physics</a:t>
            </a:r>
            <a:r>
              <a:rPr lang="en-US" sz="1600" b="1" dirty="0">
                <a:solidFill>
                  <a:srgbClr val="414142"/>
                </a:solidFill>
              </a:rPr>
              <a:t> Institute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414142"/>
                </a:solidFill>
              </a:rPr>
              <a:t>(Ministry of </a:t>
            </a:r>
            <a:r>
              <a:rPr lang="en-US" sz="1600" b="1" dirty="0" err="1" smtClean="0">
                <a:solidFill>
                  <a:srgbClr val="414142"/>
                </a:solidFill>
              </a:rPr>
              <a:t>Education&amp;Science</a:t>
            </a:r>
            <a:r>
              <a:rPr lang="en-US" sz="1600" b="1" dirty="0" smtClean="0">
                <a:solidFill>
                  <a:srgbClr val="414142"/>
                </a:solidFill>
              </a:rPr>
              <a:t>)</a:t>
            </a:r>
          </a:p>
        </p:txBody>
      </p:sp>
      <p:sp>
        <p:nvSpPr>
          <p:cNvPr id="8200" name="Text Box 12"/>
          <p:cNvSpPr txBox="1">
            <a:spLocks noChangeArrowheads="1"/>
          </p:cNvSpPr>
          <p:nvPr/>
        </p:nvSpPr>
        <p:spPr bwMode="auto">
          <a:xfrm>
            <a:off x="2527697" y="1313765"/>
            <a:ext cx="550068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414142"/>
                </a:solidFill>
              </a:rPr>
              <a:t>Central Institute </a:t>
            </a:r>
            <a:endParaRPr lang="ru-RU" b="1" dirty="0">
              <a:solidFill>
                <a:srgbClr val="414142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414142"/>
                </a:solidFill>
              </a:rPr>
              <a:t>for Continuing </a:t>
            </a:r>
            <a:r>
              <a:rPr lang="en-US" b="1" dirty="0" err="1">
                <a:solidFill>
                  <a:srgbClr val="414142"/>
                </a:solidFill>
              </a:rPr>
              <a:t>Education&amp;Training</a:t>
            </a:r>
            <a:endParaRPr lang="en-US" b="1" dirty="0">
              <a:solidFill>
                <a:srgbClr val="414142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414142"/>
                </a:solidFill>
              </a:rPr>
              <a:t>Since 1967 </a:t>
            </a:r>
            <a:endParaRPr lang="en-US" b="1" dirty="0">
              <a:solidFill>
                <a:srgbClr val="414142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414142"/>
                </a:solidFill>
              </a:rPr>
              <a:t>(</a:t>
            </a:r>
            <a:r>
              <a:rPr lang="en-US" b="1" dirty="0">
                <a:solidFill>
                  <a:srgbClr val="414142"/>
                </a:solidFill>
              </a:rPr>
              <a:t>SAEC “ROSATOM”)</a:t>
            </a:r>
            <a:endParaRPr lang="ru-RU" dirty="0">
              <a:solidFill>
                <a:srgbClr val="414142"/>
              </a:solidFill>
            </a:endParaRPr>
          </a:p>
        </p:txBody>
      </p:sp>
      <p:pic>
        <p:nvPicPr>
          <p:cNvPr id="820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1178751"/>
            <a:ext cx="2124000" cy="1593001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Obninsk- cradle of the NPP development 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ROSATOM-CICE&amp;T</a:t>
            </a:r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90578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4"/>
          <p:cNvSpPr txBox="1">
            <a:spLocks noChangeArrowheads="1"/>
          </p:cNvSpPr>
          <p:nvPr/>
        </p:nvSpPr>
        <p:spPr bwMode="auto">
          <a:xfrm>
            <a:off x="230188" y="65088"/>
            <a:ext cx="89138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dirty="0" smtClean="0">
                <a:solidFill>
                  <a:schemeClr val="tx2"/>
                </a:solidFill>
              </a:rPr>
              <a:t>ЦИПК </a:t>
            </a:r>
            <a:r>
              <a:rPr lang="ru-RU" altLang="ru-RU" sz="2400" b="1" dirty="0" err="1" smtClean="0">
                <a:solidFill>
                  <a:schemeClr val="tx2"/>
                </a:solidFill>
              </a:rPr>
              <a:t>Росатома</a:t>
            </a:r>
            <a:r>
              <a:rPr lang="ru-RU" altLang="ru-RU" sz="2400" b="1" dirty="0" smtClean="0">
                <a:solidFill>
                  <a:schemeClr val="tx2"/>
                </a:solidFill>
              </a:rPr>
              <a:t> в Обнинске:</a:t>
            </a:r>
          </a:p>
          <a:p>
            <a:pPr eaLnBrk="1" hangingPunct="1"/>
            <a:r>
              <a:rPr lang="ru-RU" altLang="ru-RU" sz="2400" b="1" dirty="0" smtClean="0">
                <a:solidFill>
                  <a:schemeClr val="tx2"/>
                </a:solidFill>
              </a:rPr>
              <a:t>Становление и развитие системы повышения квалификации </a:t>
            </a:r>
            <a:r>
              <a:rPr lang="ru-RU" altLang="ru-RU" sz="2400" b="1" dirty="0" err="1" smtClean="0">
                <a:solidFill>
                  <a:schemeClr val="tx2"/>
                </a:solidFill>
              </a:rPr>
              <a:t>СРЕДЬМАШа</a:t>
            </a:r>
            <a:endParaRPr lang="ru-RU" altLang="ru-RU" sz="2400" b="1" dirty="0" smtClean="0">
              <a:solidFill>
                <a:schemeClr val="tx2"/>
              </a:solidFill>
            </a:endParaRPr>
          </a:p>
        </p:txBody>
      </p:sp>
      <p:pic>
        <p:nvPicPr>
          <p:cNvPr id="3074" name="Picture 2" descr="http://upload.wikimedia.org/wikipedia/ru/0/0d/%D0%A1%D0%BB%D0%B0%D0%B2%D1%81%D0%BA%D0%B8%D0%B9_%D0%95%D1%84%D0%B8%D0%BC_%D0%9F%D0%B0%D0%B2%D0%BB%D0%BE%D0%B2%D0%B8%D1%87_%D0%B2_%D0%A6%D0%98%D0%9F%D0%9A%D0%B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4703187"/>
            <a:ext cx="3821278" cy="215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87826" y="5799406"/>
            <a:ext cx="381642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 dirty="0" smtClean="0">
                <a:solidFill>
                  <a:schemeClr val="bg1"/>
                </a:solidFill>
              </a:rPr>
              <a:t>Министр среднего машиностроения  </a:t>
            </a:r>
            <a:r>
              <a:rPr lang="ru-RU" altLang="ru-RU" b="1" dirty="0" err="1" smtClean="0">
                <a:solidFill>
                  <a:schemeClr val="bg1"/>
                </a:solidFill>
              </a:rPr>
              <a:t>Е.Б.Славский</a:t>
            </a:r>
            <a:r>
              <a:rPr lang="ru-RU" altLang="ru-RU" b="1" dirty="0" smtClean="0">
                <a:solidFill>
                  <a:schemeClr val="bg1"/>
                </a:solidFill>
              </a:rPr>
              <a:t> в ЦИПК</a:t>
            </a:r>
            <a:endParaRPr lang="ru-RU" altLang="ru-RU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0188" y="1530023"/>
            <a:ext cx="83843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6 Июня 1067 постановлением  Совета Министров СССР </a:t>
            </a:r>
          </a:p>
          <a:p>
            <a:r>
              <a:rPr lang="ru-RU" sz="2000" b="1" dirty="0" smtClean="0"/>
              <a:t>и Министерства среднего машиностроения создан  ЦИПК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30188" y="2245806"/>
            <a:ext cx="891381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«Считать </a:t>
            </a:r>
            <a:r>
              <a:rPr lang="ru-RU" sz="2000" b="1" i="1" dirty="0"/>
              <a:t>главной задачей центрального института повышения квалификации — организацию систематического изучения руководящими работниками и специалистами новейших достижений отечественной и зарубежной науки и техники, эффективных методов планирования и экономического стимулирования, научной организации труда и управления с использованием новейшей вычислительной техники, средств механизации и автоматизации производственных процессов и широкий обмен передовым научным и производственно-техническим опытом</a:t>
            </a:r>
            <a:r>
              <a:rPr lang="ru-RU" sz="2000" b="1" dirty="0" smtClean="0"/>
              <a:t>»</a:t>
            </a:r>
            <a:endParaRPr lang="ru-RU" sz="2000" b="1" baseline="30000" dirty="0"/>
          </a:p>
          <a:p>
            <a:pPr algn="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372199" y="4846518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/>
              <a:t>Е.Б.Славский</a:t>
            </a:r>
            <a:endParaRPr lang="ru-RU" sz="2400" b="1" dirty="0"/>
          </a:p>
        </p:txBody>
      </p:sp>
      <p:pic>
        <p:nvPicPr>
          <p:cNvPr id="13" name="Рисунок 12" descr="http://www.rosatom.ru/wps/wcm/connect/rosatom/rosatomsite/resources/78fd1980442464278d55bf57dd9175a0/1/slavskii200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709"/>
            <a:ext cx="1691680" cy="21301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931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smtClean="0"/>
              <a:t>Rosatom CICE&amp;T Lines of Activities </a:t>
            </a:r>
            <a:r>
              <a:rPr lang="ru-RU" altLang="ru-RU" smtClean="0"/>
              <a:t/>
            </a:r>
            <a:br>
              <a:rPr lang="ru-RU" altLang="ru-RU" smtClean="0"/>
            </a:br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ROSATOM-CICE&amp;T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3"/>
          </p:nvPr>
        </p:nvSpPr>
        <p:spPr>
          <a:xfrm>
            <a:off x="358775" y="5229200"/>
            <a:ext cx="8439150" cy="1231106"/>
          </a:xfrm>
        </p:spPr>
        <p:txBody>
          <a:bodyPr/>
          <a:lstStyle/>
          <a:p>
            <a:r>
              <a:rPr lang="en-US" sz="2000" b="1" dirty="0" smtClean="0"/>
              <a:t>Consulting</a:t>
            </a:r>
            <a:r>
              <a:rPr lang="en-US" sz="2000" dirty="0" smtClean="0"/>
              <a:t>: developing and maintaining technical teaching aids, remote learning systems and training management systems; designing personnel training systems, development of industry standards and organizational maintenance documents, development of training materials, training trainers </a:t>
            </a:r>
            <a:endParaRPr lang="ru-RU" sz="2000" dirty="0"/>
          </a:p>
        </p:txBody>
      </p:sp>
      <p:sp>
        <p:nvSpPr>
          <p:cNvPr id="31746" name="Полилиния 31745"/>
          <p:cNvSpPr/>
          <p:nvPr/>
        </p:nvSpPr>
        <p:spPr>
          <a:xfrm>
            <a:off x="359024" y="3189579"/>
            <a:ext cx="2452708" cy="1358423"/>
          </a:xfrm>
          <a:custGeom>
            <a:avLst/>
            <a:gdLst>
              <a:gd name="connsiteX0" fmla="*/ 0 w 2452708"/>
              <a:gd name="connsiteY0" fmla="*/ 679212 h 1358423"/>
              <a:gd name="connsiteX1" fmla="*/ 1226354 w 2452708"/>
              <a:gd name="connsiteY1" fmla="*/ 0 h 1358423"/>
              <a:gd name="connsiteX2" fmla="*/ 2452708 w 2452708"/>
              <a:gd name="connsiteY2" fmla="*/ 679212 h 1358423"/>
              <a:gd name="connsiteX3" fmla="*/ 1226354 w 2452708"/>
              <a:gd name="connsiteY3" fmla="*/ 1358424 h 1358423"/>
              <a:gd name="connsiteX4" fmla="*/ 0 w 2452708"/>
              <a:gd name="connsiteY4" fmla="*/ 679212 h 1358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2708" h="1358423">
                <a:moveTo>
                  <a:pt x="0" y="679212"/>
                </a:moveTo>
                <a:cubicBezTo>
                  <a:pt x="0" y="304094"/>
                  <a:pt x="549057" y="0"/>
                  <a:pt x="1226354" y="0"/>
                </a:cubicBezTo>
                <a:cubicBezTo>
                  <a:pt x="1903651" y="0"/>
                  <a:pt x="2452708" y="304094"/>
                  <a:pt x="2452708" y="679212"/>
                </a:cubicBezTo>
                <a:cubicBezTo>
                  <a:pt x="2452708" y="1054330"/>
                  <a:pt x="1903651" y="1358424"/>
                  <a:pt x="1226354" y="1358424"/>
                </a:cubicBezTo>
                <a:cubicBezTo>
                  <a:pt x="549057" y="1358424"/>
                  <a:pt x="0" y="1054330"/>
                  <a:pt x="0" y="679212"/>
                </a:cubicBezTo>
                <a:close/>
              </a:path>
            </a:pathLst>
          </a:cu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9511" tIns="219256" rIns="379511" bIns="219256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kern="1200" dirty="0" err="1" smtClean="0"/>
              <a:t>Rosatom</a:t>
            </a:r>
            <a:r>
              <a:rPr lang="en-US" sz="3200" kern="1200" dirty="0" smtClean="0"/>
              <a:t> CICE&amp;T</a:t>
            </a:r>
            <a:endParaRPr lang="ru-RU" sz="3200" kern="1200" dirty="0"/>
          </a:p>
        </p:txBody>
      </p:sp>
      <p:sp>
        <p:nvSpPr>
          <p:cNvPr id="31748" name="Полилиния 31747"/>
          <p:cNvSpPr/>
          <p:nvPr/>
        </p:nvSpPr>
        <p:spPr>
          <a:xfrm rot="16591726">
            <a:off x="1442555" y="2932967"/>
            <a:ext cx="497347" cy="21822"/>
          </a:xfrm>
          <a:custGeom>
            <a:avLst/>
            <a:gdLst>
              <a:gd name="connsiteX0" fmla="*/ 0 w 497347"/>
              <a:gd name="connsiteY0" fmla="*/ 10911 h 21822"/>
              <a:gd name="connsiteX1" fmla="*/ 497347 w 497347"/>
              <a:gd name="connsiteY1" fmla="*/ 10911 h 21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7347" h="21822">
                <a:moveTo>
                  <a:pt x="0" y="10911"/>
                </a:moveTo>
                <a:lnTo>
                  <a:pt x="497347" y="10911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39" tIns="-1522" rIns="248940" bIns="-1524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500" kern="1200"/>
          </a:p>
        </p:txBody>
      </p:sp>
      <p:sp>
        <p:nvSpPr>
          <p:cNvPr id="31749" name="Полилиния 31748"/>
          <p:cNvSpPr/>
          <p:nvPr/>
        </p:nvSpPr>
        <p:spPr>
          <a:xfrm>
            <a:off x="439900" y="1150441"/>
            <a:ext cx="2772000" cy="1547995"/>
          </a:xfrm>
          <a:custGeom>
            <a:avLst/>
            <a:gdLst>
              <a:gd name="connsiteX0" fmla="*/ 0 w 2735996"/>
              <a:gd name="connsiteY0" fmla="*/ 773998 h 1547995"/>
              <a:gd name="connsiteX1" fmla="*/ 1367998 w 2735996"/>
              <a:gd name="connsiteY1" fmla="*/ 0 h 1547995"/>
              <a:gd name="connsiteX2" fmla="*/ 2735996 w 2735996"/>
              <a:gd name="connsiteY2" fmla="*/ 773998 h 1547995"/>
              <a:gd name="connsiteX3" fmla="*/ 1367998 w 2735996"/>
              <a:gd name="connsiteY3" fmla="*/ 1547996 h 1547995"/>
              <a:gd name="connsiteX4" fmla="*/ 0 w 2735996"/>
              <a:gd name="connsiteY4" fmla="*/ 773998 h 1547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5996" h="1547995">
                <a:moveTo>
                  <a:pt x="0" y="773998"/>
                </a:moveTo>
                <a:cubicBezTo>
                  <a:pt x="0" y="346531"/>
                  <a:pt x="612474" y="0"/>
                  <a:pt x="1367998" y="0"/>
                </a:cubicBezTo>
                <a:cubicBezTo>
                  <a:pt x="2123522" y="0"/>
                  <a:pt x="2735996" y="346531"/>
                  <a:pt x="2735996" y="773998"/>
                </a:cubicBezTo>
                <a:cubicBezTo>
                  <a:pt x="2735996" y="1201465"/>
                  <a:pt x="2123522" y="1547996"/>
                  <a:pt x="1367998" y="1547996"/>
                </a:cubicBezTo>
                <a:cubicBezTo>
                  <a:pt x="612474" y="1547996"/>
                  <a:pt x="0" y="1201465"/>
                  <a:pt x="0" y="773998"/>
                </a:cubicBezTo>
                <a:close/>
              </a:path>
            </a:pathLst>
          </a:cu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400677" tIns="226699" rIns="400677" bIns="226699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kern="1200" dirty="0" smtClean="0"/>
              <a:t>Development of technical competencies</a:t>
            </a:r>
            <a:endParaRPr lang="ru-RU" sz="1600" b="1" kern="1200" dirty="0" smtClean="0"/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kern="1200" dirty="0" smtClean="0"/>
              <a:t>(Corporation operational and support processes)</a:t>
            </a:r>
            <a:r>
              <a:rPr lang="ru-RU" sz="1600" kern="1200" dirty="0" smtClean="0"/>
              <a:t> </a:t>
            </a:r>
            <a:endParaRPr lang="ru-RU" sz="1600" kern="1200" dirty="0"/>
          </a:p>
        </p:txBody>
      </p:sp>
      <p:sp>
        <p:nvSpPr>
          <p:cNvPr id="31750" name="Полилиния 31749"/>
          <p:cNvSpPr/>
          <p:nvPr/>
        </p:nvSpPr>
        <p:spPr>
          <a:xfrm rot="20853512">
            <a:off x="2683779" y="3231408"/>
            <a:ext cx="3482309" cy="21822"/>
          </a:xfrm>
          <a:custGeom>
            <a:avLst/>
            <a:gdLst>
              <a:gd name="connsiteX0" fmla="*/ 0 w 3482309"/>
              <a:gd name="connsiteY0" fmla="*/ 10911 h 21822"/>
              <a:gd name="connsiteX1" fmla="*/ 3482309 w 3482309"/>
              <a:gd name="connsiteY1" fmla="*/ 10911 h 21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82309" h="21822">
                <a:moveTo>
                  <a:pt x="0" y="10911"/>
                </a:moveTo>
                <a:lnTo>
                  <a:pt x="3482309" y="10911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66796" tIns="-76146" rIns="1666797" bIns="-76148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200" kern="1200"/>
          </a:p>
        </p:txBody>
      </p:sp>
      <p:sp>
        <p:nvSpPr>
          <p:cNvPr id="31752" name="Полилиния 31751"/>
          <p:cNvSpPr/>
          <p:nvPr/>
        </p:nvSpPr>
        <p:spPr>
          <a:xfrm rot="244073">
            <a:off x="2800606" y="3976464"/>
            <a:ext cx="904418" cy="21822"/>
          </a:xfrm>
          <a:custGeom>
            <a:avLst/>
            <a:gdLst>
              <a:gd name="connsiteX0" fmla="*/ 0 w 904418"/>
              <a:gd name="connsiteY0" fmla="*/ 10911 h 21822"/>
              <a:gd name="connsiteX1" fmla="*/ 904418 w 904418"/>
              <a:gd name="connsiteY1" fmla="*/ 10911 h 21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04418" h="21822">
                <a:moveTo>
                  <a:pt x="0" y="10911"/>
                </a:moveTo>
                <a:lnTo>
                  <a:pt x="904418" y="10911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42299" tIns="-11699" rIns="442298" bIns="-11699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500" kern="1200"/>
          </a:p>
        </p:txBody>
      </p:sp>
      <p:sp>
        <p:nvSpPr>
          <p:cNvPr id="31753" name="Полилиния 31752"/>
          <p:cNvSpPr/>
          <p:nvPr/>
        </p:nvSpPr>
        <p:spPr>
          <a:xfrm>
            <a:off x="3671909" y="3383995"/>
            <a:ext cx="3959997" cy="1547995"/>
          </a:xfrm>
          <a:custGeom>
            <a:avLst/>
            <a:gdLst>
              <a:gd name="connsiteX0" fmla="*/ 0 w 3959997"/>
              <a:gd name="connsiteY0" fmla="*/ 773998 h 1547995"/>
              <a:gd name="connsiteX1" fmla="*/ 1979999 w 3959997"/>
              <a:gd name="connsiteY1" fmla="*/ 0 h 1547995"/>
              <a:gd name="connsiteX2" fmla="*/ 3959998 w 3959997"/>
              <a:gd name="connsiteY2" fmla="*/ 773998 h 1547995"/>
              <a:gd name="connsiteX3" fmla="*/ 1979999 w 3959997"/>
              <a:gd name="connsiteY3" fmla="*/ 1547996 h 1547995"/>
              <a:gd name="connsiteX4" fmla="*/ 0 w 3959997"/>
              <a:gd name="connsiteY4" fmla="*/ 773998 h 1547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9997" h="1547995">
                <a:moveTo>
                  <a:pt x="0" y="773998"/>
                </a:moveTo>
                <a:cubicBezTo>
                  <a:pt x="0" y="346531"/>
                  <a:pt x="886476" y="0"/>
                  <a:pt x="1979999" y="0"/>
                </a:cubicBezTo>
                <a:cubicBezTo>
                  <a:pt x="3073522" y="0"/>
                  <a:pt x="3959998" y="346531"/>
                  <a:pt x="3959998" y="773998"/>
                </a:cubicBezTo>
                <a:cubicBezTo>
                  <a:pt x="3959998" y="1201465"/>
                  <a:pt x="3073522" y="1547996"/>
                  <a:pt x="1979999" y="1547996"/>
                </a:cubicBezTo>
                <a:cubicBezTo>
                  <a:pt x="886476" y="1547996"/>
                  <a:pt x="0" y="1201465"/>
                  <a:pt x="0" y="773998"/>
                </a:cubicBezTo>
                <a:close/>
              </a:path>
            </a:pathLst>
          </a:cu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4">
              <a:hueOff val="0"/>
              <a:satOff val="0"/>
              <a:lumOff val="0"/>
              <a:alphaOff val="0"/>
            </a:schemeClr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579928" tIns="226699" rIns="579928" bIns="226699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kern="1200" dirty="0" smtClean="0"/>
              <a:t>International  Center for  NPP Personnel Training </a:t>
            </a:r>
            <a:endParaRPr lang="ru-RU" sz="1600" b="1" kern="1200" dirty="0" smtClean="0"/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kern="1200" dirty="0" smtClean="0"/>
              <a:t>(educational and training support to international expansion of Russian nuclear technologies )</a:t>
            </a:r>
            <a:endParaRPr lang="ru-RU" sz="1600" kern="1200" dirty="0"/>
          </a:p>
        </p:txBody>
      </p:sp>
      <p:sp>
        <p:nvSpPr>
          <p:cNvPr id="31754" name="Полилиния 31753"/>
          <p:cNvSpPr/>
          <p:nvPr/>
        </p:nvSpPr>
        <p:spPr>
          <a:xfrm rot="19739771">
            <a:off x="2294599" y="2919004"/>
            <a:ext cx="1706189" cy="21822"/>
          </a:xfrm>
          <a:custGeom>
            <a:avLst/>
            <a:gdLst>
              <a:gd name="connsiteX0" fmla="*/ 0 w 1706189"/>
              <a:gd name="connsiteY0" fmla="*/ 10911 h 21822"/>
              <a:gd name="connsiteX1" fmla="*/ 1706189 w 1706189"/>
              <a:gd name="connsiteY1" fmla="*/ 10911 h 21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06189" h="21822">
                <a:moveTo>
                  <a:pt x="0" y="10911"/>
                </a:moveTo>
                <a:lnTo>
                  <a:pt x="1706189" y="10911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23139" tIns="-31743" rIns="823140" bIns="-31745" numCol="1" spcCol="1270" anchor="ctr" anchorCtr="0">
            <a:noAutofit/>
          </a:bodyPr>
          <a:lstStyle/>
          <a:p>
            <a:pPr lvl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600" kern="1200"/>
          </a:p>
        </p:txBody>
      </p:sp>
      <p:sp>
        <p:nvSpPr>
          <p:cNvPr id="31755" name="Полилиния 31754"/>
          <p:cNvSpPr/>
          <p:nvPr/>
        </p:nvSpPr>
        <p:spPr>
          <a:xfrm>
            <a:off x="3531748" y="1179513"/>
            <a:ext cx="2481423" cy="1547995"/>
          </a:xfrm>
          <a:custGeom>
            <a:avLst/>
            <a:gdLst>
              <a:gd name="connsiteX0" fmla="*/ 0 w 2481423"/>
              <a:gd name="connsiteY0" fmla="*/ 773998 h 1547995"/>
              <a:gd name="connsiteX1" fmla="*/ 1240712 w 2481423"/>
              <a:gd name="connsiteY1" fmla="*/ 0 h 1547995"/>
              <a:gd name="connsiteX2" fmla="*/ 2481424 w 2481423"/>
              <a:gd name="connsiteY2" fmla="*/ 773998 h 1547995"/>
              <a:gd name="connsiteX3" fmla="*/ 1240712 w 2481423"/>
              <a:gd name="connsiteY3" fmla="*/ 1547996 h 1547995"/>
              <a:gd name="connsiteX4" fmla="*/ 0 w 2481423"/>
              <a:gd name="connsiteY4" fmla="*/ 773998 h 1547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1423" h="1547995">
                <a:moveTo>
                  <a:pt x="0" y="773998"/>
                </a:moveTo>
                <a:cubicBezTo>
                  <a:pt x="0" y="346531"/>
                  <a:pt x="555486" y="0"/>
                  <a:pt x="1240712" y="0"/>
                </a:cubicBezTo>
                <a:cubicBezTo>
                  <a:pt x="1925938" y="0"/>
                  <a:pt x="2481424" y="346531"/>
                  <a:pt x="2481424" y="773998"/>
                </a:cubicBezTo>
                <a:cubicBezTo>
                  <a:pt x="2481424" y="1201465"/>
                  <a:pt x="1925938" y="1547996"/>
                  <a:pt x="1240712" y="1547996"/>
                </a:cubicBezTo>
                <a:cubicBezTo>
                  <a:pt x="555486" y="1547996"/>
                  <a:pt x="0" y="1201465"/>
                  <a:pt x="0" y="773998"/>
                </a:cubicBezTo>
                <a:close/>
              </a:path>
            </a:pathLst>
          </a:cu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63396" tIns="226699" rIns="363396" bIns="226699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kern="1200" dirty="0" smtClean="0"/>
              <a:t>Development of specialized competencies</a:t>
            </a:r>
            <a:endParaRPr lang="ru-RU" sz="1600" b="1" kern="1200" dirty="0" smtClean="0"/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kern="1200" dirty="0" smtClean="0"/>
              <a:t>(national security</a:t>
            </a:r>
            <a:r>
              <a:rPr lang="ru-RU" sz="1600" kern="1200" dirty="0" smtClean="0"/>
              <a:t>)</a:t>
            </a:r>
            <a:endParaRPr lang="ru-RU" sz="1600" kern="1200" dirty="0"/>
          </a:p>
        </p:txBody>
      </p:sp>
      <p:sp>
        <p:nvSpPr>
          <p:cNvPr id="31751" name="Полилиния 31750"/>
          <p:cNvSpPr/>
          <p:nvPr/>
        </p:nvSpPr>
        <p:spPr>
          <a:xfrm>
            <a:off x="6028249" y="1808811"/>
            <a:ext cx="2771995" cy="1547995"/>
          </a:xfrm>
          <a:custGeom>
            <a:avLst/>
            <a:gdLst>
              <a:gd name="connsiteX0" fmla="*/ 0 w 2771995"/>
              <a:gd name="connsiteY0" fmla="*/ 773998 h 1547995"/>
              <a:gd name="connsiteX1" fmla="*/ 1385998 w 2771995"/>
              <a:gd name="connsiteY1" fmla="*/ 0 h 1547995"/>
              <a:gd name="connsiteX2" fmla="*/ 2771996 w 2771995"/>
              <a:gd name="connsiteY2" fmla="*/ 773998 h 1547995"/>
              <a:gd name="connsiteX3" fmla="*/ 1385998 w 2771995"/>
              <a:gd name="connsiteY3" fmla="*/ 1547996 h 1547995"/>
              <a:gd name="connsiteX4" fmla="*/ 0 w 2771995"/>
              <a:gd name="connsiteY4" fmla="*/ 773998 h 1547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1995" h="1547995">
                <a:moveTo>
                  <a:pt x="0" y="773998"/>
                </a:moveTo>
                <a:cubicBezTo>
                  <a:pt x="0" y="346531"/>
                  <a:pt x="620532" y="0"/>
                  <a:pt x="1385998" y="0"/>
                </a:cubicBezTo>
                <a:cubicBezTo>
                  <a:pt x="2151464" y="0"/>
                  <a:pt x="2771996" y="346531"/>
                  <a:pt x="2771996" y="773998"/>
                </a:cubicBezTo>
                <a:cubicBezTo>
                  <a:pt x="2771996" y="1201465"/>
                  <a:pt x="2151464" y="1547996"/>
                  <a:pt x="1385998" y="1547996"/>
                </a:cubicBezTo>
                <a:cubicBezTo>
                  <a:pt x="620532" y="1547996"/>
                  <a:pt x="0" y="1201465"/>
                  <a:pt x="0" y="773998"/>
                </a:cubicBezTo>
                <a:close/>
              </a:path>
            </a:pathLst>
          </a:cu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405949" tIns="226699" rIns="405949" bIns="226699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kern="1200" dirty="0" smtClean="0"/>
              <a:t>Development of safety competencies</a:t>
            </a:r>
            <a:endParaRPr lang="ru-RU" sz="1600" b="1" kern="1200" dirty="0" smtClean="0"/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kern="1200" dirty="0" smtClean="0"/>
              <a:t>(management of  safety of atomic energy use)</a:t>
            </a:r>
            <a:endParaRPr lang="ru-RU" sz="1600" kern="1200" dirty="0"/>
          </a:p>
        </p:txBody>
      </p:sp>
      <p:sp>
        <p:nvSpPr>
          <p:cNvPr id="31756" name="Номер слайда 3175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477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CICE&amp;T Organization Chart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ROSATOM-CICE&amp;T</a:t>
            </a:r>
            <a:endParaRPr lang="ru-RU" dirty="0"/>
          </a:p>
        </p:txBody>
      </p:sp>
      <p:pic>
        <p:nvPicPr>
          <p:cNvPr id="3074" name="Picture 2" descr="C:\Users\1\Desktop\CIPK_1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316" y="1179513"/>
            <a:ext cx="6892196" cy="520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838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ROSATOM CICE&amp;T Training Dynamics</a:t>
            </a:r>
            <a:r>
              <a:rPr lang="ru-RU" altLang="ru-RU" smtClean="0"/>
              <a:t/>
            </a:r>
            <a:br>
              <a:rPr lang="ru-RU" altLang="ru-RU" smtClean="0"/>
            </a:br>
            <a:endParaRPr lang="ru-RU" altLang="ru-RU" dirty="0" smtClean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ROSATOM-CICE&amp;T</a:t>
            </a:r>
            <a:endParaRPr lang="ru-RU" dirty="0"/>
          </a:p>
        </p:txBody>
      </p:sp>
      <p:graphicFrame>
        <p:nvGraphicFramePr>
          <p:cNvPr id="22" name="Объект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66245"/>
              </p:ext>
            </p:extLst>
          </p:nvPr>
        </p:nvGraphicFramePr>
        <p:xfrm>
          <a:off x="4838824" y="1298317"/>
          <a:ext cx="4027487" cy="4527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100256897"/>
              </p:ext>
            </p:extLst>
          </p:nvPr>
        </p:nvGraphicFramePr>
        <p:xfrm>
          <a:off x="364195" y="1179512"/>
          <a:ext cx="4297815" cy="50397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Номер слайда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851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Distribution of training services by ROSATOM divisions </a:t>
            </a:r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ROSATOM-CICE&amp;T</a:t>
            </a:r>
            <a:endParaRPr lang="ru-RU" dirty="0"/>
          </a:p>
        </p:txBody>
      </p:sp>
      <p:graphicFrame>
        <p:nvGraphicFramePr>
          <p:cNvPr id="19" name="Объект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9978"/>
              </p:ext>
            </p:extLst>
          </p:nvPr>
        </p:nvGraphicFramePr>
        <p:xfrm>
          <a:off x="407988" y="1265238"/>
          <a:ext cx="8207375" cy="4694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804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учебной презентации ЦИП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5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F6600"/>
      </a:accent1>
      <a:accent2>
        <a:srgbClr val="4596D1"/>
      </a:accent2>
      <a:accent3>
        <a:srgbClr val="FFFFFF"/>
      </a:accent3>
      <a:accent4>
        <a:srgbClr val="363637"/>
      </a:accent4>
      <a:accent5>
        <a:srgbClr val="FFB8AA"/>
      </a:accent5>
      <a:accent6>
        <a:srgbClr val="3E87BD"/>
      </a:accent6>
      <a:hlink>
        <a:srgbClr val="003274"/>
      </a:hlink>
      <a:folHlink>
        <a:srgbClr val="025EA1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1DCF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1DCF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учебной презентации ЦИПК</Template>
  <TotalTime>423</TotalTime>
  <Words>1478</Words>
  <Application>Microsoft Office PowerPoint</Application>
  <PresentationFormat>Экран (4:3)</PresentationFormat>
  <Paragraphs>372</Paragraphs>
  <Slides>31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Шаблон учебной презентации ЦИПК</vt:lpstr>
      <vt:lpstr>Оформление по умолчанию</vt:lpstr>
      <vt:lpstr> International Activities of  ROSATOM Central Institute for Continuing Education&amp;Training</vt:lpstr>
      <vt:lpstr>Contents </vt:lpstr>
      <vt:lpstr>1. Introduction in ROSATOM-CICE&amp;T Activities </vt:lpstr>
      <vt:lpstr>Obninsk- cradle of the NPP development </vt:lpstr>
      <vt:lpstr>Презентация PowerPoint</vt:lpstr>
      <vt:lpstr>Rosatom CICE&amp;T Lines of Activities  </vt:lpstr>
      <vt:lpstr>CICE&amp;T Organization Chart</vt:lpstr>
      <vt:lpstr>ROSATOM CICE&amp;T Training Dynamics </vt:lpstr>
      <vt:lpstr>Distribution of training services by ROSATOM divisions </vt:lpstr>
      <vt:lpstr>2. Training Solutions</vt:lpstr>
      <vt:lpstr>Essentials of HRD in Emerging Nuclear Countries   </vt:lpstr>
      <vt:lpstr>Forming the Pool of Russian Experts to Support the Nuclear Infrastructure Development in Emerging Nuclear Countries</vt:lpstr>
      <vt:lpstr>ROSATOM Phase Based E&amp;T Solutions</vt:lpstr>
      <vt:lpstr>Developing of Training Materials in Russian </vt:lpstr>
      <vt:lpstr>Developing of Training Materials in English </vt:lpstr>
      <vt:lpstr>Training Programme Description (1/2)</vt:lpstr>
      <vt:lpstr>Training Programme Description (2/2)</vt:lpstr>
      <vt:lpstr>Training Courses’ Development in 2013  Ordered by “Rusatom Overseas”</vt:lpstr>
      <vt:lpstr>NKM Issues in Training Course Development </vt:lpstr>
      <vt:lpstr>Training in Cooperatiоn with ENEN (European Nuclear Education  Network Association)</vt:lpstr>
      <vt:lpstr>Bilateral Cooperation with VN Organizations  in 2012</vt:lpstr>
      <vt:lpstr>3. Cooperation with the IAEA</vt:lpstr>
      <vt:lpstr>Презентация PowerPoint</vt:lpstr>
      <vt:lpstr>Signing Practical Arrangements Between ROSATOM Subsidiaries and  the IAEA</vt:lpstr>
      <vt:lpstr>Short-term Training Courses for  Bangladesh Nuclear Infrastructure Development in cooperation with IAEA  </vt:lpstr>
      <vt:lpstr>Cooperation with the IAEA: Training Top Managers in Nuclear Power Program for Vietnam in 2011  </vt:lpstr>
      <vt:lpstr>Training activities in ROSATOM CICE&amp;T provided  in cooperation with TC IAEA</vt:lpstr>
      <vt:lpstr>4. Lesson learned</vt:lpstr>
      <vt:lpstr>Professional (left) and educational (right) background of national nuclear infrastructure personnel visited Rosatom-CICE&amp;T in 2011-2014</vt:lpstr>
      <vt:lpstr>Lesson learned</vt:lpstr>
      <vt:lpstr>Thank You for Your Attention! Welcome to Rosatom CICET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International HRD Programmes for Nuclear Power:  Lesson Learned in ROSATOM Central Institute  for Continuing Education&amp;Training</dc:title>
  <dc:creator>Клименко Елена Игоревна</dc:creator>
  <cp:lastModifiedBy>Артисюк</cp:lastModifiedBy>
  <cp:revision>28</cp:revision>
  <dcterms:created xsi:type="dcterms:W3CDTF">2014-06-09T04:26:48Z</dcterms:created>
  <dcterms:modified xsi:type="dcterms:W3CDTF">2014-06-27T04:37:37Z</dcterms:modified>
</cp:coreProperties>
</file>