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sldIdLst>
    <p:sldId id="299" r:id="rId2"/>
    <p:sldId id="302" r:id="rId3"/>
    <p:sldId id="303" r:id="rId4"/>
    <p:sldId id="304" r:id="rId5"/>
    <p:sldId id="296" r:id="rId6"/>
    <p:sldId id="297" r:id="rId7"/>
    <p:sldId id="298" r:id="rId8"/>
    <p:sldId id="308" r:id="rId9"/>
    <p:sldId id="306" r:id="rId10"/>
    <p:sldId id="30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054" autoAdjust="0"/>
    <p:restoredTop sz="85143" autoAdjust="0"/>
  </p:normalViewPr>
  <p:slideViewPr>
    <p:cSldViewPr snapToObjects="1" showGuides="1">
      <p:cViewPr varScale="1">
        <p:scale>
          <a:sx n="95" d="100"/>
          <a:sy n="95" d="100"/>
        </p:scale>
        <p:origin x="-1998" y="-102"/>
      </p:cViewPr>
      <p:guideLst>
        <p:guide orient="horz" pos="743"/>
        <p:guide pos="5542"/>
        <p:guide pos="226"/>
        <p:guide pos="426"/>
        <p:guide pos="601"/>
        <p:guide pos="7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511F29-AC8A-47BA-AA82-8EBC525A72CD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6AE280-DA16-4247-A850-A51282CB6E6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rgbClr val="002060"/>
        </a:solidFill>
        <a:ln/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</a:rPr>
            <a:t>ЦИПК </a:t>
          </a:r>
          <a:r>
            <a:rPr lang="ru-RU" sz="1800" b="1" dirty="0" err="1" smtClean="0">
              <a:solidFill>
                <a:schemeClr val="bg1"/>
              </a:solidFill>
            </a:rPr>
            <a:t>Росатома</a:t>
          </a:r>
          <a:endParaRPr lang="ru-RU" sz="1800" b="1" dirty="0">
            <a:solidFill>
              <a:schemeClr val="bg1"/>
            </a:solidFill>
          </a:endParaRPr>
        </a:p>
      </dgm:t>
    </dgm:pt>
    <dgm:pt modelId="{E0B4C80E-BB54-4DA2-A24A-3373448E60B6}" type="parTrans" cxnId="{834AD7A3-9573-4DB9-985A-8CA574AA179A}">
      <dgm:prSet/>
      <dgm:spPr/>
      <dgm:t>
        <a:bodyPr/>
        <a:lstStyle/>
        <a:p>
          <a:endParaRPr lang="ru-RU"/>
        </a:p>
      </dgm:t>
    </dgm:pt>
    <dgm:pt modelId="{C67B808B-27E9-4DBF-99CE-9E1B4606098A}" type="sibTrans" cxnId="{834AD7A3-9573-4DB9-985A-8CA574AA179A}">
      <dgm:prSet/>
      <dgm:spPr/>
      <dgm:t>
        <a:bodyPr/>
        <a:lstStyle/>
        <a:p>
          <a:endParaRPr lang="ru-RU"/>
        </a:p>
      </dgm:t>
    </dgm:pt>
    <dgm:pt modelId="{5557B167-95AE-43DB-B1B6-046552194DEE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accent6">
              <a:lumMod val="50000"/>
            </a:schemeClr>
          </a:solidFill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500" b="1" dirty="0" smtClean="0"/>
            <a:t>Развитие технических компетенций</a:t>
          </a:r>
        </a:p>
        <a:p>
          <a:r>
            <a:rPr lang="en-US" sz="1400" dirty="0" smtClean="0"/>
            <a:t>(</a:t>
          </a:r>
          <a:r>
            <a:rPr lang="ru-RU" sz="1400" dirty="0" smtClean="0"/>
            <a:t>корпоративные операционные и поддерживающие процессы</a:t>
          </a:r>
          <a:r>
            <a:rPr lang="en-US" sz="1400" dirty="0" smtClean="0"/>
            <a:t>)</a:t>
          </a:r>
          <a:r>
            <a:rPr lang="ru-RU" sz="1400" b="0" dirty="0" smtClean="0"/>
            <a:t> </a:t>
          </a:r>
          <a:endParaRPr lang="ru-RU" sz="1400" b="0" dirty="0"/>
        </a:p>
      </dgm:t>
    </dgm:pt>
    <dgm:pt modelId="{60F07A12-4806-488E-A48E-B6E47C803396}" type="parTrans" cxnId="{14028B91-0374-4DC8-B2E8-C4B39AB46E9C}">
      <dgm:prSet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51BDD4A2-172D-4DB7-BCD0-C83E6F1CA68C}" type="sibTrans" cxnId="{14028B91-0374-4DC8-B2E8-C4B39AB46E9C}">
      <dgm:prSet/>
      <dgm:spPr/>
      <dgm:t>
        <a:bodyPr/>
        <a:lstStyle/>
        <a:p>
          <a:endParaRPr lang="ru-RU"/>
        </a:p>
      </dgm:t>
    </dgm:pt>
    <dgm:pt modelId="{3926605E-908E-47CF-8E8C-EABC1409B912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accent6">
              <a:lumMod val="50000"/>
            </a:schemeClr>
          </a:solidFill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500" b="1" dirty="0" smtClean="0"/>
            <a:t>Развитие компетенций по безопасности</a:t>
          </a:r>
        </a:p>
        <a:p>
          <a:r>
            <a:rPr lang="en-US" sz="1500" dirty="0" smtClean="0"/>
            <a:t>(</a:t>
          </a:r>
          <a:r>
            <a:rPr lang="ru-RU" sz="1500" dirty="0" smtClean="0"/>
            <a:t>управление безопасным использованием атомной энергии</a:t>
          </a:r>
          <a:r>
            <a:rPr lang="en-US" sz="1500" dirty="0" smtClean="0"/>
            <a:t>)</a:t>
          </a:r>
          <a:endParaRPr lang="ru-RU" sz="1400" b="0" dirty="0"/>
        </a:p>
      </dgm:t>
    </dgm:pt>
    <dgm:pt modelId="{891E03AA-A27B-4AC6-86BB-3390F27ACAF7}" type="parTrans" cxnId="{7F8D536A-B0A5-48D9-9E22-1C4C87313A0B}">
      <dgm:prSet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6CFD6CB4-42CE-46D5-9E37-3410A91ADF92}" type="sibTrans" cxnId="{7F8D536A-B0A5-48D9-9E22-1C4C87313A0B}">
      <dgm:prSet/>
      <dgm:spPr/>
      <dgm:t>
        <a:bodyPr/>
        <a:lstStyle/>
        <a:p>
          <a:endParaRPr lang="ru-RU"/>
        </a:p>
      </dgm:t>
    </dgm:pt>
    <dgm:pt modelId="{3634CA9E-7310-4EDD-8BB5-A8BC98C6F8D3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accent6">
              <a:lumMod val="50000"/>
            </a:schemeClr>
          </a:solidFill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500" b="1" dirty="0" smtClean="0"/>
            <a:t>Развитие специальных компетенций</a:t>
          </a:r>
        </a:p>
        <a:p>
          <a:r>
            <a:rPr lang="en-US" sz="1400" dirty="0" smtClean="0"/>
            <a:t>(</a:t>
          </a:r>
          <a:r>
            <a:rPr lang="ru-RU" sz="1400" dirty="0" smtClean="0"/>
            <a:t>национальная безопасность</a:t>
          </a:r>
          <a:r>
            <a:rPr lang="en-US" sz="1400" dirty="0" smtClean="0"/>
            <a:t>)</a:t>
          </a:r>
          <a:endParaRPr lang="ru-RU" sz="1400" b="0" dirty="0"/>
        </a:p>
      </dgm:t>
    </dgm:pt>
    <dgm:pt modelId="{969ED0F3-0CDB-4965-BC3C-80109D5E6862}" type="parTrans" cxnId="{BC144667-7DDB-488B-99FC-DB1F7FAC562D}">
      <dgm:prSet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EA474DBD-2DD8-4B29-9D7E-79241D280167}" type="sibTrans" cxnId="{BC144667-7DDB-488B-99FC-DB1F7FAC562D}">
      <dgm:prSet/>
      <dgm:spPr/>
      <dgm:t>
        <a:bodyPr/>
        <a:lstStyle/>
        <a:p>
          <a:endParaRPr lang="ru-RU"/>
        </a:p>
      </dgm:t>
    </dgm:pt>
    <dgm:pt modelId="{95D22DB7-6827-471E-A6A2-172437C0AD55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ln>
          <a:solidFill>
            <a:schemeClr val="accent6">
              <a:lumMod val="50000"/>
            </a:schemeClr>
          </a:solidFill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500" b="1" dirty="0" smtClean="0"/>
            <a:t>Международный Центр Подготовки Персонала</a:t>
          </a:r>
        </a:p>
        <a:p>
          <a:r>
            <a:rPr lang="en-US" sz="1500" dirty="0" smtClean="0"/>
            <a:t>(</a:t>
          </a:r>
          <a:r>
            <a:rPr lang="ru-RU" sz="1500" dirty="0" smtClean="0"/>
            <a:t>образовательная  поддержка международной экспансии российских ядерных технологий</a:t>
          </a:r>
          <a:r>
            <a:rPr lang="en-US" sz="1500" dirty="0" smtClean="0"/>
            <a:t>)</a:t>
          </a:r>
          <a:endParaRPr lang="ru-RU" sz="1400" b="0" dirty="0"/>
        </a:p>
      </dgm:t>
    </dgm:pt>
    <dgm:pt modelId="{59075F3B-1C2A-4BBA-AC19-DA4FCEA81582}" type="parTrans" cxnId="{80263EDF-D70F-403E-9925-FF1E342F7383}">
      <dgm:prSet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919CB54-37B7-4EBF-94EC-56A36D4E2121}" type="sibTrans" cxnId="{80263EDF-D70F-403E-9925-FF1E342F7383}">
      <dgm:prSet/>
      <dgm:spPr/>
      <dgm:t>
        <a:bodyPr/>
        <a:lstStyle/>
        <a:p>
          <a:endParaRPr lang="ru-RU"/>
        </a:p>
      </dgm:t>
    </dgm:pt>
    <dgm:pt modelId="{672CFDF7-E1DD-4C46-A8F0-92D6D1A7F260}" type="pres">
      <dgm:prSet presAssocID="{04511F29-AC8A-47BA-AA82-8EBC525A72C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EF30EC2-EDF6-48D9-8718-BC61323028A0}" type="pres">
      <dgm:prSet presAssocID="{576AE280-DA16-4247-A850-A51282CB6E62}" presName="centerShape" presStyleLbl="node0" presStyleIdx="0" presStyleCnt="1" custScaleX="171447" custScaleY="110291" custLinFactNeighborX="-69686" custLinFactNeighborY="-3440"/>
      <dgm:spPr/>
      <dgm:t>
        <a:bodyPr/>
        <a:lstStyle/>
        <a:p>
          <a:endParaRPr lang="ru-RU"/>
        </a:p>
      </dgm:t>
    </dgm:pt>
    <dgm:pt modelId="{C8B5B514-7024-4F60-BE13-E8278CDA64CD}" type="pres">
      <dgm:prSet presAssocID="{60F07A12-4806-488E-A48E-B6E47C803396}" presName="Name9" presStyleLbl="parChTrans1D2" presStyleIdx="0" presStyleCnt="4"/>
      <dgm:spPr/>
      <dgm:t>
        <a:bodyPr/>
        <a:lstStyle/>
        <a:p>
          <a:endParaRPr lang="ru-RU"/>
        </a:p>
      </dgm:t>
    </dgm:pt>
    <dgm:pt modelId="{BA6E8C89-DF30-4E83-BCA2-40D561798044}" type="pres">
      <dgm:prSet presAssocID="{60F07A12-4806-488E-A48E-B6E47C803396}" presName="connTx" presStyleLbl="parChTrans1D2" presStyleIdx="0" presStyleCnt="4"/>
      <dgm:spPr/>
      <dgm:t>
        <a:bodyPr/>
        <a:lstStyle/>
        <a:p>
          <a:endParaRPr lang="ru-RU"/>
        </a:p>
      </dgm:t>
    </dgm:pt>
    <dgm:pt modelId="{D9CDFB83-ACD0-406F-9AD5-989C549928EA}" type="pres">
      <dgm:prSet presAssocID="{5557B167-95AE-43DB-B1B6-046552194DEE}" presName="node" presStyleLbl="node1" presStyleIdx="0" presStyleCnt="4" custScaleX="153163" custScaleY="107541" custRadScaleRad="165202" custRadScaleInc="-1149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17F86-DAD6-4ADF-8D31-34FD8A6ACA5B}" type="pres">
      <dgm:prSet presAssocID="{891E03AA-A27B-4AC6-86BB-3390F27ACAF7}" presName="Name9" presStyleLbl="parChTrans1D2" presStyleIdx="1" presStyleCnt="4"/>
      <dgm:spPr/>
      <dgm:t>
        <a:bodyPr/>
        <a:lstStyle/>
        <a:p>
          <a:endParaRPr lang="ru-RU"/>
        </a:p>
      </dgm:t>
    </dgm:pt>
    <dgm:pt modelId="{DD42D31D-84FF-43F7-B4E0-C98F9E25B8CC}" type="pres">
      <dgm:prSet presAssocID="{891E03AA-A27B-4AC6-86BB-3390F27ACAF7}" presName="connTx" presStyleLbl="parChTrans1D2" presStyleIdx="1" presStyleCnt="4"/>
      <dgm:spPr/>
      <dgm:t>
        <a:bodyPr/>
        <a:lstStyle/>
        <a:p>
          <a:endParaRPr lang="ru-RU"/>
        </a:p>
      </dgm:t>
    </dgm:pt>
    <dgm:pt modelId="{8C9B7A6D-D291-4985-998F-9F5AF50F1E36}" type="pres">
      <dgm:prSet presAssocID="{3926605E-908E-47CF-8E8C-EABC1409B912}" presName="node" presStyleLbl="node1" presStyleIdx="1" presStyleCnt="4" custScaleX="160167" custScaleY="108562" custRadScaleRad="175899" custRadScaleInc="-69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6BF468-C241-4389-9F4D-34CF1631851D}" type="pres">
      <dgm:prSet presAssocID="{59075F3B-1C2A-4BBA-AC19-DA4FCEA81582}" presName="Name9" presStyleLbl="parChTrans1D2" presStyleIdx="2" presStyleCnt="4"/>
      <dgm:spPr/>
      <dgm:t>
        <a:bodyPr/>
        <a:lstStyle/>
        <a:p>
          <a:endParaRPr lang="ru-RU"/>
        </a:p>
      </dgm:t>
    </dgm:pt>
    <dgm:pt modelId="{4C8C15C2-F8F3-4EA1-8D28-6BF294AA3A0A}" type="pres">
      <dgm:prSet presAssocID="{59075F3B-1C2A-4BBA-AC19-DA4FCEA81582}" presName="connTx" presStyleLbl="parChTrans1D2" presStyleIdx="2" presStyleCnt="4"/>
      <dgm:spPr/>
      <dgm:t>
        <a:bodyPr/>
        <a:lstStyle/>
        <a:p>
          <a:endParaRPr lang="ru-RU"/>
        </a:p>
      </dgm:t>
    </dgm:pt>
    <dgm:pt modelId="{E9C981D3-FD70-48DA-9566-9F6C588E432F}" type="pres">
      <dgm:prSet presAssocID="{95D22DB7-6827-471E-A6A2-172437C0AD55}" presName="node" presStyleLbl="node1" presStyleIdx="2" presStyleCnt="4" custScaleX="221455" custScaleY="99261" custRadScaleRad="128731" custRadScaleInc="-1964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19511F-D47E-4785-978E-2744811F188F}" type="pres">
      <dgm:prSet presAssocID="{969ED0F3-0CDB-4965-BC3C-80109D5E6862}" presName="Name9" presStyleLbl="parChTrans1D2" presStyleIdx="3" presStyleCnt="4"/>
      <dgm:spPr/>
      <dgm:t>
        <a:bodyPr/>
        <a:lstStyle/>
        <a:p>
          <a:endParaRPr lang="ru-RU"/>
        </a:p>
      </dgm:t>
    </dgm:pt>
    <dgm:pt modelId="{B3FFB9B8-AC2B-48FB-A961-4EB2CD2B2652}" type="pres">
      <dgm:prSet presAssocID="{969ED0F3-0CDB-4965-BC3C-80109D5E6862}" presName="connTx" presStyleLbl="parChTrans1D2" presStyleIdx="3" presStyleCnt="4"/>
      <dgm:spPr/>
      <dgm:t>
        <a:bodyPr/>
        <a:lstStyle/>
        <a:p>
          <a:endParaRPr lang="ru-RU"/>
        </a:p>
      </dgm:t>
    </dgm:pt>
    <dgm:pt modelId="{8FBB2B6B-BC70-48D7-A756-EBB7DFE49E60}" type="pres">
      <dgm:prSet presAssocID="{3634CA9E-7310-4EDD-8BB5-A8BC98C6F8D3}" presName="node" presStyleLbl="node1" presStyleIdx="3" presStyleCnt="4" custScaleX="149372" custScaleY="108562" custRadScaleRad="98774" custRadScaleInc="209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263EDF-D70F-403E-9925-FF1E342F7383}" srcId="{576AE280-DA16-4247-A850-A51282CB6E62}" destId="{95D22DB7-6827-471E-A6A2-172437C0AD55}" srcOrd="2" destOrd="0" parTransId="{59075F3B-1C2A-4BBA-AC19-DA4FCEA81582}" sibTransId="{0919CB54-37B7-4EBF-94EC-56A36D4E2121}"/>
    <dgm:cxn modelId="{BC144667-7DDB-488B-99FC-DB1F7FAC562D}" srcId="{576AE280-DA16-4247-A850-A51282CB6E62}" destId="{3634CA9E-7310-4EDD-8BB5-A8BC98C6F8D3}" srcOrd="3" destOrd="0" parTransId="{969ED0F3-0CDB-4965-BC3C-80109D5E6862}" sibTransId="{EA474DBD-2DD8-4B29-9D7E-79241D280167}"/>
    <dgm:cxn modelId="{75144B95-789C-4603-BC08-3B61F5EA8F64}" type="presOf" srcId="{891E03AA-A27B-4AC6-86BB-3390F27ACAF7}" destId="{2D517F86-DAD6-4ADF-8D31-34FD8A6ACA5B}" srcOrd="0" destOrd="0" presId="urn:microsoft.com/office/officeart/2005/8/layout/radial1"/>
    <dgm:cxn modelId="{B4831590-1A8C-4F2E-BA20-A7121ACA4C9D}" type="presOf" srcId="{5557B167-95AE-43DB-B1B6-046552194DEE}" destId="{D9CDFB83-ACD0-406F-9AD5-989C549928EA}" srcOrd="0" destOrd="0" presId="urn:microsoft.com/office/officeart/2005/8/layout/radial1"/>
    <dgm:cxn modelId="{7F8D536A-B0A5-48D9-9E22-1C4C87313A0B}" srcId="{576AE280-DA16-4247-A850-A51282CB6E62}" destId="{3926605E-908E-47CF-8E8C-EABC1409B912}" srcOrd="1" destOrd="0" parTransId="{891E03AA-A27B-4AC6-86BB-3390F27ACAF7}" sibTransId="{6CFD6CB4-42CE-46D5-9E37-3410A91ADF92}"/>
    <dgm:cxn modelId="{EAC1977D-FCA4-4CA5-AF6C-6426B1D28198}" type="presOf" srcId="{3926605E-908E-47CF-8E8C-EABC1409B912}" destId="{8C9B7A6D-D291-4985-998F-9F5AF50F1E36}" srcOrd="0" destOrd="0" presId="urn:microsoft.com/office/officeart/2005/8/layout/radial1"/>
    <dgm:cxn modelId="{834AD7A3-9573-4DB9-985A-8CA574AA179A}" srcId="{04511F29-AC8A-47BA-AA82-8EBC525A72CD}" destId="{576AE280-DA16-4247-A850-A51282CB6E62}" srcOrd="0" destOrd="0" parTransId="{E0B4C80E-BB54-4DA2-A24A-3373448E60B6}" sibTransId="{C67B808B-27E9-4DBF-99CE-9E1B4606098A}"/>
    <dgm:cxn modelId="{14028B91-0374-4DC8-B2E8-C4B39AB46E9C}" srcId="{576AE280-DA16-4247-A850-A51282CB6E62}" destId="{5557B167-95AE-43DB-B1B6-046552194DEE}" srcOrd="0" destOrd="0" parTransId="{60F07A12-4806-488E-A48E-B6E47C803396}" sibTransId="{51BDD4A2-172D-4DB7-BCD0-C83E6F1CA68C}"/>
    <dgm:cxn modelId="{F3A429B9-4905-48B2-B6A0-860F5782B72F}" type="presOf" srcId="{576AE280-DA16-4247-A850-A51282CB6E62}" destId="{FEF30EC2-EDF6-48D9-8718-BC61323028A0}" srcOrd="0" destOrd="0" presId="urn:microsoft.com/office/officeart/2005/8/layout/radial1"/>
    <dgm:cxn modelId="{BAAC65A2-FD3E-41E8-A9CA-6D051C46122C}" type="presOf" srcId="{60F07A12-4806-488E-A48E-B6E47C803396}" destId="{C8B5B514-7024-4F60-BE13-E8278CDA64CD}" srcOrd="0" destOrd="0" presId="urn:microsoft.com/office/officeart/2005/8/layout/radial1"/>
    <dgm:cxn modelId="{773FA5E9-F5C5-4C58-AF92-B627FCCBAACF}" type="presOf" srcId="{3634CA9E-7310-4EDD-8BB5-A8BC98C6F8D3}" destId="{8FBB2B6B-BC70-48D7-A756-EBB7DFE49E60}" srcOrd="0" destOrd="0" presId="urn:microsoft.com/office/officeart/2005/8/layout/radial1"/>
    <dgm:cxn modelId="{8A8D086A-3111-45B6-A1BD-E161C8685D2B}" type="presOf" srcId="{95D22DB7-6827-471E-A6A2-172437C0AD55}" destId="{E9C981D3-FD70-48DA-9566-9F6C588E432F}" srcOrd="0" destOrd="0" presId="urn:microsoft.com/office/officeart/2005/8/layout/radial1"/>
    <dgm:cxn modelId="{3D727AD8-1DC9-448F-BBCF-84733A3249B3}" type="presOf" srcId="{60F07A12-4806-488E-A48E-B6E47C803396}" destId="{BA6E8C89-DF30-4E83-BCA2-40D561798044}" srcOrd="1" destOrd="0" presId="urn:microsoft.com/office/officeart/2005/8/layout/radial1"/>
    <dgm:cxn modelId="{2F1A3AA4-37C5-4449-AF17-05ECC0B0E83E}" type="presOf" srcId="{969ED0F3-0CDB-4965-BC3C-80109D5E6862}" destId="{9119511F-D47E-4785-978E-2744811F188F}" srcOrd="0" destOrd="0" presId="urn:microsoft.com/office/officeart/2005/8/layout/radial1"/>
    <dgm:cxn modelId="{9877EE86-39F1-49E7-8B0A-B2AC54FD7A0B}" type="presOf" srcId="{59075F3B-1C2A-4BBA-AC19-DA4FCEA81582}" destId="{5A6BF468-C241-4389-9F4D-34CF1631851D}" srcOrd="0" destOrd="0" presId="urn:microsoft.com/office/officeart/2005/8/layout/radial1"/>
    <dgm:cxn modelId="{BD14D9B6-1B55-47EA-B8BD-568B4704FCA5}" type="presOf" srcId="{891E03AA-A27B-4AC6-86BB-3390F27ACAF7}" destId="{DD42D31D-84FF-43F7-B4E0-C98F9E25B8CC}" srcOrd="1" destOrd="0" presId="urn:microsoft.com/office/officeart/2005/8/layout/radial1"/>
    <dgm:cxn modelId="{146D6533-16B1-4BB8-8480-BBE7A652B4CC}" type="presOf" srcId="{59075F3B-1C2A-4BBA-AC19-DA4FCEA81582}" destId="{4C8C15C2-F8F3-4EA1-8D28-6BF294AA3A0A}" srcOrd="1" destOrd="0" presId="urn:microsoft.com/office/officeart/2005/8/layout/radial1"/>
    <dgm:cxn modelId="{CD9EFB83-09B3-42B6-B340-E089DC0A5B77}" type="presOf" srcId="{969ED0F3-0CDB-4965-BC3C-80109D5E6862}" destId="{B3FFB9B8-AC2B-48FB-A961-4EB2CD2B2652}" srcOrd="1" destOrd="0" presId="urn:microsoft.com/office/officeart/2005/8/layout/radial1"/>
    <dgm:cxn modelId="{B68A728D-257D-4EF0-87B1-9918EED7F93F}" type="presOf" srcId="{04511F29-AC8A-47BA-AA82-8EBC525A72CD}" destId="{672CFDF7-E1DD-4C46-A8F0-92D6D1A7F260}" srcOrd="0" destOrd="0" presId="urn:microsoft.com/office/officeart/2005/8/layout/radial1"/>
    <dgm:cxn modelId="{E4A60733-4FDF-44E4-BAB5-4D9772B4A5E4}" type="presParOf" srcId="{672CFDF7-E1DD-4C46-A8F0-92D6D1A7F260}" destId="{FEF30EC2-EDF6-48D9-8718-BC61323028A0}" srcOrd="0" destOrd="0" presId="urn:microsoft.com/office/officeart/2005/8/layout/radial1"/>
    <dgm:cxn modelId="{E8C4D125-E9E2-4078-A388-EA65F386DD65}" type="presParOf" srcId="{672CFDF7-E1DD-4C46-A8F0-92D6D1A7F260}" destId="{C8B5B514-7024-4F60-BE13-E8278CDA64CD}" srcOrd="1" destOrd="0" presId="urn:microsoft.com/office/officeart/2005/8/layout/radial1"/>
    <dgm:cxn modelId="{095124AD-8213-43F7-B12C-7010329F3697}" type="presParOf" srcId="{C8B5B514-7024-4F60-BE13-E8278CDA64CD}" destId="{BA6E8C89-DF30-4E83-BCA2-40D561798044}" srcOrd="0" destOrd="0" presId="urn:microsoft.com/office/officeart/2005/8/layout/radial1"/>
    <dgm:cxn modelId="{79FE827C-EE6D-48DC-A30C-11F4F06F494E}" type="presParOf" srcId="{672CFDF7-E1DD-4C46-A8F0-92D6D1A7F260}" destId="{D9CDFB83-ACD0-406F-9AD5-989C549928EA}" srcOrd="2" destOrd="0" presId="urn:microsoft.com/office/officeart/2005/8/layout/radial1"/>
    <dgm:cxn modelId="{E5D0EB6F-3C3C-448E-869F-1936F7ED6E1C}" type="presParOf" srcId="{672CFDF7-E1DD-4C46-A8F0-92D6D1A7F260}" destId="{2D517F86-DAD6-4ADF-8D31-34FD8A6ACA5B}" srcOrd="3" destOrd="0" presId="urn:microsoft.com/office/officeart/2005/8/layout/radial1"/>
    <dgm:cxn modelId="{736FCC11-8188-4FC1-970A-614AAF35E313}" type="presParOf" srcId="{2D517F86-DAD6-4ADF-8D31-34FD8A6ACA5B}" destId="{DD42D31D-84FF-43F7-B4E0-C98F9E25B8CC}" srcOrd="0" destOrd="0" presId="urn:microsoft.com/office/officeart/2005/8/layout/radial1"/>
    <dgm:cxn modelId="{4C502880-1BCA-4BF7-BC44-7911487CD45D}" type="presParOf" srcId="{672CFDF7-E1DD-4C46-A8F0-92D6D1A7F260}" destId="{8C9B7A6D-D291-4985-998F-9F5AF50F1E36}" srcOrd="4" destOrd="0" presId="urn:microsoft.com/office/officeart/2005/8/layout/radial1"/>
    <dgm:cxn modelId="{2866A2F3-F0DC-41A7-9825-466E92A671B0}" type="presParOf" srcId="{672CFDF7-E1DD-4C46-A8F0-92D6D1A7F260}" destId="{5A6BF468-C241-4389-9F4D-34CF1631851D}" srcOrd="5" destOrd="0" presId="urn:microsoft.com/office/officeart/2005/8/layout/radial1"/>
    <dgm:cxn modelId="{55A99ABD-D707-4B58-B4C7-FB3E1BDD664E}" type="presParOf" srcId="{5A6BF468-C241-4389-9F4D-34CF1631851D}" destId="{4C8C15C2-F8F3-4EA1-8D28-6BF294AA3A0A}" srcOrd="0" destOrd="0" presId="urn:microsoft.com/office/officeart/2005/8/layout/radial1"/>
    <dgm:cxn modelId="{885DD4CE-AF05-4E67-964F-7602463A2076}" type="presParOf" srcId="{672CFDF7-E1DD-4C46-A8F0-92D6D1A7F260}" destId="{E9C981D3-FD70-48DA-9566-9F6C588E432F}" srcOrd="6" destOrd="0" presId="urn:microsoft.com/office/officeart/2005/8/layout/radial1"/>
    <dgm:cxn modelId="{65ACE388-384B-4BA9-9BA6-7476B51662B1}" type="presParOf" srcId="{672CFDF7-E1DD-4C46-A8F0-92D6D1A7F260}" destId="{9119511F-D47E-4785-978E-2744811F188F}" srcOrd="7" destOrd="0" presId="urn:microsoft.com/office/officeart/2005/8/layout/radial1"/>
    <dgm:cxn modelId="{F91EF942-9AC1-459B-B085-D10EA64F5089}" type="presParOf" srcId="{9119511F-D47E-4785-978E-2744811F188F}" destId="{B3FFB9B8-AC2B-48FB-A961-4EB2CD2B2652}" srcOrd="0" destOrd="0" presId="urn:microsoft.com/office/officeart/2005/8/layout/radial1"/>
    <dgm:cxn modelId="{BB97BFF5-F93A-4DDA-ACA4-3781969F5C99}" type="presParOf" srcId="{672CFDF7-E1DD-4C46-A8F0-92D6D1A7F260}" destId="{8FBB2B6B-BC70-48D7-A756-EBB7DFE49E60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30EC2-EDF6-48D9-8718-BC61323028A0}">
      <dsp:nvSpPr>
        <dsp:cNvPr id="0" name=""/>
        <dsp:cNvSpPr/>
      </dsp:nvSpPr>
      <dsp:spPr>
        <a:xfrm>
          <a:off x="84665" y="1908292"/>
          <a:ext cx="2736311" cy="1760255"/>
        </a:xfrm>
        <a:prstGeom prst="ellipse">
          <a:avLst/>
        </a:prstGeom>
        <a:solidFill>
          <a:srgbClr val="002060"/>
        </a:solidFill>
        <a:ln w="11430" cap="flat" cmpd="sng" algn="ctr">
          <a:solidFill>
            <a:schemeClr val="accent1"/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</a:rPr>
            <a:t>ЦИПК </a:t>
          </a:r>
          <a:r>
            <a:rPr lang="ru-RU" sz="1800" b="1" kern="1200" dirty="0" err="1" smtClean="0">
              <a:solidFill>
                <a:schemeClr val="bg1"/>
              </a:solidFill>
            </a:rPr>
            <a:t>Росатома</a:t>
          </a:r>
          <a:endParaRPr lang="ru-RU" sz="1800" b="1" kern="1200" dirty="0">
            <a:solidFill>
              <a:schemeClr val="bg1"/>
            </a:solidFill>
          </a:endParaRPr>
        </a:p>
      </dsp:txBody>
      <dsp:txXfrm>
        <a:off x="485388" y="2166075"/>
        <a:ext cx="1934865" cy="1244689"/>
      </dsp:txXfrm>
    </dsp:sp>
    <dsp:sp modelId="{C8B5B514-7024-4F60-BE13-E8278CDA64CD}">
      <dsp:nvSpPr>
        <dsp:cNvPr id="0" name=""/>
        <dsp:cNvSpPr/>
      </dsp:nvSpPr>
      <dsp:spPr>
        <a:xfrm rot="16556590">
          <a:off x="1453536" y="1793273"/>
          <a:ext cx="202357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202357" y="16350"/>
              </a:lnTo>
            </a:path>
          </a:pathLst>
        </a:custGeom>
        <a:noFill/>
        <a:ln w="400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49656" y="1804565"/>
        <a:ext cx="10117" cy="10117"/>
      </dsp:txXfrm>
    </dsp:sp>
    <dsp:sp modelId="{D9CDFB83-ACD0-406F-9AD5-989C549928EA}">
      <dsp:nvSpPr>
        <dsp:cNvPr id="0" name=""/>
        <dsp:cNvSpPr/>
      </dsp:nvSpPr>
      <dsp:spPr>
        <a:xfrm>
          <a:off x="432043" y="-5092"/>
          <a:ext cx="2444497" cy="1716365"/>
        </a:xfrm>
        <a:prstGeom prst="ellipse">
          <a:avLst/>
        </a:prstGeom>
        <a:gradFill rotWithShape="1">
          <a:gsLst>
            <a:gs pos="0">
              <a:schemeClr val="dk1">
                <a:tint val="15000"/>
                <a:satMod val="250000"/>
              </a:schemeClr>
            </a:gs>
            <a:gs pos="49000">
              <a:schemeClr val="dk1">
                <a:tint val="50000"/>
                <a:satMod val="200000"/>
              </a:schemeClr>
            </a:gs>
            <a:gs pos="49100">
              <a:schemeClr val="dk1">
                <a:tint val="64000"/>
                <a:satMod val="160000"/>
              </a:schemeClr>
            </a:gs>
            <a:gs pos="92000">
              <a:schemeClr val="dk1">
                <a:tint val="50000"/>
                <a:satMod val="200000"/>
              </a:schemeClr>
            </a:gs>
            <a:gs pos="100000">
              <a:schemeClr val="dk1"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6">
              <a:lumMod val="5000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Развитие технических компетенций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(</a:t>
          </a:r>
          <a:r>
            <a:rPr lang="ru-RU" sz="1400" kern="1200" dirty="0" smtClean="0"/>
            <a:t>корпоративные операционные и поддерживающие процессы</a:t>
          </a:r>
          <a:r>
            <a:rPr lang="en-US" sz="1400" kern="1200" dirty="0" smtClean="0"/>
            <a:t>)</a:t>
          </a:r>
          <a:r>
            <a:rPr lang="ru-RU" sz="1400" b="0" kern="1200" dirty="0" smtClean="0"/>
            <a:t> </a:t>
          </a:r>
          <a:endParaRPr lang="ru-RU" sz="1400" b="0" kern="1200" dirty="0"/>
        </a:p>
      </dsp:txBody>
      <dsp:txXfrm>
        <a:off x="790031" y="246264"/>
        <a:ext cx="1728521" cy="1213653"/>
      </dsp:txXfrm>
    </dsp:sp>
    <dsp:sp modelId="{2D517F86-DAD6-4ADF-8D31-34FD8A6ACA5B}">
      <dsp:nvSpPr>
        <dsp:cNvPr id="0" name=""/>
        <dsp:cNvSpPr/>
      </dsp:nvSpPr>
      <dsp:spPr>
        <a:xfrm rot="20621899">
          <a:off x="2622936" y="1881563"/>
          <a:ext cx="3749696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3749696" y="16350"/>
              </a:lnTo>
            </a:path>
          </a:pathLst>
        </a:custGeom>
        <a:noFill/>
        <a:ln w="400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>
        <a:off x="4404042" y="1804171"/>
        <a:ext cx="187484" cy="187484"/>
      </dsp:txXfrm>
    </dsp:sp>
    <dsp:sp modelId="{8C9B7A6D-D291-4985-998F-9F5AF50F1E36}">
      <dsp:nvSpPr>
        <dsp:cNvPr id="0" name=""/>
        <dsp:cNvSpPr/>
      </dsp:nvSpPr>
      <dsp:spPr>
        <a:xfrm>
          <a:off x="6192679" y="162112"/>
          <a:ext cx="2556281" cy="1732660"/>
        </a:xfrm>
        <a:prstGeom prst="ellipse">
          <a:avLst/>
        </a:prstGeom>
        <a:gradFill rotWithShape="1">
          <a:gsLst>
            <a:gs pos="0">
              <a:schemeClr val="dk1">
                <a:tint val="15000"/>
                <a:satMod val="250000"/>
              </a:schemeClr>
            </a:gs>
            <a:gs pos="49000">
              <a:schemeClr val="dk1">
                <a:tint val="50000"/>
                <a:satMod val="200000"/>
              </a:schemeClr>
            </a:gs>
            <a:gs pos="49100">
              <a:schemeClr val="dk1">
                <a:tint val="64000"/>
                <a:satMod val="160000"/>
              </a:schemeClr>
            </a:gs>
            <a:gs pos="92000">
              <a:schemeClr val="dk1">
                <a:tint val="50000"/>
                <a:satMod val="200000"/>
              </a:schemeClr>
            </a:gs>
            <a:gs pos="100000">
              <a:schemeClr val="dk1"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6">
              <a:lumMod val="5000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Развитие компетенций по безопасности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(</a:t>
          </a:r>
          <a:r>
            <a:rPr lang="ru-RU" sz="1500" kern="1200" dirty="0" smtClean="0"/>
            <a:t>управление безопасным использованием атомной энергии</a:t>
          </a:r>
          <a:r>
            <a:rPr lang="en-US" sz="1500" kern="1200" dirty="0" smtClean="0"/>
            <a:t>)</a:t>
          </a:r>
          <a:endParaRPr lang="ru-RU" sz="1400" b="0" kern="1200" dirty="0"/>
        </a:p>
      </dsp:txBody>
      <dsp:txXfrm>
        <a:off x="6567038" y="415854"/>
        <a:ext cx="1807563" cy="1225176"/>
      </dsp:txXfrm>
    </dsp:sp>
    <dsp:sp modelId="{5A6BF468-C241-4389-9F4D-34CF1631851D}">
      <dsp:nvSpPr>
        <dsp:cNvPr id="0" name=""/>
        <dsp:cNvSpPr/>
      </dsp:nvSpPr>
      <dsp:spPr>
        <a:xfrm rot="134611">
          <a:off x="2817511" y="2873342"/>
          <a:ext cx="2440667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2440667" y="16350"/>
              </a:lnTo>
            </a:path>
          </a:pathLst>
        </a:custGeom>
        <a:noFill/>
        <a:ln w="400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3976828" y="2828676"/>
        <a:ext cx="122033" cy="122033"/>
      </dsp:txXfrm>
    </dsp:sp>
    <dsp:sp modelId="{E9C981D3-FD70-48DA-9566-9F6C588E432F}">
      <dsp:nvSpPr>
        <dsp:cNvPr id="0" name=""/>
        <dsp:cNvSpPr/>
      </dsp:nvSpPr>
      <dsp:spPr>
        <a:xfrm>
          <a:off x="5250531" y="2214328"/>
          <a:ext cx="3534444" cy="1584215"/>
        </a:xfrm>
        <a:prstGeom prst="ellipse">
          <a:avLst/>
        </a:prstGeom>
        <a:gradFill rotWithShape="1">
          <a:gsLst>
            <a:gs pos="0">
              <a:schemeClr val="dk1">
                <a:tint val="15000"/>
                <a:satMod val="250000"/>
              </a:schemeClr>
            </a:gs>
            <a:gs pos="49000">
              <a:schemeClr val="dk1">
                <a:tint val="50000"/>
                <a:satMod val="200000"/>
              </a:schemeClr>
            </a:gs>
            <a:gs pos="49100">
              <a:schemeClr val="dk1">
                <a:tint val="64000"/>
                <a:satMod val="160000"/>
              </a:schemeClr>
            </a:gs>
            <a:gs pos="92000">
              <a:schemeClr val="dk1">
                <a:tint val="50000"/>
                <a:satMod val="200000"/>
              </a:schemeClr>
            </a:gs>
            <a:gs pos="100000">
              <a:schemeClr val="dk1"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6">
              <a:lumMod val="5000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Международный Центр Подготовки Персонала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(</a:t>
          </a:r>
          <a:r>
            <a:rPr lang="ru-RU" sz="1500" kern="1200" dirty="0" smtClean="0"/>
            <a:t>образовательная  поддержка международной экспансии российских ядерных технологий</a:t>
          </a:r>
          <a:r>
            <a:rPr lang="en-US" sz="1500" kern="1200" dirty="0" smtClean="0"/>
            <a:t>)</a:t>
          </a:r>
          <a:endParaRPr lang="ru-RU" sz="1400" b="0" kern="1200" dirty="0"/>
        </a:p>
      </dsp:txBody>
      <dsp:txXfrm>
        <a:off x="5768138" y="2446331"/>
        <a:ext cx="2499230" cy="1120209"/>
      </dsp:txXfrm>
    </dsp:sp>
    <dsp:sp modelId="{9119511F-D47E-4785-978E-2744811F188F}">
      <dsp:nvSpPr>
        <dsp:cNvPr id="0" name=""/>
        <dsp:cNvSpPr/>
      </dsp:nvSpPr>
      <dsp:spPr>
        <a:xfrm rot="19682291">
          <a:off x="2330824" y="1795844"/>
          <a:ext cx="1373207" cy="32701"/>
        </a:xfrm>
        <a:custGeom>
          <a:avLst/>
          <a:gdLst/>
          <a:ahLst/>
          <a:cxnLst/>
          <a:rect l="0" t="0" r="0" b="0"/>
          <a:pathLst>
            <a:path>
              <a:moveTo>
                <a:pt x="0" y="16350"/>
              </a:moveTo>
              <a:lnTo>
                <a:pt x="1373207" y="16350"/>
              </a:lnTo>
            </a:path>
          </a:pathLst>
        </a:custGeom>
        <a:noFill/>
        <a:ln w="40000" cap="flat" cmpd="sng" algn="ctr">
          <a:solidFill>
            <a:srgbClr val="00206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983097" y="1777864"/>
        <a:ext cx="68660" cy="68660"/>
      </dsp:txXfrm>
    </dsp:sp>
    <dsp:sp modelId="{8FBB2B6B-BC70-48D7-A756-EBB7DFE49E60}">
      <dsp:nvSpPr>
        <dsp:cNvPr id="0" name=""/>
        <dsp:cNvSpPr/>
      </dsp:nvSpPr>
      <dsp:spPr>
        <a:xfrm>
          <a:off x="3312374" y="18096"/>
          <a:ext cx="2383992" cy="1732660"/>
        </a:xfrm>
        <a:prstGeom prst="ellipse">
          <a:avLst/>
        </a:prstGeom>
        <a:gradFill rotWithShape="1">
          <a:gsLst>
            <a:gs pos="0">
              <a:schemeClr val="dk1">
                <a:tint val="15000"/>
                <a:satMod val="250000"/>
              </a:schemeClr>
            </a:gs>
            <a:gs pos="49000">
              <a:schemeClr val="dk1">
                <a:tint val="50000"/>
                <a:satMod val="200000"/>
              </a:schemeClr>
            </a:gs>
            <a:gs pos="49100">
              <a:schemeClr val="dk1">
                <a:tint val="64000"/>
                <a:satMod val="160000"/>
              </a:schemeClr>
            </a:gs>
            <a:gs pos="92000">
              <a:schemeClr val="dk1">
                <a:tint val="50000"/>
                <a:satMod val="200000"/>
              </a:schemeClr>
            </a:gs>
            <a:gs pos="100000">
              <a:schemeClr val="dk1">
                <a:tint val="43000"/>
                <a:satMod val="190000"/>
              </a:schemeClr>
            </a:gs>
          </a:gsLst>
          <a:lin ang="5400000" scaled="1"/>
        </a:gradFill>
        <a:ln w="11430" cap="flat" cmpd="sng" algn="ctr">
          <a:solidFill>
            <a:schemeClr val="accent6">
              <a:lumMod val="50000"/>
            </a:schemeClr>
          </a:solidFill>
          <a:prstDash val="solid"/>
        </a:ln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Развитие специальных компетенций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(</a:t>
          </a:r>
          <a:r>
            <a:rPr lang="ru-RU" sz="1400" kern="1200" dirty="0" smtClean="0"/>
            <a:t>национальная безопасность</a:t>
          </a:r>
          <a:r>
            <a:rPr lang="en-US" sz="1400" kern="1200" dirty="0" smtClean="0"/>
            <a:t>)</a:t>
          </a:r>
          <a:endParaRPr lang="ru-RU" sz="1400" b="0" kern="1200" dirty="0"/>
        </a:p>
      </dsp:txBody>
      <dsp:txXfrm>
        <a:off x="3661502" y="271838"/>
        <a:ext cx="1685736" cy="12251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1708C8-5AA0-47B6-85DB-3AC6415BC3DB}" type="datetimeFigureOut">
              <a:rPr lang="ru-RU" smtClean="0"/>
              <a:t>26.06.2014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5044AA-2958-4FEF-A432-4E5CADAABE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48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044AA-2958-4FEF-A432-4E5CADAABEE1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478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5044AA-2958-4FEF-A432-4E5CADAABEE1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083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986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58775" y="2181225"/>
            <a:ext cx="8439150" cy="418576"/>
          </a:xfrm>
          <a:noFill/>
          <a:ln>
            <a:noFill/>
          </a:ln>
          <a:effectLst/>
          <a:extLst/>
        </p:spPr>
        <p:txBody>
          <a:bodyPr wrap="square" lIns="0" tIns="0">
            <a:spAutoFit/>
          </a:bodyPr>
          <a:lstStyle>
            <a:lvl1pPr algn="ctr">
              <a:defRPr sz="3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noProof="0" dirty="0" smtClean="0"/>
              <a:t>Название презентации</a:t>
            </a:r>
          </a:p>
        </p:txBody>
      </p:sp>
      <p:sp>
        <p:nvSpPr>
          <p:cNvPr id="681987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45719" y="4824155"/>
            <a:ext cx="4226281" cy="307777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000" b="0" i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noProof="0" dirty="0" smtClean="0"/>
              <a:t>Автор презентации</a:t>
            </a:r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834" y="4421891"/>
            <a:ext cx="6057165" cy="24361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5" y="323655"/>
            <a:ext cx="1149098" cy="1450851"/>
          </a:xfrm>
          <a:prstGeom prst="rect">
            <a:avLst/>
          </a:prstGeom>
        </p:spPr>
      </p:pic>
      <p:sp>
        <p:nvSpPr>
          <p:cNvPr id="5" name="Прямоугольник 4"/>
          <p:cNvSpPr/>
          <p:nvPr userDrawn="1"/>
        </p:nvSpPr>
        <p:spPr>
          <a:xfrm>
            <a:off x="1601670" y="1331775"/>
            <a:ext cx="5797850" cy="7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1200"/>
              </a:spcAft>
            </a:pPr>
            <a:endParaRPr lang="ru-RU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358775" y="6131623"/>
            <a:ext cx="2863075" cy="184666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ru-RU"/>
            </a:defPPr>
            <a:lvl1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dirty="0" smtClean="0"/>
              <a:t>© НОУ ДПО «ЦИПК </a:t>
            </a:r>
            <a:r>
              <a:rPr lang="ru-RU" dirty="0" err="1" smtClean="0"/>
              <a:t>Росатома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19" y="428413"/>
            <a:ext cx="1213106" cy="975362"/>
          </a:xfrm>
          <a:prstGeom prst="rect">
            <a:avLst/>
          </a:prstGeom>
        </p:spPr>
      </p:pic>
      <p:sp>
        <p:nvSpPr>
          <p:cNvPr id="7" name="Прямоугольник 6"/>
          <p:cNvSpPr/>
          <p:nvPr userDrawn="1"/>
        </p:nvSpPr>
        <p:spPr>
          <a:xfrm>
            <a:off x="1201252" y="107862"/>
            <a:ext cx="6741495" cy="12059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ru-RU" sz="1100" b="1" dirty="0" smtClean="0">
                <a:solidFill>
                  <a:schemeClr val="accent1"/>
                </a:solidFill>
                <a:latin typeface="+mn-lt"/>
                <a:cs typeface="Arial" pitchFamily="34" charset="0"/>
              </a:rPr>
              <a:t>ГОСУДАРСТВЕННАЯ КОРПОРАЦИЯ</a:t>
            </a:r>
            <a:r>
              <a:rPr lang="ru-RU" sz="1100" b="1" baseline="0" dirty="0" smtClean="0">
                <a:solidFill>
                  <a:schemeClr val="accent1"/>
                </a:solidFill>
                <a:latin typeface="+mn-lt"/>
                <a:cs typeface="Arial" pitchFamily="34" charset="0"/>
              </a:rPr>
              <a:t> ПО АТОМНОЙ ЭНЕРГИИ «РОСАТОМ»</a:t>
            </a:r>
          </a:p>
          <a:p>
            <a:pPr marL="0" algn="ctr" defTabSz="914400" rtl="0" eaLnBrk="1" latinLnBrk="0" hangingPunct="1"/>
            <a:r>
              <a:rPr lang="ru-RU" sz="1100" b="1" kern="1200" dirty="0" smtClean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rPr>
              <a:t>НЕГОСУДАРСТВЕННОЕ ОБРАЗОВАТЕЛЬНОЕ УЧРЕЖДЕНИЕ</a:t>
            </a:r>
          </a:p>
          <a:p>
            <a:pPr marL="0" algn="ctr" defTabSz="914400" rtl="0" eaLnBrk="1" latinLnBrk="0" hangingPunct="1">
              <a:spcAft>
                <a:spcPts val="600"/>
              </a:spcAft>
            </a:pPr>
            <a:r>
              <a:rPr lang="ru-RU" sz="1100" b="1" kern="1200" dirty="0" smtClean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rPr>
              <a:t> ДОПОЛНИТЕЛЬНОГО ПРОФЕССИОНАЛЬНОГО ОБРАЗОВАНИЯ</a:t>
            </a:r>
          </a:p>
          <a:p>
            <a:pPr marL="0" algn="ctr" defTabSz="914400" rtl="0" eaLnBrk="1" latinLnBrk="0" hangingPunct="1"/>
            <a:r>
              <a:rPr lang="ru-RU" sz="1400" b="1" kern="1200" dirty="0" smtClean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rPr>
              <a:t> «ЦЕНТРАЛЬНЫЙ ИНСТИТУТ ПОВЫШЕНИЯ КВАЛИФИКАЦИИ </a:t>
            </a:r>
            <a:br>
              <a:rPr lang="ru-RU" sz="1400" b="1" kern="1200" dirty="0" smtClean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rPr>
            </a:br>
            <a:r>
              <a:rPr lang="ru-RU" sz="1400" b="1" kern="1200" dirty="0" smtClean="0">
                <a:solidFill>
                  <a:schemeClr val="accent1"/>
                </a:solidFill>
                <a:latin typeface="+mn-lt"/>
                <a:ea typeface="+mn-ea"/>
                <a:cs typeface="Arial" pitchFamily="34" charset="0"/>
              </a:rPr>
              <a:t>ГОСКОРПОРАЦИИ «РОСАТОМ»</a:t>
            </a:r>
            <a:endParaRPr lang="ru-RU" sz="1800" b="1" dirty="0">
              <a:solidFill>
                <a:schemeClr val="accent1"/>
              </a:solidFill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4790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Диаграмма 5"/>
          <p:cNvSpPr>
            <a:spLocks noGrp="1"/>
          </p:cNvSpPr>
          <p:nvPr>
            <p:ph type="chart" sz="quarter" idx="12"/>
          </p:nvPr>
        </p:nvSpPr>
        <p:spPr>
          <a:xfrm>
            <a:off x="358775" y="1179513"/>
            <a:ext cx="8439150" cy="346392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58775" y="5049838"/>
            <a:ext cx="8439150" cy="78483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36994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C8EBA1-5592-4D0E-AB09-326C8F8C2F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28538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275" y="4406900"/>
            <a:ext cx="8121650" cy="1362075"/>
          </a:xfrm>
        </p:spPr>
        <p:txBody>
          <a:bodyPr anchor="t"/>
          <a:lstStyle>
            <a:lvl1pPr algn="l">
              <a:defRPr sz="3400" b="0" cap="none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6275" y="2906713"/>
            <a:ext cx="81216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8510" y="0"/>
            <a:ext cx="2970330" cy="1194626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819" y="188640"/>
            <a:ext cx="1213106" cy="97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482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_марк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© НОУ ДПО «ЦИПК </a:t>
            </a:r>
            <a:r>
              <a:rPr lang="ru-RU" dirty="0" err="1" smtClean="0">
                <a:solidFill>
                  <a:prstClr val="white"/>
                </a:solidFill>
              </a:rPr>
              <a:t>Росатома</a:t>
            </a:r>
            <a:r>
              <a:rPr lang="ru-RU" dirty="0" smtClean="0">
                <a:solidFill>
                  <a:prstClr val="white"/>
                </a:solidFill>
              </a:rPr>
              <a:t>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1169551"/>
          </a:xfrm>
        </p:spPr>
        <p:txBody>
          <a:bodyPr/>
          <a:lstStyle>
            <a:lvl1pPr marL="288000" indent="-288000">
              <a:buSzPct val="75000"/>
              <a:buFont typeface="Wingdings" pitchFamily="2" charset="2"/>
              <a:buChar char="n"/>
              <a:defRPr/>
            </a:lvl1pPr>
            <a:lvl2pPr marL="576000" indent="-288000">
              <a:buSzPct val="75000"/>
              <a:buFont typeface="Wingdings" pitchFamily="2" charset="2"/>
              <a:buChar char="p"/>
              <a:defRPr/>
            </a:lvl2pPr>
            <a:lvl3pPr marL="864000" indent="-288000">
              <a:buClr>
                <a:schemeClr val="accent2">
                  <a:lumMod val="75000"/>
                </a:schemeClr>
              </a:buClr>
              <a:buSzPct val="75000"/>
              <a:buFont typeface="Wingdings" pitchFamily="2" charset="2"/>
              <a:buChar char="p"/>
              <a:defRPr sz="1800"/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8327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писок_номе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3"/>
          </p:nvPr>
        </p:nvSpPr>
        <p:spPr>
          <a:xfrm>
            <a:off x="358775" y="1178750"/>
            <a:ext cx="8439150" cy="1138773"/>
          </a:xfrm>
        </p:spPr>
        <p:txBody>
          <a:bodyPr/>
          <a:lstStyle>
            <a:lvl1pPr marL="287338" indent="-287338">
              <a:buFont typeface="+mj-lt"/>
              <a:buAutoNum type="arabicPeriod"/>
              <a:defRPr/>
            </a:lvl1pPr>
            <a:lvl2pPr marL="576000" indent="-288000">
              <a:buSzPct val="75000"/>
              <a:buFont typeface="Wingdings" pitchFamily="2" charset="2"/>
              <a:buChar char="p"/>
              <a:defRPr lang="ru-RU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61750" indent="-285750">
              <a:buClr>
                <a:schemeClr val="accent2">
                  <a:lumMod val="50000"/>
                </a:schemeClr>
              </a:buClr>
              <a:buSzPct val="75000"/>
              <a:buFont typeface="Wingdings" pitchFamily="2" charset="2"/>
              <a:buChar char="p"/>
              <a:defRPr lang="ru-RU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67152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2"/>
          </p:nvPr>
        </p:nvSpPr>
        <p:spPr>
          <a:xfrm>
            <a:off x="358775" y="1178750"/>
            <a:ext cx="8439150" cy="116955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76495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 smtClean="0">
                <a:solidFill>
                  <a:prstClr val="white"/>
                </a:solidFill>
              </a:rPr>
              <a:t>© НОУ ДПО «ЦИПК </a:t>
            </a:r>
            <a:r>
              <a:rPr lang="ru-RU" dirty="0" err="1" smtClean="0">
                <a:solidFill>
                  <a:prstClr val="white"/>
                </a:solidFill>
              </a:rPr>
              <a:t>Росатома</a:t>
            </a:r>
            <a:r>
              <a:rPr lang="ru-RU" dirty="0" smtClean="0">
                <a:solidFill>
                  <a:prstClr val="white"/>
                </a:solidFill>
              </a:rPr>
              <a:t>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75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1491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аблиц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Таблица 5"/>
          <p:cNvSpPr>
            <a:spLocks noGrp="1"/>
          </p:cNvSpPr>
          <p:nvPr>
            <p:ph type="tbl" sz="quarter" idx="12"/>
          </p:nvPr>
        </p:nvSpPr>
        <p:spPr>
          <a:xfrm>
            <a:off x="358774" y="1178750"/>
            <a:ext cx="8443695" cy="15113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63320" y="4284095"/>
            <a:ext cx="8439150" cy="81560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809233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исунок 5"/>
          <p:cNvSpPr>
            <a:spLocks noGrp="1"/>
          </p:cNvSpPr>
          <p:nvPr>
            <p:ph type="pic" sz="quarter" idx="12"/>
          </p:nvPr>
        </p:nvSpPr>
        <p:spPr>
          <a:xfrm>
            <a:off x="358775" y="1179513"/>
            <a:ext cx="8439150" cy="3734652"/>
          </a:xfrm>
        </p:spPr>
        <p:txBody>
          <a:bodyPr/>
          <a:lstStyle/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3"/>
          </p:nvPr>
        </p:nvSpPr>
        <p:spPr>
          <a:xfrm>
            <a:off x="358775" y="5364163"/>
            <a:ext cx="8439150" cy="78483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61431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2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vert="horz" lIns="360000" tIns="72000" rIns="0" bIns="0" rtlCol="0" anchor="t" anchorCtr="0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-18510" y="6512728"/>
            <a:ext cx="9046005" cy="294545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none"/>
        </p:style>
        <p:txBody>
          <a:bodyPr vert="horz" lIns="360000" tIns="0" rIns="36000" bIns="0" rtlCol="0" anchor="ctr"/>
          <a:lstStyle>
            <a:lvl1pPr algn="l">
              <a:defRPr sz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48000" y="6462000"/>
            <a:ext cx="396000" cy="396000"/>
          </a:xfrm>
          <a:prstGeom prst="ellipse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 vert="horz" lIns="0" tIns="0" rIns="0" bIns="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effectLst/>
              </a:defRPr>
            </a:lvl1pPr>
          </a:lstStyle>
          <a:p>
            <a:fld id="{BC1EE29D-1EA1-48ED-9B5D-BFC4AC156D0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8775" y="1178750"/>
            <a:ext cx="8439150" cy="1169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500944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8" r:id="rId2"/>
    <p:sldLayoutId id="2147483670" r:id="rId3"/>
    <p:sldLayoutId id="2147483671" r:id="rId4"/>
    <p:sldLayoutId id="2147483675" r:id="rId5"/>
    <p:sldLayoutId id="2147483673" r:id="rId6"/>
    <p:sldLayoutId id="2147483674" r:id="rId7"/>
    <p:sldLayoutId id="2147483672" r:id="rId8"/>
    <p:sldLayoutId id="2147483676" r:id="rId9"/>
    <p:sldLayoutId id="2147483677" r:id="rId10"/>
    <p:sldLayoutId id="2147483679" r:id="rId11"/>
  </p:sldLayoutIdLst>
  <p:hf hdr="0" dt="0"/>
  <p:txStyles>
    <p:titleStyle>
      <a:lvl1pPr marL="0" indent="0" algn="l" defTabSz="914400" rtl="0" eaLnBrk="1" latinLnBrk="0" hangingPunct="1">
        <a:lnSpc>
          <a:spcPct val="80000"/>
        </a:lnSpc>
        <a:spcBef>
          <a:spcPct val="0"/>
        </a:spcBef>
        <a:buNone/>
        <a:defRPr sz="2800" kern="1200">
          <a:solidFill>
            <a:schemeClr val="accent1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spcAft>
          <a:spcPts val="600"/>
        </a:spcAft>
        <a:buClr>
          <a:schemeClr val="accent1">
            <a:lumMod val="75000"/>
          </a:schemeClr>
        </a:buClr>
        <a:buSzPct val="100000"/>
        <a:buFont typeface="Arial" pitchFamily="34" charset="0"/>
        <a:buNone/>
        <a:defRPr lang="ru-RU" sz="2400" kern="120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288000" indent="0" algn="l" defTabSz="914400" rtl="0" eaLnBrk="1" latinLnBrk="0" hangingPunct="1">
        <a:spcBef>
          <a:spcPts val="0"/>
        </a:spcBef>
        <a:spcAft>
          <a:spcPts val="600"/>
        </a:spcAft>
        <a:buClr>
          <a:schemeClr val="accent1">
            <a:lumMod val="75000"/>
          </a:schemeClr>
        </a:buClr>
        <a:buSzPct val="100000"/>
        <a:buFont typeface="Arial" pitchFamily="34" charset="0"/>
        <a:buNone/>
        <a:defRPr lang="ru-RU" sz="22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576000" indent="0" algn="l" defTabSz="914400" rtl="0" eaLnBrk="1" latinLnBrk="0" hangingPunct="1">
        <a:spcBef>
          <a:spcPts val="0"/>
        </a:spcBef>
        <a:spcAft>
          <a:spcPts val="600"/>
        </a:spcAft>
        <a:buFont typeface="Arial" pitchFamily="34" charset="0"/>
        <a:buNone/>
        <a:defRPr lang="ru-RU" sz="20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8.jpeg"/><Relationship Id="rId3" Type="http://schemas.openxmlformats.org/officeDocument/2006/relationships/image" Target="../media/image19.gif"/><Relationship Id="rId7" Type="http://schemas.openxmlformats.org/officeDocument/2006/relationships/image" Target="../media/image23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5" Type="http://schemas.openxmlformats.org/officeDocument/2006/relationships/image" Target="../media/image30.png"/><Relationship Id="rId10" Type="http://schemas.openxmlformats.org/officeDocument/2006/relationships/image" Target="../media/image10.png"/><Relationship Id="rId4" Type="http://schemas.openxmlformats.org/officeDocument/2006/relationships/image" Target="../media/image20.png"/><Relationship Id="rId9" Type="http://schemas.openxmlformats.org/officeDocument/2006/relationships/image" Target="../media/image25.jpeg"/><Relationship Id="rId1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58775" y="2181225"/>
            <a:ext cx="8439150" cy="1783886"/>
          </a:xfrm>
        </p:spPr>
        <p:txBody>
          <a:bodyPr/>
          <a:lstStyle/>
          <a:p>
            <a:r>
              <a:rPr lang="ru-RU" sz="3600" dirty="0"/>
              <a:t>Разработка и реализация комплексных программ рекультивации территорий, подвергшихся воздействию урановых производств</a:t>
            </a: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45719" y="4631795"/>
            <a:ext cx="4226281" cy="692497"/>
          </a:xfrm>
        </p:spPr>
        <p:txBody>
          <a:bodyPr/>
          <a:lstStyle/>
          <a:p>
            <a:r>
              <a:rPr lang="ru-RU" dirty="0" smtClean="0"/>
              <a:t>Крицкий Роман</a:t>
            </a:r>
          </a:p>
          <a:p>
            <a:r>
              <a:rPr lang="ru-RU" dirty="0" smtClean="0"/>
              <a:t>Заместитель директора МЦПП</a:t>
            </a:r>
          </a:p>
        </p:txBody>
      </p:sp>
    </p:spTree>
    <p:extLst>
      <p:ext uri="{BB962C8B-B14F-4D97-AF65-F5344CB8AC3E}">
        <p14:creationId xmlns:p14="http://schemas.microsoft.com/office/powerpoint/2010/main" val="39803268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-18510" y="6512728"/>
            <a:ext cx="9046005" cy="294545"/>
          </a:xfrm>
        </p:spPr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© НОУ ДПО «ЦИПК </a:t>
            </a:r>
            <a:r>
              <a:rPr lang="ru-RU" dirty="0" err="1">
                <a:solidFill>
                  <a:prstClr val="white"/>
                </a:solidFill>
              </a:rPr>
              <a:t>Росатома</a:t>
            </a:r>
            <a:r>
              <a:rPr lang="ru-RU" dirty="0">
                <a:solidFill>
                  <a:prstClr val="white"/>
                </a:solidFill>
              </a:rPr>
              <a:t>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961710" y="2276872"/>
            <a:ext cx="52205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7288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Организационная структура института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7" name="Picture 3" descr="C:\Users\andreyn\Desktop\CIPK_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200" y="851389"/>
            <a:ext cx="6635176" cy="5601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0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ижний колонтитул 2"/>
          <p:cNvSpPr>
            <a:spLocks noGrp="1"/>
          </p:cNvSpPr>
          <p:nvPr>
            <p:ph type="ftr" sz="quarter" idx="10"/>
          </p:nvPr>
        </p:nvSpPr>
        <p:spPr>
          <a:xfrm>
            <a:off x="-18510" y="6512728"/>
            <a:ext cx="9046005" cy="294545"/>
          </a:xfrm>
        </p:spPr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направления деятельности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157789237"/>
              </p:ext>
            </p:extLst>
          </p:nvPr>
        </p:nvGraphicFramePr>
        <p:xfrm>
          <a:off x="179513" y="1088641"/>
          <a:ext cx="8784976" cy="5796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50825" y="4941888"/>
            <a:ext cx="8642350" cy="15201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sz="2400" b="1" u="sng" dirty="0" smtClean="0">
                <a:solidFill>
                  <a:schemeClr val="tx1"/>
                </a:solidFill>
              </a:rPr>
              <a:t>Консалтинг</a:t>
            </a:r>
            <a:r>
              <a:rPr lang="en-US" sz="2400" b="1" u="sng" dirty="0" smtClean="0">
                <a:solidFill>
                  <a:schemeClr val="tx1"/>
                </a:solidFill>
              </a:rPr>
              <a:t>: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разработка и обслуживание технических средств обучения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(в том числе систем </a:t>
            </a:r>
            <a:r>
              <a:rPr lang="ru-RU" dirty="0">
                <a:solidFill>
                  <a:schemeClr val="tx1"/>
                </a:solidFill>
              </a:rPr>
              <a:t>дистанционного обучения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разработка профессиональных стандартов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разработка учебных материалов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подготовка </a:t>
            </a:r>
            <a:r>
              <a:rPr lang="ru-RU" dirty="0" smtClean="0">
                <a:solidFill>
                  <a:schemeClr val="tx1"/>
                </a:solidFill>
              </a:rPr>
              <a:t>инструкторов.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44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Деятельность в области вывода из эксплуатации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123933" y="908720"/>
            <a:ext cx="6824331" cy="17271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lang="ru-RU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buNone/>
              <a:defRPr lang="ru-RU" sz="2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76000" indent="0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 lang="ru-RU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300" dirty="0" smtClean="0">
                <a:solidFill>
                  <a:schemeClr val="tx1">
                    <a:lumMod val="50000"/>
                  </a:schemeClr>
                </a:solidFill>
              </a:rPr>
              <a:t>03-07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сентября 2012</a:t>
            </a:r>
          </a:p>
          <a:p>
            <a:r>
              <a:rPr lang="ru-RU" sz="1300" b="1" dirty="0" smtClean="0">
                <a:solidFill>
                  <a:schemeClr val="tx1">
                    <a:lumMod val="50000"/>
                  </a:schemeClr>
                </a:solidFill>
              </a:rPr>
              <a:t>Семинар МАГАТЭ «</a:t>
            </a:r>
            <a:r>
              <a:rPr lang="ru-RU" sz="1400" b="1" dirty="0" smtClean="0"/>
              <a:t>Разработка </a:t>
            </a:r>
            <a:r>
              <a:rPr lang="ru-RU" sz="1400" b="1" dirty="0"/>
              <a:t>и предоставление тренингов в обеспечение комплексных проектов вывода из </a:t>
            </a:r>
            <a:r>
              <a:rPr lang="ru-RU" sz="1400" b="1" dirty="0" smtClean="0"/>
              <a:t>эксплуатации»</a:t>
            </a:r>
          </a:p>
          <a:p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</a:rPr>
              <a:t>Цель: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 развитие компетенций по разработке и проведению тренингов для развития человеческих ресурсов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</a:rPr>
              <a:t>для поддержки осуществления 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проектов </a:t>
            </a:r>
            <a:r>
              <a:rPr lang="ru-RU" sz="1400" dirty="0">
                <a:solidFill>
                  <a:schemeClr val="tx1">
                    <a:lumMod val="50000"/>
                  </a:schemeClr>
                </a:solidFill>
              </a:rPr>
              <a:t>по выводу из эксплуатации на всех этапах жизненного 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цикла</a:t>
            </a:r>
            <a:endParaRPr lang="en-US" sz="13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Объект 3"/>
          <p:cNvSpPr txBox="1">
            <a:spLocks/>
          </p:cNvSpPr>
          <p:nvPr/>
        </p:nvSpPr>
        <p:spPr bwMode="auto">
          <a:xfrm>
            <a:off x="179512" y="5084865"/>
            <a:ext cx="8712968" cy="129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40000"/>
              </a:spcBef>
              <a:spcAft>
                <a:spcPct val="20000"/>
              </a:spcAft>
              <a:buBlip>
                <a:blip r:embed="rId2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0" fontAlgn="base" hangingPunct="0">
              <a:spcBef>
                <a:spcPct val="0"/>
              </a:spcBef>
              <a:spcAft>
                <a:spcPct val="2000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2pPr>
            <a:lvl3pPr marL="892175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FontTx/>
              <a:buNone/>
            </a:pPr>
            <a:r>
              <a:rPr lang="en-US" sz="1300" kern="0" dirty="0" smtClean="0">
                <a:solidFill>
                  <a:schemeClr val="tx1">
                    <a:lumMod val="50000"/>
                  </a:schemeClr>
                </a:solidFill>
              </a:rPr>
              <a:t>14-16 </a:t>
            </a:r>
            <a:r>
              <a:rPr lang="ru-RU" sz="1300" kern="0" dirty="0" smtClean="0">
                <a:solidFill>
                  <a:schemeClr val="tx1">
                    <a:lumMod val="50000"/>
                  </a:schemeClr>
                </a:solidFill>
              </a:rPr>
              <a:t>ноября 2014</a:t>
            </a:r>
            <a:endParaRPr lang="en-US" sz="1300" kern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FontTx/>
              <a:buNone/>
            </a:pPr>
            <a:r>
              <a:rPr lang="ru-RU" sz="1400" b="1" dirty="0" smtClean="0"/>
              <a:t>Семинар «Организация </a:t>
            </a:r>
            <a:r>
              <a:rPr lang="ru-RU" sz="1400" b="1" dirty="0"/>
              <a:t>работ по выводу из эксплуатации на предприятиях Госкорпорации «Росатом» с учетом новых положений актуализированной отраслевой «Концепции вывода из эксплуатации ядерных установок, радиационных источников и пунктов </a:t>
            </a:r>
            <a:r>
              <a:rPr lang="ru-RU" sz="1400" b="1" dirty="0" smtClean="0"/>
              <a:t>хранения»</a:t>
            </a:r>
          </a:p>
          <a:p>
            <a:pPr marL="0" indent="0">
              <a:buFontTx/>
              <a:buNone/>
            </a:pPr>
            <a:r>
              <a:rPr lang="ru-RU" sz="1400" b="1" dirty="0" smtClean="0"/>
              <a:t>Цель: </a:t>
            </a:r>
            <a:r>
              <a:rPr lang="ru-RU" sz="1400" dirty="0" smtClean="0"/>
              <a:t>изучить российский и зарубежный опыт, и лучшие практики в области реализации проектов ВЭ</a:t>
            </a:r>
          </a:p>
          <a:p>
            <a:pPr marL="0" indent="0">
              <a:buFontTx/>
              <a:buNone/>
            </a:pPr>
            <a:r>
              <a:rPr lang="en-US" sz="13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endParaRPr lang="ru-RU" sz="1300" kern="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Объект 3"/>
          <p:cNvSpPr txBox="1">
            <a:spLocks/>
          </p:cNvSpPr>
          <p:nvPr/>
        </p:nvSpPr>
        <p:spPr bwMode="auto">
          <a:xfrm>
            <a:off x="2051720" y="2924944"/>
            <a:ext cx="7056784" cy="1511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8775" indent="-358775" algn="l" rtl="0" eaLnBrk="0" fontAlgn="base" hangingPunct="0">
              <a:spcBef>
                <a:spcPct val="40000"/>
              </a:spcBef>
              <a:spcAft>
                <a:spcPct val="20000"/>
              </a:spcAft>
              <a:buBlip>
                <a:blip r:embed="rId2"/>
              </a:buBlip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2300" indent="-261938" algn="l" rtl="0" eaLnBrk="0" fontAlgn="base" hangingPunct="0">
              <a:spcBef>
                <a:spcPct val="0"/>
              </a:spcBef>
              <a:spcAft>
                <a:spcPct val="20000"/>
              </a:spcAft>
              <a:buBlip>
                <a:blip r:embed="rId3"/>
              </a:buBlip>
              <a:defRPr sz="2400">
                <a:solidFill>
                  <a:schemeClr val="tx1"/>
                </a:solidFill>
                <a:latin typeface="+mn-lt"/>
              </a:defRPr>
            </a:lvl2pPr>
            <a:lvl3pPr marL="892175" indent="-268288" algn="l" rtl="0" eaLnBrk="0" fontAlgn="base" hangingPunct="0">
              <a:spcBef>
                <a:spcPct val="0"/>
              </a:spcBef>
              <a:spcAft>
                <a:spcPct val="30000"/>
              </a:spcAft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</a:defRPr>
            </a:lvl3pPr>
            <a:lvl4pPr marL="1665288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7327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304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876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448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90207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r">
              <a:buFontTx/>
              <a:buNone/>
            </a:pPr>
            <a:r>
              <a:rPr lang="en-US" sz="1300" kern="0" dirty="0" smtClean="0">
                <a:solidFill>
                  <a:schemeClr val="tx1">
                    <a:lumMod val="50000"/>
                  </a:schemeClr>
                </a:solidFill>
              </a:rPr>
              <a:t>28-30</a:t>
            </a:r>
            <a:r>
              <a:rPr lang="ru-RU" sz="1300" kern="0" dirty="0" smtClean="0">
                <a:solidFill>
                  <a:schemeClr val="tx1">
                    <a:lumMod val="50000"/>
                  </a:schemeClr>
                </a:solidFill>
              </a:rPr>
              <a:t> октября 2013</a:t>
            </a:r>
            <a:endParaRPr lang="en-US" sz="1300" kern="0" dirty="0" smtClean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r">
              <a:buFontTx/>
              <a:buNone/>
            </a:pPr>
            <a:r>
              <a:rPr lang="ru-RU" sz="1300" b="1" kern="0" dirty="0">
                <a:solidFill>
                  <a:schemeClr val="tx1">
                    <a:lumMod val="50000"/>
                  </a:schemeClr>
                </a:solidFill>
              </a:rPr>
              <a:t>Подписание меморандума о взаимопонимании  </a:t>
            </a:r>
            <a:r>
              <a:rPr lang="ru-RU" sz="1300" b="1" kern="0" dirty="0" smtClean="0">
                <a:solidFill>
                  <a:schemeClr val="tx1">
                    <a:lumMod val="50000"/>
                  </a:schemeClr>
                </a:solidFill>
              </a:rPr>
              <a:t>между </a:t>
            </a:r>
            <a:r>
              <a:rPr lang="ru-RU" sz="1300" b="1" kern="0" dirty="0">
                <a:solidFill>
                  <a:schemeClr val="tx1">
                    <a:lumMod val="50000"/>
                  </a:schemeClr>
                </a:solidFill>
              </a:rPr>
              <a:t>ЦИПК </a:t>
            </a:r>
            <a:r>
              <a:rPr lang="ru-RU" sz="1300" b="1" kern="0" dirty="0" err="1">
                <a:solidFill>
                  <a:schemeClr val="tx1">
                    <a:lumMod val="50000"/>
                  </a:schemeClr>
                </a:solidFill>
              </a:rPr>
              <a:t>Росатома</a:t>
            </a:r>
            <a:r>
              <a:rPr lang="ru-RU" sz="1300" b="1" kern="0" dirty="0">
                <a:solidFill>
                  <a:schemeClr val="tx1">
                    <a:lumMod val="50000"/>
                  </a:schemeClr>
                </a:solidFill>
              </a:rPr>
              <a:t> и </a:t>
            </a:r>
            <a:r>
              <a:rPr lang="ru-RU" sz="1300" b="1" kern="0" dirty="0" smtClean="0">
                <a:solidFill>
                  <a:schemeClr val="tx1">
                    <a:lumMod val="50000"/>
                  </a:schemeClr>
                </a:solidFill>
              </a:rPr>
              <a:t>TÜV SÜD (ФРГ)</a:t>
            </a:r>
            <a:endParaRPr lang="ru-RU" sz="1300" b="1" kern="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 algn="just">
              <a:buFontTx/>
              <a:buNone/>
            </a:pPr>
            <a:r>
              <a:rPr lang="en-US" sz="1300" dirty="0" smtClean="0">
                <a:solidFill>
                  <a:schemeClr val="tx1">
                    <a:lumMod val="50000"/>
                  </a:schemeClr>
                </a:solidFill>
              </a:rPr>
              <a:t>TÜV </a:t>
            </a:r>
            <a:r>
              <a:rPr lang="en-US" sz="1300" dirty="0">
                <a:solidFill>
                  <a:schemeClr val="tx1">
                    <a:lumMod val="50000"/>
                  </a:schemeClr>
                </a:solidFill>
              </a:rPr>
              <a:t>SÜD </a:t>
            </a:r>
            <a:r>
              <a:rPr lang="ru-RU" sz="1400" dirty="0"/>
              <a:t>имеет более 50 лет опыта работы в атомной энергетике в основном по заказу регулирующих органов Германии для осуществления надзора и инспекций. 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ЦИПК </a:t>
            </a:r>
            <a:r>
              <a:rPr lang="ru-RU" sz="1400" dirty="0" err="1" smtClean="0">
                <a:solidFill>
                  <a:schemeClr val="tx1">
                    <a:lumMod val="50000"/>
                  </a:schemeClr>
                </a:solidFill>
              </a:rPr>
              <a:t>Росатома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 и </a:t>
            </a:r>
            <a:r>
              <a:rPr lang="en-US" sz="1300" dirty="0" smtClean="0">
                <a:solidFill>
                  <a:schemeClr val="tx1">
                    <a:lumMod val="50000"/>
                  </a:schemeClr>
                </a:solidFill>
              </a:rPr>
              <a:t>TÜV </a:t>
            </a:r>
            <a:r>
              <a:rPr lang="en-US" sz="1300" dirty="0">
                <a:solidFill>
                  <a:schemeClr val="tx1">
                    <a:lumMod val="50000"/>
                  </a:schemeClr>
                </a:solidFill>
              </a:rPr>
              <a:t>SÜD </a:t>
            </a:r>
            <a:r>
              <a:rPr lang="ru-RU" sz="1300" dirty="0" smtClean="0">
                <a:solidFill>
                  <a:schemeClr val="tx1">
                    <a:lumMod val="50000"/>
                  </a:schemeClr>
                </a:solidFill>
              </a:rPr>
              <a:t>планируют сотрудничать в области </a:t>
            </a:r>
            <a:r>
              <a:rPr lang="ru-RU" sz="1400" dirty="0" smtClean="0"/>
              <a:t> обеспечения </a:t>
            </a:r>
            <a:r>
              <a:rPr lang="ru-RU" sz="1400" dirty="0"/>
              <a:t>подготовки персонала </a:t>
            </a:r>
            <a:r>
              <a:rPr lang="ru-RU" sz="1400" dirty="0" smtClean="0"/>
              <a:t>для </a:t>
            </a:r>
            <a:r>
              <a:rPr lang="ru-RU" sz="1400" dirty="0"/>
              <a:t>безопасной эксплуатации ядерно-энергетических </a:t>
            </a:r>
            <a:r>
              <a:rPr lang="ru-RU" sz="1400" dirty="0" smtClean="0"/>
              <a:t>установок на всех этапах жизненного цикла, включая ВЭ.</a:t>
            </a:r>
            <a:endParaRPr lang="en-US" sz="1300" b="1" kern="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8" name="Picture 2" descr="C:\Users\1\Documents\Личное\! Страны\Германия\TUV visit_20130906\3_Меморандум\ФОТО_ЦИПК_ТЮ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12976"/>
            <a:ext cx="1823136" cy="136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1\Documents\Личное\Вывод из эксплуатации\2012-09.03-07_Семинар_вывод из эксплуатации\фото\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843" y="1196752"/>
            <a:ext cx="2104109" cy="140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90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Разработка и реализация комплексных программ рекультивации территорий, подвергшихся воздействию урановых производств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5</a:t>
            </a:fld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 bwMode="auto">
          <a:xfrm>
            <a:off x="179512" y="3356992"/>
            <a:ext cx="8640960" cy="0"/>
          </a:xfrm>
          <a:prstGeom prst="line">
            <a:avLst/>
          </a:prstGeom>
          <a:solidFill>
            <a:srgbClr val="C1DCF1"/>
          </a:solidFill>
          <a:ln w="2857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Прямая соединительная линия 5"/>
          <p:cNvCxnSpPr/>
          <p:nvPr/>
        </p:nvCxnSpPr>
        <p:spPr bwMode="auto">
          <a:xfrm>
            <a:off x="179512" y="4880193"/>
            <a:ext cx="8640960" cy="0"/>
          </a:xfrm>
          <a:prstGeom prst="line">
            <a:avLst/>
          </a:prstGeom>
          <a:solidFill>
            <a:srgbClr val="C1DCF1"/>
          </a:solidFill>
          <a:ln w="28575" cap="flat" cmpd="sng" algn="ctr">
            <a:solidFill>
              <a:schemeClr val="tx1"/>
            </a:solidFill>
            <a:prstDash val="lg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1043608" y="3789272"/>
            <a:ext cx="1548000" cy="104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sz="1100" dirty="0" smtClean="0"/>
              <a:t>WS on Safe Management of Uranium Production Legacy Sites;</a:t>
            </a:r>
          </a:p>
          <a:p>
            <a:pPr algn="ctr"/>
            <a:r>
              <a:rPr lang="en-US" sz="1100" dirty="0" smtClean="0"/>
              <a:t>Vienna</a:t>
            </a:r>
          </a:p>
          <a:p>
            <a:pPr algn="ctr"/>
            <a:r>
              <a:rPr lang="en-US" sz="1100" dirty="0" smtClean="0"/>
              <a:t>2012 June 12-15</a:t>
            </a:r>
            <a:endParaRPr lang="ru-RU" sz="1100" dirty="0"/>
          </a:p>
        </p:txBody>
      </p:sp>
      <p:sp>
        <p:nvSpPr>
          <p:cNvPr id="12" name="TextBox 11"/>
          <p:cNvSpPr txBox="1"/>
          <p:nvPr/>
        </p:nvSpPr>
        <p:spPr>
          <a:xfrm>
            <a:off x="2627784" y="3789272"/>
            <a:ext cx="1548000" cy="104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pPr algn="just"/>
            <a:r>
              <a:rPr lang="en-US" sz="1100" dirty="0" smtClean="0"/>
              <a:t>WS on </a:t>
            </a:r>
            <a:r>
              <a:rPr lang="en-US" sz="1100" dirty="0"/>
              <a:t>Environmental Impact Assessments for Uranium Production Legacy </a:t>
            </a:r>
            <a:r>
              <a:rPr lang="en-US" sz="1100" dirty="0" smtClean="0"/>
              <a:t>Sites;</a:t>
            </a:r>
          </a:p>
          <a:p>
            <a:pPr algn="ctr"/>
            <a:r>
              <a:rPr lang="en-US" sz="1100" dirty="0" smtClean="0"/>
              <a:t>Sofia</a:t>
            </a:r>
          </a:p>
          <a:p>
            <a:pPr algn="ctr"/>
            <a:r>
              <a:rPr lang="en-US" sz="1100" dirty="0" smtClean="0"/>
              <a:t>2012 Nov 12-15</a:t>
            </a:r>
            <a:endParaRPr lang="ru-RU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4248136" y="3789272"/>
            <a:ext cx="1548000" cy="104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sz="1100" dirty="0" smtClean="0"/>
              <a:t>WS on </a:t>
            </a:r>
            <a:r>
              <a:rPr lang="en-US" sz="1100" dirty="0"/>
              <a:t>Standard Content </a:t>
            </a:r>
            <a:r>
              <a:rPr lang="en-US" sz="1100" dirty="0" smtClean="0"/>
              <a:t>of </a:t>
            </a:r>
            <a:r>
              <a:rPr lang="en-US" sz="1100" dirty="0" err="1" smtClean="0"/>
              <a:t>Decomm</a:t>
            </a:r>
            <a:r>
              <a:rPr lang="en-US" sz="1100" dirty="0" smtClean="0"/>
              <a:t>. and </a:t>
            </a:r>
            <a:r>
              <a:rPr lang="en-US" sz="1100" dirty="0" err="1" smtClean="0"/>
              <a:t>Env</a:t>
            </a:r>
            <a:r>
              <a:rPr lang="en-US" sz="1100" dirty="0" smtClean="0"/>
              <a:t>. Remediation plans;</a:t>
            </a:r>
          </a:p>
          <a:p>
            <a:pPr algn="ctr"/>
            <a:r>
              <a:rPr lang="en-US" sz="1100" dirty="0" smtClean="0"/>
              <a:t>St</a:t>
            </a:r>
            <a:r>
              <a:rPr lang="en-US" sz="1100" dirty="0"/>
              <a:t>. </a:t>
            </a:r>
            <a:r>
              <a:rPr lang="en-US" sz="1100" dirty="0" smtClean="0"/>
              <a:t>Petersburg </a:t>
            </a:r>
          </a:p>
          <a:p>
            <a:pPr algn="ctr"/>
            <a:r>
              <a:rPr lang="en-US" sz="1100" dirty="0" smtClean="0"/>
              <a:t>2013 Sep 24-27</a:t>
            </a:r>
            <a:endParaRPr lang="en-US" sz="11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8316416" y="1052736"/>
            <a:ext cx="684584" cy="928612"/>
            <a:chOff x="7929562" y="2659063"/>
            <a:chExt cx="746893" cy="1059084"/>
          </a:xfrm>
        </p:grpSpPr>
        <p:cxnSp>
          <p:nvCxnSpPr>
            <p:cNvPr id="18" name="Прямая соединительная линия 27"/>
            <p:cNvCxnSpPr>
              <a:cxnSpLocks noChangeShapeType="1"/>
            </p:cNvCxnSpPr>
            <p:nvPr/>
          </p:nvCxnSpPr>
          <p:spPr bwMode="auto">
            <a:xfrm>
              <a:off x="7929563" y="3243263"/>
              <a:ext cx="0" cy="474884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Блок-схема: перфолента 3"/>
            <p:cNvSpPr>
              <a:spLocks noChangeArrowheads="1"/>
            </p:cNvSpPr>
            <p:nvPr/>
          </p:nvSpPr>
          <p:spPr bwMode="auto">
            <a:xfrm flipH="1">
              <a:off x="7929562" y="2659063"/>
              <a:ext cx="746893" cy="636587"/>
            </a:xfrm>
            <a:prstGeom prst="flowChartPunchedTape">
              <a:avLst/>
            </a:prstGeom>
            <a:solidFill>
              <a:schemeClr val="accent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ru-RU" dirty="0" smtClean="0">
                  <a:solidFill>
                    <a:schemeClr val="bg1"/>
                  </a:solidFill>
                </a:rPr>
                <a:t>2015</a:t>
              </a:r>
              <a:endParaRPr lang="ru-RU" alt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52324" y="1052736"/>
            <a:ext cx="684584" cy="928612"/>
            <a:chOff x="7929562" y="2659063"/>
            <a:chExt cx="746893" cy="1059084"/>
          </a:xfrm>
        </p:grpSpPr>
        <p:cxnSp>
          <p:nvCxnSpPr>
            <p:cNvPr id="21" name="Прямая соединительная линия 27"/>
            <p:cNvCxnSpPr>
              <a:cxnSpLocks noChangeShapeType="1"/>
            </p:cNvCxnSpPr>
            <p:nvPr/>
          </p:nvCxnSpPr>
          <p:spPr bwMode="auto">
            <a:xfrm>
              <a:off x="7929563" y="3243263"/>
              <a:ext cx="0" cy="474884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Блок-схема: перфолента 3"/>
            <p:cNvSpPr>
              <a:spLocks noChangeArrowheads="1"/>
            </p:cNvSpPr>
            <p:nvPr/>
          </p:nvSpPr>
          <p:spPr bwMode="auto">
            <a:xfrm flipH="1">
              <a:off x="7929562" y="2659063"/>
              <a:ext cx="746893" cy="636587"/>
            </a:xfrm>
            <a:prstGeom prst="flowChartPunchedTape">
              <a:avLst/>
            </a:prstGeom>
            <a:solidFill>
              <a:schemeClr val="accent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ru-RU" dirty="0" smtClean="0">
                  <a:solidFill>
                    <a:schemeClr val="bg1"/>
                  </a:solidFill>
                </a:rPr>
                <a:t>2011</a:t>
              </a:r>
              <a:endParaRPr lang="ru-RU" alt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869496" y="1052736"/>
            <a:ext cx="684584" cy="928612"/>
            <a:chOff x="7929562" y="2659063"/>
            <a:chExt cx="746893" cy="1059084"/>
          </a:xfrm>
        </p:grpSpPr>
        <p:cxnSp>
          <p:nvCxnSpPr>
            <p:cNvPr id="24" name="Прямая соединительная линия 27"/>
            <p:cNvCxnSpPr>
              <a:cxnSpLocks noChangeShapeType="1"/>
            </p:cNvCxnSpPr>
            <p:nvPr/>
          </p:nvCxnSpPr>
          <p:spPr bwMode="auto">
            <a:xfrm>
              <a:off x="7929563" y="3243263"/>
              <a:ext cx="0" cy="474884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Блок-схема: перфолента 3"/>
            <p:cNvSpPr>
              <a:spLocks noChangeArrowheads="1"/>
            </p:cNvSpPr>
            <p:nvPr/>
          </p:nvSpPr>
          <p:spPr bwMode="auto">
            <a:xfrm flipH="1">
              <a:off x="7929562" y="2659063"/>
              <a:ext cx="746893" cy="636587"/>
            </a:xfrm>
            <a:prstGeom prst="flowChartPunchedTape">
              <a:avLst/>
            </a:prstGeom>
            <a:solidFill>
              <a:schemeClr val="accent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ru-RU" dirty="0" smtClean="0">
                  <a:solidFill>
                    <a:schemeClr val="bg1"/>
                  </a:solidFill>
                </a:rPr>
                <a:t>2012</a:t>
              </a:r>
              <a:endParaRPr lang="ru-RU" alt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286668" y="1052736"/>
            <a:ext cx="684584" cy="928612"/>
            <a:chOff x="7929562" y="2659063"/>
            <a:chExt cx="746893" cy="1059084"/>
          </a:xfrm>
        </p:grpSpPr>
        <p:cxnSp>
          <p:nvCxnSpPr>
            <p:cNvPr id="27" name="Прямая соединительная линия 27"/>
            <p:cNvCxnSpPr>
              <a:cxnSpLocks noChangeShapeType="1"/>
            </p:cNvCxnSpPr>
            <p:nvPr/>
          </p:nvCxnSpPr>
          <p:spPr bwMode="auto">
            <a:xfrm>
              <a:off x="7929563" y="3243263"/>
              <a:ext cx="0" cy="474884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8" name="Блок-схема: перфолента 3"/>
            <p:cNvSpPr>
              <a:spLocks noChangeArrowheads="1"/>
            </p:cNvSpPr>
            <p:nvPr/>
          </p:nvSpPr>
          <p:spPr bwMode="auto">
            <a:xfrm flipH="1">
              <a:off x="7929562" y="2659063"/>
              <a:ext cx="746893" cy="636587"/>
            </a:xfrm>
            <a:prstGeom prst="flowChartPunchedTape">
              <a:avLst/>
            </a:prstGeom>
            <a:solidFill>
              <a:schemeClr val="accent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ru-RU" dirty="0" smtClean="0">
                  <a:solidFill>
                    <a:schemeClr val="bg1"/>
                  </a:solidFill>
                </a:rPr>
                <a:t>2013</a:t>
              </a:r>
              <a:endParaRPr lang="ru-RU" alt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6876256" y="1052736"/>
            <a:ext cx="684584" cy="928612"/>
            <a:chOff x="7929562" y="2659063"/>
            <a:chExt cx="746893" cy="1059084"/>
          </a:xfrm>
        </p:grpSpPr>
        <p:cxnSp>
          <p:nvCxnSpPr>
            <p:cNvPr id="30" name="Прямая соединительная линия 27"/>
            <p:cNvCxnSpPr>
              <a:cxnSpLocks noChangeShapeType="1"/>
            </p:cNvCxnSpPr>
            <p:nvPr/>
          </p:nvCxnSpPr>
          <p:spPr bwMode="auto">
            <a:xfrm>
              <a:off x="7929563" y="3243263"/>
              <a:ext cx="0" cy="474884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" name="Блок-схема: перфолента 3"/>
            <p:cNvSpPr>
              <a:spLocks noChangeArrowheads="1"/>
            </p:cNvSpPr>
            <p:nvPr/>
          </p:nvSpPr>
          <p:spPr bwMode="auto">
            <a:xfrm flipH="1">
              <a:off x="7929562" y="2659063"/>
              <a:ext cx="746893" cy="636587"/>
            </a:xfrm>
            <a:prstGeom prst="flowChartPunchedTape">
              <a:avLst/>
            </a:prstGeom>
            <a:solidFill>
              <a:schemeClr val="accent1"/>
            </a:solidFill>
            <a:ln w="2857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 altLang="ru-RU" dirty="0" smtClean="0">
                  <a:solidFill>
                    <a:schemeClr val="bg1"/>
                  </a:solidFill>
                </a:rPr>
                <a:t>2014</a:t>
              </a:r>
              <a:endParaRPr lang="ru-RU" altLang="ru-RU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Стрелка вправо 4"/>
          <p:cNvSpPr>
            <a:spLocks noChangeArrowheads="1"/>
          </p:cNvSpPr>
          <p:nvPr/>
        </p:nvSpPr>
        <p:spPr bwMode="auto">
          <a:xfrm>
            <a:off x="179512" y="1596181"/>
            <a:ext cx="8858250" cy="501650"/>
          </a:xfrm>
          <a:prstGeom prst="rightArrow">
            <a:avLst>
              <a:gd name="adj1" fmla="val 50000"/>
              <a:gd name="adj2" fmla="val 50032"/>
            </a:avLst>
          </a:prstGeom>
          <a:solidFill>
            <a:srgbClr val="C1DCF1"/>
          </a:solidFill>
          <a:ln w="28575" algn="ctr">
            <a:solidFill>
              <a:schemeClr val="tx1"/>
            </a:solidFill>
            <a:round/>
            <a:headEnd/>
            <a:tailEnd/>
          </a:ln>
        </p:spPr>
        <p:txBody>
          <a:bodyPr wrap="none" tIns="0" bIns="0" anchor="ctr" anchorCtr="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01613" indent="177800" algn="ctr" eaLnBrk="1" hangingPunct="1"/>
            <a:r>
              <a:rPr lang="ru-RU" altLang="ru-RU" dirty="0"/>
              <a:t> </a:t>
            </a:r>
            <a:r>
              <a:rPr lang="ru-RU" altLang="ru-RU" dirty="0" smtClean="0"/>
              <a:t>                                                  </a:t>
            </a:r>
            <a:endParaRPr lang="ru-RU" altLang="ru-RU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6012161" y="1599183"/>
            <a:ext cx="792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/>
              <a:t>»»»</a:t>
            </a:r>
            <a:endParaRPr lang="ru-RU" sz="2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7524329" y="1599183"/>
            <a:ext cx="792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/>
              <a:t>»»»</a:t>
            </a:r>
            <a:endParaRPr lang="ru-RU" sz="24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3995937" y="1599183"/>
            <a:ext cx="792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/>
              <a:t>»»»</a:t>
            </a:r>
            <a:endParaRPr lang="ru-RU" sz="24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1547665" y="1599183"/>
            <a:ext cx="792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/>
              <a:t>»»»</a:t>
            </a:r>
            <a:endParaRPr lang="ru-RU" sz="2400" b="1" dirty="0"/>
          </a:p>
        </p:txBody>
      </p:sp>
      <p:pic>
        <p:nvPicPr>
          <p:cNvPr id="40" name="Picture 2" descr="C:\Users\1\Desktop\росато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973" y="5049320"/>
            <a:ext cx="1075659" cy="12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3" descr="C:\Users\1\Desktop\магатэ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61048"/>
            <a:ext cx="792088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5868144" y="3789272"/>
            <a:ext cx="1548000" cy="104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sz="1100" dirty="0" smtClean="0"/>
              <a:t>WS on </a:t>
            </a:r>
            <a:r>
              <a:rPr lang="en-US" sz="1100" dirty="0"/>
              <a:t>Standard Content of </a:t>
            </a:r>
            <a:r>
              <a:rPr lang="en-US" sz="1100" dirty="0" smtClean="0"/>
              <a:t>Completion Reports for Decommissioned Sites;</a:t>
            </a:r>
            <a:endParaRPr lang="en-US" sz="1100" dirty="0"/>
          </a:p>
          <a:p>
            <a:pPr algn="ctr"/>
            <a:r>
              <a:rPr lang="en-US" sz="1100" dirty="0" smtClean="0"/>
              <a:t>Vienna</a:t>
            </a:r>
          </a:p>
          <a:p>
            <a:pPr algn="ctr"/>
            <a:r>
              <a:rPr lang="en-US" sz="1100" dirty="0" smtClean="0"/>
              <a:t> 2013 Dec 11-13</a:t>
            </a:r>
            <a:endParaRPr lang="en-US" sz="1100" dirty="0"/>
          </a:p>
        </p:txBody>
      </p:sp>
      <p:pic>
        <p:nvPicPr>
          <p:cNvPr id="43" name="Picture 2" descr="C:\Users\Public\Pictures\Sample Pictures\Иконки\World Flags 2 (png)\Austr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4585" y="3413841"/>
            <a:ext cx="366047" cy="36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Users\Public\Pictures\Sample Pictures\Иконки\World Flags 2 (png)\Austria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121" y="3413841"/>
            <a:ext cx="366047" cy="36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C:\Users\Public\Pictures\Sample Pictures\Иконки\World Flags 2 (png)\Russia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753" y="3413481"/>
            <a:ext cx="366766" cy="36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3" descr="C:\Users\Public\Pictures\Sample Pictures\Иконки\World Flags 2 (png)\Bulgaria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401" y="3413481"/>
            <a:ext cx="366766" cy="366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251520" y="2204864"/>
            <a:ext cx="2160000" cy="97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36000" rIns="36000" rtlCol="0" anchor="ctr">
            <a:noAutofit/>
          </a:bodyPr>
          <a:lstStyle/>
          <a:p>
            <a:pPr algn="just"/>
            <a:r>
              <a:rPr lang="ru-RU" sz="1200" dirty="0" smtClean="0"/>
              <a:t>Предложение МАГАТЭ – разработать курс по рекультивации радиоактивно загрязненных территорий </a:t>
            </a:r>
            <a:r>
              <a:rPr lang="en-US" sz="1200" dirty="0" smtClean="0"/>
              <a:t>(</a:t>
            </a:r>
            <a:r>
              <a:rPr lang="ru-RU" sz="1200" dirty="0" smtClean="0"/>
              <a:t>декабрь</a:t>
            </a:r>
            <a:r>
              <a:rPr lang="en-US" sz="1200" dirty="0" smtClean="0"/>
              <a:t> 2011)</a:t>
            </a:r>
            <a:endParaRPr lang="ru-RU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2556016" y="2204864"/>
            <a:ext cx="2160000" cy="97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36000" rIns="36000" rtlCol="0" anchor="ctr">
            <a:noAutofit/>
          </a:bodyPr>
          <a:lstStyle>
            <a:defPPr>
              <a:defRPr lang="ru-RU"/>
            </a:defPPr>
            <a:lvl1pPr algn="just">
              <a:defRPr sz="1200"/>
            </a:lvl1pPr>
          </a:lstStyle>
          <a:p>
            <a:r>
              <a:rPr lang="ru-RU" dirty="0" smtClean="0"/>
              <a:t>Разработка концепции и программы курса, рецензирование программы </a:t>
            </a:r>
            <a:r>
              <a:rPr lang="en-US" dirty="0" smtClean="0"/>
              <a:t>(</a:t>
            </a:r>
            <a:r>
              <a:rPr lang="ru-RU" dirty="0" smtClean="0"/>
              <a:t>конец </a:t>
            </a:r>
            <a:r>
              <a:rPr lang="en-US" dirty="0" smtClean="0"/>
              <a:t>2012)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860032" y="2204864"/>
            <a:ext cx="1872000" cy="97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36000" rIns="36000" rtlCol="0" anchor="ctr">
            <a:noAutofit/>
          </a:bodyPr>
          <a:lstStyle>
            <a:defPPr>
              <a:defRPr lang="ru-RU"/>
            </a:defPPr>
            <a:lvl1pPr algn="just">
              <a:defRPr sz="1200"/>
            </a:lvl1pPr>
          </a:lstStyle>
          <a:p>
            <a:r>
              <a:rPr lang="ru-RU" dirty="0" smtClean="0"/>
              <a:t>Разработка комплекта УММ: пособие слушателя, слайды, планы уроков </a:t>
            </a:r>
          </a:p>
          <a:p>
            <a:r>
              <a:rPr lang="en-US" dirty="0" smtClean="0"/>
              <a:t>(</a:t>
            </a:r>
            <a:r>
              <a:rPr lang="ru-RU" dirty="0" smtClean="0"/>
              <a:t>конец марта</a:t>
            </a:r>
            <a:r>
              <a:rPr lang="en-US" dirty="0" smtClean="0"/>
              <a:t> 2014)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876256" y="2204864"/>
            <a:ext cx="2124744" cy="97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36000" rIns="36000" rtlCol="0" anchor="ctr">
            <a:noAutofit/>
          </a:bodyPr>
          <a:lstStyle>
            <a:defPPr>
              <a:defRPr lang="ru-RU"/>
            </a:defPPr>
            <a:lvl1pPr algn="just">
              <a:defRPr sz="1200"/>
            </a:lvl1pPr>
          </a:lstStyle>
          <a:p>
            <a:r>
              <a:rPr lang="ru-RU" dirty="0" smtClean="0"/>
              <a:t>Пилотное обучение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dirty="0" smtClean="0"/>
              <a:t>(</a:t>
            </a:r>
            <a:r>
              <a:rPr lang="en-US" dirty="0"/>
              <a:t>c</a:t>
            </a:r>
            <a:r>
              <a:rPr lang="ru-RU" dirty="0" err="1" smtClean="0"/>
              <a:t>ентябрь</a:t>
            </a:r>
            <a:r>
              <a:rPr lang="ru-RU" dirty="0" smtClean="0"/>
              <a:t> </a:t>
            </a:r>
            <a:r>
              <a:rPr lang="en-US" dirty="0" smtClean="0"/>
              <a:t>2014);</a:t>
            </a:r>
          </a:p>
          <a:p>
            <a:pPr algn="l"/>
            <a:r>
              <a:rPr lang="ru-RU" dirty="0" smtClean="0"/>
              <a:t>Редактирование программы курса</a:t>
            </a:r>
            <a:r>
              <a:rPr lang="en-US" dirty="0" smtClean="0"/>
              <a:t>;</a:t>
            </a:r>
          </a:p>
          <a:p>
            <a:pPr algn="l"/>
            <a:r>
              <a:rPr lang="ru-RU" dirty="0" smtClean="0"/>
              <a:t>Обучение </a:t>
            </a:r>
            <a:r>
              <a:rPr lang="en-US" dirty="0" smtClean="0"/>
              <a:t>(2014-15)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1691680" y="5157192"/>
            <a:ext cx="216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ru-RU" sz="1200" dirty="0" smtClean="0"/>
              <a:t>Финансирование разработки концепции и программы курса </a:t>
            </a:r>
          </a:p>
          <a:p>
            <a:r>
              <a:rPr lang="en-US" sz="1200" dirty="0" smtClean="0"/>
              <a:t>(</a:t>
            </a:r>
            <a:r>
              <a:rPr lang="ru-RU" sz="1200" dirty="0" smtClean="0"/>
              <a:t>до декабря </a:t>
            </a:r>
            <a:r>
              <a:rPr lang="en-US" sz="1200" dirty="0" smtClean="0"/>
              <a:t>2012)</a:t>
            </a:r>
            <a:endParaRPr lang="ru-RU" sz="1200" dirty="0" smtClean="0"/>
          </a:p>
          <a:p>
            <a:r>
              <a:rPr lang="ru-RU" sz="1200" dirty="0" smtClean="0"/>
              <a:t>560 000 руб.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4283968" y="5157192"/>
            <a:ext cx="216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ru-RU"/>
            </a:defPPr>
            <a:lvl1pPr algn="just">
              <a:defRPr sz="1200"/>
            </a:lvl1pPr>
          </a:lstStyle>
          <a:p>
            <a:r>
              <a:rPr lang="ru-RU" dirty="0" smtClean="0"/>
              <a:t>Финансирование разработки комплекта УММ </a:t>
            </a:r>
            <a:r>
              <a:rPr lang="en-US" dirty="0" smtClean="0"/>
              <a:t>(</a:t>
            </a:r>
            <a:r>
              <a:rPr lang="ru-RU" dirty="0" smtClean="0"/>
              <a:t>до марта </a:t>
            </a:r>
            <a:r>
              <a:rPr lang="en-US" dirty="0" smtClean="0"/>
              <a:t>2014)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2 700 000 руб.</a:t>
            </a:r>
            <a:endParaRPr lang="en-US" dirty="0" smtClean="0"/>
          </a:p>
        </p:txBody>
      </p:sp>
      <p:sp>
        <p:nvSpPr>
          <p:cNvPr id="54" name="TextBox 53"/>
          <p:cNvSpPr txBox="1"/>
          <p:nvPr/>
        </p:nvSpPr>
        <p:spPr>
          <a:xfrm>
            <a:off x="6876256" y="5157192"/>
            <a:ext cx="2160000" cy="1080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>
            <a:defPPr>
              <a:defRPr lang="ru-RU"/>
            </a:defPPr>
            <a:lvl1pPr algn="just">
              <a:defRPr sz="1200"/>
            </a:lvl1pPr>
          </a:lstStyle>
          <a:p>
            <a:r>
              <a:rPr lang="ru-RU" dirty="0" smtClean="0"/>
              <a:t>Финансирование обучения</a:t>
            </a:r>
            <a:r>
              <a:rPr lang="en-US" dirty="0" smtClean="0"/>
              <a:t> (2014-2015, 4 </a:t>
            </a:r>
            <a:r>
              <a:rPr lang="ru-RU" dirty="0" smtClean="0"/>
              <a:t>группы</a:t>
            </a:r>
            <a:r>
              <a:rPr lang="en-US" dirty="0" smtClean="0"/>
              <a:t>, ~ 50 </a:t>
            </a:r>
            <a:r>
              <a:rPr lang="ru-RU" dirty="0" smtClean="0"/>
              <a:t>слушателей</a:t>
            </a:r>
            <a:r>
              <a:rPr lang="en-US" dirty="0" smtClean="0"/>
              <a:t>)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8 400 000 руб./год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523536" y="3789040"/>
            <a:ext cx="1548000" cy="1044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ctr">
            <a:noAutofit/>
          </a:bodyPr>
          <a:lstStyle/>
          <a:p>
            <a:r>
              <a:rPr lang="en-US" sz="1100" dirty="0" smtClean="0"/>
              <a:t>WS on </a:t>
            </a:r>
            <a:r>
              <a:rPr lang="en-GB" sz="1100" dirty="0"/>
              <a:t>Supporting Safe Management of Uranium Production Legacy Sites</a:t>
            </a:r>
            <a:r>
              <a:rPr lang="en-US" sz="1100" dirty="0" smtClean="0"/>
              <a:t>;</a:t>
            </a:r>
            <a:endParaRPr lang="en-US" sz="1100" dirty="0"/>
          </a:p>
          <a:p>
            <a:pPr algn="ctr"/>
            <a:r>
              <a:rPr lang="en-GB" sz="1100" dirty="0" err="1" smtClean="0"/>
              <a:t>Bessines-sur-Gartempe</a:t>
            </a:r>
            <a:r>
              <a:rPr lang="en-US" sz="1100" dirty="0" smtClean="0"/>
              <a:t> 2014 May 12-15</a:t>
            </a:r>
            <a:endParaRPr lang="en-US" sz="1100" dirty="0"/>
          </a:p>
        </p:txBody>
      </p:sp>
      <p:pic>
        <p:nvPicPr>
          <p:cNvPr id="1026" name="Picture 2" descr="C:\Users\Public\Pictures\Sample Pictures\Иконки\World Flags 2 (png)\Franc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936" y="3413264"/>
            <a:ext cx="367200" cy="3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73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effectLst/>
              </a:rPr>
              <a:t>Создание потенциала для разработки и осуществления комплексных программ реабилитации районов добычи урана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69468" y="1801269"/>
            <a:ext cx="743080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Ц</a:t>
            </a:r>
            <a:r>
              <a:rPr lang="ru-RU" sz="1400" b="1" dirty="0" smtClean="0"/>
              <a:t>ель проекта технического сотрудничества</a:t>
            </a:r>
          </a:p>
          <a:p>
            <a:r>
              <a:rPr lang="ru-RU" sz="1400" dirty="0" smtClean="0"/>
              <a:t>развитие необходимых компетенций по управлению программами и проектами рекультивации, мониторинга и эксплуатации урановых </a:t>
            </a:r>
            <a:r>
              <a:rPr lang="ru-RU" sz="1400" dirty="0" err="1" smtClean="0"/>
              <a:t>хвостохранилищ</a:t>
            </a:r>
            <a:r>
              <a:rPr lang="ru-RU" sz="1400" dirty="0" smtClean="0"/>
              <a:t>. Проект будет проведен в поддержку решения проблем  наследия добычи и переработки урана, главным образом в  среднеазиатских республиках бывшего СССР.</a:t>
            </a:r>
            <a:endParaRPr lang="en-GB" sz="1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009723"/>
            <a:ext cx="7485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Проект технического сотрудничества направлен на</a:t>
            </a:r>
            <a:r>
              <a:rPr lang="en-GB" sz="1400" b="1" dirty="0" smtClean="0"/>
              <a:t>: </a:t>
            </a:r>
            <a:endParaRPr lang="ru-RU" sz="1400" b="1" dirty="0" smtClean="0"/>
          </a:p>
          <a:p>
            <a:pPr marL="177800" indent="-177800" algn="just">
              <a:buFont typeface="Arial" panose="020B0604020202020204" pitchFamily="34" charset="0"/>
              <a:buChar char="•"/>
              <a:tabLst>
                <a:tab pos="174625" algn="l"/>
                <a:tab pos="363538" algn="l"/>
              </a:tabLst>
            </a:pPr>
            <a:r>
              <a:rPr lang="ru-RU" sz="1400" dirty="0" smtClean="0">
                <a:cs typeface="Arial"/>
              </a:rPr>
              <a:t>развитие </a:t>
            </a:r>
            <a:r>
              <a:rPr lang="ru-RU" sz="1400" dirty="0">
                <a:cs typeface="Arial"/>
              </a:rPr>
              <a:t>и совершенствование управленческих и технических компетенций обучаемых в области разработки и реализации программ и проектов рекультивации территорий, </a:t>
            </a:r>
            <a:r>
              <a:rPr lang="ru-RU" sz="1400" dirty="0"/>
              <a:t>подвергшихся воздействию урановых производств;</a:t>
            </a:r>
          </a:p>
          <a:p>
            <a:pPr marL="171450" indent="-171450" algn="just">
              <a:buFont typeface="Arial" pitchFamily="34" charset="0"/>
              <a:buChar char="•"/>
              <a:tabLst>
                <a:tab pos="271526" algn="l"/>
              </a:tabLst>
            </a:pPr>
            <a:r>
              <a:rPr lang="ru-RU" sz="1400" dirty="0"/>
              <a:t>удовлетворение потребности в специалистах </a:t>
            </a:r>
            <a:r>
              <a:rPr lang="ru-RU" sz="1400" dirty="0">
                <a:cs typeface="Arial"/>
              </a:rPr>
              <a:t> в области управления программами и проектами по </a:t>
            </a:r>
            <a:r>
              <a:rPr lang="ru-RU" sz="1400" dirty="0" smtClean="0">
                <a:cs typeface="Arial"/>
              </a:rPr>
              <a:t>рекультивации</a:t>
            </a:r>
          </a:p>
          <a:p>
            <a:pPr marL="171450" indent="-171450" algn="just">
              <a:buFont typeface="Arial" pitchFamily="34" charset="0"/>
              <a:buChar char="•"/>
              <a:tabLst>
                <a:tab pos="271526" algn="l"/>
              </a:tabLst>
            </a:pPr>
            <a:r>
              <a:rPr lang="ru-RU" sz="1400" dirty="0" smtClean="0">
                <a:solidFill>
                  <a:schemeClr val="dk1"/>
                </a:solidFill>
                <a:cs typeface="Arial"/>
              </a:rPr>
              <a:t>создание  основы </a:t>
            </a:r>
            <a:r>
              <a:rPr lang="ru-RU" sz="1400" dirty="0">
                <a:solidFill>
                  <a:schemeClr val="dk1"/>
                </a:solidFill>
                <a:cs typeface="Arial"/>
              </a:rPr>
              <a:t>для  международного сотрудничества на уровне конкретных экономических агентов</a:t>
            </a:r>
            <a:endParaRPr lang="en-GB" sz="1400" dirty="0" smtClean="0"/>
          </a:p>
        </p:txBody>
      </p:sp>
      <p:sp>
        <p:nvSpPr>
          <p:cNvPr id="9" name="Прямоугольник 8"/>
          <p:cNvSpPr/>
          <p:nvPr/>
        </p:nvSpPr>
        <p:spPr>
          <a:xfrm>
            <a:off x="1547284" y="4725144"/>
            <a:ext cx="74529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50000"/>
                  </a:schemeClr>
                </a:solidFill>
              </a:rPr>
              <a:t>Стратегия реализации</a:t>
            </a:r>
            <a:r>
              <a:rPr lang="en-GB" sz="1400" b="1" dirty="0" smtClean="0">
                <a:solidFill>
                  <a:schemeClr val="tx1">
                    <a:lumMod val="50000"/>
                  </a:schemeClr>
                </a:solidFill>
              </a:rPr>
              <a:t>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Проведение 4 одинаковых учебно-практических курса для </a:t>
            </a:r>
            <a:r>
              <a:rPr lang="ru-RU" sz="1400" dirty="0"/>
              <a:t>подготовки руководителей и специалистов  уполномоченных органов по осуществлению деятельности в сфере разработки и реализации проектов рекультивации территорий, загрязненных в результате добычи и переработки </a:t>
            </a:r>
            <a:r>
              <a:rPr lang="ru-RU" sz="1400" dirty="0" smtClean="0"/>
              <a:t>урана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Экспертные миссии МАГАТЭ для  поддержки  создания и актуализации  УММ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Проведение тренинга-для-тренеров для создания пула национальных тренеров-практиков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Проведение серии семинаров по обмену опытом  </a:t>
            </a:r>
            <a:endParaRPr lang="en-GB" sz="1400" dirty="0" smtClean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0" name="Picture 2" descr="C:\Users\Public\Pictures\Sample Pictures\Иконки\Профессии\ambassador_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68" y="4761312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Public\Pictures\Sample Pictures\Иконки\Профессии\nuclear_engineer_25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108" y="2996952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C:\Users\Public\Pictures\Sample Pictures\Иконки\Профессии\teacher_25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4" y="1628800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35496" y="839034"/>
            <a:ext cx="8964780" cy="861774"/>
            <a:chOff x="143724" y="1225205"/>
            <a:chExt cx="8964780" cy="861774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43724" y="1225205"/>
              <a:ext cx="3060124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tx1">
                      <a:lumMod val="50000"/>
                    </a:schemeClr>
                  </a:solidFill>
                </a:rPr>
                <a:t>Реквизиты проекта</a:t>
              </a:r>
              <a:r>
                <a:rPr lang="en-GB" sz="1400" b="1" dirty="0" smtClean="0">
                  <a:solidFill>
                    <a:schemeClr val="tx1">
                      <a:lumMod val="50000"/>
                    </a:schemeClr>
                  </a:solidFill>
                </a:rPr>
                <a:t>:</a:t>
              </a:r>
            </a:p>
            <a:p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Project Number: RER7006</a:t>
              </a:r>
              <a:br>
                <a:rPr lang="en-US" sz="1200" dirty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en-US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Project </a:t>
              </a:r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Type: Regional</a:t>
              </a:r>
              <a:br>
                <a:rPr lang="en-US" sz="1200" dirty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</a:br>
              <a:r>
                <a:rPr lang="en-US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Project </a:t>
              </a:r>
              <a:r>
                <a:rPr lang="en-US" sz="1200" dirty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Class: Category A</a:t>
              </a:r>
              <a:r>
                <a:rPr lang="en-GB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739926" y="1225205"/>
              <a:ext cx="3368578" cy="861774"/>
            </a:xfrm>
            <a:prstGeom prst="rect">
              <a:avLst/>
            </a:prstGeom>
          </p:spPr>
          <p:txBody>
            <a:bodyPr wrap="square" numCol="1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Государства - участники</a:t>
              </a:r>
              <a:r>
                <a:rPr lang="en-GB" sz="1400" b="1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: </a:t>
              </a:r>
              <a:endParaRPr lang="en-GB" sz="1400" b="1" dirty="0">
                <a:solidFill>
                  <a:schemeClr val="tx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ru-RU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Казахстан</a:t>
              </a:r>
              <a:r>
                <a:rPr lang="en-GB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, </a:t>
              </a:r>
              <a:r>
                <a:rPr lang="ru-RU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Кыргызстан</a:t>
              </a:r>
              <a:endParaRPr lang="en-GB" sz="1200" dirty="0">
                <a:solidFill>
                  <a:schemeClr val="tx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ru-RU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Россия, Таджикистан</a:t>
              </a:r>
              <a:endParaRPr lang="en-GB" sz="1200" dirty="0" smtClean="0">
                <a:solidFill>
                  <a:schemeClr val="tx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  <a:p>
              <a:pPr algn="ctr"/>
              <a:r>
                <a:rPr lang="ru-RU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Украина</a:t>
              </a:r>
              <a:r>
                <a:rPr lang="en-GB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, </a:t>
              </a:r>
              <a:r>
                <a:rPr lang="ru-RU" sz="1200" dirty="0" smtClean="0">
                  <a:solidFill>
                    <a:schemeClr val="tx1">
                      <a:lumMod val="50000"/>
                    </a:schemeClr>
                  </a:solidFill>
                  <a:latin typeface="+mj-lt"/>
                  <a:cs typeface="Times New Roman" panose="02020603050405020304" pitchFamily="18" charset="0"/>
                </a:rPr>
                <a:t>Узбекистан</a:t>
              </a:r>
              <a:endParaRPr lang="en-GB" sz="1200" dirty="0" smtClean="0">
                <a:solidFill>
                  <a:schemeClr val="tx1">
                    <a:lumMod val="50000"/>
                  </a:schemeClr>
                </a:solidFill>
                <a:latin typeface="+mj-lt"/>
                <a:cs typeface="Times New Roman" panose="02020603050405020304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3031727" y="1394482"/>
              <a:ext cx="288032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tx1">
                      <a:lumMod val="50000"/>
                    </a:schemeClr>
                  </a:solidFill>
                </a:rPr>
                <a:t>Продолжительность </a:t>
              </a:r>
              <a:r>
                <a:rPr lang="en-GB" sz="1400" b="1" dirty="0" smtClean="0">
                  <a:solidFill>
                    <a:schemeClr val="tx1">
                      <a:lumMod val="50000"/>
                    </a:schemeClr>
                  </a:solidFill>
                </a:rPr>
                <a:t>: 2 </a:t>
              </a:r>
              <a:r>
                <a:rPr lang="ru-RU" sz="1400" b="1" dirty="0" smtClean="0">
                  <a:solidFill>
                    <a:schemeClr val="tx1">
                      <a:lumMod val="50000"/>
                    </a:schemeClr>
                  </a:solidFill>
                </a:rPr>
                <a:t>года</a:t>
              </a:r>
              <a:endParaRPr lang="en-GB" sz="1400" b="1" dirty="0" smtClean="0">
                <a:solidFill>
                  <a:schemeClr val="tx1">
                    <a:lumMod val="50000"/>
                  </a:schemeClr>
                </a:solidFill>
              </a:endParaRPr>
            </a:p>
            <a:p>
              <a:pPr algn="ctr"/>
              <a:r>
                <a:rPr lang="ru-RU" sz="1400" b="1" dirty="0" smtClean="0">
                  <a:solidFill>
                    <a:schemeClr val="tx1">
                      <a:lumMod val="50000"/>
                    </a:schemeClr>
                  </a:solidFill>
                </a:rPr>
                <a:t>Начало</a:t>
              </a:r>
              <a:r>
                <a:rPr lang="en-GB" sz="1400" b="1" dirty="0" smtClean="0">
                  <a:solidFill>
                    <a:schemeClr val="tx1">
                      <a:lumMod val="50000"/>
                    </a:schemeClr>
                  </a:solidFill>
                </a:rPr>
                <a:t>: 2014-01-01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668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Реализация проекта: роли  и ответственность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 bwMode="auto">
          <a:xfrm>
            <a:off x="3563888" y="3007478"/>
            <a:ext cx="2520000" cy="3258510"/>
          </a:xfrm>
          <a:prstGeom prst="roundRect">
            <a:avLst/>
          </a:prstGeom>
          <a:solidFill>
            <a:srgbClr val="C1DCF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3" descr="C:\Users\Public\Pictures\Sample Pictures\logo ИСХР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376" y="3068960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847932" y="3223502"/>
            <a:ext cx="1876196" cy="1476000"/>
            <a:chOff x="3563888" y="3140968"/>
            <a:chExt cx="1876196" cy="1296024"/>
          </a:xfrm>
        </p:grpSpPr>
        <p:pic>
          <p:nvPicPr>
            <p:cNvPr id="10" name="Picture 2" descr="\\fs\docs\Логотип\Englisn_Логотип ЦИПК в цвете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4109" y="3356992"/>
              <a:ext cx="1335975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9" descr="C:\Users\Public\Pictures\Sample Pictures\Иконки\Профессии\teacher_256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3140968"/>
              <a:ext cx="900000" cy="9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6133377" y="1038660"/>
            <a:ext cx="2687095" cy="1457986"/>
            <a:chOff x="5125265" y="1266193"/>
            <a:chExt cx="3335167" cy="1800000"/>
          </a:xfrm>
        </p:grpSpPr>
        <p:pic>
          <p:nvPicPr>
            <p:cNvPr id="13" name="Picture 13" descr="C:\Users\Public\Pictures\Sample Pictures\iaealarge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35" r="21845"/>
            <a:stretch/>
          </p:blipFill>
          <p:spPr bwMode="auto">
            <a:xfrm>
              <a:off x="5125265" y="1266193"/>
              <a:ext cx="2399063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4" name="Группа 13"/>
            <p:cNvGrpSpPr/>
            <p:nvPr/>
          </p:nvGrpSpPr>
          <p:grpSpPr>
            <a:xfrm>
              <a:off x="6930432" y="1362523"/>
              <a:ext cx="1530000" cy="1607341"/>
              <a:chOff x="7452320" y="1263427"/>
              <a:chExt cx="1530000" cy="1607341"/>
            </a:xfrm>
          </p:grpSpPr>
          <p:pic>
            <p:nvPicPr>
              <p:cNvPr id="15" name="Picture 6" descr="C:\Users\Public\Pictures\Sample Pictures\Иконки\Деньги\06_256x256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52320" y="1263427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12" descr="C:\Users\Public\Pictures\Sample Pictures\Иконки\Профессии\scientist_256.pn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082320" y="1970768"/>
                <a:ext cx="900000" cy="90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8" name="Picture 4" descr="C:\Users\Public\Pictures\Sample Pictures\внипипромтехнологии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224" y="3068960"/>
            <a:ext cx="18576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>
            <a:off x="914200" y="970402"/>
            <a:ext cx="2505672" cy="1594502"/>
            <a:chOff x="443056" y="1268760"/>
            <a:chExt cx="3048824" cy="1800000"/>
          </a:xfrm>
        </p:grpSpPr>
        <p:pic>
          <p:nvPicPr>
            <p:cNvPr id="21" name="Picture 2" descr="C:\Users\1\Desktop\росатом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3056" y="1268760"/>
              <a:ext cx="1536656" cy="18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Группа 21"/>
            <p:cNvGrpSpPr/>
            <p:nvPr/>
          </p:nvGrpSpPr>
          <p:grpSpPr>
            <a:xfrm>
              <a:off x="1835696" y="1358718"/>
              <a:ext cx="1656184" cy="1620084"/>
              <a:chOff x="1691680" y="1340768"/>
              <a:chExt cx="1656184" cy="1620084"/>
            </a:xfrm>
          </p:grpSpPr>
          <p:pic>
            <p:nvPicPr>
              <p:cNvPr id="23" name="Picture 10" descr="C:\Users\Public\Pictures\Sample Pictures\Иконки\Профессии\administrator_256.png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47860" y="2060848"/>
                <a:ext cx="900004" cy="9000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6" descr="C:\Users\Public\Pictures\Sample Pictures\Иконки\Деньги\06_256x256.pn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91680" y="1340768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25" name="Picture 2" descr="C:\Users\Public\Pictures\Sample Pictures\Иконки\Стрелки\N0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6599">
            <a:off x="2979977" y="3306754"/>
            <a:ext cx="604412" cy="60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C:\Users\Public\Pictures\Sample Pictures\Иконки\Стрелки\N0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6599">
            <a:off x="5980124" y="3306754"/>
            <a:ext cx="604412" cy="60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Группа 28"/>
          <p:cNvGrpSpPr/>
          <p:nvPr/>
        </p:nvGrpSpPr>
        <p:grpSpPr>
          <a:xfrm>
            <a:off x="4176430" y="1284222"/>
            <a:ext cx="1219200" cy="1507232"/>
            <a:chOff x="4248438" y="1417712"/>
            <a:chExt cx="1219200" cy="1507232"/>
          </a:xfrm>
        </p:grpSpPr>
        <p:pic>
          <p:nvPicPr>
            <p:cNvPr id="30" name="Picture 14" descr="C:\Users\Public\Pictures\Sample Pictures\Иконки\3d-люди\3D Character (71).jp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3330" y="1417712"/>
              <a:ext cx="689417" cy="6032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 descr="C:\Users\Public\Pictures\Sample Pictures\Иконки\Стрелки\player_eject.pn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8438" y="1705744"/>
              <a:ext cx="1219200" cy="121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Picture 5" descr="C:\Users\Public\Pictures\Sample Pictures\Cap-Books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023702"/>
            <a:ext cx="1832153" cy="1223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35496" y="4293096"/>
            <a:ext cx="2820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*проектирование </a:t>
            </a:r>
            <a:r>
              <a:rPr lang="ru-RU" sz="1200" dirty="0"/>
              <a:t>предприятий по добыче и переработке урановых </a:t>
            </a:r>
            <a:r>
              <a:rPr lang="ru-RU" sz="1200" dirty="0" smtClean="0"/>
              <a:t>руд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45848" y="4293096"/>
            <a:ext cx="28209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*</a:t>
            </a:r>
            <a:r>
              <a:rPr lang="ru-RU" sz="1200" dirty="0" smtClean="0"/>
              <a:t>обеспечение экологической </a:t>
            </a:r>
            <a:r>
              <a:rPr lang="ru-RU" sz="1200" dirty="0"/>
              <a:t>безопасности и устойчивого развития сельскохозяйственного производства в условиях техногенного воздействия </a:t>
            </a:r>
            <a:r>
              <a:rPr lang="ru-RU" sz="1200" dirty="0" smtClean="0"/>
              <a:t>на ОС.</a:t>
            </a:r>
          </a:p>
        </p:txBody>
      </p:sp>
    </p:spTree>
    <p:extLst>
      <p:ext uri="{BB962C8B-B14F-4D97-AF65-F5344CB8AC3E}">
        <p14:creationId xmlns:p14="http://schemas.microsoft.com/office/powerpoint/2010/main" val="292957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700" dirty="0" smtClean="0">
                <a:effectLst/>
              </a:rPr>
              <a:t>Учебные цели</a:t>
            </a:r>
            <a:br>
              <a:rPr lang="ru-RU" sz="2700" dirty="0" smtClean="0">
                <a:effectLst/>
              </a:rPr>
            </a:br>
            <a:r>
              <a:rPr lang="ru-RU" sz="2700" dirty="0" smtClean="0">
                <a:effectLst/>
              </a:rPr>
              <a:t>(после согласования с экспертами МАГАТЭ, февраль 2014)</a:t>
            </a:r>
            <a:endParaRPr lang="ru-RU" sz="2700" dirty="0">
              <a:effectLst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white"/>
                </a:solidFill>
              </a:rPr>
              <a:t>© НОУ ДПО «ЦИПК Росатома»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8071" y="848532"/>
            <a:ext cx="658416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Цель обучения</a:t>
            </a:r>
            <a:r>
              <a:rPr lang="ru-RU" sz="2800" dirty="0" smtClean="0"/>
              <a:t>:  </a:t>
            </a:r>
          </a:p>
          <a:p>
            <a:pPr algn="just"/>
            <a:r>
              <a:rPr lang="ru-RU" sz="2700" dirty="0" smtClean="0"/>
              <a:t>рассмотреть вопросы </a:t>
            </a:r>
            <a:r>
              <a:rPr lang="ru-RU" sz="2700" dirty="0"/>
              <a:t>разработки и осуществления проектов по </a:t>
            </a:r>
            <a:r>
              <a:rPr lang="ru-RU" sz="2700" dirty="0" smtClean="0"/>
              <a:t>рекультивации, </a:t>
            </a:r>
            <a:r>
              <a:rPr lang="ru-RU" sz="2700" dirty="0"/>
              <a:t>связанных с  территориями бывших объектов добычи урана. </a:t>
            </a:r>
            <a:endParaRPr lang="en-US" sz="27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48071" y="3140968"/>
            <a:ext cx="888842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В учебной программе рассмотрены основные вопросы разработки и осуществления программ и комплексных проектов по рекультивации, эксплуатации  и мониторингу территорий бывших объектов добычи урана</a:t>
            </a:r>
            <a:r>
              <a:rPr lang="ru-RU" dirty="0" smtClean="0"/>
              <a:t>.</a:t>
            </a:r>
            <a:endParaRPr lang="en-US" dirty="0" smtClean="0"/>
          </a:p>
          <a:p>
            <a:pPr algn="just"/>
            <a:endParaRPr lang="en-US" dirty="0"/>
          </a:p>
          <a:p>
            <a:pPr algn="just"/>
            <a:r>
              <a:rPr lang="ru-RU" dirty="0" smtClean="0"/>
              <a:t>Программа </a:t>
            </a:r>
            <a:r>
              <a:rPr lang="ru-RU" dirty="0"/>
              <a:t>обучения отражает учебные потребности </a:t>
            </a:r>
          </a:p>
          <a:p>
            <a:pPr algn="just"/>
            <a:r>
              <a:rPr lang="ru-RU" dirty="0"/>
              <a:t>а) в том виде, как они были заявлены участвующими сторонами (страны-члены ЕврАзЭс и МАГАТЭ) в ходе встреч представителей МАГАТЭ и ЦИПК, </a:t>
            </a:r>
          </a:p>
          <a:p>
            <a:pPr algn="just"/>
            <a:r>
              <a:rPr lang="ru-RU" dirty="0"/>
              <a:t>b) существующие в странах на данный момент по мнению МАГАТЭ и экспертов, назначенных МАГАТЭ, и </a:t>
            </a:r>
          </a:p>
          <a:p>
            <a:pPr algn="just"/>
            <a:r>
              <a:rPr lang="ru-RU" dirty="0"/>
              <a:t>с) в соответствии с МЦП ЕврАзЭс «Рекультивация территорий объектов добычи урана в странах-членах ЕврАзЭс»</a:t>
            </a:r>
          </a:p>
          <a:p>
            <a:endParaRPr lang="ru-RU" dirty="0"/>
          </a:p>
        </p:txBody>
      </p:sp>
      <p:pic>
        <p:nvPicPr>
          <p:cNvPr id="7" name="Picture 2" descr="C:\Users\Public\Pictures\Sample Pictures\Иконки\3d-люди\3d (6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786" y="980728"/>
            <a:ext cx="1232251" cy="2053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19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700" dirty="0" smtClean="0">
                <a:effectLst/>
              </a:rPr>
              <a:t>Описание программы обучения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ru-RU" sz="2700" dirty="0">
                <a:effectLst/>
              </a:rPr>
              <a:t>(после согласования с экспертами МАГАТЭ, февраль 2014)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dirty="0">
                <a:solidFill>
                  <a:prstClr val="white"/>
                </a:solidFill>
              </a:rPr>
              <a:t>© НОУ ДПО «ЦИПК </a:t>
            </a:r>
            <a:r>
              <a:rPr lang="ru-RU" dirty="0" err="1">
                <a:solidFill>
                  <a:prstClr val="white"/>
                </a:solidFill>
              </a:rPr>
              <a:t>Росатома</a:t>
            </a:r>
            <a:r>
              <a:rPr lang="ru-RU" dirty="0">
                <a:solidFill>
                  <a:prstClr val="white"/>
                </a:solidFill>
              </a:rPr>
              <a:t>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C1EE29D-1EA1-48ED-9B5D-BFC4AC156D0A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7" name="Picture 2" descr="C:\Users\Public\Pictures\Sample Pictures\Иконки\3d-люди\3D Character (53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479" y="4653136"/>
            <a:ext cx="1296001" cy="17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44462"/>
              </p:ext>
            </p:extLst>
          </p:nvPr>
        </p:nvGraphicFramePr>
        <p:xfrm>
          <a:off x="213152" y="908720"/>
          <a:ext cx="8712968" cy="35543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76064"/>
                <a:gridCol w="7488832"/>
                <a:gridCol w="648072"/>
              </a:tblGrid>
              <a:tr h="36004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№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23791" marR="23791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Название</a:t>
                      </a:r>
                      <a:r>
                        <a:rPr lang="en-US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учебног</a:t>
                      </a:r>
                      <a:r>
                        <a:rPr lang="ru-RU" sz="1600" b="1" baseline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о модуля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23791" marR="2379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/>
                          <a:cs typeface="Arial" panose="020B0604020202020204" pitchFamily="34" charset="0"/>
                        </a:rPr>
                        <a:t>Часов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Основные концепции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радиационной защиты,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основы экологической рекультивации,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а также добычи и переработки урана/осуществления деятельности  на бывших объектах добычи урана и связанные с этим последствия для окружающей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среды. </a:t>
                      </a:r>
                    </a:p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Вопросы оценки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состояния окружающей среды и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рекультивации на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территориях, подверженных  воздействию в результате добычи урана </a:t>
                      </a:r>
                      <a:endParaRPr lang="en-US" sz="1600" b="0" dirty="0" smtClean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i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2</a:t>
                      </a:r>
                      <a:endParaRPr lang="ru-RU" sz="1600" b="1" i="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i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Планирование </a:t>
                      </a:r>
                      <a:r>
                        <a:rPr lang="ru-RU" sz="1600" b="0" i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рекультивации территорий </a:t>
                      </a:r>
                      <a:r>
                        <a:rPr lang="ru-RU" sz="1600" b="0" i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бывших объектов добычи урана </a:t>
                      </a:r>
                      <a:endParaRPr lang="en-US" sz="1600" b="0" i="0" dirty="0" smtClean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2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0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336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3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Осуществление  программ по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рекультивации</a:t>
                      </a:r>
                      <a:endParaRPr lang="en-US" sz="1600" b="0" dirty="0" smtClean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22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201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/>
                          <a:cs typeface="Arial" panose="020B0604020202020204" pitchFamily="34" charset="0"/>
                        </a:rPr>
                        <a:t>4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Управление после проведения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рекультивации на </a:t>
                      </a: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бывших объектах добычи урана  </a:t>
                      </a:r>
                      <a:r>
                        <a:rPr lang="ru-RU" sz="1600" b="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 </a:t>
                      </a:r>
                      <a:endParaRPr lang="en-US" sz="1600" b="0" dirty="0" smtClean="0">
                        <a:solidFill>
                          <a:sysClr val="windowText" lastClr="000000"/>
                        </a:solidFill>
                        <a:effectLst/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1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6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0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/>
                          <a:cs typeface="Arial" panose="020B0604020202020204" pitchFamily="34" charset="0"/>
                        </a:rPr>
                        <a:t>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Итоговая аттестация</a:t>
                      </a:r>
                      <a:endParaRPr lang="ru-RU" sz="1600" b="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7018"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/>
                          <a:cs typeface="Arial" panose="020B0604020202020204" pitchFamily="34" charset="0"/>
                        </a:rPr>
                        <a:t>Всего: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800" b="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/>
                          <a:cs typeface="Arial" panose="020B0604020202020204" pitchFamily="34" charset="0"/>
                        </a:rPr>
                        <a:t>72</a:t>
                      </a:r>
                      <a:endParaRPr lang="ru-RU" sz="1600" dirty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23791" marR="2379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6063" y="4688883"/>
            <a:ext cx="7016217" cy="1692253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defPPr>
              <a:defRPr lang="ru-RU"/>
            </a:defPPr>
            <a:lvl1pPr>
              <a:defRPr sz="1100"/>
            </a:lvl1pPr>
          </a:lstStyle>
          <a:p>
            <a:pPr algn="just"/>
            <a:r>
              <a:rPr lang="ru-RU" sz="1600" b="1" dirty="0"/>
              <a:t>Категория слушателей</a:t>
            </a:r>
            <a:r>
              <a:rPr lang="ru-RU" sz="1600" dirty="0"/>
              <a:t>: Руководители и специалисты учреждений, уполномоченных осуществлять </a:t>
            </a:r>
            <a:r>
              <a:rPr lang="ru-RU" sz="1600" dirty="0" smtClean="0"/>
              <a:t>рекультивацию территорий </a:t>
            </a:r>
            <a:r>
              <a:rPr lang="ru-RU" sz="1600" dirty="0"/>
              <a:t>бывших объектов добычи и переработки урана, органы технического надзора, регулирующие органы, компетентные органы и руководители, отвечающие за выполнение  межгосударственной целевой программы. </a:t>
            </a:r>
          </a:p>
        </p:txBody>
      </p:sp>
    </p:spTree>
    <p:extLst>
      <p:ext uri="{BB962C8B-B14F-4D97-AF65-F5344CB8AC3E}">
        <p14:creationId xmlns:p14="http://schemas.microsoft.com/office/powerpoint/2010/main" val="27378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бучение_учебная презентация ЦИП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Обучение_учебная презентация ЦИПК</Template>
  <TotalTime>1217</TotalTime>
  <Words>1007</Words>
  <Application>Microsoft Office PowerPoint</Application>
  <PresentationFormat>Экран (4:3)</PresentationFormat>
  <Paragraphs>144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Обучение_учебная презентация ЦИПК</vt:lpstr>
      <vt:lpstr>Разработка и реализация комплексных программ рекультивации территорий, подвергшихся воздействию урановых производств</vt:lpstr>
      <vt:lpstr>Организационная структура института</vt:lpstr>
      <vt:lpstr>Основные направления деятельности</vt:lpstr>
      <vt:lpstr>Деятельность в области вывода из эксплуатации</vt:lpstr>
      <vt:lpstr>Разработка и реализация комплексных программ рекультивации территорий, подвергшихся воздействию урановых производств</vt:lpstr>
      <vt:lpstr>Создание потенциала для разработки и осуществления комплексных программ реабилитации районов добычи урана</vt:lpstr>
      <vt:lpstr>Реализация проекта: роли  и ответственность</vt:lpstr>
      <vt:lpstr>Учебные цели (после согласования с экспертами МАГАТЭ, февраль 2014)</vt:lpstr>
      <vt:lpstr>Описание программы обучения (после согласования с экспертами МАГАТЭ, февраль 2014)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98</cp:revision>
  <dcterms:created xsi:type="dcterms:W3CDTF">2013-12-18T09:40:01Z</dcterms:created>
  <dcterms:modified xsi:type="dcterms:W3CDTF">2014-06-26T13:31:43Z</dcterms:modified>
</cp:coreProperties>
</file>