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0" r:id="rId1"/>
  </p:sldMasterIdLst>
  <p:notesMasterIdLst>
    <p:notesMasterId r:id="rId12"/>
  </p:notesMasterIdLst>
  <p:sldIdLst>
    <p:sldId id="299" r:id="rId2"/>
    <p:sldId id="303" r:id="rId3"/>
    <p:sldId id="302" r:id="rId4"/>
    <p:sldId id="304" r:id="rId5"/>
    <p:sldId id="307" r:id="rId6"/>
    <p:sldId id="306" r:id="rId7"/>
    <p:sldId id="298" r:id="rId8"/>
    <p:sldId id="311" r:id="rId9"/>
    <p:sldId id="313" r:id="rId10"/>
    <p:sldId id="31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85143" autoAdjust="0"/>
  </p:normalViewPr>
  <p:slideViewPr>
    <p:cSldViewPr snapToObjects="1" showGuides="1">
      <p:cViewPr varScale="1">
        <p:scale>
          <a:sx n="95" d="100"/>
          <a:sy n="95" d="100"/>
        </p:scale>
        <p:origin x="-1998" y="-102"/>
      </p:cViewPr>
      <p:guideLst>
        <p:guide orient="horz" pos="743"/>
        <p:guide pos="5542"/>
        <p:guide pos="226"/>
        <p:guide pos="426"/>
        <p:guide pos="601"/>
        <p:guide pos="78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511F29-AC8A-47BA-AA82-8EBC525A72CD}"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ru-RU"/>
        </a:p>
      </dgm:t>
    </dgm:pt>
    <dgm:pt modelId="{576AE280-DA16-4247-A850-A51282CB6E62}">
      <dgm:prSet phldrT="[Текст]" custT="1">
        <dgm:style>
          <a:lnRef idx="1">
            <a:schemeClr val="accent1"/>
          </a:lnRef>
          <a:fillRef idx="2">
            <a:schemeClr val="accent1"/>
          </a:fillRef>
          <a:effectRef idx="1">
            <a:schemeClr val="accent1"/>
          </a:effectRef>
          <a:fontRef idx="minor">
            <a:schemeClr val="dk1"/>
          </a:fontRef>
        </dgm:style>
      </dgm:prSet>
      <dgm:spPr>
        <a:solidFill>
          <a:srgbClr val="002060"/>
        </a:solid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1800" b="1" dirty="0" smtClean="0">
              <a:solidFill>
                <a:schemeClr val="bg1"/>
              </a:solidFill>
            </a:rPr>
            <a:t>Rosatom CICE&amp;T</a:t>
          </a:r>
          <a:endParaRPr lang="ru-RU" sz="1800" b="1" dirty="0">
            <a:solidFill>
              <a:schemeClr val="bg1"/>
            </a:solidFill>
          </a:endParaRPr>
        </a:p>
      </dgm:t>
    </dgm:pt>
    <dgm:pt modelId="{E0B4C80E-BB54-4DA2-A24A-3373448E60B6}" type="parTrans" cxnId="{834AD7A3-9573-4DB9-985A-8CA574AA179A}">
      <dgm:prSet/>
      <dgm:spPr/>
      <dgm:t>
        <a:bodyPr/>
        <a:lstStyle/>
        <a:p>
          <a:endParaRPr lang="ru-RU"/>
        </a:p>
      </dgm:t>
    </dgm:pt>
    <dgm:pt modelId="{C67B808B-27E9-4DBF-99CE-9E1B4606098A}" type="sibTrans" cxnId="{834AD7A3-9573-4DB9-985A-8CA574AA179A}">
      <dgm:prSet/>
      <dgm:spPr/>
      <dgm:t>
        <a:bodyPr/>
        <a:lstStyle/>
        <a:p>
          <a:endParaRPr lang="ru-RU"/>
        </a:p>
      </dgm:t>
    </dgm:pt>
    <dgm:pt modelId="{5557B167-95AE-43DB-B1B6-046552194DEE}">
      <dgm:prSet phldrT="[Текст]" custT="1">
        <dgm:style>
          <a:lnRef idx="1">
            <a:schemeClr val="dk1"/>
          </a:lnRef>
          <a:fillRef idx="2">
            <a:schemeClr val="dk1"/>
          </a:fillRef>
          <a:effectRef idx="1">
            <a:schemeClr val="dk1"/>
          </a:effectRef>
          <a:fontRef idx="minor">
            <a:schemeClr val="dk1"/>
          </a:fontRef>
        </dgm:style>
      </dgm:prSet>
      <dgm:spPr>
        <a:ln>
          <a:solidFill>
            <a:schemeClr val="accent6">
              <a:lumMod val="50000"/>
            </a:schemeClr>
          </a:solid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1500" b="1" dirty="0" smtClean="0"/>
            <a:t>Development of technical competencies</a:t>
          </a:r>
          <a:endParaRPr lang="ru-RU" sz="1500" b="1" dirty="0" smtClean="0"/>
        </a:p>
        <a:p>
          <a:r>
            <a:rPr lang="en-US" sz="1400" dirty="0" smtClean="0"/>
            <a:t>(Corporation operational and support processes)</a:t>
          </a:r>
          <a:r>
            <a:rPr lang="ru-RU" sz="1400" b="0" dirty="0" smtClean="0"/>
            <a:t> </a:t>
          </a:r>
          <a:endParaRPr lang="ru-RU" sz="1400" b="0" dirty="0"/>
        </a:p>
      </dgm:t>
    </dgm:pt>
    <dgm:pt modelId="{60F07A12-4806-488E-A48E-B6E47C803396}" type="parTrans" cxnId="{14028B91-0374-4DC8-B2E8-C4B39AB46E9C}">
      <dgm:prSet/>
      <dgm:spPr>
        <a:ln>
          <a:solidFill>
            <a:srgbClr val="002060"/>
          </a:solidFill>
        </a:ln>
      </dgm:spPr>
      <dgm:t>
        <a:bodyPr/>
        <a:lstStyle/>
        <a:p>
          <a:endParaRPr lang="ru-RU"/>
        </a:p>
      </dgm:t>
    </dgm:pt>
    <dgm:pt modelId="{51BDD4A2-172D-4DB7-BCD0-C83E6F1CA68C}" type="sibTrans" cxnId="{14028B91-0374-4DC8-B2E8-C4B39AB46E9C}">
      <dgm:prSet/>
      <dgm:spPr/>
      <dgm:t>
        <a:bodyPr/>
        <a:lstStyle/>
        <a:p>
          <a:endParaRPr lang="ru-RU"/>
        </a:p>
      </dgm:t>
    </dgm:pt>
    <dgm:pt modelId="{3926605E-908E-47CF-8E8C-EABC1409B912}">
      <dgm:prSet phldrT="[Текст]" custT="1">
        <dgm:style>
          <a:lnRef idx="1">
            <a:schemeClr val="dk1"/>
          </a:lnRef>
          <a:fillRef idx="2">
            <a:schemeClr val="dk1"/>
          </a:fillRef>
          <a:effectRef idx="1">
            <a:schemeClr val="dk1"/>
          </a:effectRef>
          <a:fontRef idx="minor">
            <a:schemeClr val="dk1"/>
          </a:fontRef>
        </dgm:style>
      </dgm:prSet>
      <dgm:spPr>
        <a:ln>
          <a:solidFill>
            <a:schemeClr val="accent6">
              <a:lumMod val="50000"/>
            </a:schemeClr>
          </a:solid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1500" b="1" dirty="0" smtClean="0"/>
            <a:t>Development of safety competencies</a:t>
          </a:r>
          <a:endParaRPr lang="ru-RU" sz="1500" b="1" dirty="0" smtClean="0"/>
        </a:p>
        <a:p>
          <a:r>
            <a:rPr lang="en-US" sz="1500" dirty="0" smtClean="0"/>
            <a:t>(management of  safety of atomic energy use)</a:t>
          </a:r>
          <a:endParaRPr lang="ru-RU" sz="1400" b="0" dirty="0"/>
        </a:p>
      </dgm:t>
    </dgm:pt>
    <dgm:pt modelId="{891E03AA-A27B-4AC6-86BB-3390F27ACAF7}" type="parTrans" cxnId="{7F8D536A-B0A5-48D9-9E22-1C4C87313A0B}">
      <dgm:prSet/>
      <dgm:spPr>
        <a:ln>
          <a:solidFill>
            <a:srgbClr val="002060"/>
          </a:solidFill>
        </a:ln>
      </dgm:spPr>
      <dgm:t>
        <a:bodyPr/>
        <a:lstStyle/>
        <a:p>
          <a:endParaRPr lang="ru-RU"/>
        </a:p>
      </dgm:t>
    </dgm:pt>
    <dgm:pt modelId="{6CFD6CB4-42CE-46D5-9E37-3410A91ADF92}" type="sibTrans" cxnId="{7F8D536A-B0A5-48D9-9E22-1C4C87313A0B}">
      <dgm:prSet/>
      <dgm:spPr/>
      <dgm:t>
        <a:bodyPr/>
        <a:lstStyle/>
        <a:p>
          <a:endParaRPr lang="ru-RU"/>
        </a:p>
      </dgm:t>
    </dgm:pt>
    <dgm:pt modelId="{3634CA9E-7310-4EDD-8BB5-A8BC98C6F8D3}">
      <dgm:prSet phldrT="[Текст]" custT="1">
        <dgm:style>
          <a:lnRef idx="1">
            <a:schemeClr val="dk1"/>
          </a:lnRef>
          <a:fillRef idx="2">
            <a:schemeClr val="dk1"/>
          </a:fillRef>
          <a:effectRef idx="1">
            <a:schemeClr val="dk1"/>
          </a:effectRef>
          <a:fontRef idx="minor">
            <a:schemeClr val="dk1"/>
          </a:fontRef>
        </dgm:style>
      </dgm:prSet>
      <dgm:spPr>
        <a:ln>
          <a:solidFill>
            <a:schemeClr val="accent6">
              <a:lumMod val="50000"/>
            </a:schemeClr>
          </a:solid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1500" b="1" dirty="0" smtClean="0"/>
            <a:t>Development of specialized competencies</a:t>
          </a:r>
          <a:endParaRPr lang="ru-RU" sz="1500" b="1" dirty="0" smtClean="0"/>
        </a:p>
        <a:p>
          <a:r>
            <a:rPr lang="en-US" sz="1400" dirty="0" smtClean="0"/>
            <a:t>(national </a:t>
          </a:r>
          <a:r>
            <a:rPr lang="en-US" sz="1400" dirty="0" smtClean="0"/>
            <a:t>security)</a:t>
          </a:r>
          <a:endParaRPr lang="ru-RU" sz="1400" b="0" dirty="0"/>
        </a:p>
      </dgm:t>
    </dgm:pt>
    <dgm:pt modelId="{969ED0F3-0CDB-4965-BC3C-80109D5E6862}" type="parTrans" cxnId="{BC144667-7DDB-488B-99FC-DB1F7FAC562D}">
      <dgm:prSet/>
      <dgm:spPr>
        <a:ln>
          <a:solidFill>
            <a:srgbClr val="002060"/>
          </a:solidFill>
        </a:ln>
      </dgm:spPr>
      <dgm:t>
        <a:bodyPr/>
        <a:lstStyle/>
        <a:p>
          <a:endParaRPr lang="ru-RU"/>
        </a:p>
      </dgm:t>
    </dgm:pt>
    <dgm:pt modelId="{EA474DBD-2DD8-4B29-9D7E-79241D280167}" type="sibTrans" cxnId="{BC144667-7DDB-488B-99FC-DB1F7FAC562D}">
      <dgm:prSet/>
      <dgm:spPr/>
      <dgm:t>
        <a:bodyPr/>
        <a:lstStyle/>
        <a:p>
          <a:endParaRPr lang="ru-RU"/>
        </a:p>
      </dgm:t>
    </dgm:pt>
    <dgm:pt modelId="{95D22DB7-6827-471E-A6A2-172437C0AD55}">
      <dgm:prSet phldrT="[Текст]" custT="1">
        <dgm:style>
          <a:lnRef idx="1">
            <a:schemeClr val="dk1"/>
          </a:lnRef>
          <a:fillRef idx="2">
            <a:schemeClr val="dk1"/>
          </a:fillRef>
          <a:effectRef idx="1">
            <a:schemeClr val="dk1"/>
          </a:effectRef>
          <a:fontRef idx="minor">
            <a:schemeClr val="dk1"/>
          </a:fontRef>
        </dgm:style>
      </dgm:prSet>
      <dgm:spPr>
        <a:ln>
          <a:solidFill>
            <a:schemeClr val="accent6">
              <a:lumMod val="50000"/>
            </a:schemeClr>
          </a:solidFill>
        </a:ln>
        <a:effectLst>
          <a:outerShdw blurRad="76200" dir="13500000" sy="23000" kx="1200000" algn="br" rotWithShape="0">
            <a:prstClr val="black">
              <a:alpha val="20000"/>
            </a:prstClr>
          </a:outerShdw>
        </a:effectLst>
        <a:scene3d>
          <a:camera prst="orthographicFront"/>
          <a:lightRig rig="threePt" dir="t"/>
        </a:scene3d>
        <a:sp3d>
          <a:bevelT/>
        </a:sp3d>
      </dgm:spPr>
      <dgm:t>
        <a:bodyPr/>
        <a:lstStyle/>
        <a:p>
          <a:r>
            <a:rPr lang="en-US" sz="1500" b="1" dirty="0" smtClean="0"/>
            <a:t>International  Center for  NPP Personnel Training </a:t>
          </a:r>
          <a:endParaRPr lang="ru-RU" sz="1500" b="1" dirty="0" smtClean="0"/>
        </a:p>
        <a:p>
          <a:r>
            <a:rPr lang="en-US" sz="1500" dirty="0" smtClean="0"/>
            <a:t>(educational and training support to international expansion of Russian nuclear technologies )</a:t>
          </a:r>
          <a:endParaRPr lang="ru-RU" sz="1400" b="0" dirty="0"/>
        </a:p>
      </dgm:t>
    </dgm:pt>
    <dgm:pt modelId="{59075F3B-1C2A-4BBA-AC19-DA4FCEA81582}" type="parTrans" cxnId="{80263EDF-D70F-403E-9925-FF1E342F7383}">
      <dgm:prSet/>
      <dgm:spPr>
        <a:ln>
          <a:solidFill>
            <a:srgbClr val="002060"/>
          </a:solidFill>
        </a:ln>
      </dgm:spPr>
      <dgm:t>
        <a:bodyPr/>
        <a:lstStyle/>
        <a:p>
          <a:endParaRPr lang="ru-RU"/>
        </a:p>
      </dgm:t>
    </dgm:pt>
    <dgm:pt modelId="{0919CB54-37B7-4EBF-94EC-56A36D4E2121}" type="sibTrans" cxnId="{80263EDF-D70F-403E-9925-FF1E342F7383}">
      <dgm:prSet/>
      <dgm:spPr/>
      <dgm:t>
        <a:bodyPr/>
        <a:lstStyle/>
        <a:p>
          <a:endParaRPr lang="ru-RU"/>
        </a:p>
      </dgm:t>
    </dgm:pt>
    <dgm:pt modelId="{672CFDF7-E1DD-4C46-A8F0-92D6D1A7F260}" type="pres">
      <dgm:prSet presAssocID="{04511F29-AC8A-47BA-AA82-8EBC525A72CD}" presName="cycle" presStyleCnt="0">
        <dgm:presLayoutVars>
          <dgm:chMax val="1"/>
          <dgm:dir/>
          <dgm:animLvl val="ctr"/>
          <dgm:resizeHandles val="exact"/>
        </dgm:presLayoutVars>
      </dgm:prSet>
      <dgm:spPr/>
      <dgm:t>
        <a:bodyPr/>
        <a:lstStyle/>
        <a:p>
          <a:endParaRPr lang="ru-RU"/>
        </a:p>
      </dgm:t>
    </dgm:pt>
    <dgm:pt modelId="{FEF30EC2-EDF6-48D9-8718-BC61323028A0}" type="pres">
      <dgm:prSet presAssocID="{576AE280-DA16-4247-A850-A51282CB6E62}" presName="centerShape" presStyleLbl="node0" presStyleIdx="0" presStyleCnt="1" custScaleX="171447" custScaleY="110291" custLinFactNeighborX="-69686" custLinFactNeighborY="-3440"/>
      <dgm:spPr/>
      <dgm:t>
        <a:bodyPr/>
        <a:lstStyle/>
        <a:p>
          <a:endParaRPr lang="ru-RU"/>
        </a:p>
      </dgm:t>
    </dgm:pt>
    <dgm:pt modelId="{C8B5B514-7024-4F60-BE13-E8278CDA64CD}" type="pres">
      <dgm:prSet presAssocID="{60F07A12-4806-488E-A48E-B6E47C803396}" presName="Name9" presStyleLbl="parChTrans1D2" presStyleIdx="0" presStyleCnt="4"/>
      <dgm:spPr/>
      <dgm:t>
        <a:bodyPr/>
        <a:lstStyle/>
        <a:p>
          <a:endParaRPr lang="ru-RU"/>
        </a:p>
      </dgm:t>
    </dgm:pt>
    <dgm:pt modelId="{BA6E8C89-DF30-4E83-BCA2-40D561798044}" type="pres">
      <dgm:prSet presAssocID="{60F07A12-4806-488E-A48E-B6E47C803396}" presName="connTx" presStyleLbl="parChTrans1D2" presStyleIdx="0" presStyleCnt="4"/>
      <dgm:spPr/>
      <dgm:t>
        <a:bodyPr/>
        <a:lstStyle/>
        <a:p>
          <a:endParaRPr lang="ru-RU"/>
        </a:p>
      </dgm:t>
    </dgm:pt>
    <dgm:pt modelId="{D9CDFB83-ACD0-406F-9AD5-989C549928EA}" type="pres">
      <dgm:prSet presAssocID="{5557B167-95AE-43DB-B1B6-046552194DEE}" presName="node" presStyleLbl="node1" presStyleIdx="0" presStyleCnt="4" custScaleX="153163" custScaleY="107541" custRadScaleRad="165202" custRadScaleInc="-114928">
        <dgm:presLayoutVars>
          <dgm:bulletEnabled val="1"/>
        </dgm:presLayoutVars>
      </dgm:prSet>
      <dgm:spPr/>
      <dgm:t>
        <a:bodyPr/>
        <a:lstStyle/>
        <a:p>
          <a:endParaRPr lang="ru-RU"/>
        </a:p>
      </dgm:t>
    </dgm:pt>
    <dgm:pt modelId="{2D517F86-DAD6-4ADF-8D31-34FD8A6ACA5B}" type="pres">
      <dgm:prSet presAssocID="{891E03AA-A27B-4AC6-86BB-3390F27ACAF7}" presName="Name9" presStyleLbl="parChTrans1D2" presStyleIdx="1" presStyleCnt="4"/>
      <dgm:spPr/>
      <dgm:t>
        <a:bodyPr/>
        <a:lstStyle/>
        <a:p>
          <a:endParaRPr lang="ru-RU"/>
        </a:p>
      </dgm:t>
    </dgm:pt>
    <dgm:pt modelId="{DD42D31D-84FF-43F7-B4E0-C98F9E25B8CC}" type="pres">
      <dgm:prSet presAssocID="{891E03AA-A27B-4AC6-86BB-3390F27ACAF7}" presName="connTx" presStyleLbl="parChTrans1D2" presStyleIdx="1" presStyleCnt="4"/>
      <dgm:spPr/>
      <dgm:t>
        <a:bodyPr/>
        <a:lstStyle/>
        <a:p>
          <a:endParaRPr lang="ru-RU"/>
        </a:p>
      </dgm:t>
    </dgm:pt>
    <dgm:pt modelId="{8C9B7A6D-D291-4985-998F-9F5AF50F1E36}" type="pres">
      <dgm:prSet presAssocID="{3926605E-908E-47CF-8E8C-EABC1409B912}" presName="node" presStyleLbl="node1" presStyleIdx="1" presStyleCnt="4" custScaleX="160167" custScaleY="108562" custRadScaleRad="175899" custRadScaleInc="-69708">
        <dgm:presLayoutVars>
          <dgm:bulletEnabled val="1"/>
        </dgm:presLayoutVars>
      </dgm:prSet>
      <dgm:spPr/>
      <dgm:t>
        <a:bodyPr/>
        <a:lstStyle/>
        <a:p>
          <a:endParaRPr lang="ru-RU"/>
        </a:p>
      </dgm:t>
    </dgm:pt>
    <dgm:pt modelId="{5A6BF468-C241-4389-9F4D-34CF1631851D}" type="pres">
      <dgm:prSet presAssocID="{59075F3B-1C2A-4BBA-AC19-DA4FCEA81582}" presName="Name9" presStyleLbl="parChTrans1D2" presStyleIdx="2" presStyleCnt="4"/>
      <dgm:spPr/>
      <dgm:t>
        <a:bodyPr/>
        <a:lstStyle/>
        <a:p>
          <a:endParaRPr lang="ru-RU"/>
        </a:p>
      </dgm:t>
    </dgm:pt>
    <dgm:pt modelId="{4C8C15C2-F8F3-4EA1-8D28-6BF294AA3A0A}" type="pres">
      <dgm:prSet presAssocID="{59075F3B-1C2A-4BBA-AC19-DA4FCEA81582}" presName="connTx" presStyleLbl="parChTrans1D2" presStyleIdx="2" presStyleCnt="4"/>
      <dgm:spPr/>
      <dgm:t>
        <a:bodyPr/>
        <a:lstStyle/>
        <a:p>
          <a:endParaRPr lang="ru-RU"/>
        </a:p>
      </dgm:t>
    </dgm:pt>
    <dgm:pt modelId="{E9C981D3-FD70-48DA-9566-9F6C588E432F}" type="pres">
      <dgm:prSet presAssocID="{95D22DB7-6827-471E-A6A2-172437C0AD55}" presName="node" presStyleLbl="node1" presStyleIdx="2" presStyleCnt="4" custScaleX="221455" custScaleY="99261" custRadScaleRad="128731" custRadScaleInc="-196429">
        <dgm:presLayoutVars>
          <dgm:bulletEnabled val="1"/>
        </dgm:presLayoutVars>
      </dgm:prSet>
      <dgm:spPr/>
      <dgm:t>
        <a:bodyPr/>
        <a:lstStyle/>
        <a:p>
          <a:endParaRPr lang="ru-RU"/>
        </a:p>
      </dgm:t>
    </dgm:pt>
    <dgm:pt modelId="{9119511F-D47E-4785-978E-2744811F188F}" type="pres">
      <dgm:prSet presAssocID="{969ED0F3-0CDB-4965-BC3C-80109D5E6862}" presName="Name9" presStyleLbl="parChTrans1D2" presStyleIdx="3" presStyleCnt="4"/>
      <dgm:spPr/>
      <dgm:t>
        <a:bodyPr/>
        <a:lstStyle/>
        <a:p>
          <a:endParaRPr lang="ru-RU"/>
        </a:p>
      </dgm:t>
    </dgm:pt>
    <dgm:pt modelId="{B3FFB9B8-AC2B-48FB-A961-4EB2CD2B2652}" type="pres">
      <dgm:prSet presAssocID="{969ED0F3-0CDB-4965-BC3C-80109D5E6862}" presName="connTx" presStyleLbl="parChTrans1D2" presStyleIdx="3" presStyleCnt="4"/>
      <dgm:spPr/>
      <dgm:t>
        <a:bodyPr/>
        <a:lstStyle/>
        <a:p>
          <a:endParaRPr lang="ru-RU"/>
        </a:p>
      </dgm:t>
    </dgm:pt>
    <dgm:pt modelId="{8FBB2B6B-BC70-48D7-A756-EBB7DFE49E60}" type="pres">
      <dgm:prSet presAssocID="{3634CA9E-7310-4EDD-8BB5-A8BC98C6F8D3}" presName="node" presStyleLbl="node1" presStyleIdx="3" presStyleCnt="4" custScaleX="149372" custScaleY="108562" custRadScaleRad="98774" custRadScaleInc="209620">
        <dgm:presLayoutVars>
          <dgm:bulletEnabled val="1"/>
        </dgm:presLayoutVars>
      </dgm:prSet>
      <dgm:spPr/>
      <dgm:t>
        <a:bodyPr/>
        <a:lstStyle/>
        <a:p>
          <a:endParaRPr lang="ru-RU"/>
        </a:p>
      </dgm:t>
    </dgm:pt>
  </dgm:ptLst>
  <dgm:cxnLst>
    <dgm:cxn modelId="{80263EDF-D70F-403E-9925-FF1E342F7383}" srcId="{576AE280-DA16-4247-A850-A51282CB6E62}" destId="{95D22DB7-6827-471E-A6A2-172437C0AD55}" srcOrd="2" destOrd="0" parTransId="{59075F3B-1C2A-4BBA-AC19-DA4FCEA81582}" sibTransId="{0919CB54-37B7-4EBF-94EC-56A36D4E2121}"/>
    <dgm:cxn modelId="{68464E40-55DA-4AAD-8963-4ECE4EB696E7}" type="presOf" srcId="{891E03AA-A27B-4AC6-86BB-3390F27ACAF7}" destId="{DD42D31D-84FF-43F7-B4E0-C98F9E25B8CC}" srcOrd="1" destOrd="0" presId="urn:microsoft.com/office/officeart/2005/8/layout/radial1"/>
    <dgm:cxn modelId="{BC144667-7DDB-488B-99FC-DB1F7FAC562D}" srcId="{576AE280-DA16-4247-A850-A51282CB6E62}" destId="{3634CA9E-7310-4EDD-8BB5-A8BC98C6F8D3}" srcOrd="3" destOrd="0" parTransId="{969ED0F3-0CDB-4965-BC3C-80109D5E6862}" sibTransId="{EA474DBD-2DD8-4B29-9D7E-79241D280167}"/>
    <dgm:cxn modelId="{0A42C553-87DF-4D5B-9DDE-1EDEF56969FE}" type="presOf" srcId="{60F07A12-4806-488E-A48E-B6E47C803396}" destId="{BA6E8C89-DF30-4E83-BCA2-40D561798044}" srcOrd="1" destOrd="0" presId="urn:microsoft.com/office/officeart/2005/8/layout/radial1"/>
    <dgm:cxn modelId="{C26FABA4-4986-4CB7-A6E8-CEE61A65469F}" type="presOf" srcId="{3926605E-908E-47CF-8E8C-EABC1409B912}" destId="{8C9B7A6D-D291-4985-998F-9F5AF50F1E36}" srcOrd="0" destOrd="0" presId="urn:microsoft.com/office/officeart/2005/8/layout/radial1"/>
    <dgm:cxn modelId="{7F8D536A-B0A5-48D9-9E22-1C4C87313A0B}" srcId="{576AE280-DA16-4247-A850-A51282CB6E62}" destId="{3926605E-908E-47CF-8E8C-EABC1409B912}" srcOrd="1" destOrd="0" parTransId="{891E03AA-A27B-4AC6-86BB-3390F27ACAF7}" sibTransId="{6CFD6CB4-42CE-46D5-9E37-3410A91ADF92}"/>
    <dgm:cxn modelId="{8D2BB87D-0A61-4A75-93AB-BF255F7C8803}" type="presOf" srcId="{891E03AA-A27B-4AC6-86BB-3390F27ACAF7}" destId="{2D517F86-DAD6-4ADF-8D31-34FD8A6ACA5B}" srcOrd="0" destOrd="0" presId="urn:microsoft.com/office/officeart/2005/8/layout/radial1"/>
    <dgm:cxn modelId="{4DDFB83B-859E-4FE9-85E8-D30AAD3F0321}" type="presOf" srcId="{95D22DB7-6827-471E-A6A2-172437C0AD55}" destId="{E9C981D3-FD70-48DA-9566-9F6C588E432F}" srcOrd="0" destOrd="0" presId="urn:microsoft.com/office/officeart/2005/8/layout/radial1"/>
    <dgm:cxn modelId="{D4E17890-9565-49E7-AA23-561ADC48E5B9}" type="presOf" srcId="{04511F29-AC8A-47BA-AA82-8EBC525A72CD}" destId="{672CFDF7-E1DD-4C46-A8F0-92D6D1A7F260}" srcOrd="0" destOrd="0" presId="urn:microsoft.com/office/officeart/2005/8/layout/radial1"/>
    <dgm:cxn modelId="{834AD7A3-9573-4DB9-985A-8CA574AA179A}" srcId="{04511F29-AC8A-47BA-AA82-8EBC525A72CD}" destId="{576AE280-DA16-4247-A850-A51282CB6E62}" srcOrd="0" destOrd="0" parTransId="{E0B4C80E-BB54-4DA2-A24A-3373448E60B6}" sibTransId="{C67B808B-27E9-4DBF-99CE-9E1B4606098A}"/>
    <dgm:cxn modelId="{53E16266-2894-45C4-9D1F-5C694F68D62E}" type="presOf" srcId="{969ED0F3-0CDB-4965-BC3C-80109D5E6862}" destId="{B3FFB9B8-AC2B-48FB-A961-4EB2CD2B2652}" srcOrd="1" destOrd="0" presId="urn:microsoft.com/office/officeart/2005/8/layout/radial1"/>
    <dgm:cxn modelId="{14028B91-0374-4DC8-B2E8-C4B39AB46E9C}" srcId="{576AE280-DA16-4247-A850-A51282CB6E62}" destId="{5557B167-95AE-43DB-B1B6-046552194DEE}" srcOrd="0" destOrd="0" parTransId="{60F07A12-4806-488E-A48E-B6E47C803396}" sibTransId="{51BDD4A2-172D-4DB7-BCD0-C83E6F1CA68C}"/>
    <dgm:cxn modelId="{A6795DBD-FABE-4D53-BF0A-474664B7BD83}" type="presOf" srcId="{60F07A12-4806-488E-A48E-B6E47C803396}" destId="{C8B5B514-7024-4F60-BE13-E8278CDA64CD}" srcOrd="0" destOrd="0" presId="urn:microsoft.com/office/officeart/2005/8/layout/radial1"/>
    <dgm:cxn modelId="{F3E14DEA-1D5D-49AC-8611-53B43E294170}" type="presOf" srcId="{59075F3B-1C2A-4BBA-AC19-DA4FCEA81582}" destId="{5A6BF468-C241-4389-9F4D-34CF1631851D}" srcOrd="0" destOrd="0" presId="urn:microsoft.com/office/officeart/2005/8/layout/radial1"/>
    <dgm:cxn modelId="{9414102D-BD06-492A-9151-37DF4080FFCD}" type="presOf" srcId="{576AE280-DA16-4247-A850-A51282CB6E62}" destId="{FEF30EC2-EDF6-48D9-8718-BC61323028A0}" srcOrd="0" destOrd="0" presId="urn:microsoft.com/office/officeart/2005/8/layout/radial1"/>
    <dgm:cxn modelId="{0775C613-00AC-431B-9B6C-A1703718ABF5}" type="presOf" srcId="{969ED0F3-0CDB-4965-BC3C-80109D5E6862}" destId="{9119511F-D47E-4785-978E-2744811F188F}" srcOrd="0" destOrd="0" presId="urn:microsoft.com/office/officeart/2005/8/layout/radial1"/>
    <dgm:cxn modelId="{537759E6-137D-48B5-896A-91AA7F1B03DC}" type="presOf" srcId="{5557B167-95AE-43DB-B1B6-046552194DEE}" destId="{D9CDFB83-ACD0-406F-9AD5-989C549928EA}" srcOrd="0" destOrd="0" presId="urn:microsoft.com/office/officeart/2005/8/layout/radial1"/>
    <dgm:cxn modelId="{4E91B25C-2D1F-4E78-81D2-9306BE652505}" type="presOf" srcId="{3634CA9E-7310-4EDD-8BB5-A8BC98C6F8D3}" destId="{8FBB2B6B-BC70-48D7-A756-EBB7DFE49E60}" srcOrd="0" destOrd="0" presId="urn:microsoft.com/office/officeart/2005/8/layout/radial1"/>
    <dgm:cxn modelId="{4459AEB9-38FF-4CE1-A4AD-296B55583641}" type="presOf" srcId="{59075F3B-1C2A-4BBA-AC19-DA4FCEA81582}" destId="{4C8C15C2-F8F3-4EA1-8D28-6BF294AA3A0A}" srcOrd="1" destOrd="0" presId="urn:microsoft.com/office/officeart/2005/8/layout/radial1"/>
    <dgm:cxn modelId="{53F5DD4E-D24C-4ACE-914A-B8D0AF5C0B3C}" type="presParOf" srcId="{672CFDF7-E1DD-4C46-A8F0-92D6D1A7F260}" destId="{FEF30EC2-EDF6-48D9-8718-BC61323028A0}" srcOrd="0" destOrd="0" presId="urn:microsoft.com/office/officeart/2005/8/layout/radial1"/>
    <dgm:cxn modelId="{19DB34CE-56AC-4346-A1F9-7DA1D14B98F9}" type="presParOf" srcId="{672CFDF7-E1DD-4C46-A8F0-92D6D1A7F260}" destId="{C8B5B514-7024-4F60-BE13-E8278CDA64CD}" srcOrd="1" destOrd="0" presId="urn:microsoft.com/office/officeart/2005/8/layout/radial1"/>
    <dgm:cxn modelId="{A7CDC778-F834-4EBE-82F9-B9F0C8F85724}" type="presParOf" srcId="{C8B5B514-7024-4F60-BE13-E8278CDA64CD}" destId="{BA6E8C89-DF30-4E83-BCA2-40D561798044}" srcOrd="0" destOrd="0" presId="urn:microsoft.com/office/officeart/2005/8/layout/radial1"/>
    <dgm:cxn modelId="{AE3A45BA-533B-470A-966F-0D908F51CCC7}" type="presParOf" srcId="{672CFDF7-E1DD-4C46-A8F0-92D6D1A7F260}" destId="{D9CDFB83-ACD0-406F-9AD5-989C549928EA}" srcOrd="2" destOrd="0" presId="urn:microsoft.com/office/officeart/2005/8/layout/radial1"/>
    <dgm:cxn modelId="{70A521F6-BB48-41A1-9221-3AA6A61835D7}" type="presParOf" srcId="{672CFDF7-E1DD-4C46-A8F0-92D6D1A7F260}" destId="{2D517F86-DAD6-4ADF-8D31-34FD8A6ACA5B}" srcOrd="3" destOrd="0" presId="urn:microsoft.com/office/officeart/2005/8/layout/radial1"/>
    <dgm:cxn modelId="{475E25D3-5105-4DC9-B05C-907084E901B0}" type="presParOf" srcId="{2D517F86-DAD6-4ADF-8D31-34FD8A6ACA5B}" destId="{DD42D31D-84FF-43F7-B4E0-C98F9E25B8CC}" srcOrd="0" destOrd="0" presId="urn:microsoft.com/office/officeart/2005/8/layout/radial1"/>
    <dgm:cxn modelId="{77756CC7-3104-48FA-BB14-F8D3899B7130}" type="presParOf" srcId="{672CFDF7-E1DD-4C46-A8F0-92D6D1A7F260}" destId="{8C9B7A6D-D291-4985-998F-9F5AF50F1E36}" srcOrd="4" destOrd="0" presId="urn:microsoft.com/office/officeart/2005/8/layout/radial1"/>
    <dgm:cxn modelId="{D82AD1DD-5043-4148-B7B9-36A608420093}" type="presParOf" srcId="{672CFDF7-E1DD-4C46-A8F0-92D6D1A7F260}" destId="{5A6BF468-C241-4389-9F4D-34CF1631851D}" srcOrd="5" destOrd="0" presId="urn:microsoft.com/office/officeart/2005/8/layout/radial1"/>
    <dgm:cxn modelId="{E1B78150-A38C-40C0-B060-EEE84BA5628D}" type="presParOf" srcId="{5A6BF468-C241-4389-9F4D-34CF1631851D}" destId="{4C8C15C2-F8F3-4EA1-8D28-6BF294AA3A0A}" srcOrd="0" destOrd="0" presId="urn:microsoft.com/office/officeart/2005/8/layout/radial1"/>
    <dgm:cxn modelId="{DC0D251D-B9B7-4F48-9C78-E77DCEE75DC9}" type="presParOf" srcId="{672CFDF7-E1DD-4C46-A8F0-92D6D1A7F260}" destId="{E9C981D3-FD70-48DA-9566-9F6C588E432F}" srcOrd="6" destOrd="0" presId="urn:microsoft.com/office/officeart/2005/8/layout/radial1"/>
    <dgm:cxn modelId="{4E7C3705-36B0-40F0-81B5-1F82635C2E06}" type="presParOf" srcId="{672CFDF7-E1DD-4C46-A8F0-92D6D1A7F260}" destId="{9119511F-D47E-4785-978E-2744811F188F}" srcOrd="7" destOrd="0" presId="urn:microsoft.com/office/officeart/2005/8/layout/radial1"/>
    <dgm:cxn modelId="{12AF2287-9983-45D3-AE0A-80A2637A39CB}" type="presParOf" srcId="{9119511F-D47E-4785-978E-2744811F188F}" destId="{B3FFB9B8-AC2B-48FB-A961-4EB2CD2B2652}" srcOrd="0" destOrd="0" presId="urn:microsoft.com/office/officeart/2005/8/layout/radial1"/>
    <dgm:cxn modelId="{1C84511E-442C-4EFE-8CC1-26FBB54508B9}" type="presParOf" srcId="{672CFDF7-E1DD-4C46-A8F0-92D6D1A7F260}" destId="{8FBB2B6B-BC70-48D7-A756-EBB7DFE49E60}"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30EC2-EDF6-48D9-8718-BC61323028A0}">
      <dsp:nvSpPr>
        <dsp:cNvPr id="0" name=""/>
        <dsp:cNvSpPr/>
      </dsp:nvSpPr>
      <dsp:spPr>
        <a:xfrm>
          <a:off x="84665" y="1908292"/>
          <a:ext cx="2736311" cy="1760255"/>
        </a:xfrm>
        <a:prstGeom prst="ellipse">
          <a:avLst/>
        </a:prstGeom>
        <a:solidFill>
          <a:srgbClr val="002060"/>
        </a:solidFill>
        <a:ln w="11430" cap="flat" cmpd="sng" algn="ctr">
          <a:solidFill>
            <a:schemeClr val="accent1"/>
          </a:solidFill>
          <a:prstDash val="solid"/>
        </a:ln>
        <a:effectLst>
          <a:outerShdw blurRad="76200" dir="13500000" sy="23000" kx="1200000" algn="br" rotWithShape="0">
            <a:prstClr val="black">
              <a:alpha val="20000"/>
            </a:prstClr>
          </a:outerShdw>
        </a:effectLst>
        <a:scene3d>
          <a:camera prst="orthographicFront"/>
          <a:lightRig rig="threePt" dir="t"/>
        </a:scene3d>
        <a:sp3d>
          <a:bevelT/>
        </a:sp3d>
      </dsp:spPr>
      <dsp:style>
        <a:lnRef idx="1">
          <a:schemeClr val="accent1"/>
        </a:lnRef>
        <a:fillRef idx="2">
          <a:schemeClr val="accent1"/>
        </a:fillRef>
        <a:effectRef idx="1">
          <a:schemeClr val="accent1"/>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Rosatom CICE&amp;T</a:t>
          </a:r>
          <a:endParaRPr lang="ru-RU" sz="1800" b="1" kern="1200" dirty="0">
            <a:solidFill>
              <a:schemeClr val="bg1"/>
            </a:solidFill>
          </a:endParaRPr>
        </a:p>
      </dsp:txBody>
      <dsp:txXfrm>
        <a:off x="485388" y="2166075"/>
        <a:ext cx="1934865" cy="1244689"/>
      </dsp:txXfrm>
    </dsp:sp>
    <dsp:sp modelId="{C8B5B514-7024-4F60-BE13-E8278CDA64CD}">
      <dsp:nvSpPr>
        <dsp:cNvPr id="0" name=""/>
        <dsp:cNvSpPr/>
      </dsp:nvSpPr>
      <dsp:spPr>
        <a:xfrm rot="16556590">
          <a:off x="1453536" y="1793273"/>
          <a:ext cx="202357" cy="32701"/>
        </a:xfrm>
        <a:custGeom>
          <a:avLst/>
          <a:gdLst/>
          <a:ahLst/>
          <a:cxnLst/>
          <a:rect l="0" t="0" r="0" b="0"/>
          <a:pathLst>
            <a:path>
              <a:moveTo>
                <a:pt x="0" y="16350"/>
              </a:moveTo>
              <a:lnTo>
                <a:pt x="202357" y="16350"/>
              </a:lnTo>
            </a:path>
          </a:pathLst>
        </a:custGeom>
        <a:noFill/>
        <a:ln w="400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549656" y="1804565"/>
        <a:ext cx="10117" cy="10117"/>
      </dsp:txXfrm>
    </dsp:sp>
    <dsp:sp modelId="{D9CDFB83-ACD0-406F-9AD5-989C549928EA}">
      <dsp:nvSpPr>
        <dsp:cNvPr id="0" name=""/>
        <dsp:cNvSpPr/>
      </dsp:nvSpPr>
      <dsp:spPr>
        <a:xfrm>
          <a:off x="432043" y="-5092"/>
          <a:ext cx="2444497" cy="1716365"/>
        </a:xfrm>
        <a:prstGeom prst="ellipse">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accent6">
              <a:lumMod val="5000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a:sp3d>
      </dsp:spPr>
      <dsp:style>
        <a:lnRef idx="1">
          <a:schemeClr val="dk1"/>
        </a:lnRef>
        <a:fillRef idx="2">
          <a:schemeClr val="dk1"/>
        </a:fillRef>
        <a:effectRef idx="1">
          <a:schemeClr val="dk1"/>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b="1" kern="1200" dirty="0" smtClean="0"/>
            <a:t>Development of technical competencies</a:t>
          </a:r>
          <a:endParaRPr lang="ru-RU" sz="1500" b="1" kern="1200" dirty="0" smtClean="0"/>
        </a:p>
        <a:p>
          <a:pPr lvl="0" algn="ctr" defTabSz="666750">
            <a:lnSpc>
              <a:spcPct val="90000"/>
            </a:lnSpc>
            <a:spcBef>
              <a:spcPct val="0"/>
            </a:spcBef>
            <a:spcAft>
              <a:spcPct val="35000"/>
            </a:spcAft>
          </a:pPr>
          <a:r>
            <a:rPr lang="en-US" sz="1400" kern="1200" dirty="0" smtClean="0"/>
            <a:t>(Corporation operational and support processes)</a:t>
          </a:r>
          <a:r>
            <a:rPr lang="ru-RU" sz="1400" b="0" kern="1200" dirty="0" smtClean="0"/>
            <a:t> </a:t>
          </a:r>
          <a:endParaRPr lang="ru-RU" sz="1400" b="0" kern="1200" dirty="0"/>
        </a:p>
      </dsp:txBody>
      <dsp:txXfrm>
        <a:off x="790031" y="246264"/>
        <a:ext cx="1728521" cy="1213653"/>
      </dsp:txXfrm>
    </dsp:sp>
    <dsp:sp modelId="{2D517F86-DAD6-4ADF-8D31-34FD8A6ACA5B}">
      <dsp:nvSpPr>
        <dsp:cNvPr id="0" name=""/>
        <dsp:cNvSpPr/>
      </dsp:nvSpPr>
      <dsp:spPr>
        <a:xfrm rot="20621899">
          <a:off x="2622936" y="1881563"/>
          <a:ext cx="3749696" cy="32701"/>
        </a:xfrm>
        <a:custGeom>
          <a:avLst/>
          <a:gdLst/>
          <a:ahLst/>
          <a:cxnLst/>
          <a:rect l="0" t="0" r="0" b="0"/>
          <a:pathLst>
            <a:path>
              <a:moveTo>
                <a:pt x="0" y="16350"/>
              </a:moveTo>
              <a:lnTo>
                <a:pt x="3749696" y="16350"/>
              </a:lnTo>
            </a:path>
          </a:pathLst>
        </a:custGeom>
        <a:noFill/>
        <a:ln w="400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ru-RU" sz="1300" kern="1200"/>
        </a:p>
      </dsp:txBody>
      <dsp:txXfrm>
        <a:off x="4404042" y="1804171"/>
        <a:ext cx="187484" cy="187484"/>
      </dsp:txXfrm>
    </dsp:sp>
    <dsp:sp modelId="{8C9B7A6D-D291-4985-998F-9F5AF50F1E36}">
      <dsp:nvSpPr>
        <dsp:cNvPr id="0" name=""/>
        <dsp:cNvSpPr/>
      </dsp:nvSpPr>
      <dsp:spPr>
        <a:xfrm>
          <a:off x="6192679" y="162112"/>
          <a:ext cx="2556281" cy="1732660"/>
        </a:xfrm>
        <a:prstGeom prst="ellipse">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accent6">
              <a:lumMod val="5000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a:sp3d>
      </dsp:spPr>
      <dsp:style>
        <a:lnRef idx="1">
          <a:schemeClr val="dk1"/>
        </a:lnRef>
        <a:fillRef idx="2">
          <a:schemeClr val="dk1"/>
        </a:fillRef>
        <a:effectRef idx="1">
          <a:schemeClr val="dk1"/>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b="1" kern="1200" dirty="0" smtClean="0"/>
            <a:t>Development of safety competencies</a:t>
          </a:r>
          <a:endParaRPr lang="ru-RU" sz="1500" b="1" kern="1200" dirty="0" smtClean="0"/>
        </a:p>
        <a:p>
          <a:pPr lvl="0" algn="ctr" defTabSz="666750">
            <a:lnSpc>
              <a:spcPct val="90000"/>
            </a:lnSpc>
            <a:spcBef>
              <a:spcPct val="0"/>
            </a:spcBef>
            <a:spcAft>
              <a:spcPct val="35000"/>
            </a:spcAft>
          </a:pPr>
          <a:r>
            <a:rPr lang="en-US" sz="1500" kern="1200" dirty="0" smtClean="0"/>
            <a:t>(management of  safety of atomic energy use)</a:t>
          </a:r>
          <a:endParaRPr lang="ru-RU" sz="1400" b="0" kern="1200" dirty="0"/>
        </a:p>
      </dsp:txBody>
      <dsp:txXfrm>
        <a:off x="6567038" y="415854"/>
        <a:ext cx="1807563" cy="1225176"/>
      </dsp:txXfrm>
    </dsp:sp>
    <dsp:sp modelId="{5A6BF468-C241-4389-9F4D-34CF1631851D}">
      <dsp:nvSpPr>
        <dsp:cNvPr id="0" name=""/>
        <dsp:cNvSpPr/>
      </dsp:nvSpPr>
      <dsp:spPr>
        <a:xfrm rot="134611">
          <a:off x="2817511" y="2873342"/>
          <a:ext cx="2440667" cy="32701"/>
        </a:xfrm>
        <a:custGeom>
          <a:avLst/>
          <a:gdLst/>
          <a:ahLst/>
          <a:cxnLst/>
          <a:rect l="0" t="0" r="0" b="0"/>
          <a:pathLst>
            <a:path>
              <a:moveTo>
                <a:pt x="0" y="16350"/>
              </a:moveTo>
              <a:lnTo>
                <a:pt x="2440667" y="16350"/>
              </a:lnTo>
            </a:path>
          </a:pathLst>
        </a:custGeom>
        <a:noFill/>
        <a:ln w="400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ru-RU" sz="800" kern="1200"/>
        </a:p>
      </dsp:txBody>
      <dsp:txXfrm>
        <a:off x="3976828" y="2828676"/>
        <a:ext cx="122033" cy="122033"/>
      </dsp:txXfrm>
    </dsp:sp>
    <dsp:sp modelId="{E9C981D3-FD70-48DA-9566-9F6C588E432F}">
      <dsp:nvSpPr>
        <dsp:cNvPr id="0" name=""/>
        <dsp:cNvSpPr/>
      </dsp:nvSpPr>
      <dsp:spPr>
        <a:xfrm>
          <a:off x="5250531" y="2214328"/>
          <a:ext cx="3534444" cy="1584215"/>
        </a:xfrm>
        <a:prstGeom prst="ellipse">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accent6">
              <a:lumMod val="5000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a:sp3d>
      </dsp:spPr>
      <dsp:style>
        <a:lnRef idx="1">
          <a:schemeClr val="dk1"/>
        </a:lnRef>
        <a:fillRef idx="2">
          <a:schemeClr val="dk1"/>
        </a:fillRef>
        <a:effectRef idx="1">
          <a:schemeClr val="dk1"/>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b="1" kern="1200" dirty="0" smtClean="0"/>
            <a:t>International  Center for  NPP Personnel Training </a:t>
          </a:r>
          <a:endParaRPr lang="ru-RU" sz="1500" b="1" kern="1200" dirty="0" smtClean="0"/>
        </a:p>
        <a:p>
          <a:pPr lvl="0" algn="ctr" defTabSz="666750">
            <a:lnSpc>
              <a:spcPct val="90000"/>
            </a:lnSpc>
            <a:spcBef>
              <a:spcPct val="0"/>
            </a:spcBef>
            <a:spcAft>
              <a:spcPct val="35000"/>
            </a:spcAft>
          </a:pPr>
          <a:r>
            <a:rPr lang="en-US" sz="1500" kern="1200" dirty="0" smtClean="0"/>
            <a:t>(educational and training support to international expansion of Russian nuclear technologies )</a:t>
          </a:r>
          <a:endParaRPr lang="ru-RU" sz="1400" b="0" kern="1200" dirty="0"/>
        </a:p>
      </dsp:txBody>
      <dsp:txXfrm>
        <a:off x="5768138" y="2446331"/>
        <a:ext cx="2499230" cy="1120209"/>
      </dsp:txXfrm>
    </dsp:sp>
    <dsp:sp modelId="{9119511F-D47E-4785-978E-2744811F188F}">
      <dsp:nvSpPr>
        <dsp:cNvPr id="0" name=""/>
        <dsp:cNvSpPr/>
      </dsp:nvSpPr>
      <dsp:spPr>
        <a:xfrm rot="19682291">
          <a:off x="2330824" y="1795844"/>
          <a:ext cx="1373207" cy="32701"/>
        </a:xfrm>
        <a:custGeom>
          <a:avLst/>
          <a:gdLst/>
          <a:ahLst/>
          <a:cxnLst/>
          <a:rect l="0" t="0" r="0" b="0"/>
          <a:pathLst>
            <a:path>
              <a:moveTo>
                <a:pt x="0" y="16350"/>
              </a:moveTo>
              <a:lnTo>
                <a:pt x="1373207" y="16350"/>
              </a:lnTo>
            </a:path>
          </a:pathLst>
        </a:custGeom>
        <a:noFill/>
        <a:ln w="400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983097" y="1777864"/>
        <a:ext cx="68660" cy="68660"/>
      </dsp:txXfrm>
    </dsp:sp>
    <dsp:sp modelId="{8FBB2B6B-BC70-48D7-A756-EBB7DFE49E60}">
      <dsp:nvSpPr>
        <dsp:cNvPr id="0" name=""/>
        <dsp:cNvSpPr/>
      </dsp:nvSpPr>
      <dsp:spPr>
        <a:xfrm>
          <a:off x="3312374" y="18096"/>
          <a:ext cx="2383992" cy="1732660"/>
        </a:xfrm>
        <a:prstGeom prst="ellipse">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accent6">
              <a:lumMod val="5000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a:sp3d>
      </dsp:spPr>
      <dsp:style>
        <a:lnRef idx="1">
          <a:schemeClr val="dk1"/>
        </a:lnRef>
        <a:fillRef idx="2">
          <a:schemeClr val="dk1"/>
        </a:fillRef>
        <a:effectRef idx="1">
          <a:schemeClr val="dk1"/>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b="1" kern="1200" dirty="0" smtClean="0"/>
            <a:t>Development of specialized competencies</a:t>
          </a:r>
          <a:endParaRPr lang="ru-RU" sz="1500" b="1" kern="1200" dirty="0" smtClean="0"/>
        </a:p>
        <a:p>
          <a:pPr lvl="0" algn="ctr" defTabSz="666750">
            <a:lnSpc>
              <a:spcPct val="90000"/>
            </a:lnSpc>
            <a:spcBef>
              <a:spcPct val="0"/>
            </a:spcBef>
            <a:spcAft>
              <a:spcPct val="35000"/>
            </a:spcAft>
          </a:pPr>
          <a:r>
            <a:rPr lang="en-US" sz="1400" kern="1200" dirty="0" smtClean="0"/>
            <a:t>(national </a:t>
          </a:r>
          <a:r>
            <a:rPr lang="en-US" sz="1400" kern="1200" dirty="0" smtClean="0"/>
            <a:t>security)</a:t>
          </a:r>
          <a:endParaRPr lang="ru-RU" sz="1400" b="0" kern="1200" dirty="0"/>
        </a:p>
      </dsp:txBody>
      <dsp:txXfrm>
        <a:off x="3661502" y="271838"/>
        <a:ext cx="1685736" cy="122517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1708C8-5AA0-47B6-85DB-3AC6415BC3DB}" type="datetimeFigureOut">
              <a:rPr lang="ru-RU" smtClean="0"/>
              <a:t>26.06.2014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5044AA-2958-4FEF-A432-4E5CADAABEE1}" type="slidenum">
              <a:rPr lang="ru-RU" smtClean="0"/>
              <a:t>‹#›</a:t>
            </a:fld>
            <a:endParaRPr lang="ru-RU"/>
          </a:p>
        </p:txBody>
      </p:sp>
    </p:spTree>
    <p:extLst>
      <p:ext uri="{BB962C8B-B14F-4D97-AF65-F5344CB8AC3E}">
        <p14:creationId xmlns:p14="http://schemas.microsoft.com/office/powerpoint/2010/main" val="565648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05044AA-2958-4FEF-A432-4E5CADAABEE1}" type="slidenum">
              <a:rPr lang="ru-RU" smtClean="0"/>
              <a:t>6</a:t>
            </a:fld>
            <a:endParaRPr lang="ru-RU"/>
          </a:p>
        </p:txBody>
      </p:sp>
    </p:spTree>
    <p:extLst>
      <p:ext uri="{BB962C8B-B14F-4D97-AF65-F5344CB8AC3E}">
        <p14:creationId xmlns:p14="http://schemas.microsoft.com/office/powerpoint/2010/main" val="34924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05044AA-2958-4FEF-A432-4E5CADAABEE1}" type="slidenum">
              <a:rPr lang="ru-RU" smtClean="0"/>
              <a:t>7</a:t>
            </a:fld>
            <a:endParaRPr lang="ru-RU"/>
          </a:p>
        </p:txBody>
      </p:sp>
    </p:spTree>
    <p:extLst>
      <p:ext uri="{BB962C8B-B14F-4D97-AF65-F5344CB8AC3E}">
        <p14:creationId xmlns:p14="http://schemas.microsoft.com/office/powerpoint/2010/main" val="33720839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Титульный слайд">
    <p:bg>
      <p:bgPr>
        <a:solidFill>
          <a:schemeClr val="bg1"/>
        </a:solidFill>
        <a:effectLst/>
      </p:bgPr>
    </p:bg>
    <p:spTree>
      <p:nvGrpSpPr>
        <p:cNvPr id="1" name=""/>
        <p:cNvGrpSpPr/>
        <p:nvPr/>
      </p:nvGrpSpPr>
      <p:grpSpPr>
        <a:xfrm>
          <a:off x="0" y="0"/>
          <a:ext cx="0" cy="0"/>
          <a:chOff x="0" y="0"/>
          <a:chExt cx="0" cy="0"/>
        </a:xfrm>
      </p:grpSpPr>
      <p:sp>
        <p:nvSpPr>
          <p:cNvPr id="681986" name="Rectangle 2"/>
          <p:cNvSpPr>
            <a:spLocks noGrp="1" noChangeArrowheads="1"/>
          </p:cNvSpPr>
          <p:nvPr>
            <p:ph type="ctrTitle" hasCustomPrompt="1"/>
          </p:nvPr>
        </p:nvSpPr>
        <p:spPr>
          <a:xfrm>
            <a:off x="358775" y="2181225"/>
            <a:ext cx="8439150" cy="418576"/>
          </a:xfrm>
          <a:noFill/>
          <a:ln>
            <a:noFill/>
          </a:ln>
          <a:effectLst/>
          <a:extLst/>
        </p:spPr>
        <p:txBody>
          <a:bodyPr wrap="square" lIns="0" tIns="0">
            <a:spAutoFit/>
          </a:bodyPr>
          <a:lstStyle>
            <a:lvl1pPr algn="ctr">
              <a:defRPr sz="3400">
                <a:solidFill>
                  <a:schemeClr val="accent1">
                    <a:lumMod val="75000"/>
                  </a:schemeClr>
                </a:solidFill>
              </a:defRPr>
            </a:lvl1pPr>
          </a:lstStyle>
          <a:p>
            <a:pPr lvl="0"/>
            <a:r>
              <a:rPr lang="ru-RU" noProof="0" dirty="0" smtClean="0"/>
              <a:t>Название презентации</a:t>
            </a:r>
          </a:p>
        </p:txBody>
      </p:sp>
      <p:sp>
        <p:nvSpPr>
          <p:cNvPr id="681987" name="Rectangle 3"/>
          <p:cNvSpPr>
            <a:spLocks noGrp="1" noChangeArrowheads="1"/>
          </p:cNvSpPr>
          <p:nvPr>
            <p:ph type="subTitle" idx="1" hasCustomPrompt="1"/>
          </p:nvPr>
        </p:nvSpPr>
        <p:spPr>
          <a:xfrm>
            <a:off x="345719" y="4824155"/>
            <a:ext cx="4226281" cy="307777"/>
          </a:xfrm>
          <a:prstGeom prst="rect">
            <a:avLst/>
          </a:prstGeom>
        </p:spPr>
        <p:txBody>
          <a:bodyPr anchor="ctr"/>
          <a:lstStyle>
            <a:lvl1pPr marL="0" indent="0">
              <a:buFontTx/>
              <a:buNone/>
              <a:defRPr sz="2000" b="0" i="1">
                <a:solidFill>
                  <a:schemeClr val="tx1">
                    <a:lumMod val="65000"/>
                    <a:lumOff val="35000"/>
                  </a:schemeClr>
                </a:solidFill>
              </a:defRPr>
            </a:lvl1pPr>
          </a:lstStyle>
          <a:p>
            <a:pPr lvl="0"/>
            <a:r>
              <a:rPr lang="ru-RU" noProof="0" dirty="0" smtClean="0"/>
              <a:t>Автор презентации</a:t>
            </a:r>
          </a:p>
        </p:txBody>
      </p:sp>
      <p:pic>
        <p:nvPicPr>
          <p:cNvPr id="3" name="Рисунок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6834" y="4421891"/>
            <a:ext cx="6057165" cy="2436109"/>
          </a:xfrm>
          <a:prstGeom prst="rect">
            <a:avLst/>
          </a:prstGeom>
        </p:spPr>
      </p:pic>
      <p:sp>
        <p:nvSpPr>
          <p:cNvPr id="5" name="Прямоугольник 4"/>
          <p:cNvSpPr/>
          <p:nvPr userDrawn="1"/>
        </p:nvSpPr>
        <p:spPr>
          <a:xfrm>
            <a:off x="1601670" y="1331775"/>
            <a:ext cx="579785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200"/>
              </a:spcAft>
            </a:pPr>
            <a:endParaRPr lang="ru-RU" sz="1200" b="1" dirty="0">
              <a:solidFill>
                <a:schemeClr val="bg1"/>
              </a:solidFill>
              <a:latin typeface="Arial" pitchFamily="34" charset="0"/>
              <a:cs typeface="Arial" pitchFamily="34" charset="0"/>
            </a:endParaRPr>
          </a:p>
        </p:txBody>
      </p:sp>
      <p:sp>
        <p:nvSpPr>
          <p:cNvPr id="2" name="TextBox 1"/>
          <p:cNvSpPr txBox="1"/>
          <p:nvPr userDrawn="1"/>
        </p:nvSpPr>
        <p:spPr>
          <a:xfrm>
            <a:off x="358775" y="6131623"/>
            <a:ext cx="2863075" cy="184666"/>
          </a:xfrm>
          <a:prstGeom prst="rect">
            <a:avLst/>
          </a:prstGeom>
        </p:spPr>
        <p:txBody>
          <a:bodyPr vert="horz" lIns="0" tIns="0" rIns="0" bIns="0" rtlCol="0" anchor="ctr">
            <a:spAutoFit/>
          </a:bodyPr>
          <a:lstStyle>
            <a:defPPr>
              <a:defRPr lang="ru-RU"/>
            </a:defPPr>
            <a:lvl1pPr marR="0" indent="0" fontAlgn="auto">
              <a:lnSpc>
                <a:spcPct val="100000"/>
              </a:lnSpc>
              <a:spcBef>
                <a:spcPts val="0"/>
              </a:spcBef>
              <a:spcAft>
                <a:spcPts val="0"/>
              </a:spcAft>
              <a:buClrTx/>
              <a:buSzTx/>
              <a:buFontTx/>
              <a:buNone/>
              <a:tabLst/>
              <a:defRPr sz="1200">
                <a:solidFill>
                  <a:schemeClr val="tx1">
                    <a:lumMod val="65000"/>
                    <a:lumOff val="35000"/>
                  </a:schemeClr>
                </a:solidFill>
              </a:defRPr>
            </a:lvl1pPr>
          </a:lstStyle>
          <a:p>
            <a:pPr lvl="0"/>
            <a:r>
              <a:rPr lang="ru-RU" dirty="0" smtClean="0"/>
              <a:t>© </a:t>
            </a:r>
            <a:r>
              <a:rPr lang="en-US" sz="1200" dirty="0" smtClean="0">
                <a:solidFill>
                  <a:schemeClr val="tx1">
                    <a:lumMod val="65000"/>
                    <a:lumOff val="35000"/>
                  </a:schemeClr>
                </a:solidFill>
              </a:rPr>
              <a:t>ROSATOM-CICE&amp;T</a:t>
            </a:r>
            <a:endParaRPr lang="ru-RU" dirty="0"/>
          </a:p>
        </p:txBody>
      </p:sp>
      <p:pic>
        <p:nvPicPr>
          <p:cNvPr id="8" name="Рисунок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96188" y="428270"/>
            <a:ext cx="1216154" cy="984506"/>
          </a:xfrm>
          <a:prstGeom prst="rect">
            <a:avLst/>
          </a:prstGeom>
        </p:spPr>
      </p:pic>
      <p:sp>
        <p:nvSpPr>
          <p:cNvPr id="10" name="TextBox 9"/>
          <p:cNvSpPr txBox="1"/>
          <p:nvPr userDrawn="1"/>
        </p:nvSpPr>
        <p:spPr>
          <a:xfrm>
            <a:off x="2159709" y="514707"/>
            <a:ext cx="4681772" cy="754053"/>
          </a:xfrm>
          <a:prstGeom prst="rect">
            <a:avLst/>
          </a:prstGeom>
        </p:spPr>
        <p:txBody>
          <a:bodyPr wrap="square" lIns="0" tIns="0" rIns="0" bIns="0">
            <a:spAutoFit/>
          </a:bodyPr>
          <a:lstStyle>
            <a:defPPr>
              <a:defRPr lang="ru-RU"/>
            </a:defPPr>
            <a:lvl1pPr algn="ctr">
              <a:spcAft>
                <a:spcPts val="1200"/>
              </a:spcAft>
              <a:defRPr sz="1100" b="1">
                <a:solidFill>
                  <a:schemeClr val="accent1"/>
                </a:solidFill>
                <a:cs typeface="Arial" pitchFamily="34" charset="0"/>
              </a:defRPr>
            </a:lvl1pPr>
          </a:lstStyle>
          <a:p>
            <a:pPr marL="0" lvl="0" algn="ctr" defTabSz="914400" rtl="0" eaLnBrk="1" latinLnBrk="0" hangingPunct="1">
              <a:spcAft>
                <a:spcPts val="1200"/>
              </a:spcAft>
            </a:pPr>
            <a:r>
              <a:rPr lang="en-US" sz="1100" b="1" kern="1200" dirty="0" smtClean="0">
                <a:solidFill>
                  <a:schemeClr val="accent1"/>
                </a:solidFill>
                <a:latin typeface="+mn-lt"/>
                <a:ea typeface="+mn-ea"/>
                <a:cs typeface="Arial" pitchFamily="34" charset="0"/>
              </a:rPr>
              <a:t>JOINT STOCK COMPANY «ATOMIC ENERGY POWER CORPORATION»</a:t>
            </a:r>
            <a:endParaRPr lang="ru-RU" sz="1100" b="1" kern="1200" dirty="0" smtClean="0">
              <a:solidFill>
                <a:schemeClr val="accent1"/>
              </a:solidFill>
              <a:latin typeface="+mn-lt"/>
              <a:ea typeface="+mn-ea"/>
              <a:cs typeface="Arial" pitchFamily="34" charset="0"/>
            </a:endParaRPr>
          </a:p>
          <a:p>
            <a:pPr marL="0" lvl="0" algn="ctr" defTabSz="914400" rtl="0" eaLnBrk="1" latinLnBrk="0" hangingPunct="1"/>
            <a:r>
              <a:rPr lang="en-US" sz="1400" b="1" kern="1200" dirty="0" smtClean="0">
                <a:solidFill>
                  <a:schemeClr val="accent1"/>
                </a:solidFill>
                <a:latin typeface="+mn-lt"/>
                <a:ea typeface="+mn-ea"/>
                <a:cs typeface="Arial" pitchFamily="34" charset="0"/>
              </a:rPr>
              <a:t>ROSATOM CENTRAL INSTITUTE</a:t>
            </a:r>
            <a:br>
              <a:rPr lang="en-US" sz="1400" b="1" kern="1200" dirty="0" smtClean="0">
                <a:solidFill>
                  <a:schemeClr val="accent1"/>
                </a:solidFill>
                <a:latin typeface="+mn-lt"/>
                <a:ea typeface="+mn-ea"/>
                <a:cs typeface="Arial" pitchFamily="34" charset="0"/>
              </a:rPr>
            </a:br>
            <a:r>
              <a:rPr lang="en-US" sz="1400" b="1" kern="1200" dirty="0" smtClean="0">
                <a:solidFill>
                  <a:schemeClr val="accent1"/>
                </a:solidFill>
                <a:latin typeface="+mn-lt"/>
                <a:ea typeface="+mn-ea"/>
                <a:cs typeface="Arial" pitchFamily="34" charset="0"/>
              </a:rPr>
              <a:t>FOR CONTINUING EDUCATION AND TRAINING</a:t>
            </a:r>
            <a:endParaRPr lang="ru-RU" sz="1400" b="1" kern="1200" dirty="0">
              <a:solidFill>
                <a:schemeClr val="accent1"/>
              </a:solidFill>
              <a:latin typeface="+mn-lt"/>
              <a:ea typeface="+mn-ea"/>
              <a:cs typeface="Arial" pitchFamily="34" charset="0"/>
            </a:endParaRPr>
          </a:p>
        </p:txBody>
      </p:sp>
      <p:pic>
        <p:nvPicPr>
          <p:cNvPr id="4" name="Рисунок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5288" y="296652"/>
            <a:ext cx="1149098" cy="1432563"/>
          </a:xfrm>
          <a:prstGeom prst="rect">
            <a:avLst/>
          </a:prstGeom>
        </p:spPr>
      </p:pic>
      <p:sp>
        <p:nvSpPr>
          <p:cNvPr id="6" name="Нижний колонтитул 5"/>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7" name="Номер слайда 6"/>
          <p:cNvSpPr>
            <a:spLocks noGrp="1"/>
          </p:cNvSpPr>
          <p:nvPr>
            <p:ph type="sldNum" sz="quarter" idx="11"/>
          </p:nvPr>
        </p:nvSpPr>
        <p:spPr/>
        <p:txBody>
          <a:bodyPr/>
          <a:lstStyle/>
          <a:p>
            <a:fld id="{BC1EE29D-1EA1-48ED-9B5D-BFC4AC156D0A}" type="slidenum">
              <a:rPr lang="ru-RU" smtClean="0"/>
              <a:pPr/>
              <a:t>‹#›</a:t>
            </a:fld>
            <a:endParaRPr lang="ru-RU" dirty="0"/>
          </a:p>
        </p:txBody>
      </p:sp>
    </p:spTree>
    <p:extLst>
      <p:ext uri="{BB962C8B-B14F-4D97-AF65-F5344CB8AC3E}">
        <p14:creationId xmlns:p14="http://schemas.microsoft.com/office/powerpoint/2010/main" val="47047904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Диаграмм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6" name="Диаграмма 5"/>
          <p:cNvSpPr>
            <a:spLocks noGrp="1"/>
          </p:cNvSpPr>
          <p:nvPr>
            <p:ph type="chart" sz="quarter" idx="12"/>
          </p:nvPr>
        </p:nvSpPr>
        <p:spPr>
          <a:xfrm>
            <a:off x="358775" y="1179513"/>
            <a:ext cx="8439150" cy="3463925"/>
          </a:xfrm>
        </p:spPr>
        <p:txBody>
          <a:bodyPr/>
          <a:lstStyle/>
          <a:p>
            <a:r>
              <a:rPr lang="ru-RU" smtClean="0"/>
              <a:t>Вставка диаграммы</a:t>
            </a:r>
            <a:endParaRPr lang="ru-RU"/>
          </a:p>
        </p:txBody>
      </p:sp>
      <p:sp>
        <p:nvSpPr>
          <p:cNvPr id="8" name="Текст 7"/>
          <p:cNvSpPr>
            <a:spLocks noGrp="1"/>
          </p:cNvSpPr>
          <p:nvPr>
            <p:ph type="body" sz="quarter" idx="13"/>
          </p:nvPr>
        </p:nvSpPr>
        <p:spPr>
          <a:xfrm>
            <a:off x="358775" y="5049838"/>
            <a:ext cx="8439150" cy="784830"/>
          </a:xfrm>
        </p:spPr>
        <p:txBody>
          <a:bodyPr/>
          <a:lstStyle/>
          <a:p>
            <a:pPr lvl="0"/>
            <a:r>
              <a:rPr lang="ru-RU" smtClean="0"/>
              <a:t>Образец текста</a:t>
            </a:r>
          </a:p>
          <a:p>
            <a:pPr lvl="1"/>
            <a:r>
              <a:rPr lang="ru-RU" smtClean="0"/>
              <a:t>Второй уровень</a:t>
            </a:r>
          </a:p>
        </p:txBody>
      </p:sp>
    </p:spTree>
    <p:extLst>
      <p:ext uri="{BB962C8B-B14F-4D97-AF65-F5344CB8AC3E}">
        <p14:creationId xmlns:p14="http://schemas.microsoft.com/office/powerpoint/2010/main" val="1369946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6275" y="4406900"/>
            <a:ext cx="8121650" cy="1362075"/>
          </a:xfrm>
        </p:spPr>
        <p:txBody>
          <a:bodyPr anchor="t"/>
          <a:lstStyle>
            <a:lvl1pPr algn="l">
              <a:defRPr sz="3400" b="0" cap="none"/>
            </a:lvl1pPr>
          </a:lstStyle>
          <a:p>
            <a:r>
              <a:rPr lang="ru-RU" smtClean="0"/>
              <a:t>Образец заголовка</a:t>
            </a:r>
            <a:endParaRPr lang="ru-RU" dirty="0"/>
          </a:p>
        </p:txBody>
      </p:sp>
      <p:sp>
        <p:nvSpPr>
          <p:cNvPr id="3" name="Текст 2"/>
          <p:cNvSpPr>
            <a:spLocks noGrp="1"/>
          </p:cNvSpPr>
          <p:nvPr>
            <p:ph type="body" idx="1"/>
          </p:nvPr>
        </p:nvSpPr>
        <p:spPr>
          <a:xfrm>
            <a:off x="676275" y="2906713"/>
            <a:ext cx="812165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8510" y="0"/>
            <a:ext cx="2970330" cy="1194626"/>
          </a:xfrm>
          <a:prstGeom prst="rect">
            <a:avLst/>
          </a:prstGeom>
        </p:spPr>
      </p:pic>
      <p:sp>
        <p:nvSpPr>
          <p:cNvPr id="8" name="Нижний колонтитул 7"/>
          <p:cNvSpPr>
            <a:spLocks noGrp="1"/>
          </p:cNvSpPr>
          <p:nvPr>
            <p:ph type="ftr" sz="quarter" idx="10"/>
          </p:nvPr>
        </p:nvSpPr>
        <p:spPr/>
        <p:txBody>
          <a:bodyPr/>
          <a:lstStyle/>
          <a:p>
            <a:r>
              <a:rPr lang="en-US" dirty="0" smtClean="0">
                <a:solidFill>
                  <a:prstClr val="white"/>
                </a:solidFill>
              </a:rPr>
              <a:t>© ROSATOM-CICE&amp;T</a:t>
            </a:r>
            <a:endParaRPr lang="ru-RU" dirty="0">
              <a:solidFill>
                <a:prstClr val="white"/>
              </a:solidFill>
            </a:endParaRPr>
          </a:p>
        </p:txBody>
      </p:sp>
      <p:sp>
        <p:nvSpPr>
          <p:cNvPr id="9" name="Номер слайда 8"/>
          <p:cNvSpPr>
            <a:spLocks noGrp="1"/>
          </p:cNvSpPr>
          <p:nvPr>
            <p:ph type="sldNum" sz="quarter" idx="11"/>
          </p:nvPr>
        </p:nvSpPr>
        <p:spPr/>
        <p:txBody>
          <a:bodyPr/>
          <a:lstStyle/>
          <a:p>
            <a:fld id="{BC1EE29D-1EA1-48ED-9B5D-BFC4AC156D0A}" type="slidenum">
              <a:rPr lang="ru-RU" smtClean="0"/>
              <a:pPr/>
              <a:t>‹#›</a:t>
            </a:fld>
            <a:endParaRPr lang="ru-RU" dirty="0"/>
          </a:p>
        </p:txBody>
      </p:sp>
      <p:pic>
        <p:nvPicPr>
          <p:cNvPr id="10" name="Рисунок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96188" y="428270"/>
            <a:ext cx="1216154" cy="984506"/>
          </a:xfrm>
          <a:prstGeom prst="rect">
            <a:avLst/>
          </a:prstGeom>
        </p:spPr>
      </p:pic>
    </p:spTree>
    <p:extLst>
      <p:ext uri="{BB962C8B-B14F-4D97-AF65-F5344CB8AC3E}">
        <p14:creationId xmlns:p14="http://schemas.microsoft.com/office/powerpoint/2010/main" val="1797482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Список_маркер">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6" name="Текст 5"/>
          <p:cNvSpPr>
            <a:spLocks noGrp="1"/>
          </p:cNvSpPr>
          <p:nvPr>
            <p:ph type="body" sz="quarter" idx="12"/>
          </p:nvPr>
        </p:nvSpPr>
        <p:spPr>
          <a:xfrm>
            <a:off x="358775" y="1178750"/>
            <a:ext cx="8439150" cy="1169551"/>
          </a:xfrm>
        </p:spPr>
        <p:txBody>
          <a:bodyPr/>
          <a:lstStyle>
            <a:lvl1pPr marL="288000" indent="-288000">
              <a:buSzPct val="75000"/>
              <a:buFont typeface="Wingdings" pitchFamily="2" charset="2"/>
              <a:buChar char="n"/>
              <a:defRPr/>
            </a:lvl1pPr>
            <a:lvl2pPr marL="576000" indent="-288000">
              <a:buSzPct val="75000"/>
              <a:buFont typeface="Wingdings" pitchFamily="2" charset="2"/>
              <a:buChar char="p"/>
              <a:defRPr/>
            </a:lvl2pPr>
            <a:lvl3pPr marL="864000" indent="-288000">
              <a:buClr>
                <a:schemeClr val="accent2">
                  <a:lumMod val="75000"/>
                </a:schemeClr>
              </a:buClr>
              <a:buSzPct val="75000"/>
              <a:buFont typeface="Wingdings" pitchFamily="2" charset="2"/>
              <a:buChar char="p"/>
              <a:defRPr sz="1800"/>
            </a:lvl3pPr>
          </a:lstStyle>
          <a:p>
            <a:pPr lvl="0"/>
            <a:r>
              <a:rPr lang="ru-RU" smtClean="0"/>
              <a:t>Образец текста</a:t>
            </a:r>
          </a:p>
          <a:p>
            <a:pPr lvl="1"/>
            <a:r>
              <a:rPr lang="ru-RU" smtClean="0"/>
              <a:t>Второй уровень</a:t>
            </a:r>
          </a:p>
          <a:p>
            <a:pPr lvl="2"/>
            <a:r>
              <a:rPr lang="ru-RU" smtClean="0"/>
              <a:t>Третий уровень</a:t>
            </a:r>
          </a:p>
        </p:txBody>
      </p:sp>
    </p:spTree>
    <p:extLst>
      <p:ext uri="{BB962C8B-B14F-4D97-AF65-F5344CB8AC3E}">
        <p14:creationId xmlns:p14="http://schemas.microsoft.com/office/powerpoint/2010/main" val="2683276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Список_номер">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9" name="Текст 8"/>
          <p:cNvSpPr>
            <a:spLocks noGrp="1"/>
          </p:cNvSpPr>
          <p:nvPr>
            <p:ph type="body" sz="quarter" idx="13"/>
          </p:nvPr>
        </p:nvSpPr>
        <p:spPr>
          <a:xfrm>
            <a:off x="358775" y="1178750"/>
            <a:ext cx="8439150" cy="1138773"/>
          </a:xfrm>
        </p:spPr>
        <p:txBody>
          <a:bodyPr/>
          <a:lstStyle>
            <a:lvl1pPr marL="287338" indent="-287338">
              <a:buFont typeface="+mj-lt"/>
              <a:buAutoNum type="arabicPeriod"/>
              <a:defRPr/>
            </a:lvl1pPr>
            <a:lvl2pPr marL="576000" indent="-288000">
              <a:buSzPct val="75000"/>
              <a:buFont typeface="Wingdings" pitchFamily="2" charset="2"/>
              <a:buChar char="p"/>
              <a:defRPr lang="ru-RU" sz="2200" kern="1200" dirty="0" smtClean="0">
                <a:solidFill>
                  <a:schemeClr val="tx1"/>
                </a:solidFill>
                <a:latin typeface="+mn-lt"/>
                <a:ea typeface="+mn-ea"/>
                <a:cs typeface="+mn-cs"/>
              </a:defRPr>
            </a:lvl2pPr>
            <a:lvl3pPr marL="861750" indent="-285750">
              <a:buClr>
                <a:schemeClr val="accent2">
                  <a:lumMod val="50000"/>
                </a:schemeClr>
              </a:buClr>
              <a:buSzPct val="75000"/>
              <a:buFont typeface="Wingdings" pitchFamily="2" charset="2"/>
              <a:buChar char="p"/>
              <a:defRPr lang="ru-RU" sz="1800" kern="1200" dirty="0" smtClean="0">
                <a:solidFill>
                  <a:schemeClr val="tx1"/>
                </a:solidFill>
                <a:latin typeface="+mn-lt"/>
                <a:ea typeface="+mn-ea"/>
                <a:cs typeface="+mn-cs"/>
              </a:defRPr>
            </a:lvl3pPr>
          </a:lstStyle>
          <a:p>
            <a:pPr lvl="0"/>
            <a:r>
              <a:rPr lang="ru-RU" smtClean="0"/>
              <a:t>Образец текста</a:t>
            </a:r>
          </a:p>
          <a:p>
            <a:pPr lvl="1"/>
            <a:r>
              <a:rPr lang="ru-RU" smtClean="0"/>
              <a:t>Второй уровень</a:t>
            </a:r>
          </a:p>
          <a:p>
            <a:pPr lvl="2"/>
            <a:r>
              <a:rPr lang="ru-RU" smtClean="0"/>
              <a:t>Третий уровень</a:t>
            </a:r>
          </a:p>
        </p:txBody>
      </p:sp>
    </p:spTree>
    <p:extLst>
      <p:ext uri="{BB962C8B-B14F-4D97-AF65-F5344CB8AC3E}">
        <p14:creationId xmlns:p14="http://schemas.microsoft.com/office/powerpoint/2010/main" val="267152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6" name="Текст 5"/>
          <p:cNvSpPr>
            <a:spLocks noGrp="1"/>
          </p:cNvSpPr>
          <p:nvPr>
            <p:ph type="body" sz="quarter" idx="12"/>
          </p:nvPr>
        </p:nvSpPr>
        <p:spPr>
          <a:xfrm>
            <a:off x="358775" y="1178750"/>
            <a:ext cx="8439150" cy="1169551"/>
          </a:xfrm>
        </p:spPr>
        <p:txBody>
          <a:bodyPr/>
          <a:lstStyle/>
          <a:p>
            <a:pPr lvl="0"/>
            <a:r>
              <a:rPr lang="ru-RU" smtClean="0"/>
              <a:t>Образец текста</a:t>
            </a:r>
          </a:p>
          <a:p>
            <a:pPr lvl="1"/>
            <a:r>
              <a:rPr lang="ru-RU" smtClean="0"/>
              <a:t>Второй уровень</a:t>
            </a:r>
          </a:p>
          <a:p>
            <a:pPr lvl="2"/>
            <a:r>
              <a:rPr lang="ru-RU" smtClean="0"/>
              <a:t>Третий уровень</a:t>
            </a:r>
          </a:p>
        </p:txBody>
      </p:sp>
    </p:spTree>
    <p:extLst>
      <p:ext uri="{BB962C8B-B14F-4D97-AF65-F5344CB8AC3E}">
        <p14:creationId xmlns:p14="http://schemas.microsoft.com/office/powerpoint/2010/main" val="376495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и пусто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Tree>
    <p:extLst>
      <p:ext uri="{BB962C8B-B14F-4D97-AF65-F5344CB8AC3E}">
        <p14:creationId xmlns:p14="http://schemas.microsoft.com/office/powerpoint/2010/main" val="983753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Tree>
    <p:extLst>
      <p:ext uri="{BB962C8B-B14F-4D97-AF65-F5344CB8AC3E}">
        <p14:creationId xmlns:p14="http://schemas.microsoft.com/office/powerpoint/2010/main" val="2641491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Таблиц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6" name="Таблица 5"/>
          <p:cNvSpPr>
            <a:spLocks noGrp="1"/>
          </p:cNvSpPr>
          <p:nvPr>
            <p:ph type="tbl" sz="quarter" idx="12"/>
          </p:nvPr>
        </p:nvSpPr>
        <p:spPr>
          <a:xfrm>
            <a:off x="358774" y="1178750"/>
            <a:ext cx="8443695" cy="1511300"/>
          </a:xfrm>
        </p:spPr>
        <p:txBody>
          <a:bodyPr/>
          <a:lstStyle/>
          <a:p>
            <a:r>
              <a:rPr lang="ru-RU" smtClean="0"/>
              <a:t>Вставка таблицы</a:t>
            </a:r>
            <a:endParaRPr lang="ru-RU"/>
          </a:p>
        </p:txBody>
      </p:sp>
      <p:sp>
        <p:nvSpPr>
          <p:cNvPr id="8" name="Текст 7"/>
          <p:cNvSpPr>
            <a:spLocks noGrp="1"/>
          </p:cNvSpPr>
          <p:nvPr>
            <p:ph type="body" sz="quarter" idx="13"/>
          </p:nvPr>
        </p:nvSpPr>
        <p:spPr>
          <a:xfrm>
            <a:off x="363320" y="4284095"/>
            <a:ext cx="8439150" cy="815608"/>
          </a:xfrm>
        </p:spPr>
        <p:txBody>
          <a:bodyPr/>
          <a:lstStyle>
            <a:lvl1pPr>
              <a:defRPr/>
            </a:lvl1pPr>
          </a:lstStyle>
          <a:p>
            <a:pPr lvl="0"/>
            <a:r>
              <a:rPr lang="ru-RU" smtClean="0"/>
              <a:t>Образец текста</a:t>
            </a:r>
          </a:p>
          <a:p>
            <a:pPr lvl="1"/>
            <a:r>
              <a:rPr lang="ru-RU" smtClean="0"/>
              <a:t>Второй уровень</a:t>
            </a:r>
          </a:p>
        </p:txBody>
      </p:sp>
    </p:spTree>
    <p:extLst>
      <p:ext uri="{BB962C8B-B14F-4D97-AF65-F5344CB8AC3E}">
        <p14:creationId xmlns:p14="http://schemas.microsoft.com/office/powerpoint/2010/main" val="809233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Рисунок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a:t>
            </a:fld>
            <a:endParaRPr lang="ru-RU" dirty="0"/>
          </a:p>
        </p:txBody>
      </p:sp>
      <p:sp>
        <p:nvSpPr>
          <p:cNvPr id="6" name="Рисунок 5"/>
          <p:cNvSpPr>
            <a:spLocks noGrp="1"/>
          </p:cNvSpPr>
          <p:nvPr>
            <p:ph type="pic" sz="quarter" idx="12"/>
          </p:nvPr>
        </p:nvSpPr>
        <p:spPr>
          <a:xfrm>
            <a:off x="358775" y="1179513"/>
            <a:ext cx="8439150" cy="3734652"/>
          </a:xfrm>
        </p:spPr>
        <p:txBody>
          <a:bodyPr/>
          <a:lstStyle/>
          <a:p>
            <a:r>
              <a:rPr lang="ru-RU" smtClean="0"/>
              <a:t>Вставка рисунка</a:t>
            </a:r>
            <a:endParaRPr lang="ru-RU"/>
          </a:p>
        </p:txBody>
      </p:sp>
      <p:sp>
        <p:nvSpPr>
          <p:cNvPr id="8" name="Текст 7"/>
          <p:cNvSpPr>
            <a:spLocks noGrp="1"/>
          </p:cNvSpPr>
          <p:nvPr>
            <p:ph type="body" sz="quarter" idx="13"/>
          </p:nvPr>
        </p:nvSpPr>
        <p:spPr>
          <a:xfrm>
            <a:off x="358775" y="5364163"/>
            <a:ext cx="8439150" cy="784830"/>
          </a:xfrm>
        </p:spPr>
        <p:txBody>
          <a:bodyPr/>
          <a:lstStyle/>
          <a:p>
            <a:pPr lvl="0"/>
            <a:r>
              <a:rPr lang="ru-RU" smtClean="0"/>
              <a:t>Образец текста</a:t>
            </a:r>
          </a:p>
          <a:p>
            <a:pPr lvl="1"/>
            <a:r>
              <a:rPr lang="ru-RU" smtClean="0"/>
              <a:t>Второй уровень</a:t>
            </a:r>
          </a:p>
        </p:txBody>
      </p:sp>
    </p:spTree>
    <p:extLst>
      <p:ext uri="{BB962C8B-B14F-4D97-AF65-F5344CB8AC3E}">
        <p14:creationId xmlns:p14="http://schemas.microsoft.com/office/powerpoint/2010/main" val="61431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92000"/>
          </a:xfrm>
          <a:prstGeom prst="rect">
            <a:avLst/>
          </a:prstGeom>
          <a:ln/>
        </p:spPr>
        <p:style>
          <a:lnRef idx="1">
            <a:schemeClr val="accent1"/>
          </a:lnRef>
          <a:fillRef idx="2">
            <a:schemeClr val="accent1"/>
          </a:fillRef>
          <a:effectRef idx="1">
            <a:schemeClr val="accent1"/>
          </a:effectRef>
          <a:fontRef idx="none"/>
        </p:style>
        <p:txBody>
          <a:bodyPr vert="horz" lIns="360000" tIns="72000" rIns="0" bIns="0" rtlCol="0" anchor="t" anchorCtr="0">
            <a:noAutofit/>
          </a:bodyPr>
          <a:lstStyle/>
          <a:p>
            <a:r>
              <a:rPr lang="ru-RU" dirty="0" smtClean="0"/>
              <a:t>Образец заголовка</a:t>
            </a:r>
            <a:endParaRPr lang="ru-RU" dirty="0"/>
          </a:p>
        </p:txBody>
      </p:sp>
      <p:sp>
        <p:nvSpPr>
          <p:cNvPr id="5" name="Нижний колонтитул 4"/>
          <p:cNvSpPr>
            <a:spLocks noGrp="1"/>
          </p:cNvSpPr>
          <p:nvPr>
            <p:ph type="ftr" sz="quarter" idx="3"/>
          </p:nvPr>
        </p:nvSpPr>
        <p:spPr>
          <a:xfrm>
            <a:off x="-18510" y="6512728"/>
            <a:ext cx="9046005" cy="294545"/>
          </a:xfrm>
          <a:prstGeom prst="rect">
            <a:avLst/>
          </a:prstGeom>
          <a:ln/>
        </p:spPr>
        <p:style>
          <a:lnRef idx="1">
            <a:schemeClr val="accent1"/>
          </a:lnRef>
          <a:fillRef idx="3">
            <a:schemeClr val="accent1"/>
          </a:fillRef>
          <a:effectRef idx="2">
            <a:schemeClr val="accent1"/>
          </a:effectRef>
          <a:fontRef idx="none"/>
        </p:style>
        <p:txBody>
          <a:bodyPr vert="horz" lIns="360000" tIns="0" rIns="36000" bIns="0" rtlCol="0" anchor="ctr"/>
          <a:lstStyle>
            <a:lvl1pPr algn="l">
              <a:defRPr sz="1200">
                <a:solidFill>
                  <a:schemeClr val="bg1"/>
                </a:solidFill>
                <a:effectLst>
                  <a:outerShdw blurRad="38100" dist="38100" dir="2700000" algn="tl">
                    <a:srgbClr val="000000">
                      <a:alpha val="43137"/>
                    </a:srgbClr>
                  </a:outerShdw>
                </a:effectLst>
              </a:defRPr>
            </a:lvl1pPr>
          </a:lstStyle>
          <a:p>
            <a:r>
              <a:rPr lang="en-US" smtClean="0">
                <a:solidFill>
                  <a:prstClr val="white"/>
                </a:solidFill>
              </a:rPr>
              <a:t>© ROSATOM-CICE&amp;T</a:t>
            </a:r>
            <a:endParaRPr lang="ru-RU" dirty="0">
              <a:solidFill>
                <a:prstClr val="white"/>
              </a:solidFill>
            </a:endParaRPr>
          </a:p>
        </p:txBody>
      </p:sp>
      <p:sp>
        <p:nvSpPr>
          <p:cNvPr id="6" name="Номер слайда 5"/>
          <p:cNvSpPr>
            <a:spLocks noGrp="1"/>
          </p:cNvSpPr>
          <p:nvPr>
            <p:ph type="sldNum" sz="quarter" idx="4"/>
          </p:nvPr>
        </p:nvSpPr>
        <p:spPr>
          <a:xfrm>
            <a:off x="8748000" y="6462000"/>
            <a:ext cx="396000" cy="396000"/>
          </a:xfrm>
          <a:prstGeom prst="ellipse">
            <a:avLst/>
          </a:prstGeom>
          <a:ln w="28575"/>
        </p:spPr>
        <p:style>
          <a:lnRef idx="2">
            <a:schemeClr val="accent1"/>
          </a:lnRef>
          <a:fillRef idx="1">
            <a:schemeClr val="lt1"/>
          </a:fillRef>
          <a:effectRef idx="0">
            <a:schemeClr val="accent1"/>
          </a:effectRef>
          <a:fontRef idx="none"/>
        </p:style>
        <p:txBody>
          <a:bodyPr vert="horz" lIns="0" tIns="0" rIns="0" bIns="0" rtlCol="0" anchor="ctr"/>
          <a:lstStyle>
            <a:lvl1pPr algn="ctr">
              <a:defRPr sz="1200">
                <a:solidFill>
                  <a:schemeClr val="tx1">
                    <a:lumMod val="65000"/>
                    <a:lumOff val="35000"/>
                  </a:schemeClr>
                </a:solidFill>
                <a:effectLst/>
              </a:defRPr>
            </a:lvl1pPr>
          </a:lstStyle>
          <a:p>
            <a:fld id="{BC1EE29D-1EA1-48ED-9B5D-BFC4AC156D0A}" type="slidenum">
              <a:rPr lang="ru-RU" smtClean="0"/>
              <a:pPr/>
              <a:t>‹#›</a:t>
            </a:fld>
            <a:endParaRPr lang="ru-RU" dirty="0"/>
          </a:p>
        </p:txBody>
      </p:sp>
      <p:sp>
        <p:nvSpPr>
          <p:cNvPr id="4" name="Текст 3"/>
          <p:cNvSpPr>
            <a:spLocks noGrp="1"/>
          </p:cNvSpPr>
          <p:nvPr>
            <p:ph type="body" idx="1"/>
          </p:nvPr>
        </p:nvSpPr>
        <p:spPr>
          <a:xfrm>
            <a:off x="358775" y="1178750"/>
            <a:ext cx="8439150" cy="1169551"/>
          </a:xfrm>
          <a:prstGeom prst="rect">
            <a:avLst/>
          </a:prstGeom>
        </p:spPr>
        <p:txBody>
          <a:bodyPr vert="horz" wrap="square" lIns="0" tIns="0" rIns="0" bIns="0" rtlCol="0">
            <a:sp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p:txBody>
      </p:sp>
    </p:spTree>
    <p:extLst>
      <p:ext uri="{BB962C8B-B14F-4D97-AF65-F5344CB8AC3E}">
        <p14:creationId xmlns:p14="http://schemas.microsoft.com/office/powerpoint/2010/main" val="150094450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Lst>
  <p:hf hdr="0" dt="0"/>
  <p:txStyles>
    <p:titleStyle>
      <a:lvl1pPr marL="0" indent="0" algn="l" defTabSz="914400" rtl="0" eaLnBrk="1" latinLnBrk="0" hangingPunct="1">
        <a:lnSpc>
          <a:spcPct val="80000"/>
        </a:lnSpc>
        <a:spcBef>
          <a:spcPct val="0"/>
        </a:spcBef>
        <a:buNone/>
        <a:defRPr sz="2800" kern="1200">
          <a:solidFill>
            <a:schemeClr val="accent1">
              <a:lumMod val="50000"/>
            </a:schemeClr>
          </a:solidFill>
          <a:effectLst>
            <a:outerShdw blurRad="38100" dist="38100" dir="2700000" algn="tl">
              <a:srgbClr val="000000">
                <a:alpha val="43137"/>
              </a:srgbClr>
            </a:outerShdw>
          </a:effectLst>
          <a:latin typeface="+mj-lt"/>
          <a:ea typeface="+mj-ea"/>
          <a:cs typeface="+mj-cs"/>
        </a:defRPr>
      </a:lvl1pPr>
    </p:titleStyle>
    <p:bodyStyle>
      <a:lvl1pPr marL="0" indent="0" algn="l" defTabSz="914400" rtl="0" eaLnBrk="1" latinLnBrk="0" hangingPunct="1">
        <a:spcBef>
          <a:spcPts val="0"/>
        </a:spcBef>
        <a:spcAft>
          <a:spcPts val="600"/>
        </a:spcAft>
        <a:buClr>
          <a:schemeClr val="accent1">
            <a:lumMod val="75000"/>
          </a:schemeClr>
        </a:buClr>
        <a:buSzPct val="100000"/>
        <a:buFont typeface="Arial" pitchFamily="34" charset="0"/>
        <a:buNone/>
        <a:defRPr lang="ru-RU" sz="2400" kern="1200" dirty="0" smtClean="0">
          <a:solidFill>
            <a:schemeClr val="tx1"/>
          </a:solidFill>
          <a:latin typeface="+mn-lt"/>
          <a:ea typeface="+mn-ea"/>
          <a:cs typeface="+mn-cs"/>
        </a:defRPr>
      </a:lvl1pPr>
      <a:lvl2pPr marL="288000" indent="0" algn="l" defTabSz="914400" rtl="0" eaLnBrk="1" latinLnBrk="0" hangingPunct="1">
        <a:spcBef>
          <a:spcPts val="0"/>
        </a:spcBef>
        <a:spcAft>
          <a:spcPts val="600"/>
        </a:spcAft>
        <a:buClr>
          <a:schemeClr val="accent1">
            <a:lumMod val="75000"/>
          </a:schemeClr>
        </a:buClr>
        <a:buSzPct val="100000"/>
        <a:buFont typeface="Arial" pitchFamily="34" charset="0"/>
        <a:buNone/>
        <a:defRPr lang="ru-RU" sz="2200" kern="1200" dirty="0" smtClean="0">
          <a:solidFill>
            <a:schemeClr val="tx1"/>
          </a:solidFill>
          <a:latin typeface="+mn-lt"/>
          <a:ea typeface="+mn-ea"/>
          <a:cs typeface="+mn-cs"/>
        </a:defRPr>
      </a:lvl2pPr>
      <a:lvl3pPr marL="576000" indent="0" algn="l" defTabSz="914400" rtl="0" eaLnBrk="1" latinLnBrk="0" hangingPunct="1">
        <a:spcBef>
          <a:spcPts val="0"/>
        </a:spcBef>
        <a:spcAft>
          <a:spcPts val="600"/>
        </a:spcAft>
        <a:buFont typeface="Arial" pitchFamily="34" charset="0"/>
        <a:buNone/>
        <a:defRPr lang="ru-RU" sz="20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jpeg"/><Relationship Id="rId3" Type="http://schemas.openxmlformats.org/officeDocument/2006/relationships/image" Target="../media/image19.gif"/><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2.xml"/><Relationship Id="rId16"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22.jpeg"/><Relationship Id="rId11" Type="http://schemas.openxmlformats.org/officeDocument/2006/relationships/image" Target="../media/image26.png"/><Relationship Id="rId5" Type="http://schemas.openxmlformats.org/officeDocument/2006/relationships/image" Target="../media/image21.png"/><Relationship Id="rId15" Type="http://schemas.openxmlformats.org/officeDocument/2006/relationships/image" Target="../media/image30.png"/><Relationship Id="rId10" Type="http://schemas.openxmlformats.org/officeDocument/2006/relationships/image" Target="../media/image13.png"/><Relationship Id="rId4" Type="http://schemas.openxmlformats.org/officeDocument/2006/relationships/image" Target="../media/image20.png"/><Relationship Id="rId9" Type="http://schemas.openxmlformats.org/officeDocument/2006/relationships/image" Target="../media/image25.jpeg"/><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358775" y="2181225"/>
            <a:ext cx="8439150" cy="1340688"/>
          </a:xfrm>
        </p:spPr>
        <p:txBody>
          <a:bodyPr/>
          <a:lstStyle/>
          <a:p>
            <a:r>
              <a:rPr lang="en-US" sz="3600" dirty="0"/>
              <a:t>Development and Implementation of Complex Programmes on Remediation of Areas Affected by Uranium Production</a:t>
            </a:r>
            <a:endParaRPr lang="ru-RU" dirty="0"/>
          </a:p>
        </p:txBody>
      </p:sp>
      <p:sp>
        <p:nvSpPr>
          <p:cNvPr id="6" name="Подзаголовок 5"/>
          <p:cNvSpPr>
            <a:spLocks noGrp="1"/>
          </p:cNvSpPr>
          <p:nvPr>
            <p:ph type="subTitle" idx="1"/>
          </p:nvPr>
        </p:nvSpPr>
        <p:spPr>
          <a:xfrm>
            <a:off x="345719" y="3933056"/>
            <a:ext cx="4946361" cy="1461939"/>
          </a:xfrm>
        </p:spPr>
        <p:txBody>
          <a:bodyPr/>
          <a:lstStyle/>
          <a:p>
            <a:r>
              <a:rPr lang="en-US" dirty="0" smtClean="0"/>
              <a:t>Roman Kritskiy</a:t>
            </a:r>
          </a:p>
          <a:p>
            <a:r>
              <a:rPr lang="en-US" dirty="0" smtClean="0"/>
              <a:t>Deputy Director</a:t>
            </a:r>
          </a:p>
          <a:p>
            <a:r>
              <a:rPr lang="en-US" dirty="0"/>
              <a:t>International Center for NPP Personnel </a:t>
            </a:r>
            <a:r>
              <a:rPr lang="en-US" dirty="0" smtClean="0"/>
              <a:t>Training</a:t>
            </a:r>
          </a:p>
          <a:p>
            <a:r>
              <a:rPr lang="en-US" dirty="0" smtClean="0"/>
              <a:t>ROSATOM CICE&amp;T</a:t>
            </a:r>
            <a:endParaRPr lang="ru-RU" dirty="0" smtClean="0"/>
          </a:p>
        </p:txBody>
      </p:sp>
    </p:spTree>
    <p:extLst>
      <p:ext uri="{BB962C8B-B14F-4D97-AF65-F5344CB8AC3E}">
        <p14:creationId xmlns:p14="http://schemas.microsoft.com/office/powerpoint/2010/main" val="398032689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10</a:t>
            </a:fld>
            <a:endParaRPr lang="ru-RU" dirty="0"/>
          </a:p>
        </p:txBody>
      </p:sp>
      <p:sp>
        <p:nvSpPr>
          <p:cNvPr id="5" name="TextBox 4"/>
          <p:cNvSpPr txBox="1"/>
          <p:nvPr/>
        </p:nvSpPr>
        <p:spPr>
          <a:xfrm>
            <a:off x="2375756" y="1772816"/>
            <a:ext cx="4392488" cy="2800767"/>
          </a:xfrm>
          <a:prstGeom prst="rect">
            <a:avLst/>
          </a:prstGeom>
          <a:noFill/>
        </p:spPr>
        <p:txBody>
          <a:bodyPr wrap="square" rtlCol="0">
            <a:spAutoFit/>
          </a:bodyPr>
          <a:lstStyle/>
          <a:p>
            <a:pPr algn="ctr"/>
            <a:r>
              <a:rPr lang="en-US" sz="8800" dirty="0">
                <a:solidFill>
                  <a:srgbClr val="4F81BD">
                    <a:lumMod val="75000"/>
                  </a:srgbClr>
                </a:solidFill>
                <a:effectLst>
                  <a:outerShdw blurRad="38100" dist="38100" dir="2700000" algn="tl">
                    <a:srgbClr val="000000">
                      <a:alpha val="43137"/>
                    </a:srgbClr>
                  </a:outerShdw>
                </a:effectLst>
              </a:rPr>
              <a:t>THANK </a:t>
            </a:r>
            <a:r>
              <a:rPr lang="en-US" sz="8800" dirty="0" smtClean="0">
                <a:solidFill>
                  <a:srgbClr val="4F81BD">
                    <a:lumMod val="75000"/>
                  </a:srgbClr>
                </a:solidFill>
                <a:effectLst>
                  <a:outerShdw blurRad="38100" dist="38100" dir="2700000" algn="tl">
                    <a:srgbClr val="000000">
                      <a:alpha val="43137"/>
                    </a:srgbClr>
                  </a:outerShdw>
                </a:effectLst>
              </a:rPr>
              <a:t>YOU!</a:t>
            </a:r>
            <a:endParaRPr lang="ru-RU" sz="5400" dirty="0"/>
          </a:p>
        </p:txBody>
      </p:sp>
    </p:spTree>
    <p:extLst>
      <p:ext uri="{BB962C8B-B14F-4D97-AF65-F5344CB8AC3E}">
        <p14:creationId xmlns:p14="http://schemas.microsoft.com/office/powerpoint/2010/main" val="1682074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CICE&amp;T Organization Chart</a:t>
            </a:r>
            <a:endParaRPr lang="ru-RU" dirty="0"/>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2</a:t>
            </a:fld>
            <a:endParaRPr lang="ru-RU" dirty="0"/>
          </a:p>
        </p:txBody>
      </p:sp>
      <p:pic>
        <p:nvPicPr>
          <p:cNvPr id="5" name="Picture 2" descr="C:\Users\1\Desktop\CIPK_1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8" y="1089312"/>
            <a:ext cx="6820893" cy="51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45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r>
              <a:rPr lang="en-US" dirty="0"/>
              <a:t>Rosatom CICE&amp;T lines of activities </a:t>
            </a:r>
            <a:endParaRPr lang="ru-RU" dirty="0"/>
          </a:p>
        </p:txBody>
      </p:sp>
      <p:sp>
        <p:nvSpPr>
          <p:cNvPr id="4" name="Нижний колонтитул 3"/>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5" name="Номер слайда 4"/>
          <p:cNvSpPr>
            <a:spLocks noGrp="1"/>
          </p:cNvSpPr>
          <p:nvPr>
            <p:ph type="sldNum" sz="quarter" idx="11"/>
          </p:nvPr>
        </p:nvSpPr>
        <p:spPr/>
        <p:txBody>
          <a:bodyPr/>
          <a:lstStyle/>
          <a:p>
            <a:fld id="{BC1EE29D-1EA1-48ED-9B5D-BFC4AC156D0A}" type="slidenum">
              <a:rPr lang="ru-RU" smtClean="0"/>
              <a:pPr/>
              <a:t>3</a:t>
            </a:fld>
            <a:endParaRPr lang="ru-RU" dirty="0"/>
          </a:p>
        </p:txBody>
      </p:sp>
      <p:graphicFrame>
        <p:nvGraphicFramePr>
          <p:cNvPr id="7" name="Схема 6"/>
          <p:cNvGraphicFramePr/>
          <p:nvPr>
            <p:extLst>
              <p:ext uri="{D42A27DB-BD31-4B8C-83A1-F6EECF244321}">
                <p14:modId xmlns:p14="http://schemas.microsoft.com/office/powerpoint/2010/main" val="25426121"/>
              </p:ext>
            </p:extLst>
          </p:nvPr>
        </p:nvGraphicFramePr>
        <p:xfrm>
          <a:off x="179513" y="1088641"/>
          <a:ext cx="8784976" cy="5796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p:cNvSpPr/>
          <p:nvPr/>
        </p:nvSpPr>
        <p:spPr>
          <a:xfrm>
            <a:off x="250825" y="4941888"/>
            <a:ext cx="8642350" cy="1520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400" b="1" u="sng" dirty="0">
                <a:solidFill>
                  <a:schemeClr val="bg1"/>
                </a:solidFill>
              </a:rPr>
              <a:t>Consulting: </a:t>
            </a:r>
            <a:r>
              <a:rPr lang="en-US" dirty="0"/>
              <a:t>developing and maintaining technical </a:t>
            </a:r>
            <a:r>
              <a:rPr lang="en-US" dirty="0" smtClean="0"/>
              <a:t>training  </a:t>
            </a:r>
            <a:r>
              <a:rPr lang="en-US" dirty="0"/>
              <a:t>aids, remote learning systems and training management systems; designing personnel training systems, development of </a:t>
            </a:r>
            <a:r>
              <a:rPr lang="en-US" dirty="0" smtClean="0"/>
              <a:t>professional standards, </a:t>
            </a:r>
            <a:r>
              <a:rPr lang="en-US" dirty="0"/>
              <a:t>development of training materials, training </a:t>
            </a:r>
            <a:r>
              <a:rPr lang="en-US" dirty="0" smtClean="0"/>
              <a:t>the trainers   </a:t>
            </a:r>
            <a:endParaRPr lang="ru-RU" dirty="0"/>
          </a:p>
        </p:txBody>
      </p:sp>
    </p:spTree>
    <p:extLst>
      <p:ext uri="{BB962C8B-B14F-4D97-AF65-F5344CB8AC3E}">
        <p14:creationId xmlns:p14="http://schemas.microsoft.com/office/powerpoint/2010/main" val="1474768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r>
              <a:rPr lang="en-US" dirty="0">
                <a:effectLst/>
              </a:rPr>
              <a:t>The CICE&amp;T Activities in Decommissioning Field</a:t>
            </a:r>
            <a:endParaRPr lang="ru-RU" dirty="0">
              <a:effectLst/>
            </a:endParaRPr>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4</a:t>
            </a:fld>
            <a:endParaRPr lang="ru-RU" dirty="0"/>
          </a:p>
        </p:txBody>
      </p:sp>
      <p:sp>
        <p:nvSpPr>
          <p:cNvPr id="7" name="Объект 3"/>
          <p:cNvSpPr txBox="1">
            <a:spLocks/>
          </p:cNvSpPr>
          <p:nvPr/>
        </p:nvSpPr>
        <p:spPr>
          <a:xfrm>
            <a:off x="121616" y="1016732"/>
            <a:ext cx="6824331" cy="1727100"/>
          </a:xfrm>
          <a:prstGeom prst="rect">
            <a:avLst/>
          </a:prstGeom>
        </p:spPr>
        <p:txBody>
          <a:bodyPr/>
          <a:lstStyle>
            <a:lvl1pPr marL="0" indent="0" algn="l" defTabSz="914400" rtl="0" eaLnBrk="1" latinLnBrk="0" hangingPunct="1">
              <a:spcBef>
                <a:spcPts val="0"/>
              </a:spcBef>
              <a:spcAft>
                <a:spcPts val="600"/>
              </a:spcAft>
              <a:buClr>
                <a:schemeClr val="accent1">
                  <a:lumMod val="75000"/>
                </a:schemeClr>
              </a:buClr>
              <a:buSzPct val="100000"/>
              <a:buFont typeface="Arial" pitchFamily="34" charset="0"/>
              <a:buNone/>
              <a:defRPr lang="ru-RU" sz="2400" kern="1200" dirty="0" smtClean="0">
                <a:solidFill>
                  <a:schemeClr val="tx1"/>
                </a:solidFill>
                <a:latin typeface="+mn-lt"/>
                <a:ea typeface="+mn-ea"/>
                <a:cs typeface="+mn-cs"/>
              </a:defRPr>
            </a:lvl1pPr>
            <a:lvl2pPr marL="288000" indent="0" algn="l" defTabSz="914400" rtl="0" eaLnBrk="1" latinLnBrk="0" hangingPunct="1">
              <a:spcBef>
                <a:spcPts val="0"/>
              </a:spcBef>
              <a:spcAft>
                <a:spcPts val="600"/>
              </a:spcAft>
              <a:buClr>
                <a:schemeClr val="accent1">
                  <a:lumMod val="75000"/>
                </a:schemeClr>
              </a:buClr>
              <a:buSzPct val="100000"/>
              <a:buFont typeface="Arial" pitchFamily="34" charset="0"/>
              <a:buNone/>
              <a:defRPr lang="ru-RU" sz="2200" kern="1200" dirty="0" smtClean="0">
                <a:solidFill>
                  <a:schemeClr val="tx1"/>
                </a:solidFill>
                <a:latin typeface="+mn-lt"/>
                <a:ea typeface="+mn-ea"/>
                <a:cs typeface="+mn-cs"/>
              </a:defRPr>
            </a:lvl2pPr>
            <a:lvl3pPr marL="576000" indent="0" algn="l" defTabSz="914400" rtl="0" eaLnBrk="1" latinLnBrk="0" hangingPunct="1">
              <a:spcBef>
                <a:spcPts val="0"/>
              </a:spcBef>
              <a:spcAft>
                <a:spcPts val="600"/>
              </a:spcAft>
              <a:buFont typeface="Arial" pitchFamily="34" charset="0"/>
              <a:buNone/>
              <a:defRPr lang="ru-RU" sz="2000" kern="1200" dirty="0" smtClean="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solidFill>
                  <a:schemeClr val="tx1">
                    <a:lumMod val="50000"/>
                  </a:schemeClr>
                </a:solidFill>
                <a:latin typeface="Arial" panose="020B0604020202020204" pitchFamily="34" charset="0"/>
                <a:cs typeface="Arial" panose="020B0604020202020204" pitchFamily="34" charset="0"/>
              </a:rPr>
              <a:t>2012 September, 03-07 </a:t>
            </a:r>
          </a:p>
          <a:p>
            <a:r>
              <a:rPr lang="en-US" sz="1200" b="1" dirty="0" smtClean="0">
                <a:solidFill>
                  <a:schemeClr val="tx1">
                    <a:lumMod val="50000"/>
                  </a:schemeClr>
                </a:solidFill>
                <a:latin typeface="Arial" panose="020B0604020202020204" pitchFamily="34" charset="0"/>
                <a:cs typeface="Arial" panose="020B0604020202020204" pitchFamily="34" charset="0"/>
              </a:rPr>
              <a:t>IAEA</a:t>
            </a:r>
            <a:r>
              <a:rPr lang="en-US" sz="1200" dirty="0" smtClean="0">
                <a:solidFill>
                  <a:schemeClr val="tx1">
                    <a:lumMod val="50000"/>
                  </a:schemeClr>
                </a:solidFill>
                <a:latin typeface="Arial" panose="020B0604020202020204" pitchFamily="34" charset="0"/>
                <a:cs typeface="Arial" panose="020B0604020202020204" pitchFamily="34" charset="0"/>
              </a:rPr>
              <a:t> </a:t>
            </a:r>
            <a:r>
              <a:rPr lang="en-US" sz="1200" b="1" dirty="0" smtClean="0">
                <a:solidFill>
                  <a:schemeClr val="tx1">
                    <a:lumMod val="50000"/>
                  </a:schemeClr>
                </a:solidFill>
                <a:latin typeface="Arial" panose="020B0604020202020204" pitchFamily="34" charset="0"/>
                <a:cs typeface="Arial" panose="020B0604020202020204" pitchFamily="34" charset="0"/>
              </a:rPr>
              <a:t>Workshop on Developing and Delivering Training Programmes to Support Implementation of Complex Decommissioning Projects</a:t>
            </a:r>
          </a:p>
          <a:p>
            <a:r>
              <a:rPr lang="en-US" sz="1200" dirty="0" smtClean="0">
                <a:solidFill>
                  <a:schemeClr val="tx1">
                    <a:lumMod val="50000"/>
                  </a:schemeClr>
                </a:solidFill>
                <a:latin typeface="Arial" panose="020B0604020202020204" pitchFamily="34" charset="0"/>
                <a:cs typeface="Arial" panose="020B0604020202020204" pitchFamily="34" charset="0"/>
              </a:rPr>
              <a:t>Terminal training objectives: to provide participants involved in decommissioning projects with the framework and technical knowledge to enable them to develop and deliver training and other human resource development services to support the implementation of complex decommissioning projects at all life-cycle stages.</a:t>
            </a:r>
            <a:endParaRPr lang="en-US" sz="1200" dirty="0">
              <a:solidFill>
                <a:schemeClr val="tx1">
                  <a:lumMod val="50000"/>
                </a:schemeClr>
              </a:solidFill>
              <a:latin typeface="Arial" panose="020B0604020202020204" pitchFamily="34" charset="0"/>
              <a:cs typeface="Arial" panose="020B0604020202020204" pitchFamily="34" charset="0"/>
            </a:endParaRPr>
          </a:p>
        </p:txBody>
      </p:sp>
      <p:sp>
        <p:nvSpPr>
          <p:cNvPr id="8" name="Объект 3"/>
          <p:cNvSpPr txBox="1">
            <a:spLocks/>
          </p:cNvSpPr>
          <p:nvPr/>
        </p:nvSpPr>
        <p:spPr bwMode="auto">
          <a:xfrm>
            <a:off x="98503" y="4975761"/>
            <a:ext cx="8712968" cy="12964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58775" indent="-358775" algn="l" rtl="0" eaLnBrk="0" fontAlgn="base" hangingPunct="0">
              <a:spcBef>
                <a:spcPct val="40000"/>
              </a:spcBef>
              <a:spcAft>
                <a:spcPct val="20000"/>
              </a:spcAft>
              <a:buBlip>
                <a:blip r:embed="rId2"/>
              </a:buBlip>
              <a:defRPr sz="2600">
                <a:solidFill>
                  <a:schemeClr val="tx1"/>
                </a:solidFill>
                <a:latin typeface="+mn-lt"/>
                <a:ea typeface="+mn-ea"/>
                <a:cs typeface="+mn-cs"/>
              </a:defRPr>
            </a:lvl1pPr>
            <a:lvl2pPr marL="622300" indent="-261938" algn="l" rtl="0" eaLnBrk="0" fontAlgn="base" hangingPunct="0">
              <a:spcBef>
                <a:spcPct val="0"/>
              </a:spcBef>
              <a:spcAft>
                <a:spcPct val="20000"/>
              </a:spcAft>
              <a:buBlip>
                <a:blip r:embed="rId3"/>
              </a:buBlip>
              <a:defRPr sz="2400">
                <a:solidFill>
                  <a:schemeClr val="tx1"/>
                </a:solidFill>
                <a:latin typeface="+mn-lt"/>
              </a:defRPr>
            </a:lvl2pPr>
            <a:lvl3pPr marL="892175" indent="-268288" algn="l" rtl="0" eaLnBrk="0" fontAlgn="base" hangingPunct="0">
              <a:spcBef>
                <a:spcPct val="0"/>
              </a:spcBef>
              <a:spcAft>
                <a:spcPct val="30000"/>
              </a:spcAft>
              <a:buBlip>
                <a:blip r:embed="rId3"/>
              </a:buBlip>
              <a:defRPr sz="2200">
                <a:solidFill>
                  <a:schemeClr val="tx1"/>
                </a:solidFill>
                <a:latin typeface="+mn-lt"/>
              </a:defRPr>
            </a:lvl3pPr>
            <a:lvl4pPr marL="1665288" indent="-228600" algn="l" rtl="0" eaLnBrk="0" fontAlgn="base" hangingPunct="0">
              <a:spcBef>
                <a:spcPct val="20000"/>
              </a:spcBef>
              <a:spcAft>
                <a:spcPct val="0"/>
              </a:spcAft>
              <a:buChar char="–"/>
              <a:defRPr sz="2000">
                <a:solidFill>
                  <a:schemeClr val="tx1"/>
                </a:solidFill>
                <a:latin typeface="+mn-lt"/>
              </a:defRPr>
            </a:lvl4pPr>
            <a:lvl5pPr marL="2073275" indent="-228600" algn="l" rtl="0" eaLnBrk="0" fontAlgn="base" hangingPunct="0">
              <a:spcBef>
                <a:spcPct val="20000"/>
              </a:spcBef>
              <a:spcAft>
                <a:spcPct val="0"/>
              </a:spcAft>
              <a:buChar char="»"/>
              <a:defRPr sz="2000">
                <a:solidFill>
                  <a:schemeClr val="tx1"/>
                </a:solidFill>
                <a:latin typeface="+mn-lt"/>
              </a:defRPr>
            </a:lvl5pPr>
            <a:lvl6pPr marL="2530475" indent="-228600" algn="l" rtl="0" fontAlgn="base">
              <a:spcBef>
                <a:spcPct val="20000"/>
              </a:spcBef>
              <a:spcAft>
                <a:spcPct val="0"/>
              </a:spcAft>
              <a:buChar char="»"/>
              <a:defRPr sz="2000">
                <a:solidFill>
                  <a:schemeClr val="tx1"/>
                </a:solidFill>
                <a:latin typeface="+mn-lt"/>
              </a:defRPr>
            </a:lvl6pPr>
            <a:lvl7pPr marL="2987675" indent="-228600" algn="l" rtl="0" fontAlgn="base">
              <a:spcBef>
                <a:spcPct val="20000"/>
              </a:spcBef>
              <a:spcAft>
                <a:spcPct val="0"/>
              </a:spcAft>
              <a:buChar char="»"/>
              <a:defRPr sz="2000">
                <a:solidFill>
                  <a:schemeClr val="tx1"/>
                </a:solidFill>
                <a:latin typeface="+mn-lt"/>
              </a:defRPr>
            </a:lvl7pPr>
            <a:lvl8pPr marL="3444875" indent="-228600" algn="l" rtl="0" fontAlgn="base">
              <a:spcBef>
                <a:spcPct val="20000"/>
              </a:spcBef>
              <a:spcAft>
                <a:spcPct val="0"/>
              </a:spcAft>
              <a:buChar char="»"/>
              <a:defRPr sz="2000">
                <a:solidFill>
                  <a:schemeClr val="tx1"/>
                </a:solidFill>
                <a:latin typeface="+mn-lt"/>
              </a:defRPr>
            </a:lvl8pPr>
            <a:lvl9pPr marL="3902075"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US" sz="1200" kern="0" dirty="0" smtClean="0">
                <a:solidFill>
                  <a:schemeClr val="tx1">
                    <a:lumMod val="50000"/>
                  </a:schemeClr>
                </a:solidFill>
                <a:latin typeface="Arial" panose="020B0604020202020204" pitchFamily="34" charset="0"/>
                <a:cs typeface="Arial" panose="020B0604020202020204" pitchFamily="34" charset="0"/>
              </a:rPr>
              <a:t>2013 November, 14-16 </a:t>
            </a:r>
          </a:p>
          <a:p>
            <a:pPr marL="0" indent="0">
              <a:buFontTx/>
              <a:buNone/>
            </a:pPr>
            <a:r>
              <a:rPr lang="en-US" sz="1200" b="1" dirty="0" smtClean="0">
                <a:solidFill>
                  <a:schemeClr val="tx1">
                    <a:lumMod val="50000"/>
                  </a:schemeClr>
                </a:solidFill>
                <a:latin typeface="Arial" panose="020B0604020202020204" pitchFamily="34" charset="0"/>
                <a:cs typeface="Arial" panose="020B0604020202020204" pitchFamily="34" charset="0"/>
              </a:rPr>
              <a:t>Workshop on Decommissioning activities on Rosatom’ Facilities: Practical Issues with Respect to Updated Rosatom Concept of Decommissioning of Nuclear Facilities, Radiation Sources and Storage Facilities.</a:t>
            </a:r>
          </a:p>
          <a:p>
            <a:pPr marL="0" indent="0">
              <a:buFontTx/>
              <a:buNone/>
            </a:pPr>
            <a:r>
              <a:rPr lang="en-US" sz="1200" dirty="0" smtClean="0">
                <a:solidFill>
                  <a:schemeClr val="tx1">
                    <a:lumMod val="50000"/>
                  </a:schemeClr>
                </a:solidFill>
                <a:latin typeface="Arial" panose="020B0604020202020204" pitchFamily="34" charset="0"/>
                <a:cs typeface="Arial" panose="020B0604020202020204" pitchFamily="34" charset="0"/>
              </a:rPr>
              <a:t> </a:t>
            </a:r>
            <a:r>
              <a:rPr lang="en-US" sz="1200" kern="0" dirty="0" smtClean="0">
                <a:solidFill>
                  <a:schemeClr val="tx1">
                    <a:lumMod val="50000"/>
                  </a:schemeClr>
                </a:solidFill>
                <a:latin typeface="Arial" panose="020B0604020202020204" pitchFamily="34" charset="0"/>
                <a:cs typeface="Arial" panose="020B0604020202020204" pitchFamily="34" charset="0"/>
              </a:rPr>
              <a:t>Terminal training objectives: to learn the Russian and international experience and best practices in implementation of decommissioning projects</a:t>
            </a:r>
            <a:endParaRPr lang="ru-RU" sz="1200" kern="0" dirty="0">
              <a:solidFill>
                <a:schemeClr val="tx1">
                  <a:lumMod val="50000"/>
                </a:schemeClr>
              </a:solidFill>
              <a:latin typeface="Arial" panose="020B0604020202020204" pitchFamily="34" charset="0"/>
              <a:cs typeface="Arial" panose="020B0604020202020204" pitchFamily="34" charset="0"/>
            </a:endParaRPr>
          </a:p>
        </p:txBody>
      </p:sp>
      <p:sp>
        <p:nvSpPr>
          <p:cNvPr id="9" name="Объект 3"/>
          <p:cNvSpPr txBox="1">
            <a:spLocks/>
          </p:cNvSpPr>
          <p:nvPr/>
        </p:nvSpPr>
        <p:spPr bwMode="auto">
          <a:xfrm>
            <a:off x="1970711" y="3104418"/>
            <a:ext cx="7056784" cy="15116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58775" indent="-358775" algn="l" rtl="0" eaLnBrk="0" fontAlgn="base" hangingPunct="0">
              <a:spcBef>
                <a:spcPct val="40000"/>
              </a:spcBef>
              <a:spcAft>
                <a:spcPct val="20000"/>
              </a:spcAft>
              <a:buBlip>
                <a:blip r:embed="rId2"/>
              </a:buBlip>
              <a:defRPr sz="2600">
                <a:solidFill>
                  <a:schemeClr val="tx1"/>
                </a:solidFill>
                <a:latin typeface="+mn-lt"/>
                <a:ea typeface="+mn-ea"/>
                <a:cs typeface="+mn-cs"/>
              </a:defRPr>
            </a:lvl1pPr>
            <a:lvl2pPr marL="622300" indent="-261938" algn="l" rtl="0" eaLnBrk="0" fontAlgn="base" hangingPunct="0">
              <a:spcBef>
                <a:spcPct val="0"/>
              </a:spcBef>
              <a:spcAft>
                <a:spcPct val="20000"/>
              </a:spcAft>
              <a:buBlip>
                <a:blip r:embed="rId3"/>
              </a:buBlip>
              <a:defRPr sz="2400">
                <a:solidFill>
                  <a:schemeClr val="tx1"/>
                </a:solidFill>
                <a:latin typeface="+mn-lt"/>
              </a:defRPr>
            </a:lvl2pPr>
            <a:lvl3pPr marL="892175" indent="-268288" algn="l" rtl="0" eaLnBrk="0" fontAlgn="base" hangingPunct="0">
              <a:spcBef>
                <a:spcPct val="0"/>
              </a:spcBef>
              <a:spcAft>
                <a:spcPct val="30000"/>
              </a:spcAft>
              <a:buBlip>
                <a:blip r:embed="rId3"/>
              </a:buBlip>
              <a:defRPr sz="2200">
                <a:solidFill>
                  <a:schemeClr val="tx1"/>
                </a:solidFill>
                <a:latin typeface="+mn-lt"/>
              </a:defRPr>
            </a:lvl3pPr>
            <a:lvl4pPr marL="1665288" indent="-228600" algn="l" rtl="0" eaLnBrk="0" fontAlgn="base" hangingPunct="0">
              <a:spcBef>
                <a:spcPct val="20000"/>
              </a:spcBef>
              <a:spcAft>
                <a:spcPct val="0"/>
              </a:spcAft>
              <a:buChar char="–"/>
              <a:defRPr sz="2000">
                <a:solidFill>
                  <a:schemeClr val="tx1"/>
                </a:solidFill>
                <a:latin typeface="+mn-lt"/>
              </a:defRPr>
            </a:lvl4pPr>
            <a:lvl5pPr marL="2073275" indent="-228600" algn="l" rtl="0" eaLnBrk="0" fontAlgn="base" hangingPunct="0">
              <a:spcBef>
                <a:spcPct val="20000"/>
              </a:spcBef>
              <a:spcAft>
                <a:spcPct val="0"/>
              </a:spcAft>
              <a:buChar char="»"/>
              <a:defRPr sz="2000">
                <a:solidFill>
                  <a:schemeClr val="tx1"/>
                </a:solidFill>
                <a:latin typeface="+mn-lt"/>
              </a:defRPr>
            </a:lvl5pPr>
            <a:lvl6pPr marL="2530475" indent="-228600" algn="l" rtl="0" fontAlgn="base">
              <a:spcBef>
                <a:spcPct val="20000"/>
              </a:spcBef>
              <a:spcAft>
                <a:spcPct val="0"/>
              </a:spcAft>
              <a:buChar char="»"/>
              <a:defRPr sz="2000">
                <a:solidFill>
                  <a:schemeClr val="tx1"/>
                </a:solidFill>
                <a:latin typeface="+mn-lt"/>
              </a:defRPr>
            </a:lvl6pPr>
            <a:lvl7pPr marL="2987675" indent="-228600" algn="l" rtl="0" fontAlgn="base">
              <a:spcBef>
                <a:spcPct val="20000"/>
              </a:spcBef>
              <a:spcAft>
                <a:spcPct val="0"/>
              </a:spcAft>
              <a:buChar char="»"/>
              <a:defRPr sz="2000">
                <a:solidFill>
                  <a:schemeClr val="tx1"/>
                </a:solidFill>
                <a:latin typeface="+mn-lt"/>
              </a:defRPr>
            </a:lvl7pPr>
            <a:lvl8pPr marL="3444875" indent="-228600" algn="l" rtl="0" fontAlgn="base">
              <a:spcBef>
                <a:spcPct val="20000"/>
              </a:spcBef>
              <a:spcAft>
                <a:spcPct val="0"/>
              </a:spcAft>
              <a:buChar char="»"/>
              <a:defRPr sz="2000">
                <a:solidFill>
                  <a:schemeClr val="tx1"/>
                </a:solidFill>
                <a:latin typeface="+mn-lt"/>
              </a:defRPr>
            </a:lvl8pPr>
            <a:lvl9pPr marL="3902075" indent="-228600" algn="l" rtl="0" fontAlgn="base">
              <a:spcBef>
                <a:spcPct val="20000"/>
              </a:spcBef>
              <a:spcAft>
                <a:spcPct val="0"/>
              </a:spcAft>
              <a:buChar char="»"/>
              <a:defRPr sz="2000">
                <a:solidFill>
                  <a:schemeClr val="tx1"/>
                </a:solidFill>
                <a:latin typeface="+mn-lt"/>
              </a:defRPr>
            </a:lvl9pPr>
          </a:lstStyle>
          <a:p>
            <a:pPr marL="0" indent="0" algn="r">
              <a:buFontTx/>
              <a:buNone/>
            </a:pPr>
            <a:r>
              <a:rPr lang="en-US" sz="1200" kern="0" dirty="0" smtClean="0">
                <a:solidFill>
                  <a:schemeClr val="tx1">
                    <a:lumMod val="50000"/>
                  </a:schemeClr>
                </a:solidFill>
                <a:latin typeface="Arial" panose="020B0604020202020204" pitchFamily="34" charset="0"/>
                <a:cs typeface="Arial" panose="020B0604020202020204" pitchFamily="34" charset="0"/>
              </a:rPr>
              <a:t>2013 October, 28-30</a:t>
            </a:r>
          </a:p>
          <a:p>
            <a:pPr marL="0" indent="0" algn="r">
              <a:buFontTx/>
              <a:buNone/>
            </a:pPr>
            <a:r>
              <a:rPr lang="en-US" sz="1200" b="1" kern="0" dirty="0" smtClean="0">
                <a:solidFill>
                  <a:schemeClr val="tx1">
                    <a:lumMod val="50000"/>
                  </a:schemeClr>
                </a:solidFill>
                <a:latin typeface="Arial" panose="020B0604020202020204" pitchFamily="34" charset="0"/>
                <a:cs typeface="Arial" panose="020B0604020202020204" pitchFamily="34" charset="0"/>
              </a:rPr>
              <a:t>Signing the Memorandum of Understanding between CICE&amp;T and </a:t>
            </a:r>
            <a:r>
              <a:rPr lang="fr-FR" sz="1200" b="1" dirty="0">
                <a:solidFill>
                  <a:schemeClr val="tx1">
                    <a:lumMod val="50000"/>
                  </a:schemeClr>
                </a:solidFill>
                <a:latin typeface="Arial" panose="020B0604020202020204" pitchFamily="34" charset="0"/>
                <a:cs typeface="Arial" panose="020B0604020202020204" pitchFamily="34" charset="0"/>
              </a:rPr>
              <a:t>TÜV SÜD (Germany</a:t>
            </a:r>
            <a:r>
              <a:rPr lang="fr-FR" sz="1200" b="1" dirty="0" smtClean="0">
                <a:solidFill>
                  <a:schemeClr val="tx1">
                    <a:lumMod val="50000"/>
                  </a:schemeClr>
                </a:solidFill>
                <a:latin typeface="Arial" panose="020B0604020202020204" pitchFamily="34" charset="0"/>
                <a:cs typeface="Arial" panose="020B0604020202020204" pitchFamily="34" charset="0"/>
              </a:rPr>
              <a:t>)</a:t>
            </a:r>
          </a:p>
          <a:p>
            <a:pPr marL="0" indent="0">
              <a:buFontTx/>
              <a:buNone/>
            </a:pPr>
            <a:r>
              <a:rPr lang="en-US" sz="1200" dirty="0">
                <a:solidFill>
                  <a:schemeClr val="tx1">
                    <a:lumMod val="50000"/>
                  </a:schemeClr>
                </a:solidFill>
                <a:latin typeface="Arial" panose="020B0604020202020204" pitchFamily="34" charset="0"/>
                <a:cs typeface="Arial" panose="020B0604020202020204" pitchFamily="34" charset="0"/>
              </a:rPr>
              <a:t>TÜV SÜD has more than 50 years of experience in nuclear power basically serving for regulation authorities of Germany for </a:t>
            </a:r>
            <a:r>
              <a:rPr lang="en-US" sz="1200" dirty="0" smtClean="0">
                <a:solidFill>
                  <a:schemeClr val="tx1">
                    <a:lumMod val="50000"/>
                  </a:schemeClr>
                </a:solidFill>
                <a:latin typeface="Arial" panose="020B0604020202020204" pitchFamily="34" charset="0"/>
                <a:cs typeface="Arial" panose="020B0604020202020204" pitchFamily="34" charset="0"/>
              </a:rPr>
              <a:t>realization </a:t>
            </a:r>
            <a:r>
              <a:rPr lang="en-US" sz="1200" dirty="0">
                <a:solidFill>
                  <a:schemeClr val="tx1">
                    <a:lumMod val="50000"/>
                  </a:schemeClr>
                </a:solidFill>
                <a:latin typeface="Arial" panose="020B0604020202020204" pitchFamily="34" charset="0"/>
                <a:cs typeface="Arial" panose="020B0604020202020204" pitchFamily="34" charset="0"/>
              </a:rPr>
              <a:t>of supervision and inspections, licensing and product conformity assessment</a:t>
            </a:r>
            <a:r>
              <a:rPr lang="en-US" sz="1200" dirty="0" smtClean="0">
                <a:solidFill>
                  <a:schemeClr val="tx1">
                    <a:lumMod val="50000"/>
                  </a:schemeClr>
                </a:solidFill>
                <a:latin typeface="Arial" panose="020B0604020202020204" pitchFamily="34" charset="0"/>
                <a:cs typeface="Arial" panose="020B0604020202020204" pitchFamily="34" charset="0"/>
              </a:rPr>
              <a:t>. </a:t>
            </a:r>
            <a:r>
              <a:rPr lang="en-US" sz="1200" dirty="0">
                <a:solidFill>
                  <a:schemeClr val="tx1">
                    <a:lumMod val="50000"/>
                  </a:schemeClr>
                </a:solidFill>
                <a:latin typeface="Arial" panose="020B0604020202020204" pitchFamily="34" charset="0"/>
                <a:cs typeface="Arial" panose="020B0604020202020204" pitchFamily="34" charset="0"/>
              </a:rPr>
              <a:t>The CICE&amp;T and TÜV SÜD </a:t>
            </a:r>
            <a:r>
              <a:rPr lang="en-US" sz="1200" dirty="0" smtClean="0">
                <a:solidFill>
                  <a:schemeClr val="tx1">
                    <a:lumMod val="50000"/>
                  </a:schemeClr>
                </a:solidFill>
                <a:latin typeface="Arial" panose="020B0604020202020204" pitchFamily="34" charset="0"/>
                <a:cs typeface="Arial" panose="020B0604020202020204" pitchFamily="34" charset="0"/>
              </a:rPr>
              <a:t>agreed to enforce mutual efforts in order to train high-educated personnel for </a:t>
            </a:r>
            <a:r>
              <a:rPr lang="fr-FR" sz="1200" dirty="0">
                <a:solidFill>
                  <a:schemeClr val="tx1">
                    <a:lumMod val="50000"/>
                  </a:schemeClr>
                </a:solidFill>
                <a:latin typeface="Arial" panose="020B0604020202020204" pitchFamily="34" charset="0"/>
                <a:cs typeface="Arial" panose="020B0604020202020204" pitchFamily="34" charset="0"/>
              </a:rPr>
              <a:t>safe NPP operation </a:t>
            </a:r>
            <a:r>
              <a:rPr lang="fr-FR" sz="1200" dirty="0" smtClean="0">
                <a:solidFill>
                  <a:schemeClr val="tx1">
                    <a:lumMod val="50000"/>
                  </a:schemeClr>
                </a:solidFill>
                <a:latin typeface="Arial" panose="020B0604020202020204" pitchFamily="34" charset="0"/>
                <a:cs typeface="Arial" panose="020B0604020202020204" pitchFamily="34" charset="0"/>
              </a:rPr>
              <a:t>and decommissioning.</a:t>
            </a:r>
            <a:r>
              <a:rPr lang="en-US" sz="1200" dirty="0">
                <a:solidFill>
                  <a:schemeClr val="tx1">
                    <a:lumMod val="50000"/>
                  </a:schemeClr>
                </a:solidFill>
                <a:latin typeface="Arial" panose="020B0604020202020204" pitchFamily="34" charset="0"/>
                <a:cs typeface="Arial" panose="020B0604020202020204" pitchFamily="34" charset="0"/>
              </a:rPr>
              <a:t/>
            </a:r>
            <a:br>
              <a:rPr lang="en-US" sz="1200" dirty="0">
                <a:solidFill>
                  <a:schemeClr val="tx1">
                    <a:lumMod val="50000"/>
                  </a:schemeClr>
                </a:solidFill>
                <a:latin typeface="Arial" panose="020B0604020202020204" pitchFamily="34" charset="0"/>
                <a:cs typeface="Arial" panose="020B0604020202020204" pitchFamily="34" charset="0"/>
              </a:rPr>
            </a:br>
            <a:r>
              <a:rPr lang="en-US" sz="1200" b="1" kern="0" dirty="0" smtClean="0">
                <a:solidFill>
                  <a:schemeClr val="tx1">
                    <a:lumMod val="50000"/>
                  </a:schemeClr>
                </a:solidFill>
                <a:latin typeface="Arial" panose="020B0604020202020204" pitchFamily="34" charset="0"/>
                <a:cs typeface="Arial" panose="020B0604020202020204" pitchFamily="34" charset="0"/>
              </a:rPr>
              <a:t> </a:t>
            </a:r>
          </a:p>
        </p:txBody>
      </p:sp>
      <p:pic>
        <p:nvPicPr>
          <p:cNvPr id="10" name="Picture 2" descr="C:\Users\1\Documents\Личное\! Страны\Германия\TUV visit_20130906\3_Меморандум\ФОТО_ЦИПК_ТЮВ.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616" y="3176680"/>
            <a:ext cx="1823136" cy="136735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1\Documents\Личное\Вывод из эксплуатации\2012-09.03-07_Семинар_вывод из эксплуатации\фото\mai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5947" y="1159656"/>
            <a:ext cx="2104109" cy="1402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7048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2200" dirty="0">
                <a:effectLst/>
              </a:rPr>
              <a:t>Building Capacity for Developing and Implementing Integrated Programmes for Remediation of the Areas Affected by Uranium Mining – Concept Details</a:t>
            </a:r>
            <a:endParaRPr lang="ru-RU" sz="2200" dirty="0">
              <a:effectLst/>
            </a:endParaRPr>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5</a:t>
            </a:fld>
            <a:endParaRPr lang="ru-RU" dirty="0"/>
          </a:p>
        </p:txBody>
      </p:sp>
      <p:sp>
        <p:nvSpPr>
          <p:cNvPr id="5" name="Прямоугольник 4"/>
          <p:cNvSpPr/>
          <p:nvPr/>
        </p:nvSpPr>
        <p:spPr>
          <a:xfrm>
            <a:off x="1677696" y="2272433"/>
            <a:ext cx="7430808" cy="1169551"/>
          </a:xfrm>
          <a:prstGeom prst="rect">
            <a:avLst/>
          </a:prstGeom>
        </p:spPr>
        <p:txBody>
          <a:bodyPr wrap="square">
            <a:spAutoFit/>
          </a:bodyPr>
          <a:lstStyle/>
          <a:p>
            <a:r>
              <a:rPr lang="en-GB" sz="1400" b="1" dirty="0" smtClean="0">
                <a:solidFill>
                  <a:schemeClr val="tx1">
                    <a:lumMod val="50000"/>
                  </a:schemeClr>
                </a:solidFill>
              </a:rPr>
              <a:t>Terminal objective of the TC project</a:t>
            </a:r>
          </a:p>
          <a:p>
            <a:r>
              <a:rPr lang="en-GB" sz="1400" dirty="0" smtClean="0">
                <a:solidFill>
                  <a:schemeClr val="tx1">
                    <a:lumMod val="50000"/>
                  </a:schemeClr>
                </a:solidFill>
              </a:rPr>
              <a:t>is </a:t>
            </a:r>
            <a:r>
              <a:rPr lang="en-GB" sz="1400" dirty="0">
                <a:solidFill>
                  <a:schemeClr val="tx1">
                    <a:lumMod val="50000"/>
                  </a:schemeClr>
                </a:solidFill>
              </a:rPr>
              <a:t>development of required competencies for </a:t>
            </a:r>
            <a:r>
              <a:rPr lang="en-GB" sz="1400" dirty="0">
                <a:solidFill>
                  <a:schemeClr val="tx1">
                    <a:lumMod val="50000"/>
                  </a:schemeClr>
                </a:solidFill>
                <a:effectLst>
                  <a:outerShdw blurRad="38100" dist="38100" dir="2700000" algn="tl">
                    <a:srgbClr val="000000">
                      <a:alpha val="43137"/>
                    </a:srgbClr>
                  </a:outerShdw>
                </a:effectLst>
              </a:rPr>
              <a:t>management of remediation </a:t>
            </a:r>
            <a:r>
              <a:rPr lang="en-GB" sz="1400" dirty="0" smtClean="0">
                <a:solidFill>
                  <a:schemeClr val="tx1">
                    <a:lumMod val="50000"/>
                  </a:schemeClr>
                </a:solidFill>
                <a:effectLst>
                  <a:outerShdw blurRad="38100" dist="38100" dir="2700000" algn="tl">
                    <a:srgbClr val="000000">
                      <a:alpha val="43137"/>
                    </a:srgbClr>
                  </a:outerShdw>
                </a:effectLst>
              </a:rPr>
              <a:t>programmes</a:t>
            </a:r>
            <a:r>
              <a:rPr lang="en-GB" sz="1400" dirty="0" smtClean="0">
                <a:solidFill>
                  <a:schemeClr val="tx1">
                    <a:lumMod val="50000"/>
                  </a:schemeClr>
                </a:solidFill>
              </a:rPr>
              <a:t> </a:t>
            </a:r>
            <a:r>
              <a:rPr lang="en-GB" sz="1400" dirty="0">
                <a:solidFill>
                  <a:schemeClr val="tx1">
                    <a:lumMod val="50000"/>
                  </a:schemeClr>
                </a:solidFill>
                <a:effectLst>
                  <a:outerShdw blurRad="38100" dist="38100" dir="2700000" algn="tl">
                    <a:srgbClr val="000000">
                      <a:alpha val="43137"/>
                    </a:srgbClr>
                  </a:outerShdw>
                </a:effectLst>
              </a:rPr>
              <a:t>and projects</a:t>
            </a:r>
            <a:r>
              <a:rPr lang="en-GB" sz="1400" dirty="0">
                <a:solidFill>
                  <a:schemeClr val="tx1">
                    <a:lumMod val="50000"/>
                  </a:schemeClr>
                </a:solidFill>
              </a:rPr>
              <a:t>, monitoring and operation of uranium tails, which is designed to assist in resolving the nuclear legacy problems on the territories affected by uranium mining mainly in the Central Asia region</a:t>
            </a:r>
            <a:r>
              <a:rPr lang="en-GB" sz="1400" dirty="0" smtClean="0">
                <a:solidFill>
                  <a:schemeClr val="tx1">
                    <a:lumMod val="50000"/>
                  </a:schemeClr>
                </a:solidFill>
              </a:rPr>
              <a:t>.</a:t>
            </a:r>
          </a:p>
        </p:txBody>
      </p:sp>
      <p:sp>
        <p:nvSpPr>
          <p:cNvPr id="6" name="Прямоугольник 5"/>
          <p:cNvSpPr/>
          <p:nvPr/>
        </p:nvSpPr>
        <p:spPr>
          <a:xfrm>
            <a:off x="143724" y="3680864"/>
            <a:ext cx="7485736" cy="1169551"/>
          </a:xfrm>
          <a:prstGeom prst="rect">
            <a:avLst/>
          </a:prstGeom>
        </p:spPr>
        <p:txBody>
          <a:bodyPr wrap="square">
            <a:spAutoFit/>
          </a:bodyPr>
          <a:lstStyle/>
          <a:p>
            <a:r>
              <a:rPr lang="en-GB" sz="1400" b="1" dirty="0">
                <a:solidFill>
                  <a:schemeClr val="tx1">
                    <a:lumMod val="50000"/>
                  </a:schemeClr>
                </a:solidFill>
              </a:rPr>
              <a:t>E</a:t>
            </a:r>
            <a:r>
              <a:rPr lang="en-GB" sz="1400" b="1" dirty="0" smtClean="0">
                <a:solidFill>
                  <a:schemeClr val="tx1">
                    <a:lumMod val="50000"/>
                  </a:schemeClr>
                </a:solidFill>
              </a:rPr>
              <a:t>nabling objectives for </a:t>
            </a:r>
            <a:r>
              <a:rPr lang="en-GB" sz="1400" b="1" dirty="0">
                <a:solidFill>
                  <a:schemeClr val="tx1">
                    <a:lumMod val="50000"/>
                  </a:schemeClr>
                </a:solidFill>
              </a:rPr>
              <a:t>the </a:t>
            </a:r>
            <a:r>
              <a:rPr lang="en-GB" sz="1400" b="1" dirty="0" smtClean="0">
                <a:solidFill>
                  <a:schemeClr val="tx1">
                    <a:lumMod val="50000"/>
                  </a:schemeClr>
                </a:solidFill>
              </a:rPr>
              <a:t>TC project: </a:t>
            </a:r>
          </a:p>
          <a:p>
            <a:pPr marL="285750" indent="-285750">
              <a:buFont typeface="Arial" panose="020B0604020202020204" pitchFamily="34" charset="0"/>
              <a:buChar char="•"/>
            </a:pPr>
            <a:r>
              <a:rPr lang="en-GB" sz="1400" dirty="0" smtClean="0">
                <a:solidFill>
                  <a:schemeClr val="tx1">
                    <a:lumMod val="50000"/>
                  </a:schemeClr>
                </a:solidFill>
              </a:rPr>
              <a:t>to </a:t>
            </a:r>
            <a:r>
              <a:rPr lang="en-GB" sz="1400" dirty="0">
                <a:solidFill>
                  <a:schemeClr val="tx1">
                    <a:lumMod val="50000"/>
                  </a:schemeClr>
                </a:solidFill>
              </a:rPr>
              <a:t>develop and improve practical competencies </a:t>
            </a:r>
            <a:r>
              <a:rPr lang="en-GB" sz="1400" dirty="0" smtClean="0">
                <a:solidFill>
                  <a:schemeClr val="tx1">
                    <a:lumMod val="50000"/>
                  </a:schemeClr>
                </a:solidFill>
              </a:rPr>
              <a:t>(management </a:t>
            </a:r>
            <a:r>
              <a:rPr lang="en-GB" sz="1400" dirty="0">
                <a:solidFill>
                  <a:schemeClr val="tx1">
                    <a:lumMod val="50000"/>
                  </a:schemeClr>
                </a:solidFill>
              </a:rPr>
              <a:t>and </a:t>
            </a:r>
            <a:r>
              <a:rPr lang="en-GB" sz="1400" dirty="0" smtClean="0">
                <a:solidFill>
                  <a:schemeClr val="tx1">
                    <a:lumMod val="50000"/>
                  </a:schemeClr>
                </a:solidFill>
              </a:rPr>
              <a:t>technical) among practitioner of remediation programs;</a:t>
            </a:r>
          </a:p>
          <a:p>
            <a:pPr marL="285750" indent="-285750">
              <a:buFont typeface="Arial" panose="020B0604020202020204" pitchFamily="34" charset="0"/>
              <a:buChar char="•"/>
            </a:pPr>
            <a:r>
              <a:rPr lang="en-GB" sz="1400" dirty="0" smtClean="0">
                <a:solidFill>
                  <a:schemeClr val="tx1">
                    <a:lumMod val="50000"/>
                  </a:schemeClr>
                </a:solidFill>
              </a:rPr>
              <a:t>to establish the basics for the future </a:t>
            </a:r>
            <a:r>
              <a:rPr lang="en-GB" sz="1400" dirty="0">
                <a:solidFill>
                  <a:schemeClr val="tx1">
                    <a:lumMod val="50000"/>
                  </a:schemeClr>
                </a:solidFill>
              </a:rPr>
              <a:t>international cooperation </a:t>
            </a:r>
            <a:r>
              <a:rPr lang="en-GB" sz="1400" dirty="0" smtClean="0">
                <a:solidFill>
                  <a:schemeClr val="tx1">
                    <a:lumMod val="50000"/>
                  </a:schemeClr>
                </a:solidFill>
              </a:rPr>
              <a:t>among stakeholders;</a:t>
            </a:r>
          </a:p>
          <a:p>
            <a:pPr marL="285750" indent="-285750">
              <a:buFont typeface="Arial" panose="020B0604020202020204" pitchFamily="34" charset="0"/>
              <a:buChar char="•"/>
            </a:pPr>
            <a:r>
              <a:rPr lang="en-GB" sz="1400" dirty="0">
                <a:solidFill>
                  <a:schemeClr val="tx1">
                    <a:lumMod val="50000"/>
                  </a:schemeClr>
                </a:solidFill>
              </a:rPr>
              <a:t>t</a:t>
            </a:r>
            <a:r>
              <a:rPr lang="en-GB" sz="1400" dirty="0" smtClean="0">
                <a:solidFill>
                  <a:schemeClr val="tx1">
                    <a:lumMod val="50000"/>
                  </a:schemeClr>
                </a:solidFill>
              </a:rPr>
              <a:t>o supply </a:t>
            </a:r>
            <a:r>
              <a:rPr lang="en-GB" sz="1400" dirty="0">
                <a:solidFill>
                  <a:schemeClr val="tx1">
                    <a:lumMod val="50000"/>
                  </a:schemeClr>
                </a:solidFill>
              </a:rPr>
              <a:t>the demand for workers and </a:t>
            </a:r>
            <a:r>
              <a:rPr lang="en-GB" sz="1400" dirty="0" smtClean="0">
                <a:solidFill>
                  <a:schemeClr val="tx1">
                    <a:lumMod val="50000"/>
                  </a:schemeClr>
                </a:solidFill>
              </a:rPr>
              <a:t>managers in remediation area (in CIS primary).</a:t>
            </a:r>
          </a:p>
        </p:txBody>
      </p:sp>
      <p:sp>
        <p:nvSpPr>
          <p:cNvPr id="7" name="Прямоугольник 6"/>
          <p:cNvSpPr/>
          <p:nvPr/>
        </p:nvSpPr>
        <p:spPr>
          <a:xfrm>
            <a:off x="1655512" y="5157192"/>
            <a:ext cx="7452992" cy="1169551"/>
          </a:xfrm>
          <a:prstGeom prst="rect">
            <a:avLst/>
          </a:prstGeom>
        </p:spPr>
        <p:txBody>
          <a:bodyPr wrap="square">
            <a:spAutoFit/>
          </a:bodyPr>
          <a:lstStyle/>
          <a:p>
            <a:r>
              <a:rPr lang="en-GB" sz="1400" b="1" dirty="0" smtClean="0">
                <a:solidFill>
                  <a:schemeClr val="tx1">
                    <a:lumMod val="50000"/>
                  </a:schemeClr>
                </a:solidFill>
              </a:rPr>
              <a:t>Strategy of implementation: </a:t>
            </a:r>
          </a:p>
          <a:p>
            <a:pPr marL="285750" indent="-285750">
              <a:buFont typeface="Arial" panose="020B0604020202020204" pitchFamily="34" charset="0"/>
              <a:buChar char="•"/>
            </a:pPr>
            <a:r>
              <a:rPr lang="en-GB" sz="1400" dirty="0" smtClean="0">
                <a:solidFill>
                  <a:schemeClr val="tx1">
                    <a:lumMod val="50000"/>
                  </a:schemeClr>
                </a:solidFill>
              </a:rPr>
              <a:t>Conduction of 4 similar training courses for managers and technicians who are responsible for development and implementing of the remediation programmes;</a:t>
            </a:r>
          </a:p>
          <a:p>
            <a:pPr marL="285750" indent="-285750">
              <a:buFont typeface="Arial" panose="020B0604020202020204" pitchFamily="34" charset="0"/>
              <a:buChar char="•"/>
            </a:pPr>
            <a:r>
              <a:rPr lang="en-GB" sz="1400" dirty="0" smtClean="0">
                <a:solidFill>
                  <a:schemeClr val="tx1">
                    <a:lumMod val="50000"/>
                  </a:schemeClr>
                </a:solidFill>
              </a:rPr>
              <a:t>establishing the basics for the future </a:t>
            </a:r>
            <a:r>
              <a:rPr lang="en-GB" sz="1400" dirty="0">
                <a:solidFill>
                  <a:schemeClr val="tx1">
                    <a:lumMod val="50000"/>
                  </a:schemeClr>
                </a:solidFill>
              </a:rPr>
              <a:t>international cooperation </a:t>
            </a:r>
            <a:r>
              <a:rPr lang="en-GB" sz="1400" dirty="0" smtClean="0">
                <a:solidFill>
                  <a:schemeClr val="tx1">
                    <a:lumMod val="50000"/>
                  </a:schemeClr>
                </a:solidFill>
              </a:rPr>
              <a:t>among stakeholders;</a:t>
            </a:r>
          </a:p>
          <a:p>
            <a:pPr marL="285750" indent="-285750">
              <a:buFont typeface="Arial" panose="020B0604020202020204" pitchFamily="34" charset="0"/>
              <a:buChar char="•"/>
            </a:pPr>
            <a:r>
              <a:rPr lang="en-GB" sz="1400" dirty="0" smtClean="0">
                <a:solidFill>
                  <a:schemeClr val="tx1">
                    <a:lumMod val="50000"/>
                  </a:schemeClr>
                </a:solidFill>
              </a:rPr>
              <a:t>supplying </a:t>
            </a:r>
            <a:r>
              <a:rPr lang="en-GB" sz="1400" dirty="0">
                <a:solidFill>
                  <a:schemeClr val="tx1">
                    <a:lumMod val="50000"/>
                  </a:schemeClr>
                </a:solidFill>
              </a:rPr>
              <a:t>the demand for workers and </a:t>
            </a:r>
            <a:r>
              <a:rPr lang="en-GB" sz="1400" dirty="0" smtClean="0">
                <a:solidFill>
                  <a:schemeClr val="tx1">
                    <a:lumMod val="50000"/>
                  </a:schemeClr>
                </a:solidFill>
              </a:rPr>
              <a:t>managers in remediation area.</a:t>
            </a:r>
          </a:p>
        </p:txBody>
      </p:sp>
      <p:pic>
        <p:nvPicPr>
          <p:cNvPr id="8" name="Picture 2" descr="C:\Users\Public\Pictures\Sample Pictures\Иконки\Профессии\ambassador_2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96" y="4869160"/>
            <a:ext cx="1476000" cy="1476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ublic\Pictures\Sample Pictures\Иконки\Профессии\nuclear_engineer_25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3501008"/>
            <a:ext cx="1476000" cy="1476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Public\Pictures\Sample Pictures\Иконки\Профессии\teacher_25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 y="2132856"/>
            <a:ext cx="1476000" cy="1476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Группа 10"/>
          <p:cNvGrpSpPr/>
          <p:nvPr/>
        </p:nvGrpSpPr>
        <p:grpSpPr>
          <a:xfrm>
            <a:off x="143724" y="980728"/>
            <a:ext cx="8964780" cy="954107"/>
            <a:chOff x="143724" y="1225205"/>
            <a:chExt cx="8964780" cy="954107"/>
          </a:xfrm>
        </p:grpSpPr>
        <p:sp>
          <p:nvSpPr>
            <p:cNvPr id="12" name="Прямоугольник 11"/>
            <p:cNvSpPr/>
            <p:nvPr/>
          </p:nvSpPr>
          <p:spPr>
            <a:xfrm>
              <a:off x="143724" y="1225205"/>
              <a:ext cx="3060124" cy="954107"/>
            </a:xfrm>
            <a:prstGeom prst="rect">
              <a:avLst/>
            </a:prstGeom>
          </p:spPr>
          <p:txBody>
            <a:bodyPr wrap="square">
              <a:spAutoFit/>
            </a:bodyPr>
            <a:lstStyle/>
            <a:p>
              <a:r>
                <a:rPr lang="en-GB" sz="1400" b="1" dirty="0" smtClean="0">
                  <a:solidFill>
                    <a:schemeClr val="tx1">
                      <a:lumMod val="50000"/>
                    </a:schemeClr>
                  </a:solidFill>
                </a:rPr>
                <a:t>Basic requisites of the project:</a:t>
              </a:r>
            </a:p>
            <a:p>
              <a:r>
                <a:rPr lang="en-US" sz="1400" dirty="0">
                  <a:solidFill>
                    <a:schemeClr val="tx1">
                      <a:lumMod val="50000"/>
                    </a:schemeClr>
                  </a:solidFill>
                  <a:latin typeface="+mj-lt"/>
                  <a:cs typeface="Times New Roman" panose="02020603050405020304" pitchFamily="18" charset="0"/>
                </a:rPr>
                <a:t>Project Number: RER7006</a:t>
              </a:r>
              <a:br>
                <a:rPr lang="en-US" sz="1400" dirty="0">
                  <a:solidFill>
                    <a:schemeClr val="tx1">
                      <a:lumMod val="50000"/>
                    </a:schemeClr>
                  </a:solidFill>
                  <a:latin typeface="+mj-lt"/>
                  <a:cs typeface="Times New Roman" panose="02020603050405020304" pitchFamily="18" charset="0"/>
                </a:rPr>
              </a:br>
              <a:r>
                <a:rPr lang="en-US" sz="1400" dirty="0" smtClean="0">
                  <a:solidFill>
                    <a:schemeClr val="tx1">
                      <a:lumMod val="50000"/>
                    </a:schemeClr>
                  </a:solidFill>
                  <a:latin typeface="+mj-lt"/>
                  <a:cs typeface="Times New Roman" panose="02020603050405020304" pitchFamily="18" charset="0"/>
                </a:rPr>
                <a:t>Project </a:t>
              </a:r>
              <a:r>
                <a:rPr lang="en-US" sz="1400" dirty="0">
                  <a:solidFill>
                    <a:schemeClr val="tx1">
                      <a:lumMod val="50000"/>
                    </a:schemeClr>
                  </a:solidFill>
                  <a:latin typeface="+mj-lt"/>
                  <a:cs typeface="Times New Roman" panose="02020603050405020304" pitchFamily="18" charset="0"/>
                </a:rPr>
                <a:t>Type: Regional</a:t>
              </a:r>
              <a:br>
                <a:rPr lang="en-US" sz="1400" dirty="0">
                  <a:solidFill>
                    <a:schemeClr val="tx1">
                      <a:lumMod val="50000"/>
                    </a:schemeClr>
                  </a:solidFill>
                  <a:latin typeface="+mj-lt"/>
                  <a:cs typeface="Times New Roman" panose="02020603050405020304" pitchFamily="18" charset="0"/>
                </a:rPr>
              </a:br>
              <a:r>
                <a:rPr lang="en-US" sz="1400" dirty="0" smtClean="0">
                  <a:solidFill>
                    <a:schemeClr val="tx1">
                      <a:lumMod val="50000"/>
                    </a:schemeClr>
                  </a:solidFill>
                  <a:latin typeface="+mj-lt"/>
                  <a:cs typeface="Times New Roman" panose="02020603050405020304" pitchFamily="18" charset="0"/>
                </a:rPr>
                <a:t>Project </a:t>
              </a:r>
              <a:r>
                <a:rPr lang="en-US" sz="1400" dirty="0">
                  <a:solidFill>
                    <a:schemeClr val="tx1">
                      <a:lumMod val="50000"/>
                    </a:schemeClr>
                  </a:solidFill>
                  <a:latin typeface="+mj-lt"/>
                  <a:cs typeface="Times New Roman" panose="02020603050405020304" pitchFamily="18" charset="0"/>
                </a:rPr>
                <a:t>Class: Category A</a:t>
              </a:r>
              <a:r>
                <a:rPr lang="en-GB" sz="1400" dirty="0" smtClean="0">
                  <a:solidFill>
                    <a:schemeClr val="tx1">
                      <a:lumMod val="50000"/>
                    </a:schemeClr>
                  </a:solidFill>
                  <a:latin typeface="+mj-lt"/>
                  <a:cs typeface="Times New Roman" panose="02020603050405020304" pitchFamily="18" charset="0"/>
                </a:rPr>
                <a:t> </a:t>
              </a:r>
            </a:p>
          </p:txBody>
        </p:sp>
        <p:sp>
          <p:nvSpPr>
            <p:cNvPr id="13" name="Прямоугольник 12"/>
            <p:cNvSpPr/>
            <p:nvPr/>
          </p:nvSpPr>
          <p:spPr>
            <a:xfrm>
              <a:off x="5739926" y="1225205"/>
              <a:ext cx="3368578" cy="954107"/>
            </a:xfrm>
            <a:prstGeom prst="rect">
              <a:avLst/>
            </a:prstGeom>
          </p:spPr>
          <p:txBody>
            <a:bodyPr wrap="square" numCol="1">
              <a:spAutoFit/>
            </a:bodyPr>
            <a:lstStyle/>
            <a:p>
              <a:pPr algn="ctr"/>
              <a:r>
                <a:rPr lang="en-GB" sz="1400" b="1" dirty="0">
                  <a:solidFill>
                    <a:schemeClr val="tx1">
                      <a:lumMod val="50000"/>
                    </a:schemeClr>
                  </a:solidFill>
                  <a:latin typeface="+mj-lt"/>
                  <a:cs typeface="Times New Roman" panose="02020603050405020304" pitchFamily="18" charset="0"/>
                </a:rPr>
                <a:t>Participating Member </a:t>
              </a:r>
              <a:r>
                <a:rPr lang="en-GB" sz="1400" b="1" dirty="0" smtClean="0">
                  <a:solidFill>
                    <a:schemeClr val="tx1">
                      <a:lumMod val="50000"/>
                    </a:schemeClr>
                  </a:solidFill>
                  <a:latin typeface="+mj-lt"/>
                  <a:cs typeface="Times New Roman" panose="02020603050405020304" pitchFamily="18" charset="0"/>
                </a:rPr>
                <a:t>States: </a:t>
              </a:r>
              <a:endParaRPr lang="en-GB" sz="1400" b="1" dirty="0">
                <a:solidFill>
                  <a:schemeClr val="tx1">
                    <a:lumMod val="50000"/>
                  </a:schemeClr>
                </a:solidFill>
                <a:latin typeface="+mj-lt"/>
                <a:cs typeface="Times New Roman" panose="02020603050405020304" pitchFamily="18" charset="0"/>
              </a:endParaRPr>
            </a:p>
            <a:p>
              <a:pPr algn="ctr"/>
              <a:r>
                <a:rPr lang="en-GB" sz="1400" dirty="0" smtClean="0">
                  <a:solidFill>
                    <a:schemeClr val="tx1">
                      <a:lumMod val="50000"/>
                    </a:schemeClr>
                  </a:solidFill>
                  <a:latin typeface="+mj-lt"/>
                  <a:cs typeface="Times New Roman" panose="02020603050405020304" pitchFamily="18" charset="0"/>
                </a:rPr>
                <a:t>Kazakhstan, Kyrgyzstan</a:t>
              </a:r>
              <a:endParaRPr lang="en-GB" sz="1400" dirty="0">
                <a:solidFill>
                  <a:schemeClr val="tx1">
                    <a:lumMod val="50000"/>
                  </a:schemeClr>
                </a:solidFill>
                <a:latin typeface="+mj-lt"/>
                <a:cs typeface="Times New Roman" panose="02020603050405020304" pitchFamily="18" charset="0"/>
              </a:endParaRPr>
            </a:p>
            <a:p>
              <a:pPr algn="ctr"/>
              <a:r>
                <a:rPr lang="en-GB" sz="1400" dirty="0" smtClean="0">
                  <a:solidFill>
                    <a:schemeClr val="tx1">
                      <a:lumMod val="50000"/>
                    </a:schemeClr>
                  </a:solidFill>
                  <a:latin typeface="+mj-lt"/>
                  <a:cs typeface="Times New Roman" panose="02020603050405020304" pitchFamily="18" charset="0"/>
                </a:rPr>
                <a:t>Russian Federation</a:t>
              </a:r>
            </a:p>
            <a:p>
              <a:pPr algn="ctr"/>
              <a:r>
                <a:rPr lang="en-GB" sz="1400" dirty="0" smtClean="0">
                  <a:solidFill>
                    <a:schemeClr val="tx1">
                      <a:lumMod val="50000"/>
                    </a:schemeClr>
                  </a:solidFill>
                  <a:latin typeface="+mj-lt"/>
                  <a:cs typeface="Times New Roman" panose="02020603050405020304" pitchFamily="18" charset="0"/>
                </a:rPr>
                <a:t>Tajikistan, Ukraine, Uzbekistan</a:t>
              </a:r>
            </a:p>
          </p:txBody>
        </p:sp>
        <p:sp>
          <p:nvSpPr>
            <p:cNvPr id="14" name="Прямоугольник 13"/>
            <p:cNvSpPr/>
            <p:nvPr/>
          </p:nvSpPr>
          <p:spPr>
            <a:xfrm>
              <a:off x="3031727" y="1394482"/>
              <a:ext cx="2880320" cy="523220"/>
            </a:xfrm>
            <a:prstGeom prst="rect">
              <a:avLst/>
            </a:prstGeom>
          </p:spPr>
          <p:txBody>
            <a:bodyPr wrap="square">
              <a:spAutoFit/>
            </a:bodyPr>
            <a:lstStyle/>
            <a:p>
              <a:pPr algn="ctr"/>
              <a:r>
                <a:rPr lang="en-GB" sz="1400" b="1" dirty="0" smtClean="0">
                  <a:solidFill>
                    <a:schemeClr val="tx1">
                      <a:lumMod val="50000"/>
                    </a:schemeClr>
                  </a:solidFill>
                </a:rPr>
                <a:t>Project Duration: 2 years</a:t>
              </a:r>
            </a:p>
            <a:p>
              <a:pPr algn="ctr"/>
              <a:r>
                <a:rPr lang="en-GB" sz="1400" b="1" dirty="0" smtClean="0">
                  <a:solidFill>
                    <a:schemeClr val="tx1">
                      <a:lumMod val="50000"/>
                    </a:schemeClr>
                  </a:solidFill>
                </a:rPr>
                <a:t>Start date: 2014-01-01</a:t>
              </a:r>
            </a:p>
          </p:txBody>
        </p:sp>
      </p:grpSp>
    </p:spTree>
    <p:extLst>
      <p:ext uri="{BB962C8B-B14F-4D97-AF65-F5344CB8AC3E}">
        <p14:creationId xmlns:p14="http://schemas.microsoft.com/office/powerpoint/2010/main" val="2734870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Нижний колонтитул 2"/>
          <p:cNvSpPr>
            <a:spLocks noGrp="1"/>
          </p:cNvSpPr>
          <p:nvPr>
            <p:ph type="ftr" sz="quarter" idx="10"/>
          </p:nvPr>
        </p:nvSpPr>
        <p:spPr>
          <a:xfrm>
            <a:off x="-18510" y="6512728"/>
            <a:ext cx="9046005" cy="294545"/>
          </a:xfrm>
        </p:spPr>
        <p:txBody>
          <a:bodyPr/>
          <a:lstStyle/>
          <a:p>
            <a:r>
              <a:rPr lang="en-US" smtClean="0">
                <a:solidFill>
                  <a:prstClr val="white"/>
                </a:solidFill>
              </a:rPr>
              <a:t>© ROSATOM-CICE&amp;T</a:t>
            </a:r>
            <a:endParaRPr lang="ru-RU" dirty="0">
              <a:solidFill>
                <a:prstClr val="white"/>
              </a:solidFill>
            </a:endParaRPr>
          </a:p>
        </p:txBody>
      </p:sp>
      <p:sp>
        <p:nvSpPr>
          <p:cNvPr id="2" name="Заголовок 1"/>
          <p:cNvSpPr>
            <a:spLocks noGrp="1"/>
          </p:cNvSpPr>
          <p:nvPr>
            <p:ph type="title"/>
          </p:nvPr>
        </p:nvSpPr>
        <p:spPr/>
        <p:txBody>
          <a:bodyPr/>
          <a:lstStyle/>
          <a:p>
            <a:r>
              <a:rPr lang="en-US" sz="2400" dirty="0">
                <a:effectLst/>
              </a:rPr>
              <a:t>Development and Implementation of Complex Programmes on Remediation of Areas Affected by Uranium </a:t>
            </a:r>
            <a:r>
              <a:rPr lang="en-US" sz="2400" dirty="0" smtClean="0">
                <a:effectLst/>
              </a:rPr>
              <a:t>Production</a:t>
            </a:r>
            <a:endParaRPr lang="ru-RU" sz="2400" dirty="0">
              <a:effectLst/>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6</a:t>
            </a:fld>
            <a:endParaRPr lang="ru-RU" dirty="0"/>
          </a:p>
        </p:txBody>
      </p:sp>
      <p:cxnSp>
        <p:nvCxnSpPr>
          <p:cNvPr id="5" name="Прямая соединительная линия 4"/>
          <p:cNvCxnSpPr/>
          <p:nvPr/>
        </p:nvCxnSpPr>
        <p:spPr bwMode="auto">
          <a:xfrm>
            <a:off x="179512" y="3356992"/>
            <a:ext cx="8640960" cy="0"/>
          </a:xfrm>
          <a:prstGeom prst="line">
            <a:avLst/>
          </a:prstGeom>
          <a:solidFill>
            <a:srgbClr val="C1DCF1"/>
          </a:solidFill>
          <a:ln w="28575" cap="flat" cmpd="sng" algn="ctr">
            <a:solidFill>
              <a:schemeClr val="tx1"/>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Прямая соединительная линия 5"/>
          <p:cNvCxnSpPr/>
          <p:nvPr/>
        </p:nvCxnSpPr>
        <p:spPr bwMode="auto">
          <a:xfrm>
            <a:off x="179512" y="4880193"/>
            <a:ext cx="8640960" cy="0"/>
          </a:xfrm>
          <a:prstGeom prst="line">
            <a:avLst/>
          </a:prstGeom>
          <a:solidFill>
            <a:srgbClr val="C1DCF1"/>
          </a:solidFill>
          <a:ln w="28575" cap="flat" cmpd="sng" algn="ctr">
            <a:solidFill>
              <a:schemeClr val="tx1"/>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1043608" y="3789272"/>
            <a:ext cx="1548000" cy="1044000"/>
          </a:xfrm>
          <a:prstGeom prst="rect">
            <a:avLst/>
          </a:prstGeom>
          <a:solidFill>
            <a:schemeClr val="accent2">
              <a:lumMod val="20000"/>
              <a:lumOff val="80000"/>
            </a:schemeClr>
          </a:solidFill>
        </p:spPr>
        <p:txBody>
          <a:bodyPr wrap="square" rtlCol="0" anchor="ctr">
            <a:noAutofit/>
          </a:bodyPr>
          <a:lstStyle/>
          <a:p>
            <a:r>
              <a:rPr lang="en-US" sz="1100" dirty="0" smtClean="0"/>
              <a:t>WS </a:t>
            </a:r>
            <a:r>
              <a:rPr lang="en-US" sz="1100" dirty="0" smtClean="0"/>
              <a:t>on </a:t>
            </a:r>
            <a:r>
              <a:rPr lang="en-US" sz="1100" dirty="0" smtClean="0"/>
              <a:t>Safe Management of Uranium Production Legacy Sites;</a:t>
            </a:r>
          </a:p>
          <a:p>
            <a:pPr algn="ctr"/>
            <a:r>
              <a:rPr lang="en-US" sz="1100" dirty="0" smtClean="0"/>
              <a:t>Vienna</a:t>
            </a:r>
          </a:p>
          <a:p>
            <a:pPr algn="ctr"/>
            <a:r>
              <a:rPr lang="en-US" sz="1100" dirty="0" smtClean="0"/>
              <a:t>2012 </a:t>
            </a:r>
            <a:r>
              <a:rPr lang="en-US" sz="1100" dirty="0" smtClean="0"/>
              <a:t>June 12-15</a:t>
            </a:r>
            <a:endParaRPr lang="ru-RU" sz="1100" dirty="0"/>
          </a:p>
        </p:txBody>
      </p:sp>
      <p:sp>
        <p:nvSpPr>
          <p:cNvPr id="12" name="TextBox 11"/>
          <p:cNvSpPr txBox="1"/>
          <p:nvPr/>
        </p:nvSpPr>
        <p:spPr>
          <a:xfrm>
            <a:off x="2627784" y="3789272"/>
            <a:ext cx="1548000" cy="1044000"/>
          </a:xfrm>
          <a:prstGeom prst="rect">
            <a:avLst/>
          </a:prstGeom>
          <a:solidFill>
            <a:schemeClr val="accent2">
              <a:lumMod val="20000"/>
              <a:lumOff val="80000"/>
            </a:schemeClr>
          </a:solidFill>
        </p:spPr>
        <p:txBody>
          <a:bodyPr wrap="square" rtlCol="0" anchor="ctr">
            <a:noAutofit/>
          </a:bodyPr>
          <a:lstStyle/>
          <a:p>
            <a:pPr algn="just"/>
            <a:r>
              <a:rPr lang="en-US" sz="1100" dirty="0" smtClean="0"/>
              <a:t>WS on </a:t>
            </a:r>
            <a:r>
              <a:rPr lang="en-US" sz="1100" dirty="0"/>
              <a:t>Environmental Impact Assessments for Uranium Production Legacy </a:t>
            </a:r>
            <a:r>
              <a:rPr lang="en-US" sz="1100" dirty="0" smtClean="0"/>
              <a:t>Sites;</a:t>
            </a:r>
          </a:p>
          <a:p>
            <a:pPr algn="ctr"/>
            <a:r>
              <a:rPr lang="en-US" sz="1100" dirty="0" smtClean="0"/>
              <a:t>Sofia</a:t>
            </a:r>
          </a:p>
          <a:p>
            <a:pPr algn="ctr"/>
            <a:r>
              <a:rPr lang="en-US" sz="1100" dirty="0" smtClean="0"/>
              <a:t>2012 </a:t>
            </a:r>
            <a:r>
              <a:rPr lang="en-US" sz="1100" dirty="0" smtClean="0"/>
              <a:t>Nov 12-15</a:t>
            </a:r>
            <a:endParaRPr lang="ru-RU" sz="1100" dirty="0"/>
          </a:p>
        </p:txBody>
      </p:sp>
      <p:sp>
        <p:nvSpPr>
          <p:cNvPr id="13" name="TextBox 12"/>
          <p:cNvSpPr txBox="1"/>
          <p:nvPr/>
        </p:nvSpPr>
        <p:spPr>
          <a:xfrm>
            <a:off x="4248136" y="3789272"/>
            <a:ext cx="1548000" cy="1044000"/>
          </a:xfrm>
          <a:prstGeom prst="rect">
            <a:avLst/>
          </a:prstGeom>
          <a:solidFill>
            <a:schemeClr val="accent2">
              <a:lumMod val="20000"/>
              <a:lumOff val="80000"/>
            </a:schemeClr>
          </a:solidFill>
        </p:spPr>
        <p:txBody>
          <a:bodyPr wrap="square" rtlCol="0" anchor="ctr">
            <a:noAutofit/>
          </a:bodyPr>
          <a:lstStyle/>
          <a:p>
            <a:r>
              <a:rPr lang="en-US" sz="1100" dirty="0" smtClean="0"/>
              <a:t>WS on </a:t>
            </a:r>
            <a:r>
              <a:rPr lang="en-US" sz="1100" dirty="0"/>
              <a:t>Standard Content </a:t>
            </a:r>
            <a:r>
              <a:rPr lang="en-US" sz="1100" dirty="0" smtClean="0"/>
              <a:t>of </a:t>
            </a:r>
            <a:r>
              <a:rPr lang="en-US" sz="1100" dirty="0" err="1" smtClean="0"/>
              <a:t>Decomm</a:t>
            </a:r>
            <a:r>
              <a:rPr lang="en-US" sz="1100" dirty="0" smtClean="0"/>
              <a:t>. and </a:t>
            </a:r>
            <a:r>
              <a:rPr lang="en-US" sz="1100" dirty="0" err="1" smtClean="0"/>
              <a:t>Env</a:t>
            </a:r>
            <a:r>
              <a:rPr lang="en-US" sz="1100" dirty="0" smtClean="0"/>
              <a:t>. Remediation plans;</a:t>
            </a:r>
          </a:p>
          <a:p>
            <a:pPr algn="ctr"/>
            <a:r>
              <a:rPr lang="en-US" sz="1100" dirty="0" smtClean="0"/>
              <a:t>St</a:t>
            </a:r>
            <a:r>
              <a:rPr lang="en-US" sz="1100" dirty="0"/>
              <a:t>. </a:t>
            </a:r>
            <a:r>
              <a:rPr lang="en-US" sz="1100" dirty="0" smtClean="0"/>
              <a:t>Petersburg </a:t>
            </a:r>
            <a:endParaRPr lang="en-US" sz="1100" dirty="0" smtClean="0"/>
          </a:p>
          <a:p>
            <a:pPr algn="ctr"/>
            <a:r>
              <a:rPr lang="en-US" sz="1100" dirty="0" smtClean="0"/>
              <a:t>2013 Sep 24-27</a:t>
            </a:r>
            <a:endParaRPr lang="en-US" sz="1100" dirty="0"/>
          </a:p>
        </p:txBody>
      </p:sp>
      <p:grpSp>
        <p:nvGrpSpPr>
          <p:cNvPr id="17" name="Группа 16"/>
          <p:cNvGrpSpPr/>
          <p:nvPr/>
        </p:nvGrpSpPr>
        <p:grpSpPr>
          <a:xfrm>
            <a:off x="8316416" y="1052736"/>
            <a:ext cx="684584" cy="928612"/>
            <a:chOff x="7929562" y="2659063"/>
            <a:chExt cx="746893" cy="1059084"/>
          </a:xfrm>
        </p:grpSpPr>
        <p:cxnSp>
          <p:nvCxnSpPr>
            <p:cNvPr id="18" name="Прямая соединительная линия 27"/>
            <p:cNvCxnSpPr>
              <a:cxnSpLocks noChangeShapeType="1"/>
            </p:cNvCxnSpPr>
            <p:nvPr/>
          </p:nvCxnSpPr>
          <p:spPr bwMode="auto">
            <a:xfrm>
              <a:off x="7929563" y="3243263"/>
              <a:ext cx="0" cy="47488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9" name="Блок-схема: перфолента 3"/>
            <p:cNvSpPr>
              <a:spLocks noChangeArrowheads="1"/>
            </p:cNvSpPr>
            <p:nvPr/>
          </p:nvSpPr>
          <p:spPr bwMode="auto">
            <a:xfrm flipH="1">
              <a:off x="7929562" y="2659063"/>
              <a:ext cx="746893" cy="636587"/>
            </a:xfrm>
            <a:prstGeom prst="flowChartPunchedTape">
              <a:avLst/>
            </a:prstGeom>
            <a:solidFill>
              <a:schemeClr val="accent1"/>
            </a:solidFill>
            <a:ln w="28575" algn="ctr">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ru-RU" dirty="0" smtClean="0">
                  <a:solidFill>
                    <a:schemeClr val="bg1"/>
                  </a:solidFill>
                </a:rPr>
                <a:t>2015</a:t>
              </a:r>
              <a:endParaRPr lang="ru-RU" altLang="ru-RU" dirty="0">
                <a:solidFill>
                  <a:schemeClr val="bg1"/>
                </a:solidFill>
              </a:endParaRPr>
            </a:p>
          </p:txBody>
        </p:sp>
      </p:grpSp>
      <p:grpSp>
        <p:nvGrpSpPr>
          <p:cNvPr id="20" name="Группа 19"/>
          <p:cNvGrpSpPr/>
          <p:nvPr/>
        </p:nvGrpSpPr>
        <p:grpSpPr>
          <a:xfrm>
            <a:off x="452324" y="1052736"/>
            <a:ext cx="684584" cy="928612"/>
            <a:chOff x="7929562" y="2659063"/>
            <a:chExt cx="746893" cy="1059084"/>
          </a:xfrm>
        </p:grpSpPr>
        <p:cxnSp>
          <p:nvCxnSpPr>
            <p:cNvPr id="21" name="Прямая соединительная линия 27"/>
            <p:cNvCxnSpPr>
              <a:cxnSpLocks noChangeShapeType="1"/>
            </p:cNvCxnSpPr>
            <p:nvPr/>
          </p:nvCxnSpPr>
          <p:spPr bwMode="auto">
            <a:xfrm>
              <a:off x="7929563" y="3243263"/>
              <a:ext cx="0" cy="47488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2" name="Блок-схема: перфолента 3"/>
            <p:cNvSpPr>
              <a:spLocks noChangeArrowheads="1"/>
            </p:cNvSpPr>
            <p:nvPr/>
          </p:nvSpPr>
          <p:spPr bwMode="auto">
            <a:xfrm flipH="1">
              <a:off x="7929562" y="2659063"/>
              <a:ext cx="746893" cy="636587"/>
            </a:xfrm>
            <a:prstGeom prst="flowChartPunchedTape">
              <a:avLst/>
            </a:prstGeom>
            <a:solidFill>
              <a:schemeClr val="accent1"/>
            </a:solidFill>
            <a:ln w="28575" algn="ctr">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ru-RU" dirty="0" smtClean="0">
                  <a:solidFill>
                    <a:schemeClr val="bg1"/>
                  </a:solidFill>
                </a:rPr>
                <a:t>2011</a:t>
              </a:r>
              <a:endParaRPr lang="ru-RU" altLang="ru-RU" dirty="0">
                <a:solidFill>
                  <a:schemeClr val="bg1"/>
                </a:solidFill>
              </a:endParaRPr>
            </a:p>
          </p:txBody>
        </p:sp>
      </p:grpSp>
      <p:grpSp>
        <p:nvGrpSpPr>
          <p:cNvPr id="23" name="Группа 22"/>
          <p:cNvGrpSpPr/>
          <p:nvPr/>
        </p:nvGrpSpPr>
        <p:grpSpPr>
          <a:xfrm>
            <a:off x="2869496" y="1052736"/>
            <a:ext cx="684584" cy="928612"/>
            <a:chOff x="7929562" y="2659063"/>
            <a:chExt cx="746893" cy="1059084"/>
          </a:xfrm>
        </p:grpSpPr>
        <p:cxnSp>
          <p:nvCxnSpPr>
            <p:cNvPr id="24" name="Прямая соединительная линия 27"/>
            <p:cNvCxnSpPr>
              <a:cxnSpLocks noChangeShapeType="1"/>
            </p:cNvCxnSpPr>
            <p:nvPr/>
          </p:nvCxnSpPr>
          <p:spPr bwMode="auto">
            <a:xfrm>
              <a:off x="7929563" y="3243263"/>
              <a:ext cx="0" cy="47488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5" name="Блок-схема: перфолента 3"/>
            <p:cNvSpPr>
              <a:spLocks noChangeArrowheads="1"/>
            </p:cNvSpPr>
            <p:nvPr/>
          </p:nvSpPr>
          <p:spPr bwMode="auto">
            <a:xfrm flipH="1">
              <a:off x="7929562" y="2659063"/>
              <a:ext cx="746893" cy="636587"/>
            </a:xfrm>
            <a:prstGeom prst="flowChartPunchedTape">
              <a:avLst/>
            </a:prstGeom>
            <a:solidFill>
              <a:schemeClr val="accent1"/>
            </a:solidFill>
            <a:ln w="28575" algn="ctr">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ru-RU" dirty="0" smtClean="0">
                  <a:solidFill>
                    <a:schemeClr val="bg1"/>
                  </a:solidFill>
                </a:rPr>
                <a:t>2012</a:t>
              </a:r>
              <a:endParaRPr lang="ru-RU" altLang="ru-RU" dirty="0">
                <a:solidFill>
                  <a:schemeClr val="bg1"/>
                </a:solidFill>
              </a:endParaRPr>
            </a:p>
          </p:txBody>
        </p:sp>
      </p:grpSp>
      <p:grpSp>
        <p:nvGrpSpPr>
          <p:cNvPr id="26" name="Группа 25"/>
          <p:cNvGrpSpPr/>
          <p:nvPr/>
        </p:nvGrpSpPr>
        <p:grpSpPr>
          <a:xfrm>
            <a:off x="5286668" y="1052736"/>
            <a:ext cx="684584" cy="928612"/>
            <a:chOff x="7929562" y="2659063"/>
            <a:chExt cx="746893" cy="1059084"/>
          </a:xfrm>
        </p:grpSpPr>
        <p:cxnSp>
          <p:nvCxnSpPr>
            <p:cNvPr id="27" name="Прямая соединительная линия 27"/>
            <p:cNvCxnSpPr>
              <a:cxnSpLocks noChangeShapeType="1"/>
            </p:cNvCxnSpPr>
            <p:nvPr/>
          </p:nvCxnSpPr>
          <p:spPr bwMode="auto">
            <a:xfrm>
              <a:off x="7929563" y="3243263"/>
              <a:ext cx="0" cy="47488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8" name="Блок-схема: перфолента 3"/>
            <p:cNvSpPr>
              <a:spLocks noChangeArrowheads="1"/>
            </p:cNvSpPr>
            <p:nvPr/>
          </p:nvSpPr>
          <p:spPr bwMode="auto">
            <a:xfrm flipH="1">
              <a:off x="7929562" y="2659063"/>
              <a:ext cx="746893" cy="636587"/>
            </a:xfrm>
            <a:prstGeom prst="flowChartPunchedTape">
              <a:avLst/>
            </a:prstGeom>
            <a:solidFill>
              <a:schemeClr val="accent1"/>
            </a:solidFill>
            <a:ln w="28575" algn="ctr">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ru-RU" dirty="0" smtClean="0">
                  <a:solidFill>
                    <a:schemeClr val="bg1"/>
                  </a:solidFill>
                </a:rPr>
                <a:t>2013</a:t>
              </a:r>
              <a:endParaRPr lang="ru-RU" altLang="ru-RU" dirty="0">
                <a:solidFill>
                  <a:schemeClr val="bg1"/>
                </a:solidFill>
              </a:endParaRPr>
            </a:p>
          </p:txBody>
        </p:sp>
      </p:grpSp>
      <p:grpSp>
        <p:nvGrpSpPr>
          <p:cNvPr id="29" name="Группа 28"/>
          <p:cNvGrpSpPr/>
          <p:nvPr/>
        </p:nvGrpSpPr>
        <p:grpSpPr>
          <a:xfrm>
            <a:off x="6876256" y="1052736"/>
            <a:ext cx="684584" cy="928612"/>
            <a:chOff x="7929562" y="2659063"/>
            <a:chExt cx="746893" cy="1059084"/>
          </a:xfrm>
        </p:grpSpPr>
        <p:cxnSp>
          <p:nvCxnSpPr>
            <p:cNvPr id="30" name="Прямая соединительная линия 27"/>
            <p:cNvCxnSpPr>
              <a:cxnSpLocks noChangeShapeType="1"/>
            </p:cNvCxnSpPr>
            <p:nvPr/>
          </p:nvCxnSpPr>
          <p:spPr bwMode="auto">
            <a:xfrm>
              <a:off x="7929563" y="3243263"/>
              <a:ext cx="0" cy="474884"/>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31" name="Блок-схема: перфолента 3"/>
            <p:cNvSpPr>
              <a:spLocks noChangeArrowheads="1"/>
            </p:cNvSpPr>
            <p:nvPr/>
          </p:nvSpPr>
          <p:spPr bwMode="auto">
            <a:xfrm flipH="1">
              <a:off x="7929562" y="2659063"/>
              <a:ext cx="746893" cy="636587"/>
            </a:xfrm>
            <a:prstGeom prst="flowChartPunchedTape">
              <a:avLst/>
            </a:prstGeom>
            <a:solidFill>
              <a:schemeClr val="accent1"/>
            </a:solidFill>
            <a:ln w="28575" algn="ctr">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ru-RU" dirty="0" smtClean="0">
                  <a:solidFill>
                    <a:schemeClr val="bg1"/>
                  </a:solidFill>
                </a:rPr>
                <a:t>2014</a:t>
              </a:r>
              <a:endParaRPr lang="ru-RU" altLang="ru-RU" dirty="0">
                <a:solidFill>
                  <a:schemeClr val="bg1"/>
                </a:solidFill>
              </a:endParaRPr>
            </a:p>
          </p:txBody>
        </p:sp>
      </p:grpSp>
      <p:sp>
        <p:nvSpPr>
          <p:cNvPr id="32" name="Стрелка вправо 4"/>
          <p:cNvSpPr>
            <a:spLocks noChangeArrowheads="1"/>
          </p:cNvSpPr>
          <p:nvPr/>
        </p:nvSpPr>
        <p:spPr bwMode="auto">
          <a:xfrm>
            <a:off x="179512" y="1596181"/>
            <a:ext cx="8858250" cy="501650"/>
          </a:xfrm>
          <a:prstGeom prst="rightArrow">
            <a:avLst>
              <a:gd name="adj1" fmla="val 50000"/>
              <a:gd name="adj2" fmla="val 50032"/>
            </a:avLst>
          </a:prstGeom>
          <a:solidFill>
            <a:srgbClr val="C1DCF1"/>
          </a:solidFill>
          <a:ln w="28575" algn="ctr">
            <a:solidFill>
              <a:schemeClr val="tx1"/>
            </a:solidFill>
            <a:round/>
            <a:headEnd/>
            <a:tailEnd/>
          </a:ln>
        </p:spPr>
        <p:txBody>
          <a:bodyPr wrap="none" tIns="0" bIns="0" anchor="ctr" anchorCtr="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01613" indent="177800" algn="ctr" eaLnBrk="1" hangingPunct="1"/>
            <a:r>
              <a:rPr lang="ru-RU" altLang="ru-RU" dirty="0"/>
              <a:t> </a:t>
            </a:r>
            <a:r>
              <a:rPr lang="ru-RU" altLang="ru-RU" dirty="0" smtClean="0"/>
              <a:t>                                                  </a:t>
            </a:r>
            <a:endParaRPr lang="ru-RU" altLang="ru-RU" sz="3600" dirty="0"/>
          </a:p>
        </p:txBody>
      </p:sp>
      <p:sp>
        <p:nvSpPr>
          <p:cNvPr id="33" name="TextBox 32"/>
          <p:cNvSpPr txBox="1"/>
          <p:nvPr/>
        </p:nvSpPr>
        <p:spPr>
          <a:xfrm>
            <a:off x="6012161" y="1599183"/>
            <a:ext cx="792087" cy="461665"/>
          </a:xfrm>
          <a:prstGeom prst="rect">
            <a:avLst/>
          </a:prstGeom>
          <a:noFill/>
        </p:spPr>
        <p:txBody>
          <a:bodyPr wrap="square" rtlCol="0">
            <a:spAutoFit/>
          </a:bodyPr>
          <a:lstStyle/>
          <a:p>
            <a:pPr algn="ctr"/>
            <a:r>
              <a:rPr lang="ru-RU" altLang="ru-RU" sz="2400" b="1" dirty="0"/>
              <a:t>»»»</a:t>
            </a:r>
            <a:endParaRPr lang="ru-RU" sz="2400" b="1" dirty="0"/>
          </a:p>
        </p:txBody>
      </p:sp>
      <p:sp>
        <p:nvSpPr>
          <p:cNvPr id="34" name="TextBox 33"/>
          <p:cNvSpPr txBox="1"/>
          <p:nvPr/>
        </p:nvSpPr>
        <p:spPr>
          <a:xfrm>
            <a:off x="7524329" y="1599183"/>
            <a:ext cx="792087" cy="461665"/>
          </a:xfrm>
          <a:prstGeom prst="rect">
            <a:avLst/>
          </a:prstGeom>
          <a:noFill/>
        </p:spPr>
        <p:txBody>
          <a:bodyPr wrap="square" rtlCol="0">
            <a:spAutoFit/>
          </a:bodyPr>
          <a:lstStyle/>
          <a:p>
            <a:pPr algn="ctr"/>
            <a:r>
              <a:rPr lang="ru-RU" altLang="ru-RU" sz="2400" b="1" dirty="0"/>
              <a:t>»»»</a:t>
            </a:r>
            <a:endParaRPr lang="ru-RU" sz="2400" b="1" dirty="0"/>
          </a:p>
        </p:txBody>
      </p:sp>
      <p:sp>
        <p:nvSpPr>
          <p:cNvPr id="38" name="TextBox 37"/>
          <p:cNvSpPr txBox="1"/>
          <p:nvPr/>
        </p:nvSpPr>
        <p:spPr>
          <a:xfrm>
            <a:off x="3995937" y="1599183"/>
            <a:ext cx="792087" cy="461665"/>
          </a:xfrm>
          <a:prstGeom prst="rect">
            <a:avLst/>
          </a:prstGeom>
          <a:noFill/>
        </p:spPr>
        <p:txBody>
          <a:bodyPr wrap="square" rtlCol="0">
            <a:spAutoFit/>
          </a:bodyPr>
          <a:lstStyle/>
          <a:p>
            <a:pPr algn="ctr"/>
            <a:r>
              <a:rPr lang="ru-RU" altLang="ru-RU" sz="2400" b="1" dirty="0"/>
              <a:t>»»»</a:t>
            </a:r>
            <a:endParaRPr lang="ru-RU" sz="2400" b="1" dirty="0"/>
          </a:p>
        </p:txBody>
      </p:sp>
      <p:sp>
        <p:nvSpPr>
          <p:cNvPr id="39" name="TextBox 38"/>
          <p:cNvSpPr txBox="1"/>
          <p:nvPr/>
        </p:nvSpPr>
        <p:spPr>
          <a:xfrm>
            <a:off x="1547665" y="1599183"/>
            <a:ext cx="792087" cy="461665"/>
          </a:xfrm>
          <a:prstGeom prst="rect">
            <a:avLst/>
          </a:prstGeom>
          <a:noFill/>
        </p:spPr>
        <p:txBody>
          <a:bodyPr wrap="square" rtlCol="0">
            <a:spAutoFit/>
          </a:bodyPr>
          <a:lstStyle/>
          <a:p>
            <a:pPr algn="ctr"/>
            <a:r>
              <a:rPr lang="ru-RU" altLang="ru-RU" sz="2400" b="1" dirty="0"/>
              <a:t>»»»</a:t>
            </a:r>
            <a:endParaRPr lang="ru-RU" sz="2400" b="1" dirty="0"/>
          </a:p>
        </p:txBody>
      </p:sp>
      <p:pic>
        <p:nvPicPr>
          <p:cNvPr id="40" name="Picture 2" descr="C:\Users\1\Desktop\росатом.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73" y="5049320"/>
            <a:ext cx="1075659" cy="12600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1\Desktop\магатэ.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3861048"/>
            <a:ext cx="792088" cy="792088"/>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868144" y="3789272"/>
            <a:ext cx="1548000" cy="1044000"/>
          </a:xfrm>
          <a:prstGeom prst="rect">
            <a:avLst/>
          </a:prstGeom>
          <a:solidFill>
            <a:schemeClr val="accent2">
              <a:lumMod val="20000"/>
              <a:lumOff val="80000"/>
            </a:schemeClr>
          </a:solidFill>
        </p:spPr>
        <p:txBody>
          <a:bodyPr wrap="square" rtlCol="0" anchor="ctr">
            <a:noAutofit/>
          </a:bodyPr>
          <a:lstStyle/>
          <a:p>
            <a:r>
              <a:rPr lang="en-US" sz="1100" dirty="0" smtClean="0"/>
              <a:t>WS on </a:t>
            </a:r>
            <a:r>
              <a:rPr lang="en-US" sz="1100" dirty="0"/>
              <a:t>Standard Content of </a:t>
            </a:r>
            <a:r>
              <a:rPr lang="en-US" sz="1100" dirty="0" smtClean="0"/>
              <a:t>Completion Reports for Decommissioned Sites;</a:t>
            </a:r>
            <a:endParaRPr lang="en-US" sz="1100" dirty="0"/>
          </a:p>
          <a:p>
            <a:pPr algn="ctr"/>
            <a:r>
              <a:rPr lang="en-US" sz="1100" dirty="0" smtClean="0"/>
              <a:t>Vienna</a:t>
            </a:r>
          </a:p>
          <a:p>
            <a:pPr algn="ctr"/>
            <a:r>
              <a:rPr lang="en-US" sz="1100" dirty="0" smtClean="0"/>
              <a:t> </a:t>
            </a:r>
            <a:r>
              <a:rPr lang="en-US" sz="1100" dirty="0" smtClean="0"/>
              <a:t>2013 Dec 11-13</a:t>
            </a:r>
            <a:endParaRPr lang="en-US" sz="1100" dirty="0"/>
          </a:p>
        </p:txBody>
      </p:sp>
      <p:pic>
        <p:nvPicPr>
          <p:cNvPr id="43" name="Picture 2" descr="C:\Users\Public\Pictures\Sample Pictures\Иконки\World Flags 2 (png)\Austri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4585" y="3413841"/>
            <a:ext cx="366047" cy="36604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C:\Users\Public\Pictures\Sample Pictures\Иконки\World Flags 2 (png)\Austri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9121" y="3413841"/>
            <a:ext cx="366047" cy="36604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C:\Users\Public\Pictures\Sample Pictures\Иконки\World Flags 2 (png)\Russi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38753" y="3413481"/>
            <a:ext cx="366766" cy="36676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Users\Public\Pictures\Sample Pictures\Иконки\World Flags 2 (png)\Bulgari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18401" y="3413481"/>
            <a:ext cx="366766" cy="366766"/>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1691680" y="5157192"/>
            <a:ext cx="2160000" cy="1080000"/>
          </a:xfrm>
          <a:prstGeom prst="rect">
            <a:avLst/>
          </a:prstGeom>
          <a:solidFill>
            <a:schemeClr val="accent2">
              <a:lumMod val="20000"/>
              <a:lumOff val="80000"/>
            </a:schemeClr>
          </a:solidFill>
        </p:spPr>
        <p:txBody>
          <a:bodyPr wrap="square" rtlCol="0" anchor="ctr">
            <a:noAutofit/>
          </a:bodyPr>
          <a:lstStyle/>
          <a:p>
            <a:r>
              <a:rPr lang="en-US" sz="1200" dirty="0"/>
              <a:t>Funding of training course concept and programme development (end of 2012)</a:t>
            </a:r>
          </a:p>
          <a:p>
            <a:endParaRPr lang="en-US" sz="1200" dirty="0" smtClean="0"/>
          </a:p>
          <a:p>
            <a:r>
              <a:rPr lang="ru-RU" sz="1200" dirty="0" smtClean="0"/>
              <a:t>560 </a:t>
            </a:r>
            <a:r>
              <a:rPr lang="ru-RU" sz="1200" dirty="0" smtClean="0"/>
              <a:t>000 </a:t>
            </a:r>
            <a:r>
              <a:rPr lang="en-US" sz="1200" dirty="0" smtClean="0"/>
              <a:t>RUR</a:t>
            </a:r>
            <a:endParaRPr lang="en-US" sz="1200" dirty="0"/>
          </a:p>
        </p:txBody>
      </p:sp>
      <p:sp>
        <p:nvSpPr>
          <p:cNvPr id="53" name="TextBox 52"/>
          <p:cNvSpPr txBox="1"/>
          <p:nvPr/>
        </p:nvSpPr>
        <p:spPr>
          <a:xfrm>
            <a:off x="4283968" y="5157192"/>
            <a:ext cx="2160000" cy="1080000"/>
          </a:xfrm>
          <a:prstGeom prst="rect">
            <a:avLst/>
          </a:prstGeom>
          <a:solidFill>
            <a:schemeClr val="accent2">
              <a:lumMod val="20000"/>
              <a:lumOff val="80000"/>
            </a:schemeClr>
          </a:solidFill>
        </p:spPr>
        <p:txBody>
          <a:bodyPr wrap="square" rtlCol="0" anchor="ctr">
            <a:noAutofit/>
          </a:bodyPr>
          <a:lstStyle>
            <a:defPPr>
              <a:defRPr lang="ru-RU"/>
            </a:defPPr>
            <a:lvl1pPr algn="just">
              <a:defRPr sz="1200"/>
            </a:lvl1pPr>
          </a:lstStyle>
          <a:p>
            <a:r>
              <a:rPr lang="en-US" dirty="0"/>
              <a:t>Funding of training materials development (up to March 2014)</a:t>
            </a:r>
          </a:p>
          <a:p>
            <a:endParaRPr lang="ru-RU" dirty="0"/>
          </a:p>
          <a:p>
            <a:r>
              <a:rPr lang="ru-RU" dirty="0" smtClean="0"/>
              <a:t>2 700 000 </a:t>
            </a:r>
            <a:r>
              <a:rPr lang="en-US" dirty="0" smtClean="0"/>
              <a:t>RUR</a:t>
            </a:r>
            <a:endParaRPr lang="en-US" dirty="0" smtClean="0"/>
          </a:p>
        </p:txBody>
      </p:sp>
      <p:sp>
        <p:nvSpPr>
          <p:cNvPr id="54" name="TextBox 53"/>
          <p:cNvSpPr txBox="1"/>
          <p:nvPr/>
        </p:nvSpPr>
        <p:spPr>
          <a:xfrm>
            <a:off x="6876256" y="5157192"/>
            <a:ext cx="2160000" cy="1080000"/>
          </a:xfrm>
          <a:prstGeom prst="rect">
            <a:avLst/>
          </a:prstGeom>
          <a:solidFill>
            <a:schemeClr val="accent2">
              <a:lumMod val="20000"/>
              <a:lumOff val="80000"/>
            </a:schemeClr>
          </a:solidFill>
        </p:spPr>
        <p:txBody>
          <a:bodyPr wrap="square" rtlCol="0" anchor="ctr">
            <a:noAutofit/>
          </a:bodyPr>
          <a:lstStyle>
            <a:defPPr>
              <a:defRPr lang="ru-RU"/>
            </a:defPPr>
            <a:lvl1pPr algn="just">
              <a:defRPr sz="1200"/>
            </a:lvl1pPr>
          </a:lstStyle>
          <a:p>
            <a:r>
              <a:rPr lang="en-US" dirty="0"/>
              <a:t>Funding of training conduction (2014-2015, 4 groups, ~ 50 trainees totally)</a:t>
            </a:r>
          </a:p>
          <a:p>
            <a:endParaRPr lang="ru-RU" dirty="0"/>
          </a:p>
          <a:p>
            <a:r>
              <a:rPr lang="ru-RU" dirty="0" smtClean="0"/>
              <a:t>8 400 000 </a:t>
            </a:r>
            <a:r>
              <a:rPr lang="en-US" dirty="0" smtClean="0"/>
              <a:t>RUR/y</a:t>
            </a:r>
            <a:endParaRPr lang="ru-RU" dirty="0" smtClean="0"/>
          </a:p>
        </p:txBody>
      </p:sp>
      <p:sp>
        <p:nvSpPr>
          <p:cNvPr id="47" name="TextBox 46"/>
          <p:cNvSpPr txBox="1"/>
          <p:nvPr/>
        </p:nvSpPr>
        <p:spPr>
          <a:xfrm>
            <a:off x="7523536" y="3789040"/>
            <a:ext cx="1548000" cy="1044000"/>
          </a:xfrm>
          <a:prstGeom prst="rect">
            <a:avLst/>
          </a:prstGeom>
          <a:solidFill>
            <a:schemeClr val="accent2">
              <a:lumMod val="20000"/>
              <a:lumOff val="80000"/>
            </a:schemeClr>
          </a:solidFill>
        </p:spPr>
        <p:txBody>
          <a:bodyPr wrap="square" rtlCol="0" anchor="ctr">
            <a:noAutofit/>
          </a:bodyPr>
          <a:lstStyle/>
          <a:p>
            <a:r>
              <a:rPr lang="en-US" sz="1100" dirty="0" smtClean="0"/>
              <a:t>WS on </a:t>
            </a:r>
            <a:r>
              <a:rPr lang="en-GB" sz="1100" dirty="0"/>
              <a:t>Supporting Safe Management of Uranium Production Legacy Sites</a:t>
            </a:r>
            <a:r>
              <a:rPr lang="en-US" sz="1100" dirty="0" smtClean="0"/>
              <a:t>;</a:t>
            </a:r>
            <a:endParaRPr lang="en-US" sz="1100" dirty="0"/>
          </a:p>
          <a:p>
            <a:pPr algn="ctr"/>
            <a:r>
              <a:rPr lang="en-GB" sz="1100" dirty="0" err="1" smtClean="0"/>
              <a:t>Bessines-sur-Gartempe</a:t>
            </a:r>
            <a:r>
              <a:rPr lang="en-US" sz="1100" dirty="0" smtClean="0"/>
              <a:t> 2014 May 12-15</a:t>
            </a:r>
            <a:endParaRPr lang="en-US" sz="1100" dirty="0"/>
          </a:p>
        </p:txBody>
      </p:sp>
      <p:pic>
        <p:nvPicPr>
          <p:cNvPr id="1026" name="Picture 2" descr="C:\Users\Public\Pictures\Sample Pictures\Иконки\World Flags 2 (png)\Franc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13936" y="3413264"/>
            <a:ext cx="367200" cy="367200"/>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251520" y="2168968"/>
            <a:ext cx="2160000" cy="972000"/>
          </a:xfrm>
          <a:prstGeom prst="rect">
            <a:avLst/>
          </a:prstGeom>
          <a:solidFill>
            <a:schemeClr val="accent2">
              <a:lumMod val="20000"/>
              <a:lumOff val="80000"/>
            </a:schemeClr>
          </a:solidFill>
        </p:spPr>
        <p:txBody>
          <a:bodyPr wrap="square" lIns="36000" rIns="36000" rtlCol="0" anchor="ctr">
            <a:noAutofit/>
          </a:bodyPr>
          <a:lstStyle/>
          <a:p>
            <a:pPr algn="just"/>
            <a:r>
              <a:rPr lang="en-US" sz="1200" dirty="0" smtClean="0"/>
              <a:t>Suggestion of IAEA TC to develop training course with respect to decommissioning issues (Dec 2011)</a:t>
            </a:r>
            <a:endParaRPr lang="ru-RU" sz="1200" dirty="0"/>
          </a:p>
        </p:txBody>
      </p:sp>
      <p:sp>
        <p:nvSpPr>
          <p:cNvPr id="56" name="TextBox 55"/>
          <p:cNvSpPr txBox="1"/>
          <p:nvPr/>
        </p:nvSpPr>
        <p:spPr>
          <a:xfrm>
            <a:off x="2543707" y="2168968"/>
            <a:ext cx="2160000" cy="972000"/>
          </a:xfrm>
          <a:prstGeom prst="rect">
            <a:avLst/>
          </a:prstGeom>
          <a:solidFill>
            <a:schemeClr val="accent2">
              <a:lumMod val="20000"/>
              <a:lumOff val="80000"/>
            </a:schemeClr>
          </a:solidFill>
        </p:spPr>
        <p:txBody>
          <a:bodyPr wrap="square" lIns="36000" rIns="36000" rtlCol="0" anchor="ctr">
            <a:noAutofit/>
          </a:bodyPr>
          <a:lstStyle>
            <a:defPPr>
              <a:defRPr lang="ru-RU"/>
            </a:defPPr>
            <a:lvl1pPr algn="just">
              <a:defRPr sz="1200"/>
            </a:lvl1pPr>
          </a:lstStyle>
          <a:p>
            <a:r>
              <a:rPr lang="en-US" dirty="0" smtClean="0"/>
              <a:t>Developing of training course concept and programme, external review (end of 2012)</a:t>
            </a:r>
          </a:p>
        </p:txBody>
      </p:sp>
      <p:sp>
        <p:nvSpPr>
          <p:cNvPr id="57" name="TextBox 56"/>
          <p:cNvSpPr txBox="1"/>
          <p:nvPr/>
        </p:nvSpPr>
        <p:spPr>
          <a:xfrm>
            <a:off x="4835894" y="2168968"/>
            <a:ext cx="1872000" cy="972000"/>
          </a:xfrm>
          <a:prstGeom prst="rect">
            <a:avLst/>
          </a:prstGeom>
          <a:solidFill>
            <a:schemeClr val="accent2">
              <a:lumMod val="20000"/>
              <a:lumOff val="80000"/>
            </a:schemeClr>
          </a:solidFill>
        </p:spPr>
        <p:txBody>
          <a:bodyPr wrap="square" lIns="36000" rIns="36000" rtlCol="0" anchor="ctr">
            <a:noAutofit/>
          </a:bodyPr>
          <a:lstStyle>
            <a:defPPr>
              <a:defRPr lang="ru-RU"/>
            </a:defPPr>
            <a:lvl1pPr algn="just">
              <a:defRPr sz="1200"/>
            </a:lvl1pPr>
          </a:lstStyle>
          <a:p>
            <a:r>
              <a:rPr lang="en-US" dirty="0" smtClean="0"/>
              <a:t>Developing of training materials: handbook, presentations, lesson plans (up to March 2014)</a:t>
            </a:r>
          </a:p>
        </p:txBody>
      </p:sp>
      <p:sp>
        <p:nvSpPr>
          <p:cNvPr id="58" name="TextBox 57"/>
          <p:cNvSpPr txBox="1"/>
          <p:nvPr/>
        </p:nvSpPr>
        <p:spPr>
          <a:xfrm>
            <a:off x="6840080" y="2168968"/>
            <a:ext cx="2124744" cy="972000"/>
          </a:xfrm>
          <a:prstGeom prst="rect">
            <a:avLst/>
          </a:prstGeom>
          <a:solidFill>
            <a:schemeClr val="accent2">
              <a:lumMod val="20000"/>
              <a:lumOff val="80000"/>
            </a:schemeClr>
          </a:solidFill>
        </p:spPr>
        <p:txBody>
          <a:bodyPr wrap="square" lIns="36000" rIns="36000" rtlCol="0" anchor="ctr">
            <a:noAutofit/>
          </a:bodyPr>
          <a:lstStyle>
            <a:defPPr>
              <a:defRPr lang="ru-RU"/>
            </a:defPPr>
            <a:lvl1pPr algn="just">
              <a:defRPr sz="1200"/>
            </a:lvl1pPr>
          </a:lstStyle>
          <a:p>
            <a:r>
              <a:rPr lang="en-US" dirty="0" smtClean="0"/>
              <a:t>Pilot training </a:t>
            </a:r>
            <a:r>
              <a:rPr lang="en-US" dirty="0" smtClean="0"/>
              <a:t>(Sept 2014</a:t>
            </a:r>
            <a:r>
              <a:rPr lang="en-US" dirty="0" smtClean="0"/>
              <a:t>);</a:t>
            </a:r>
          </a:p>
          <a:p>
            <a:pPr algn="l"/>
            <a:r>
              <a:rPr lang="en-US" dirty="0" smtClean="0"/>
              <a:t>Training content optimization;</a:t>
            </a:r>
          </a:p>
          <a:p>
            <a:pPr algn="l"/>
            <a:r>
              <a:rPr lang="en-US" dirty="0" smtClean="0"/>
              <a:t>Training # 2-4 (2014-15)</a:t>
            </a:r>
          </a:p>
        </p:txBody>
      </p:sp>
    </p:spTree>
    <p:extLst>
      <p:ext uri="{BB962C8B-B14F-4D97-AF65-F5344CB8AC3E}">
        <p14:creationId xmlns:p14="http://schemas.microsoft.com/office/powerpoint/2010/main" val="2723325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Project Implementation: R&amp;R </a:t>
            </a:r>
            <a:endParaRPr lang="ru-RU" dirty="0"/>
          </a:p>
        </p:txBody>
      </p:sp>
      <p:sp>
        <p:nvSpPr>
          <p:cNvPr id="3" name="Нижний колонтитул 2"/>
          <p:cNvSpPr>
            <a:spLocks noGrp="1"/>
          </p:cNvSpPr>
          <p:nvPr>
            <p:ph type="ftr" sz="quarter" idx="10"/>
          </p:nvPr>
        </p:nvSpPr>
        <p:spPr/>
        <p:txBody>
          <a:bodyPr/>
          <a:lstStyle/>
          <a:p>
            <a:r>
              <a:rPr lang="fr-FR"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7</a:t>
            </a:fld>
            <a:endParaRPr lang="ru-RU" dirty="0"/>
          </a:p>
        </p:txBody>
      </p:sp>
      <p:sp>
        <p:nvSpPr>
          <p:cNvPr id="5" name="Скругленный прямоугольник 4"/>
          <p:cNvSpPr/>
          <p:nvPr/>
        </p:nvSpPr>
        <p:spPr bwMode="auto">
          <a:xfrm>
            <a:off x="3563888" y="3007478"/>
            <a:ext cx="2520000" cy="3258510"/>
          </a:xfrm>
          <a:prstGeom prst="roundRect">
            <a:avLst/>
          </a:prstGeom>
          <a:solidFill>
            <a:srgbClr val="C1DCF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7" name="Picture 3" descr="C:\Users\Public\Pictures\Sample Pictures\logo ИСХР.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376" y="3068960"/>
            <a:ext cx="1080000" cy="1080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Группа 8"/>
          <p:cNvGrpSpPr/>
          <p:nvPr/>
        </p:nvGrpSpPr>
        <p:grpSpPr>
          <a:xfrm>
            <a:off x="3847932" y="3223502"/>
            <a:ext cx="1876196" cy="1476000"/>
            <a:chOff x="3563888" y="3140968"/>
            <a:chExt cx="1876196" cy="1296024"/>
          </a:xfrm>
        </p:grpSpPr>
        <p:pic>
          <p:nvPicPr>
            <p:cNvPr id="10" name="Picture 2" descr="\\fs\docs\Логотип\Englisn_Логотип ЦИПК в цвете.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4109" y="3356992"/>
              <a:ext cx="1335975"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C:\Users\Public\Pictures\Sample Pictures\Иконки\Профессии\teacher_2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3888" y="3140968"/>
              <a:ext cx="900000" cy="900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Группа 11"/>
          <p:cNvGrpSpPr/>
          <p:nvPr/>
        </p:nvGrpSpPr>
        <p:grpSpPr>
          <a:xfrm>
            <a:off x="6133377" y="1038660"/>
            <a:ext cx="2687095" cy="1457986"/>
            <a:chOff x="5125265" y="1266193"/>
            <a:chExt cx="3335167" cy="1800000"/>
          </a:xfrm>
        </p:grpSpPr>
        <p:pic>
          <p:nvPicPr>
            <p:cNvPr id="13" name="Picture 13" descr="C:\Users\Public\Pictures\Sample Pictures\iaealarge.jpg"/>
            <p:cNvPicPr>
              <a:picLocks noChangeAspect="1" noChangeArrowheads="1"/>
            </p:cNvPicPr>
            <p:nvPr/>
          </p:nvPicPr>
          <p:blipFill rotWithShape="1">
            <a:blip r:embed="rId6">
              <a:extLst>
                <a:ext uri="{28A0092B-C50C-407E-A947-70E740481C1C}">
                  <a14:useLocalDpi xmlns:a14="http://schemas.microsoft.com/office/drawing/2010/main" val="0"/>
                </a:ext>
              </a:extLst>
            </a:blip>
            <a:srcRect l="21035" r="21845"/>
            <a:stretch/>
          </p:blipFill>
          <p:spPr bwMode="auto">
            <a:xfrm>
              <a:off x="5125265" y="1266193"/>
              <a:ext cx="2399063" cy="18000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Группа 13"/>
            <p:cNvGrpSpPr/>
            <p:nvPr/>
          </p:nvGrpSpPr>
          <p:grpSpPr>
            <a:xfrm>
              <a:off x="6930432" y="1362523"/>
              <a:ext cx="1530000" cy="1607341"/>
              <a:chOff x="7452320" y="1263427"/>
              <a:chExt cx="1530000" cy="1607341"/>
            </a:xfrm>
          </p:grpSpPr>
          <p:pic>
            <p:nvPicPr>
              <p:cNvPr id="15" name="Picture 6" descr="C:\Users\Public\Pictures\Sample Pictures\Иконки\Деньги\06_256x25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52320" y="1263427"/>
                <a:ext cx="1080000"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C:\Users\Public\Pictures\Sample Pictures\Иконки\Профессии\scientist_25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82320" y="1970768"/>
                <a:ext cx="900000" cy="90000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8" name="Picture 4" descr="C:\Users\Public\Pictures\Sample Pictures\внипипромтехнологии.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0224" y="3068960"/>
            <a:ext cx="1857600" cy="1080000"/>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Группа 19"/>
          <p:cNvGrpSpPr/>
          <p:nvPr/>
        </p:nvGrpSpPr>
        <p:grpSpPr>
          <a:xfrm>
            <a:off x="914200" y="970402"/>
            <a:ext cx="2505672" cy="1594502"/>
            <a:chOff x="443056" y="1268760"/>
            <a:chExt cx="3048824" cy="1800000"/>
          </a:xfrm>
        </p:grpSpPr>
        <p:pic>
          <p:nvPicPr>
            <p:cNvPr id="21" name="Picture 2" descr="C:\Users\1\Desktop\росатом.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43056" y="1268760"/>
              <a:ext cx="1536656" cy="18000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Группа 21"/>
            <p:cNvGrpSpPr/>
            <p:nvPr/>
          </p:nvGrpSpPr>
          <p:grpSpPr>
            <a:xfrm>
              <a:off x="1835696" y="1358718"/>
              <a:ext cx="1656184" cy="1620084"/>
              <a:chOff x="1691680" y="1340768"/>
              <a:chExt cx="1656184" cy="1620084"/>
            </a:xfrm>
          </p:grpSpPr>
          <p:pic>
            <p:nvPicPr>
              <p:cNvPr id="23" name="Picture 10" descr="C:\Users\Public\Pictures\Sample Pictures\Иконки\Профессии\administrator_25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447860" y="2060848"/>
                <a:ext cx="900004" cy="90000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C:\Users\Public\Pictures\Sample Pictures\Иконки\Деньги\06_256x25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91680" y="1340768"/>
                <a:ext cx="1080000" cy="108000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5" name="Picture 2" descr="C:\Users\Public\Pictures\Sample Pictures\Иконки\Стрелки\N0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8596599">
            <a:off x="2979977" y="3306754"/>
            <a:ext cx="604412" cy="60441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Public\Pictures\Sample Pictures\Иконки\Стрелки\N0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8596599">
            <a:off x="5980124" y="3306754"/>
            <a:ext cx="604412" cy="604412"/>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Группа 28"/>
          <p:cNvGrpSpPr/>
          <p:nvPr/>
        </p:nvGrpSpPr>
        <p:grpSpPr>
          <a:xfrm>
            <a:off x="4176430" y="1284222"/>
            <a:ext cx="1219200" cy="1507232"/>
            <a:chOff x="4248438" y="1417712"/>
            <a:chExt cx="1219200" cy="1507232"/>
          </a:xfrm>
        </p:grpSpPr>
        <p:pic>
          <p:nvPicPr>
            <p:cNvPr id="30" name="Picture 14" descr="C:\Users\Public\Pictures\Sample Pictures\Иконки\3d-люди\3D Character (71).jp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513330" y="1417712"/>
              <a:ext cx="689417" cy="6032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Public\Pictures\Sample Pictures\Иконки\Стрелки\player_eject.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48438" y="1705744"/>
              <a:ext cx="1219200" cy="1219200"/>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5" descr="C:\Users\Public\Pictures\Sample Pictures\Cap-Books.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923928" y="5023702"/>
            <a:ext cx="1832153" cy="122318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82882" y="4365104"/>
            <a:ext cx="2820966" cy="646331"/>
          </a:xfrm>
          <a:prstGeom prst="rect">
            <a:avLst/>
          </a:prstGeom>
          <a:noFill/>
        </p:spPr>
        <p:txBody>
          <a:bodyPr wrap="square" rtlCol="0">
            <a:spAutoFit/>
          </a:bodyPr>
          <a:lstStyle/>
          <a:p>
            <a:r>
              <a:rPr lang="en-US" sz="1200" dirty="0"/>
              <a:t>The Institute performs design and R&amp;D work for the uranium mining and ore processing facilities.</a:t>
            </a:r>
            <a:endParaRPr lang="ru-RU" sz="1200" dirty="0"/>
          </a:p>
        </p:txBody>
      </p:sp>
      <p:sp>
        <p:nvSpPr>
          <p:cNvPr id="36" name="TextBox 35"/>
          <p:cNvSpPr txBox="1"/>
          <p:nvPr/>
        </p:nvSpPr>
        <p:spPr>
          <a:xfrm>
            <a:off x="6228184" y="4365104"/>
            <a:ext cx="2820966" cy="830997"/>
          </a:xfrm>
          <a:prstGeom prst="rect">
            <a:avLst/>
          </a:prstGeom>
          <a:noFill/>
        </p:spPr>
        <p:txBody>
          <a:bodyPr wrap="square" rtlCol="0">
            <a:spAutoFit/>
          </a:bodyPr>
          <a:lstStyle/>
          <a:p>
            <a:r>
              <a:rPr lang="en-US" sz="1200" dirty="0"/>
              <a:t>The Institute </a:t>
            </a:r>
            <a:r>
              <a:rPr lang="en-US" sz="1200" dirty="0" smtClean="0"/>
              <a:t>activity is focus on eco-safety assurance and sustainable agriculture development in the context </a:t>
            </a:r>
            <a:r>
              <a:rPr lang="en-US" sz="1200" dirty="0"/>
              <a:t>of technological environmental </a:t>
            </a:r>
            <a:r>
              <a:rPr lang="en-US" sz="1200" dirty="0" smtClean="0"/>
              <a:t>impact</a:t>
            </a:r>
            <a:endParaRPr lang="ru-RU" sz="1200" dirty="0"/>
          </a:p>
        </p:txBody>
      </p:sp>
    </p:spTree>
    <p:extLst>
      <p:ext uri="{BB962C8B-B14F-4D97-AF65-F5344CB8AC3E}">
        <p14:creationId xmlns:p14="http://schemas.microsoft.com/office/powerpoint/2010/main" val="29295798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Нижний колонтитул 2"/>
          <p:cNvSpPr>
            <a:spLocks noGrp="1"/>
          </p:cNvSpPr>
          <p:nvPr>
            <p:ph type="ftr" sz="quarter" idx="10"/>
          </p:nvPr>
        </p:nvSpPr>
        <p:spPr>
          <a:xfrm>
            <a:off x="-18510" y="6512728"/>
            <a:ext cx="9046005" cy="294545"/>
          </a:xfrm>
        </p:spPr>
        <p:txBody>
          <a:bodyPr/>
          <a:lstStyle/>
          <a:p>
            <a:r>
              <a:rPr lang="en-US" smtClean="0">
                <a:solidFill>
                  <a:prstClr val="white"/>
                </a:solidFill>
              </a:rPr>
              <a:t>© ROSATOM-CICE&amp;T</a:t>
            </a:r>
            <a:endParaRPr lang="ru-RU" dirty="0">
              <a:solidFill>
                <a:prstClr val="white"/>
              </a:solidFill>
            </a:endParaRPr>
          </a:p>
        </p:txBody>
      </p:sp>
      <p:sp>
        <p:nvSpPr>
          <p:cNvPr id="7" name="Прямоугольник 6"/>
          <p:cNvSpPr/>
          <p:nvPr/>
        </p:nvSpPr>
        <p:spPr>
          <a:xfrm>
            <a:off x="251520" y="1052736"/>
            <a:ext cx="6620681" cy="1938992"/>
          </a:xfrm>
          <a:prstGeom prst="rect">
            <a:avLst/>
          </a:prstGeom>
        </p:spPr>
        <p:txBody>
          <a:bodyPr wrap="square">
            <a:spAutoFit/>
          </a:bodyPr>
          <a:lstStyle/>
          <a:p>
            <a:pPr algn="just"/>
            <a:r>
              <a:rPr lang="en-US" sz="2400" b="1" dirty="0" smtClean="0">
                <a:solidFill>
                  <a:schemeClr val="tx1">
                    <a:lumMod val="50000"/>
                  </a:schemeClr>
                </a:solidFill>
              </a:rPr>
              <a:t>Training objectives</a:t>
            </a:r>
            <a:r>
              <a:rPr lang="ru-RU" sz="2400" b="1" dirty="0" smtClean="0">
                <a:solidFill>
                  <a:schemeClr val="tx1">
                    <a:lumMod val="50000"/>
                  </a:schemeClr>
                </a:solidFill>
              </a:rPr>
              <a:t>:  </a:t>
            </a:r>
            <a:endParaRPr lang="en-US" sz="2400" b="1" dirty="0" smtClean="0">
              <a:solidFill>
                <a:schemeClr val="tx1">
                  <a:lumMod val="50000"/>
                </a:schemeClr>
              </a:solidFill>
            </a:endParaRPr>
          </a:p>
          <a:p>
            <a:pPr algn="just"/>
            <a:r>
              <a:rPr lang="en-US" sz="2400" dirty="0" smtClean="0">
                <a:solidFill>
                  <a:schemeClr val="tx1">
                    <a:lumMod val="50000"/>
                  </a:schemeClr>
                </a:solidFill>
              </a:rPr>
              <a:t>To </a:t>
            </a:r>
            <a:r>
              <a:rPr lang="en-US" sz="2400" dirty="0">
                <a:solidFill>
                  <a:schemeClr val="tx1">
                    <a:lumMod val="50000"/>
                  </a:schemeClr>
                </a:solidFill>
              </a:rPr>
              <a:t>provide general elements of planning, implementation </a:t>
            </a:r>
            <a:r>
              <a:rPr lang="en-US" sz="2400" dirty="0" smtClean="0">
                <a:solidFill>
                  <a:schemeClr val="tx1">
                    <a:lumMod val="50000"/>
                  </a:schemeClr>
                </a:solidFill>
              </a:rPr>
              <a:t>and </a:t>
            </a:r>
            <a:r>
              <a:rPr lang="en-US" sz="2400" dirty="0">
                <a:solidFill>
                  <a:schemeClr val="tx1">
                    <a:lumMod val="50000"/>
                  </a:schemeClr>
                </a:solidFill>
              </a:rPr>
              <a:t>management of Environmental Remediation projects </a:t>
            </a:r>
            <a:r>
              <a:rPr lang="en-US" sz="2400" dirty="0" smtClean="0">
                <a:solidFill>
                  <a:schemeClr val="tx1">
                    <a:lumMod val="50000"/>
                  </a:schemeClr>
                </a:solidFill>
              </a:rPr>
              <a:t>focusing on </a:t>
            </a:r>
            <a:r>
              <a:rPr lang="en-US" sz="2400" dirty="0">
                <a:solidFill>
                  <a:schemeClr val="tx1">
                    <a:lumMod val="50000"/>
                  </a:schemeClr>
                </a:solidFill>
              </a:rPr>
              <a:t>uranium mining and processing legacy sites</a:t>
            </a:r>
            <a:r>
              <a:rPr lang="ru-RU" sz="2400" dirty="0" smtClean="0">
                <a:solidFill>
                  <a:schemeClr val="tx1">
                    <a:lumMod val="50000"/>
                  </a:schemeClr>
                </a:solidFill>
              </a:rPr>
              <a:t>. </a:t>
            </a:r>
          </a:p>
        </p:txBody>
      </p:sp>
      <p:sp>
        <p:nvSpPr>
          <p:cNvPr id="2" name="Заголовок 1"/>
          <p:cNvSpPr>
            <a:spLocks noGrp="1"/>
          </p:cNvSpPr>
          <p:nvPr>
            <p:ph type="title"/>
          </p:nvPr>
        </p:nvSpPr>
        <p:spPr/>
        <p:txBody>
          <a:bodyPr/>
          <a:lstStyle/>
          <a:p>
            <a:r>
              <a:rPr lang="en-US" dirty="0" smtClean="0">
                <a:effectLst/>
              </a:rPr>
              <a:t>Training Objectives</a:t>
            </a:r>
            <a:br>
              <a:rPr lang="en-US" dirty="0" smtClean="0">
                <a:effectLst/>
              </a:rPr>
            </a:br>
            <a:r>
              <a:rPr lang="en-US" dirty="0" smtClean="0">
                <a:effectLst/>
              </a:rPr>
              <a:t>(after review by the IAEA experts, Febr.2012)   </a:t>
            </a:r>
            <a:endParaRPr lang="ru-RU" dirty="0">
              <a:effectLst/>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8</a:t>
            </a:fld>
            <a:endParaRPr lang="ru-RU" dirty="0"/>
          </a:p>
        </p:txBody>
      </p:sp>
      <p:pic>
        <p:nvPicPr>
          <p:cNvPr id="9218" name="Picture 2" descr="C:\Users\Public\Pictures\Sample Pictures\Иконки\3d-люди\3d (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0189" y="1052736"/>
            <a:ext cx="1232251" cy="20530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520" y="3163905"/>
            <a:ext cx="8280920" cy="1477328"/>
          </a:xfrm>
          <a:prstGeom prst="rect">
            <a:avLst/>
          </a:prstGeom>
          <a:noFill/>
        </p:spPr>
        <p:txBody>
          <a:bodyPr wrap="square" rtlCol="0">
            <a:spAutoFit/>
          </a:bodyPr>
          <a:lstStyle/>
          <a:p>
            <a:pPr algn="just"/>
            <a:r>
              <a:rPr lang="en-US" dirty="0">
                <a:solidFill>
                  <a:schemeClr val="tx1">
                    <a:lumMod val="50000"/>
                  </a:schemeClr>
                </a:solidFill>
              </a:rPr>
              <a:t>In the scope of the course it will be discussed the principles and </a:t>
            </a:r>
          </a:p>
          <a:p>
            <a:pPr algn="just"/>
            <a:r>
              <a:rPr lang="en-US" dirty="0">
                <a:solidFill>
                  <a:schemeClr val="tx1">
                    <a:lumMod val="50000"/>
                  </a:schemeClr>
                </a:solidFill>
              </a:rPr>
              <a:t>radiological criteria used in decision making related to the remediation of contaminated sites, mechanism for identification and characterization of these sites will be provided along with the description of the strategies and technologies applied in the remediation process. </a:t>
            </a:r>
          </a:p>
        </p:txBody>
      </p:sp>
      <p:sp>
        <p:nvSpPr>
          <p:cNvPr id="9" name="TextBox 8"/>
          <p:cNvSpPr txBox="1"/>
          <p:nvPr/>
        </p:nvSpPr>
        <p:spPr>
          <a:xfrm>
            <a:off x="251520" y="4678104"/>
            <a:ext cx="8280920" cy="1754326"/>
          </a:xfrm>
          <a:prstGeom prst="rect">
            <a:avLst/>
          </a:prstGeom>
          <a:noFill/>
        </p:spPr>
        <p:txBody>
          <a:bodyPr wrap="square" rtlCol="0">
            <a:spAutoFit/>
          </a:bodyPr>
          <a:lstStyle/>
          <a:p>
            <a:pPr algn="just"/>
            <a:r>
              <a:rPr lang="en-US" dirty="0">
                <a:solidFill>
                  <a:schemeClr val="tx1">
                    <a:lumMod val="50000"/>
                  </a:schemeClr>
                </a:solidFill>
              </a:rPr>
              <a:t>The training programme corresponds to the concurrent training needs as (a) announced by participating Parties (</a:t>
            </a:r>
            <a:r>
              <a:rPr lang="en-US" dirty="0" err="1">
                <a:solidFill>
                  <a:schemeClr val="tx1">
                    <a:lumMod val="50000"/>
                  </a:schemeClr>
                </a:solidFill>
              </a:rPr>
              <a:t>EurAsEC</a:t>
            </a:r>
            <a:r>
              <a:rPr lang="en-US" dirty="0">
                <a:solidFill>
                  <a:schemeClr val="tx1">
                    <a:lumMod val="50000"/>
                  </a:schemeClr>
                </a:solidFill>
              </a:rPr>
              <a:t> member States and IAEA) through respective contacts with the IAEA and CICET staff; (b) deemed valid for the Countries at a given time by the IAEA and IAEA-designated experts; and (c) is in line with the</a:t>
            </a:r>
          </a:p>
          <a:p>
            <a:pPr algn="just"/>
            <a:r>
              <a:rPr lang="en-US" dirty="0">
                <a:solidFill>
                  <a:schemeClr val="tx1">
                    <a:lumMod val="50000"/>
                  </a:schemeClr>
                </a:solidFill>
              </a:rPr>
              <a:t>concurrent phase of the Interstate Target Programme “Remediation of the Uranium Mining Areas of the </a:t>
            </a:r>
            <a:r>
              <a:rPr lang="en-US" dirty="0" err="1">
                <a:solidFill>
                  <a:schemeClr val="tx1">
                    <a:lumMod val="50000"/>
                  </a:schemeClr>
                </a:solidFill>
              </a:rPr>
              <a:t>EurAsEC</a:t>
            </a:r>
            <a:r>
              <a:rPr lang="en-US" dirty="0">
                <a:solidFill>
                  <a:schemeClr val="tx1">
                    <a:lumMod val="50000"/>
                  </a:schemeClr>
                </a:solidFill>
              </a:rPr>
              <a:t> Member States</a:t>
            </a:r>
            <a:r>
              <a:rPr lang="en-US" dirty="0" smtClean="0">
                <a:solidFill>
                  <a:schemeClr val="tx1">
                    <a:lumMod val="50000"/>
                  </a:schemeClr>
                </a:solidFill>
              </a:rPr>
              <a:t>”.</a:t>
            </a:r>
            <a:endParaRPr lang="ru-RU" dirty="0">
              <a:solidFill>
                <a:schemeClr val="tx1">
                  <a:lumMod val="50000"/>
                </a:schemeClr>
              </a:solidFill>
            </a:endParaRPr>
          </a:p>
        </p:txBody>
      </p:sp>
    </p:spTree>
    <p:extLst>
      <p:ext uri="{BB962C8B-B14F-4D97-AF65-F5344CB8AC3E}">
        <p14:creationId xmlns:p14="http://schemas.microsoft.com/office/powerpoint/2010/main" val="20074058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kern="0" dirty="0">
                <a:effectLst/>
              </a:rPr>
              <a:t>Training Programme</a:t>
            </a:r>
            <a:r>
              <a:rPr lang="ru-RU" kern="0" dirty="0">
                <a:effectLst/>
              </a:rPr>
              <a:t> </a:t>
            </a:r>
            <a:r>
              <a:rPr lang="en-US" kern="0" dirty="0" smtClean="0">
                <a:effectLst/>
              </a:rPr>
              <a:t>Description</a:t>
            </a:r>
            <a:r>
              <a:rPr lang="en-US" kern="0" dirty="0">
                <a:effectLst/>
              </a:rPr>
              <a:t/>
            </a:r>
            <a:br>
              <a:rPr lang="en-US" kern="0" dirty="0">
                <a:effectLst/>
              </a:rPr>
            </a:br>
            <a:r>
              <a:rPr lang="en-US" kern="0" dirty="0">
                <a:effectLst/>
              </a:rPr>
              <a:t>(after review by the IAEA experts, Febr.2012)   </a:t>
            </a:r>
            <a:r>
              <a:rPr lang="ru-RU" sz="3600" kern="0" dirty="0">
                <a:effectLst/>
              </a:rPr>
              <a:t/>
            </a:r>
            <a:br>
              <a:rPr lang="ru-RU" sz="3600" kern="0" dirty="0">
                <a:effectLst/>
              </a:rPr>
            </a:br>
            <a:endParaRPr lang="ru-RU" dirty="0">
              <a:effectLst/>
            </a:endParaRPr>
          </a:p>
        </p:txBody>
      </p:sp>
      <p:sp>
        <p:nvSpPr>
          <p:cNvPr id="3" name="Нижний колонтитул 2"/>
          <p:cNvSpPr>
            <a:spLocks noGrp="1"/>
          </p:cNvSpPr>
          <p:nvPr>
            <p:ph type="ftr" sz="quarter" idx="10"/>
          </p:nvPr>
        </p:nvSpPr>
        <p:spPr/>
        <p:txBody>
          <a:bodyPr/>
          <a:lstStyle/>
          <a:p>
            <a:r>
              <a:rPr lang="en-US" smtClean="0">
                <a:solidFill>
                  <a:prstClr val="white"/>
                </a:solidFill>
              </a:rPr>
              <a:t>© ROSATOM-CICE&amp;T</a:t>
            </a:r>
            <a:endParaRPr lang="ru-RU" dirty="0">
              <a:solidFill>
                <a:prstClr val="white"/>
              </a:solidFill>
            </a:endParaRPr>
          </a:p>
        </p:txBody>
      </p:sp>
      <p:sp>
        <p:nvSpPr>
          <p:cNvPr id="4" name="Номер слайда 3"/>
          <p:cNvSpPr>
            <a:spLocks noGrp="1"/>
          </p:cNvSpPr>
          <p:nvPr>
            <p:ph type="sldNum" sz="quarter" idx="11"/>
          </p:nvPr>
        </p:nvSpPr>
        <p:spPr/>
        <p:txBody>
          <a:bodyPr/>
          <a:lstStyle/>
          <a:p>
            <a:fld id="{BC1EE29D-1EA1-48ED-9B5D-BFC4AC156D0A}" type="slidenum">
              <a:rPr lang="ru-RU" smtClean="0"/>
              <a:pPr/>
              <a:t>9</a:t>
            </a:fld>
            <a:endParaRPr lang="ru-RU" dirty="0"/>
          </a:p>
        </p:txBody>
      </p:sp>
      <p:sp>
        <p:nvSpPr>
          <p:cNvPr id="5" name="TextBox 4"/>
          <p:cNvSpPr txBox="1"/>
          <p:nvPr/>
        </p:nvSpPr>
        <p:spPr>
          <a:xfrm>
            <a:off x="179512" y="4149080"/>
            <a:ext cx="7161153" cy="2081763"/>
          </a:xfrm>
          <a:prstGeom prst="rect">
            <a:avLst/>
          </a:prstGeom>
        </p:spPr>
        <p:txBody>
          <a:bodyPr wrap="square" anchor="ctr">
            <a:noAutofit/>
          </a:bodyPr>
          <a:lstStyle>
            <a:defPPr>
              <a:defRPr lang="ru-RU"/>
            </a:defPPr>
            <a:lvl1pPr>
              <a:defRPr sz="1100"/>
            </a:lvl1pPr>
          </a:lstStyle>
          <a:p>
            <a:pPr algn="just"/>
            <a:r>
              <a:rPr lang="en-US" sz="1600" b="1" dirty="0" smtClean="0">
                <a:solidFill>
                  <a:schemeClr val="tx1">
                    <a:lumMod val="50000"/>
                  </a:schemeClr>
                </a:solidFill>
              </a:rPr>
              <a:t>Category of trainees</a:t>
            </a:r>
            <a:r>
              <a:rPr lang="ru-RU" sz="1600" dirty="0" smtClean="0">
                <a:solidFill>
                  <a:schemeClr val="tx1">
                    <a:lumMod val="50000"/>
                  </a:schemeClr>
                </a:solidFill>
              </a:rPr>
              <a:t>: </a:t>
            </a:r>
            <a:r>
              <a:rPr lang="en-US" sz="1600" dirty="0">
                <a:solidFill>
                  <a:schemeClr val="tx1">
                    <a:lumMod val="50000"/>
                  </a:schemeClr>
                </a:solidFill>
              </a:rPr>
              <a:t>Managers and the specialists of the authorized bodies for the implementation of activities in the field of environmental remediation of uranium mining and processing legacy sites as to include project managers, engineers, regulators, and the Directorate for managing the implementation of Interstate Target Programme “Remediation of the Uranium Mining Areas of the </a:t>
            </a:r>
            <a:r>
              <a:rPr lang="en-US" sz="1600" dirty="0" err="1">
                <a:solidFill>
                  <a:schemeClr val="tx1">
                    <a:lumMod val="50000"/>
                  </a:schemeClr>
                </a:solidFill>
              </a:rPr>
              <a:t>EurAsEC</a:t>
            </a:r>
            <a:r>
              <a:rPr lang="en-US" sz="1600" dirty="0">
                <a:solidFill>
                  <a:schemeClr val="tx1">
                    <a:lumMod val="50000"/>
                  </a:schemeClr>
                </a:solidFill>
              </a:rPr>
              <a:t> Member States”</a:t>
            </a:r>
            <a:endParaRPr lang="ru-RU" sz="1600" dirty="0">
              <a:solidFill>
                <a:schemeClr val="tx1">
                  <a:lumMod val="50000"/>
                </a:schemeClr>
              </a:solidFill>
            </a:endParaRPr>
          </a:p>
        </p:txBody>
      </p:sp>
      <p:graphicFrame>
        <p:nvGraphicFramePr>
          <p:cNvPr id="6" name="Таблица 5"/>
          <p:cNvGraphicFramePr>
            <a:graphicFrameLocks noGrp="1"/>
          </p:cNvGraphicFramePr>
          <p:nvPr>
            <p:extLst>
              <p:ext uri="{D42A27DB-BD31-4B8C-83A1-F6EECF244321}">
                <p14:modId xmlns:p14="http://schemas.microsoft.com/office/powerpoint/2010/main" val="205264123"/>
              </p:ext>
            </p:extLst>
          </p:nvPr>
        </p:nvGraphicFramePr>
        <p:xfrm>
          <a:off x="180863" y="1052736"/>
          <a:ext cx="8712968" cy="3023151"/>
        </p:xfrm>
        <a:graphic>
          <a:graphicData uri="http://schemas.openxmlformats.org/drawingml/2006/table">
            <a:tbl>
              <a:tblPr firstRow="1" firstCol="1" lastRow="1" lastCol="1" bandRow="1" bandCol="1">
                <a:tableStyleId>{5C22544A-7EE6-4342-B048-85BDC9FD1C3A}</a:tableStyleId>
              </a:tblPr>
              <a:tblGrid>
                <a:gridCol w="576064"/>
                <a:gridCol w="7488832"/>
                <a:gridCol w="648072"/>
              </a:tblGrid>
              <a:tr h="358857">
                <a:tc>
                  <a:txBody>
                    <a:bodyPr/>
                    <a:lstStyle/>
                    <a:p>
                      <a:pPr algn="ctr">
                        <a:spcBef>
                          <a:spcPts val="300"/>
                        </a:spcBef>
                        <a:spcAft>
                          <a:spcPts val="0"/>
                        </a:spcAft>
                      </a:pPr>
                      <a:r>
                        <a:rPr lang="ru-RU" sz="2000" b="1" dirty="0" smtClean="0">
                          <a:solidFill>
                            <a:sysClr val="windowText" lastClr="000000"/>
                          </a:solidFill>
                          <a:effectLst/>
                          <a:latin typeface="+mj-lt"/>
                          <a:cs typeface="Arial" panose="020B0604020202020204" pitchFamily="34" charset="0"/>
                        </a:rPr>
                        <a:t>№</a:t>
                      </a:r>
                      <a:endParaRPr lang="ru-RU" sz="2000" b="1" dirty="0">
                        <a:solidFill>
                          <a:sysClr val="windowText" lastClr="000000"/>
                        </a:solidFill>
                        <a:effectLst/>
                        <a:latin typeface="+mj-lt"/>
                        <a:cs typeface="Arial" panose="020B0604020202020204" pitchFamily="34" charset="0"/>
                      </a:endParaRPr>
                    </a:p>
                  </a:txBody>
                  <a:tcPr marL="23791" marR="23791"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300"/>
                        </a:spcBef>
                        <a:spcAft>
                          <a:spcPts val="0"/>
                        </a:spcAft>
                      </a:pPr>
                      <a:r>
                        <a:rPr lang="en-US" sz="2000" b="1" dirty="0" smtClean="0">
                          <a:solidFill>
                            <a:sysClr val="windowText" lastClr="000000"/>
                          </a:solidFill>
                          <a:effectLst/>
                          <a:latin typeface="+mj-lt"/>
                          <a:cs typeface="Arial" panose="020B0604020202020204" pitchFamily="34" charset="0"/>
                        </a:rPr>
                        <a:t>Course modules</a:t>
                      </a:r>
                      <a:endParaRPr lang="ru-RU" sz="2000" b="1" dirty="0">
                        <a:solidFill>
                          <a:sysClr val="windowText" lastClr="000000"/>
                        </a:solidFill>
                        <a:effectLst/>
                        <a:latin typeface="+mj-lt"/>
                        <a:cs typeface="Arial" panose="020B0604020202020204" pitchFamily="34" charset="0"/>
                      </a:endParaRPr>
                    </a:p>
                  </a:txBody>
                  <a:tcPr marL="23791" marR="2379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b="1" dirty="0" smtClean="0">
                          <a:solidFill>
                            <a:sysClr val="windowText" lastClr="000000"/>
                          </a:solidFill>
                          <a:effectLst/>
                          <a:latin typeface="+mj-lt"/>
                          <a:ea typeface="Calibri"/>
                          <a:cs typeface="Arial" panose="020B0604020202020204" pitchFamily="34" charset="0"/>
                        </a:rPr>
                        <a:t>Hrs.</a:t>
                      </a:r>
                      <a:endParaRPr lang="ru-RU" sz="2000" b="1"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70009">
                <a:tc>
                  <a:txBody>
                    <a:bodyPr/>
                    <a:lstStyle/>
                    <a:p>
                      <a:pPr algn="ctr">
                        <a:spcBef>
                          <a:spcPts val="300"/>
                        </a:spcBef>
                        <a:spcAft>
                          <a:spcPts val="0"/>
                        </a:spcAft>
                      </a:pPr>
                      <a:r>
                        <a:rPr lang="ru-RU" sz="2000" b="1" dirty="0" smtClean="0">
                          <a:solidFill>
                            <a:sysClr val="windowText" lastClr="000000"/>
                          </a:solidFill>
                          <a:effectLst/>
                          <a:latin typeface="+mj-lt"/>
                          <a:cs typeface="Arial" panose="020B0604020202020204" pitchFamily="34" charset="0"/>
                        </a:rPr>
                        <a:t>1</a:t>
                      </a:r>
                      <a:endParaRPr lang="ru-RU" sz="2000" b="1" dirty="0">
                        <a:solidFill>
                          <a:sysClr val="windowText" lastClr="000000"/>
                        </a:solidFill>
                        <a:effectLst/>
                        <a:latin typeface="+mj-lt"/>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Bef>
                          <a:spcPts val="300"/>
                        </a:spcBef>
                        <a:spcAft>
                          <a:spcPts val="0"/>
                        </a:spcAft>
                      </a:pPr>
                      <a:r>
                        <a:rPr lang="en-US" sz="2000" b="0" dirty="0" smtClean="0">
                          <a:solidFill>
                            <a:sysClr val="windowText" lastClr="000000"/>
                          </a:solidFill>
                          <a:effectLst/>
                          <a:latin typeface="+mj-lt"/>
                          <a:cs typeface="Arial" panose="020B0604020202020204" pitchFamily="34" charset="0"/>
                        </a:rPr>
                        <a:t>Initial training: Introduction to environmental assessment and remediation in areas affected by uranium production legacy sites </a:t>
                      </a:r>
                      <a:r>
                        <a:rPr lang="ru-RU" sz="2000" b="0" dirty="0" smtClean="0">
                          <a:solidFill>
                            <a:sysClr val="windowText" lastClr="000000"/>
                          </a:solidFill>
                          <a:effectLst/>
                          <a:latin typeface="+mj-lt"/>
                          <a:cs typeface="Arial" panose="020B0604020202020204" pitchFamily="34" charset="0"/>
                        </a:rPr>
                        <a:t>  </a:t>
                      </a:r>
                      <a:endParaRPr lang="en-US" sz="2000" b="0" dirty="0" smtClean="0">
                        <a:solidFill>
                          <a:sysClr val="windowText" lastClr="000000"/>
                        </a:solidFill>
                        <a:effectLst/>
                        <a:latin typeface="+mj-lt"/>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dirty="0">
                          <a:solidFill>
                            <a:sysClr val="windowText" lastClr="000000"/>
                          </a:solidFill>
                          <a:effectLst/>
                          <a:latin typeface="+mj-lt"/>
                          <a:cs typeface="Arial" panose="020B0604020202020204" pitchFamily="34" charset="0"/>
                        </a:rPr>
                        <a:t>1</a:t>
                      </a:r>
                      <a:r>
                        <a:rPr lang="ru-RU" sz="2000" dirty="0" smtClean="0">
                          <a:solidFill>
                            <a:sysClr val="windowText" lastClr="000000"/>
                          </a:solidFill>
                          <a:effectLst/>
                          <a:latin typeface="+mj-lt"/>
                          <a:cs typeface="Arial" panose="020B0604020202020204" pitchFamily="34" charset="0"/>
                        </a:rPr>
                        <a:t>0</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857">
                <a:tc>
                  <a:txBody>
                    <a:bodyPr/>
                    <a:lstStyle/>
                    <a:p>
                      <a:pPr algn="ctr">
                        <a:spcBef>
                          <a:spcPts val="300"/>
                        </a:spcBef>
                        <a:spcAft>
                          <a:spcPts val="0"/>
                        </a:spcAft>
                      </a:pPr>
                      <a:r>
                        <a:rPr lang="ru-RU" sz="2000" b="1" i="0" dirty="0" smtClean="0">
                          <a:solidFill>
                            <a:sysClr val="windowText" lastClr="000000"/>
                          </a:solidFill>
                          <a:effectLst/>
                          <a:latin typeface="+mj-lt"/>
                          <a:cs typeface="Arial" panose="020B0604020202020204" pitchFamily="34" charset="0"/>
                        </a:rPr>
                        <a:t>2</a:t>
                      </a:r>
                      <a:endParaRPr lang="ru-RU" sz="2000" b="1" i="0" dirty="0">
                        <a:solidFill>
                          <a:sysClr val="windowText" lastClr="000000"/>
                        </a:solidFill>
                        <a:effectLst/>
                        <a:latin typeface="+mj-lt"/>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Bef>
                          <a:spcPts val="300"/>
                        </a:spcBef>
                        <a:spcAft>
                          <a:spcPts val="0"/>
                        </a:spcAft>
                      </a:pPr>
                      <a:r>
                        <a:rPr lang="en-US" sz="2000" b="0" i="0" dirty="0" smtClean="0">
                          <a:solidFill>
                            <a:sysClr val="windowText" lastClr="000000"/>
                          </a:solidFill>
                          <a:effectLst/>
                          <a:latin typeface="+mj-lt"/>
                          <a:cs typeface="Arial" panose="020B0604020202020204" pitchFamily="34" charset="0"/>
                        </a:rPr>
                        <a:t>Remediation planning for uranium production legacy sites </a:t>
                      </a:r>
                      <a:endParaRPr lang="ru-RU" sz="2000" b="0" i="0" dirty="0">
                        <a:solidFill>
                          <a:sysClr val="windowText" lastClr="000000"/>
                        </a:solidFill>
                        <a:effectLst/>
                        <a:latin typeface="+mj-lt"/>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dirty="0">
                          <a:solidFill>
                            <a:sysClr val="windowText" lastClr="000000"/>
                          </a:solidFill>
                          <a:effectLst/>
                          <a:latin typeface="+mj-lt"/>
                          <a:cs typeface="Arial" panose="020B0604020202020204" pitchFamily="34" charset="0"/>
                        </a:rPr>
                        <a:t>2</a:t>
                      </a:r>
                      <a:r>
                        <a:rPr lang="ru-RU" sz="2000" dirty="0" smtClean="0">
                          <a:solidFill>
                            <a:sysClr val="windowText" lastClr="000000"/>
                          </a:solidFill>
                          <a:effectLst/>
                          <a:latin typeface="+mj-lt"/>
                          <a:cs typeface="Arial" panose="020B0604020202020204" pitchFamily="34" charset="0"/>
                        </a:rPr>
                        <a:t>0</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857">
                <a:tc>
                  <a:txBody>
                    <a:bodyPr/>
                    <a:lstStyle/>
                    <a:p>
                      <a:pPr algn="ctr">
                        <a:spcBef>
                          <a:spcPts val="300"/>
                        </a:spcBef>
                        <a:spcAft>
                          <a:spcPts val="0"/>
                        </a:spcAft>
                      </a:pPr>
                      <a:r>
                        <a:rPr lang="ru-RU" sz="2000" b="1" dirty="0" smtClean="0">
                          <a:solidFill>
                            <a:sysClr val="windowText" lastClr="000000"/>
                          </a:solidFill>
                          <a:effectLst/>
                          <a:latin typeface="+mj-lt"/>
                          <a:cs typeface="Arial" panose="020B0604020202020204" pitchFamily="34" charset="0"/>
                        </a:rPr>
                        <a:t>3</a:t>
                      </a:r>
                      <a:endParaRPr lang="ru-RU" sz="2000" b="1" dirty="0">
                        <a:solidFill>
                          <a:sysClr val="windowText" lastClr="000000"/>
                        </a:solidFill>
                        <a:effectLst/>
                        <a:latin typeface="+mj-lt"/>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Bef>
                          <a:spcPts val="300"/>
                        </a:spcBef>
                        <a:spcAft>
                          <a:spcPts val="0"/>
                        </a:spcAft>
                      </a:pPr>
                      <a:r>
                        <a:rPr lang="en-US" sz="2000" b="0" dirty="0" smtClean="0">
                          <a:solidFill>
                            <a:sysClr val="windowText" lastClr="000000"/>
                          </a:solidFill>
                          <a:effectLst/>
                          <a:latin typeface="+mj-lt"/>
                          <a:cs typeface="Arial" panose="020B0604020202020204" pitchFamily="34" charset="0"/>
                        </a:rPr>
                        <a:t>Implementation of the remediation programmes</a:t>
                      </a:r>
                      <a:endParaRPr lang="ru-RU" sz="2000" b="0" dirty="0">
                        <a:solidFill>
                          <a:sysClr val="windowText" lastClr="000000"/>
                        </a:solidFill>
                        <a:effectLst/>
                        <a:latin typeface="+mj-lt"/>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ru-RU" sz="2000" dirty="0" smtClean="0">
                          <a:solidFill>
                            <a:sysClr val="windowText" lastClr="000000"/>
                          </a:solidFill>
                          <a:effectLst/>
                          <a:latin typeface="+mj-lt"/>
                          <a:cs typeface="Arial" panose="020B0604020202020204" pitchFamily="34" charset="0"/>
                        </a:rPr>
                        <a:t>22</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857">
                <a:tc>
                  <a:txBody>
                    <a:bodyPr/>
                    <a:lstStyle/>
                    <a:p>
                      <a:pPr algn="ctr">
                        <a:spcBef>
                          <a:spcPts val="300"/>
                        </a:spcBef>
                        <a:spcAft>
                          <a:spcPts val="0"/>
                        </a:spcAft>
                      </a:pPr>
                      <a:r>
                        <a:rPr lang="ru-RU" sz="2000" b="1" dirty="0" smtClean="0">
                          <a:solidFill>
                            <a:sysClr val="windowText" lastClr="000000"/>
                          </a:solidFill>
                          <a:effectLst/>
                          <a:latin typeface="+mj-lt"/>
                          <a:ea typeface="Calibri"/>
                          <a:cs typeface="Arial" panose="020B0604020202020204" pitchFamily="34" charset="0"/>
                        </a:rPr>
                        <a:t>4</a:t>
                      </a:r>
                      <a:endParaRPr lang="ru-RU" sz="2000" b="1" dirty="0">
                        <a:solidFill>
                          <a:sysClr val="windowText" lastClr="000000"/>
                        </a:solidFill>
                        <a:effectLst/>
                        <a:latin typeface="+mj-lt"/>
                        <a:ea typeface="Calibri"/>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Bef>
                          <a:spcPts val="300"/>
                        </a:spcBef>
                        <a:spcAft>
                          <a:spcPts val="0"/>
                        </a:spcAft>
                      </a:pPr>
                      <a:r>
                        <a:rPr lang="en-US" sz="2000" b="0" dirty="0" smtClean="0">
                          <a:solidFill>
                            <a:sysClr val="windowText" lastClr="000000"/>
                          </a:solidFill>
                          <a:effectLst/>
                          <a:latin typeface="+mj-lt"/>
                          <a:cs typeface="Arial" panose="020B0604020202020204" pitchFamily="34" charset="0"/>
                        </a:rPr>
                        <a:t>Post remediation management at uranium production legacy sites</a:t>
                      </a:r>
                      <a:endParaRPr lang="ru-RU" sz="2000" b="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dirty="0">
                          <a:solidFill>
                            <a:sysClr val="windowText" lastClr="000000"/>
                          </a:solidFill>
                          <a:effectLst/>
                          <a:latin typeface="+mj-lt"/>
                          <a:cs typeface="Arial" panose="020B0604020202020204" pitchFamily="34" charset="0"/>
                        </a:rPr>
                        <a:t>1</a:t>
                      </a:r>
                      <a:r>
                        <a:rPr lang="ru-RU" sz="2000" dirty="0" smtClean="0">
                          <a:solidFill>
                            <a:sysClr val="windowText" lastClr="000000"/>
                          </a:solidFill>
                          <a:effectLst/>
                          <a:latin typeface="+mj-lt"/>
                          <a:cs typeface="Arial" panose="020B0604020202020204" pitchFamily="34" charset="0"/>
                        </a:rPr>
                        <a:t>6</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857">
                <a:tc>
                  <a:txBody>
                    <a:bodyPr/>
                    <a:lstStyle/>
                    <a:p>
                      <a:pPr algn="ctr">
                        <a:spcAft>
                          <a:spcPts val="0"/>
                        </a:spcAft>
                      </a:pPr>
                      <a:r>
                        <a:rPr lang="ru-RU" sz="2000" b="1" dirty="0" smtClean="0">
                          <a:solidFill>
                            <a:sysClr val="windowText" lastClr="000000"/>
                          </a:solidFill>
                          <a:effectLst/>
                          <a:latin typeface="+mj-lt"/>
                          <a:ea typeface="Calibri"/>
                          <a:cs typeface="Arial" panose="020B0604020202020204" pitchFamily="34" charset="0"/>
                        </a:rPr>
                        <a:t>5</a:t>
                      </a:r>
                      <a:endParaRPr lang="ru-RU" sz="2000" b="1" dirty="0">
                        <a:solidFill>
                          <a:sysClr val="windowText" lastClr="000000"/>
                        </a:solidFill>
                        <a:effectLst/>
                        <a:latin typeface="+mj-lt"/>
                        <a:ea typeface="Calibri"/>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0"/>
                        </a:spcAft>
                      </a:pPr>
                      <a:r>
                        <a:rPr lang="en-US" sz="2000" b="0" dirty="0" smtClean="0">
                          <a:solidFill>
                            <a:sysClr val="windowText" lastClr="000000"/>
                          </a:solidFill>
                          <a:effectLst/>
                          <a:latin typeface="+mj-lt"/>
                          <a:cs typeface="Arial" panose="020B0604020202020204" pitchFamily="34" charset="0"/>
                        </a:rPr>
                        <a:t>Final examination</a:t>
                      </a:r>
                      <a:endParaRPr lang="ru-RU" sz="2000" b="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ru-RU" sz="2000" dirty="0" smtClean="0">
                          <a:solidFill>
                            <a:sysClr val="windowText" lastClr="000000"/>
                          </a:solidFill>
                          <a:effectLst/>
                          <a:latin typeface="+mj-lt"/>
                          <a:cs typeface="Arial" panose="020B0604020202020204" pitchFamily="34" charset="0"/>
                        </a:rPr>
                        <a:t>4</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857">
                <a:tc gridSpan="2">
                  <a:txBody>
                    <a:bodyPr/>
                    <a:lstStyle/>
                    <a:p>
                      <a:pPr algn="r">
                        <a:spcAft>
                          <a:spcPts val="0"/>
                        </a:spcAft>
                      </a:pPr>
                      <a:r>
                        <a:rPr lang="en-US" sz="2000" b="1" dirty="0" smtClean="0">
                          <a:solidFill>
                            <a:sysClr val="windowText" lastClr="000000"/>
                          </a:solidFill>
                          <a:effectLst/>
                          <a:latin typeface="+mj-lt"/>
                          <a:ea typeface="Calibri"/>
                          <a:cs typeface="Arial" panose="020B0604020202020204" pitchFamily="34" charset="0"/>
                        </a:rPr>
                        <a:t>Total:</a:t>
                      </a:r>
                      <a:endParaRPr lang="ru-RU" sz="2000" b="1" dirty="0">
                        <a:solidFill>
                          <a:sysClr val="windowText" lastClr="000000"/>
                        </a:solidFill>
                        <a:effectLst/>
                        <a:latin typeface="+mj-lt"/>
                        <a:ea typeface="Calibri"/>
                        <a:cs typeface="Arial" panose="020B0604020202020204" pitchFamily="34" charset="0"/>
                      </a:endParaRPr>
                    </a:p>
                  </a:txBody>
                  <a:tcPr marL="23791" marR="23791"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just">
                        <a:spcAft>
                          <a:spcPts val="0"/>
                        </a:spcAft>
                      </a:pPr>
                      <a:endParaRPr lang="ru-RU" sz="2000" b="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spcAft>
                          <a:spcPts val="0"/>
                        </a:spcAft>
                      </a:pPr>
                      <a:r>
                        <a:rPr lang="en-US" sz="2000" dirty="0" smtClean="0">
                          <a:solidFill>
                            <a:sysClr val="windowText" lastClr="000000"/>
                          </a:solidFill>
                          <a:effectLst/>
                          <a:latin typeface="+mj-lt"/>
                          <a:ea typeface="Calibri"/>
                          <a:cs typeface="Arial" panose="020B0604020202020204" pitchFamily="34" charset="0"/>
                        </a:rPr>
                        <a:t>72</a:t>
                      </a:r>
                      <a:endParaRPr lang="ru-RU" sz="2000" dirty="0">
                        <a:solidFill>
                          <a:sysClr val="windowText" lastClr="000000"/>
                        </a:solidFill>
                        <a:effectLst/>
                        <a:latin typeface="+mj-lt"/>
                        <a:ea typeface="Calibri"/>
                        <a:cs typeface="Arial" panose="020B0604020202020204" pitchFamily="34" charset="0"/>
                      </a:endParaRPr>
                    </a:p>
                  </a:txBody>
                  <a:tcPr marL="23791" marR="23791"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pic>
        <p:nvPicPr>
          <p:cNvPr id="7" name="Picture 2" descr="C:\Users\Public\Pictures\Sample Pictures\Иконки\3d-люди\3D Character (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6479" y="4502747"/>
            <a:ext cx="1296001" cy="17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3363471"/>
      </p:ext>
    </p:extLst>
  </p:cSld>
  <p:clrMapOvr>
    <a:masterClrMapping/>
  </p:clrMapOvr>
  <p:timing>
    <p:tnLst>
      <p:par>
        <p:cTn id="1" dur="indefinite" restart="never" nodeType="tmRoot"/>
      </p:par>
    </p:tnLst>
  </p:timing>
</p:sld>
</file>

<file path=ppt/theme/theme1.xml><?xml version="1.0" encoding="utf-8"?>
<a:theme xmlns:a="http://schemas.openxmlformats.org/drawingml/2006/main" name="Шаблон учебной презентации ЦИП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Шаблон учебной презентации_English.pptx" id="{078E0DF5-C7B0-40FD-A780-6F58F38459C7}" vid="{739ADD31-08C4-4649-8B79-E03EB01A56B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Обучение_учебная презентация ЦИПК</Template>
  <TotalTime>1207</TotalTime>
  <Words>1099</Words>
  <Application>Microsoft Office PowerPoint</Application>
  <PresentationFormat>Экран (4:3)</PresentationFormat>
  <Paragraphs>139</Paragraphs>
  <Slides>10</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Шаблон учебной презентации ЦИПК</vt:lpstr>
      <vt:lpstr>Development and Implementation of Complex Programmes on Remediation of Areas Affected by Uranium Production</vt:lpstr>
      <vt:lpstr>CICE&amp;T Organization Chart</vt:lpstr>
      <vt:lpstr>Rosatom CICE&amp;T lines of activities </vt:lpstr>
      <vt:lpstr>The CICE&amp;T Activities in Decommissioning Field</vt:lpstr>
      <vt:lpstr>Building Capacity for Developing and Implementing Integrated Programmes for Remediation of the Areas Affected by Uranium Mining – Concept Details</vt:lpstr>
      <vt:lpstr>Development and Implementation of Complex Programmes on Remediation of Areas Affected by Uranium Production</vt:lpstr>
      <vt:lpstr>Project Implementation: R&amp;R </vt:lpstr>
      <vt:lpstr>Training Objectives (after review by the IAEA experts, Febr.2012)   </vt:lpstr>
      <vt:lpstr>Training Programme Description (after review by the IAEA experts, Febr.2012)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97</cp:revision>
  <dcterms:created xsi:type="dcterms:W3CDTF">2013-12-18T09:40:01Z</dcterms:created>
  <dcterms:modified xsi:type="dcterms:W3CDTF">2014-06-26T13:23:36Z</dcterms:modified>
</cp:coreProperties>
</file>