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87" r:id="rId2"/>
  </p:sldMasterIdLst>
  <p:notesMasterIdLst>
    <p:notesMasterId r:id="rId22"/>
  </p:notesMasterIdLst>
  <p:sldIdLst>
    <p:sldId id="381" r:id="rId3"/>
    <p:sldId id="384" r:id="rId4"/>
    <p:sldId id="359" r:id="rId5"/>
    <p:sldId id="258" r:id="rId6"/>
    <p:sldId id="259" r:id="rId7"/>
    <p:sldId id="295" r:id="rId8"/>
    <p:sldId id="261" r:id="rId9"/>
    <p:sldId id="265" r:id="rId10"/>
    <p:sldId id="365" r:id="rId11"/>
    <p:sldId id="366" r:id="rId12"/>
    <p:sldId id="369" r:id="rId13"/>
    <p:sldId id="371" r:id="rId14"/>
    <p:sldId id="377" r:id="rId15"/>
    <p:sldId id="378" r:id="rId16"/>
    <p:sldId id="385" r:id="rId17"/>
    <p:sldId id="313" r:id="rId18"/>
    <p:sldId id="382" r:id="rId19"/>
    <p:sldId id="316" r:id="rId20"/>
    <p:sldId id="367" r:id="rId21"/>
  </p:sldIdLst>
  <p:sldSz cx="9144000" cy="6858000" type="screen4x3"/>
  <p:notesSz cx="6797675" cy="9926638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itchFamily="18" charset="0"/>
        <a:ea typeface="+mn-ea"/>
        <a:cs typeface="DejaVu Sans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itchFamily="18" charset="0"/>
        <a:ea typeface="+mn-ea"/>
        <a:cs typeface="DejaVu Sans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itchFamily="18" charset="0"/>
        <a:ea typeface="+mn-ea"/>
        <a:cs typeface="DejaVu Sans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itchFamily="18" charset="0"/>
        <a:ea typeface="+mn-ea"/>
        <a:cs typeface="DejaVu Sans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Times New Roman" pitchFamily="18" charset="0"/>
        <a:ea typeface="+mn-ea"/>
        <a:cs typeface="DejaVu Sans" pitchFamily="34" charset="0"/>
      </a:defRPr>
    </a:lvl5pPr>
    <a:lvl6pPr marL="2286000" algn="l" defTabSz="914400" rtl="0" eaLnBrk="1" latinLnBrk="1" hangingPunct="1">
      <a:defRPr sz="2800" kern="1200">
        <a:solidFill>
          <a:schemeClr val="bg1"/>
        </a:solidFill>
        <a:latin typeface="Times New Roman" pitchFamily="18" charset="0"/>
        <a:ea typeface="+mn-ea"/>
        <a:cs typeface="DejaVu Sans" pitchFamily="34" charset="0"/>
      </a:defRPr>
    </a:lvl6pPr>
    <a:lvl7pPr marL="2743200" algn="l" defTabSz="914400" rtl="0" eaLnBrk="1" latinLnBrk="1" hangingPunct="1">
      <a:defRPr sz="2800" kern="1200">
        <a:solidFill>
          <a:schemeClr val="bg1"/>
        </a:solidFill>
        <a:latin typeface="Times New Roman" pitchFamily="18" charset="0"/>
        <a:ea typeface="+mn-ea"/>
        <a:cs typeface="DejaVu Sans" pitchFamily="34" charset="0"/>
      </a:defRPr>
    </a:lvl7pPr>
    <a:lvl8pPr marL="3200400" algn="l" defTabSz="914400" rtl="0" eaLnBrk="1" latinLnBrk="1" hangingPunct="1">
      <a:defRPr sz="2800" kern="1200">
        <a:solidFill>
          <a:schemeClr val="bg1"/>
        </a:solidFill>
        <a:latin typeface="Times New Roman" pitchFamily="18" charset="0"/>
        <a:ea typeface="+mn-ea"/>
        <a:cs typeface="DejaVu Sans" pitchFamily="34" charset="0"/>
      </a:defRPr>
    </a:lvl8pPr>
    <a:lvl9pPr marL="3657600" algn="l" defTabSz="914400" rtl="0" eaLnBrk="1" latinLnBrk="1" hangingPunct="1">
      <a:defRPr sz="2800" kern="1200">
        <a:solidFill>
          <a:schemeClr val="bg1"/>
        </a:solidFill>
        <a:latin typeface="Times New Roman" pitchFamily="18" charset="0"/>
        <a:ea typeface="+mn-ea"/>
        <a:cs typeface="DejaVu Sans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66CC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7554" autoAdjust="0"/>
  </p:normalViewPr>
  <p:slideViewPr>
    <p:cSldViewPr>
      <p:cViewPr>
        <p:scale>
          <a:sx n="70" d="100"/>
          <a:sy n="70" d="100"/>
        </p:scale>
        <p:origin x="-1944" y="-52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C1A937-D10E-48CC-9E76-71C3E468D170}" type="doc">
      <dgm:prSet loTypeId="urn:microsoft.com/office/officeart/2005/8/layout/target3" loCatId="relationship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GB"/>
        </a:p>
      </dgm:t>
    </dgm:pt>
    <dgm:pt modelId="{B9BD64EF-2DF0-4B7E-B6C0-DA91A64A61CB}">
      <dgm:prSet/>
      <dgm:spPr/>
      <dgm:t>
        <a:bodyPr/>
        <a:lstStyle/>
        <a:p>
          <a:pPr algn="l" rtl="0"/>
          <a:r>
            <a:rPr lang="en-GB" dirty="0" smtClean="0"/>
            <a:t>Background to World Nuclear University</a:t>
          </a:r>
          <a:endParaRPr lang="en-GB" dirty="0"/>
        </a:p>
      </dgm:t>
    </dgm:pt>
    <dgm:pt modelId="{D10827E6-1EC9-4B07-AA35-9D1D8C9FF0D2}" type="parTrans" cxnId="{E8CCC61A-5057-4179-A116-E4309AEE235E}">
      <dgm:prSet/>
      <dgm:spPr/>
      <dgm:t>
        <a:bodyPr/>
        <a:lstStyle/>
        <a:p>
          <a:endParaRPr lang="en-GB"/>
        </a:p>
      </dgm:t>
    </dgm:pt>
    <dgm:pt modelId="{F7981A92-94B6-4F21-9F02-29020BAD9175}" type="sibTrans" cxnId="{E8CCC61A-5057-4179-A116-E4309AEE235E}">
      <dgm:prSet/>
      <dgm:spPr/>
      <dgm:t>
        <a:bodyPr/>
        <a:lstStyle/>
        <a:p>
          <a:endParaRPr lang="en-GB"/>
        </a:p>
      </dgm:t>
    </dgm:pt>
    <dgm:pt modelId="{FC6B22B5-8E12-4EC4-B1B7-62DE803B3315}">
      <dgm:prSet/>
      <dgm:spPr/>
      <dgm:t>
        <a:bodyPr/>
        <a:lstStyle/>
        <a:p>
          <a:pPr algn="l" rtl="0"/>
          <a:r>
            <a:rPr lang="en-GB" dirty="0" smtClean="0"/>
            <a:t>                          Summer Institute</a:t>
          </a:r>
          <a:endParaRPr lang="en-GB" dirty="0"/>
        </a:p>
      </dgm:t>
    </dgm:pt>
    <dgm:pt modelId="{94BE7F4A-736E-4092-850E-250E14D2A8FA}" type="parTrans" cxnId="{280DF531-0405-4BB2-AD2B-17486DEA132B}">
      <dgm:prSet/>
      <dgm:spPr/>
      <dgm:t>
        <a:bodyPr/>
        <a:lstStyle/>
        <a:p>
          <a:endParaRPr lang="en-GB"/>
        </a:p>
      </dgm:t>
    </dgm:pt>
    <dgm:pt modelId="{6368D4EC-1B42-40EB-B4BF-0F738E7360FF}" type="sibTrans" cxnId="{280DF531-0405-4BB2-AD2B-17486DEA132B}">
      <dgm:prSet/>
      <dgm:spPr/>
      <dgm:t>
        <a:bodyPr/>
        <a:lstStyle/>
        <a:p>
          <a:endParaRPr lang="en-GB"/>
        </a:p>
      </dgm:t>
    </dgm:pt>
    <dgm:pt modelId="{3FB58B91-CCC7-4DE5-9010-08D89123DD67}">
      <dgm:prSet/>
      <dgm:spPr/>
      <dgm:t>
        <a:bodyPr/>
        <a:lstStyle/>
        <a:p>
          <a:pPr algn="l" rtl="0"/>
          <a:r>
            <a:rPr lang="en-GB" dirty="0" smtClean="0"/>
            <a:t>Radiation Technologies School</a:t>
          </a:r>
          <a:endParaRPr lang="en-GB" dirty="0"/>
        </a:p>
      </dgm:t>
    </dgm:pt>
    <dgm:pt modelId="{D5FF9586-1679-42C5-9656-8418054AA7CA}" type="parTrans" cxnId="{EDA287D3-8B98-412E-9023-409D9CAD90F0}">
      <dgm:prSet/>
      <dgm:spPr/>
      <dgm:t>
        <a:bodyPr/>
        <a:lstStyle/>
        <a:p>
          <a:endParaRPr lang="en-GB"/>
        </a:p>
      </dgm:t>
    </dgm:pt>
    <dgm:pt modelId="{9A5C2579-07F4-4BD4-8E59-0CA38E0AF138}" type="sibTrans" cxnId="{EDA287D3-8B98-412E-9023-409D9CAD90F0}">
      <dgm:prSet/>
      <dgm:spPr/>
      <dgm:t>
        <a:bodyPr/>
        <a:lstStyle/>
        <a:p>
          <a:endParaRPr lang="en-GB"/>
        </a:p>
      </dgm:t>
    </dgm:pt>
    <dgm:pt modelId="{83FB9C15-BC96-4CC9-BCE3-93425416E91C}">
      <dgm:prSet/>
      <dgm:spPr/>
      <dgm:t>
        <a:bodyPr/>
        <a:lstStyle/>
        <a:p>
          <a:pPr algn="l" rtl="0"/>
          <a:r>
            <a:rPr lang="en-GB" dirty="0" smtClean="0"/>
            <a:t>One week courses</a:t>
          </a:r>
          <a:endParaRPr lang="en-GB" dirty="0"/>
        </a:p>
      </dgm:t>
    </dgm:pt>
    <dgm:pt modelId="{D747FBB1-587B-44D4-A439-33F29BBC88DA}" type="parTrans" cxnId="{C8CE1C3C-E31E-4B9C-A61F-D10CF1A4382B}">
      <dgm:prSet/>
      <dgm:spPr/>
      <dgm:t>
        <a:bodyPr/>
        <a:lstStyle/>
        <a:p>
          <a:endParaRPr lang="en-GB"/>
        </a:p>
      </dgm:t>
    </dgm:pt>
    <dgm:pt modelId="{5A7D0514-D4E8-4DFA-9FE7-3E0B2EDD05FE}" type="sibTrans" cxnId="{C8CE1C3C-E31E-4B9C-A61F-D10CF1A4382B}">
      <dgm:prSet/>
      <dgm:spPr/>
      <dgm:t>
        <a:bodyPr/>
        <a:lstStyle/>
        <a:p>
          <a:endParaRPr lang="en-GB"/>
        </a:p>
      </dgm:t>
    </dgm:pt>
    <dgm:pt modelId="{F7482493-3B1A-4CDD-A4FF-71710909C124}">
      <dgm:prSet/>
      <dgm:spPr/>
      <dgm:t>
        <a:bodyPr/>
        <a:lstStyle/>
        <a:p>
          <a:pPr algn="l" rtl="0"/>
          <a:endParaRPr lang="en-GB" dirty="0"/>
        </a:p>
      </dgm:t>
    </dgm:pt>
    <dgm:pt modelId="{92D38354-72B3-469F-AFAC-7D10096D9A8A}" type="parTrans" cxnId="{51D061DB-2252-4653-B37F-EB1D5B1593BE}">
      <dgm:prSet/>
      <dgm:spPr/>
      <dgm:t>
        <a:bodyPr/>
        <a:lstStyle/>
        <a:p>
          <a:endParaRPr lang="en-GB"/>
        </a:p>
      </dgm:t>
    </dgm:pt>
    <dgm:pt modelId="{619E0408-8A44-46F1-ADDC-F7925A219696}" type="sibTrans" cxnId="{51D061DB-2252-4653-B37F-EB1D5B1593BE}">
      <dgm:prSet/>
      <dgm:spPr/>
      <dgm:t>
        <a:bodyPr/>
        <a:lstStyle/>
        <a:p>
          <a:endParaRPr lang="en-GB"/>
        </a:p>
      </dgm:t>
    </dgm:pt>
    <dgm:pt modelId="{D392EC94-342E-4944-B250-4BF163B4FE96}">
      <dgm:prSet custT="1"/>
      <dgm:spPr/>
      <dgm:t>
        <a:bodyPr/>
        <a:lstStyle/>
        <a:p>
          <a:pPr algn="l" rtl="0"/>
          <a:r>
            <a:rPr lang="en-GB" sz="2400" dirty="0" smtClean="0"/>
            <a:t>Award 2013</a:t>
          </a:r>
          <a:endParaRPr lang="en-GB" sz="2400" dirty="0"/>
        </a:p>
      </dgm:t>
    </dgm:pt>
    <dgm:pt modelId="{9875ECFE-8278-471A-891F-5F1B844310AA}" type="parTrans" cxnId="{9A5AE6E4-E0FB-4102-8E32-1A4199473BBA}">
      <dgm:prSet/>
      <dgm:spPr/>
      <dgm:t>
        <a:bodyPr/>
        <a:lstStyle/>
        <a:p>
          <a:endParaRPr lang="en-GB"/>
        </a:p>
      </dgm:t>
    </dgm:pt>
    <dgm:pt modelId="{7C6BFD12-17E9-4703-B1B7-DA8CE1BB5578}" type="sibTrans" cxnId="{9A5AE6E4-E0FB-4102-8E32-1A4199473BBA}">
      <dgm:prSet/>
      <dgm:spPr/>
      <dgm:t>
        <a:bodyPr/>
        <a:lstStyle/>
        <a:p>
          <a:endParaRPr lang="en-GB"/>
        </a:p>
      </dgm:t>
    </dgm:pt>
    <dgm:pt modelId="{2BE9CDF8-037B-4CB2-8B8F-EED9D15E267D}" type="pres">
      <dgm:prSet presAssocID="{85C1A937-D10E-48CC-9E76-71C3E468D17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A629C3F-6E7B-4D31-840D-4B2A5CEE7C7A}" type="pres">
      <dgm:prSet presAssocID="{B9BD64EF-2DF0-4B7E-B6C0-DA91A64A61CB}" presName="circle1" presStyleLbl="node1" presStyleIdx="0" presStyleCnt="5"/>
      <dgm:spPr/>
    </dgm:pt>
    <dgm:pt modelId="{006F8039-2F65-4FC9-B2EA-B5DE2FE5A35F}" type="pres">
      <dgm:prSet presAssocID="{B9BD64EF-2DF0-4B7E-B6C0-DA91A64A61CB}" presName="space" presStyleCnt="0"/>
      <dgm:spPr/>
    </dgm:pt>
    <dgm:pt modelId="{2CD36CC5-E546-40A7-9BAF-11BCA76F687D}" type="pres">
      <dgm:prSet presAssocID="{B9BD64EF-2DF0-4B7E-B6C0-DA91A64A61CB}" presName="rect1" presStyleLbl="alignAcc1" presStyleIdx="0" presStyleCnt="5"/>
      <dgm:spPr/>
      <dgm:t>
        <a:bodyPr/>
        <a:lstStyle/>
        <a:p>
          <a:endParaRPr lang="en-GB"/>
        </a:p>
      </dgm:t>
    </dgm:pt>
    <dgm:pt modelId="{5A8F006F-9A7A-464D-8960-4658AE39A993}" type="pres">
      <dgm:prSet presAssocID="{FC6B22B5-8E12-4EC4-B1B7-62DE803B3315}" presName="vertSpace2" presStyleLbl="node1" presStyleIdx="0" presStyleCnt="5"/>
      <dgm:spPr/>
    </dgm:pt>
    <dgm:pt modelId="{9A96FB0B-1707-4C87-865F-FA4DC5724FE7}" type="pres">
      <dgm:prSet presAssocID="{FC6B22B5-8E12-4EC4-B1B7-62DE803B3315}" presName="circle2" presStyleLbl="node1" presStyleIdx="1" presStyleCnt="5"/>
      <dgm:spPr/>
      <dgm:t>
        <a:bodyPr/>
        <a:lstStyle/>
        <a:p>
          <a:endParaRPr lang="en-GB"/>
        </a:p>
      </dgm:t>
    </dgm:pt>
    <dgm:pt modelId="{A4D708C5-1964-41DD-AEE7-E72229B0F216}" type="pres">
      <dgm:prSet presAssocID="{FC6B22B5-8E12-4EC4-B1B7-62DE803B3315}" presName="rect2" presStyleLbl="alignAcc1" presStyleIdx="1" presStyleCnt="5" custScaleX="136330" custScaleY="69524" custLinFactNeighborX="-18165" custLinFactNeighborY="-11004"/>
      <dgm:spPr/>
      <dgm:t>
        <a:bodyPr/>
        <a:lstStyle/>
        <a:p>
          <a:endParaRPr lang="en-GB"/>
        </a:p>
      </dgm:t>
    </dgm:pt>
    <dgm:pt modelId="{1ADC426A-86C6-40D6-924F-60C74E9C8782}" type="pres">
      <dgm:prSet presAssocID="{3FB58B91-CCC7-4DE5-9010-08D89123DD67}" presName="vertSpace3" presStyleLbl="node1" presStyleIdx="1" presStyleCnt="5"/>
      <dgm:spPr/>
    </dgm:pt>
    <dgm:pt modelId="{4A974904-1879-47EE-8A98-8D71619F7E51}" type="pres">
      <dgm:prSet presAssocID="{3FB58B91-CCC7-4DE5-9010-08D89123DD67}" presName="circle3" presStyleLbl="node1" presStyleIdx="2" presStyleCnt="5"/>
      <dgm:spPr/>
    </dgm:pt>
    <dgm:pt modelId="{04762929-765A-43A9-906B-D5450F9FEDAE}" type="pres">
      <dgm:prSet presAssocID="{3FB58B91-CCC7-4DE5-9010-08D89123DD67}" presName="rect3" presStyleLbl="alignAcc1" presStyleIdx="2" presStyleCnt="5"/>
      <dgm:spPr/>
      <dgm:t>
        <a:bodyPr/>
        <a:lstStyle/>
        <a:p>
          <a:endParaRPr lang="en-GB"/>
        </a:p>
      </dgm:t>
    </dgm:pt>
    <dgm:pt modelId="{B242E49E-4FD1-46D2-A558-96A83176C9DE}" type="pres">
      <dgm:prSet presAssocID="{83FB9C15-BC96-4CC9-BCE3-93425416E91C}" presName="vertSpace4" presStyleLbl="node1" presStyleIdx="2" presStyleCnt="5"/>
      <dgm:spPr/>
    </dgm:pt>
    <dgm:pt modelId="{5BB75D6A-90BA-469D-9391-CD05B294882D}" type="pres">
      <dgm:prSet presAssocID="{83FB9C15-BC96-4CC9-BCE3-93425416E91C}" presName="circle4" presStyleLbl="node1" presStyleIdx="3" presStyleCnt="5"/>
      <dgm:spPr/>
    </dgm:pt>
    <dgm:pt modelId="{D4C3974F-A53E-4918-A491-D8B086BB1DE4}" type="pres">
      <dgm:prSet presAssocID="{83FB9C15-BC96-4CC9-BCE3-93425416E91C}" presName="rect4" presStyleLbl="alignAcc1" presStyleIdx="3" presStyleCnt="5"/>
      <dgm:spPr/>
      <dgm:t>
        <a:bodyPr/>
        <a:lstStyle/>
        <a:p>
          <a:endParaRPr lang="en-GB"/>
        </a:p>
      </dgm:t>
    </dgm:pt>
    <dgm:pt modelId="{9E8E54C2-18D4-498D-A543-741BD0935835}" type="pres">
      <dgm:prSet presAssocID="{F7482493-3B1A-4CDD-A4FF-71710909C124}" presName="vertSpace5" presStyleLbl="node1" presStyleIdx="3" presStyleCnt="5"/>
      <dgm:spPr/>
    </dgm:pt>
    <dgm:pt modelId="{5DA78F21-17B1-435F-BAFD-DC416924D611}" type="pres">
      <dgm:prSet presAssocID="{F7482493-3B1A-4CDD-A4FF-71710909C124}" presName="circle5" presStyleLbl="node1" presStyleIdx="4" presStyleCnt="5"/>
      <dgm:spPr/>
    </dgm:pt>
    <dgm:pt modelId="{D9E10758-7F30-45AC-9775-B104D7386C2D}" type="pres">
      <dgm:prSet presAssocID="{F7482493-3B1A-4CDD-A4FF-71710909C124}" presName="rect5" presStyleLbl="alignAcc1" presStyleIdx="4" presStyleCnt="5"/>
      <dgm:spPr/>
      <dgm:t>
        <a:bodyPr/>
        <a:lstStyle/>
        <a:p>
          <a:endParaRPr lang="en-GB"/>
        </a:p>
      </dgm:t>
    </dgm:pt>
    <dgm:pt modelId="{8C229C02-85E6-4AB3-83B3-7DCECE6C85DE}" type="pres">
      <dgm:prSet presAssocID="{B9BD64EF-2DF0-4B7E-B6C0-DA91A64A61CB}" presName="rect1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1C6CE6-1F3D-44C5-B9F5-33144F74535B}" type="pres">
      <dgm:prSet presAssocID="{B9BD64EF-2DF0-4B7E-B6C0-DA91A64A61CB}" presName="rect1ChTx" presStyleLbl="alignAcc1" presStyleIdx="4" presStyleCnt="5">
        <dgm:presLayoutVars>
          <dgm:bulletEnabled val="1"/>
        </dgm:presLayoutVars>
      </dgm:prSet>
      <dgm:spPr/>
    </dgm:pt>
    <dgm:pt modelId="{F942CCC9-55C2-4CF9-B31E-64BB2C99963F}" type="pres">
      <dgm:prSet presAssocID="{FC6B22B5-8E12-4EC4-B1B7-62DE803B3315}" presName="rect2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14EFF10-D0AE-4D90-B7EA-F4FB355A6539}" type="pres">
      <dgm:prSet presAssocID="{FC6B22B5-8E12-4EC4-B1B7-62DE803B3315}" presName="rect2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3D53C98-5BA5-44AB-97E2-AEEB05E7E403}" type="pres">
      <dgm:prSet presAssocID="{3FB58B91-CCC7-4DE5-9010-08D89123DD67}" presName="rect3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6BB9948-0DF2-426F-B5AE-7A4D95C5EFE0}" type="pres">
      <dgm:prSet presAssocID="{3FB58B91-CCC7-4DE5-9010-08D89123DD67}" presName="rect3ChTx" presStyleLbl="alignAcc1" presStyleIdx="4" presStyleCnt="5">
        <dgm:presLayoutVars>
          <dgm:bulletEnabled val="1"/>
        </dgm:presLayoutVars>
      </dgm:prSet>
      <dgm:spPr/>
    </dgm:pt>
    <dgm:pt modelId="{59FE4A51-C40B-4535-BACE-49167517D16F}" type="pres">
      <dgm:prSet presAssocID="{83FB9C15-BC96-4CC9-BCE3-93425416E91C}" presName="rect4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10822D-F2B8-4484-9265-7D7B88FF7671}" type="pres">
      <dgm:prSet presAssocID="{83FB9C15-BC96-4CC9-BCE3-93425416E91C}" presName="rect4ChTx" presStyleLbl="alignAcc1" presStyleIdx="4" presStyleCnt="5">
        <dgm:presLayoutVars>
          <dgm:bulletEnabled val="1"/>
        </dgm:presLayoutVars>
      </dgm:prSet>
      <dgm:spPr/>
    </dgm:pt>
    <dgm:pt modelId="{0F817C06-59F1-4ABC-A841-F1F6ED9ABC84}" type="pres">
      <dgm:prSet presAssocID="{F7482493-3B1A-4CDD-A4FF-71710909C124}" presName="rect5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C23B44F-B0C8-4579-8B68-AA39774123F6}" type="pres">
      <dgm:prSet presAssocID="{F7482493-3B1A-4CDD-A4FF-71710909C124}" presName="rect5ChTx" presStyleLbl="alignAcc1" presStyleIdx="4" presStyleCnt="5">
        <dgm:presLayoutVars>
          <dgm:bulletEnabled val="1"/>
        </dgm:presLayoutVars>
      </dgm:prSet>
      <dgm:spPr/>
    </dgm:pt>
  </dgm:ptLst>
  <dgm:cxnLst>
    <dgm:cxn modelId="{C0A99087-A2E4-4655-A706-30F6252EAB42}" type="presOf" srcId="{F7482493-3B1A-4CDD-A4FF-71710909C124}" destId="{D9E10758-7F30-45AC-9775-B104D7386C2D}" srcOrd="0" destOrd="0" presId="urn:microsoft.com/office/officeart/2005/8/layout/target3"/>
    <dgm:cxn modelId="{9A5AE6E4-E0FB-4102-8E32-1A4199473BBA}" srcId="{FC6B22B5-8E12-4EC4-B1B7-62DE803B3315}" destId="{D392EC94-342E-4944-B250-4BF163B4FE96}" srcOrd="0" destOrd="0" parTransId="{9875ECFE-8278-471A-891F-5F1B844310AA}" sibTransId="{7C6BFD12-17E9-4703-B1B7-DA8CE1BB5578}"/>
    <dgm:cxn modelId="{EDA287D3-8B98-412E-9023-409D9CAD90F0}" srcId="{85C1A937-D10E-48CC-9E76-71C3E468D170}" destId="{3FB58B91-CCC7-4DE5-9010-08D89123DD67}" srcOrd="2" destOrd="0" parTransId="{D5FF9586-1679-42C5-9656-8418054AA7CA}" sibTransId="{9A5C2579-07F4-4BD4-8E59-0CA38E0AF138}"/>
    <dgm:cxn modelId="{40FA46D2-332C-435D-8906-4502840501E6}" type="presOf" srcId="{B9BD64EF-2DF0-4B7E-B6C0-DA91A64A61CB}" destId="{8C229C02-85E6-4AB3-83B3-7DCECE6C85DE}" srcOrd="1" destOrd="0" presId="urn:microsoft.com/office/officeart/2005/8/layout/target3"/>
    <dgm:cxn modelId="{C087158B-DBDE-42B9-9623-C9C1225F9628}" type="presOf" srcId="{FC6B22B5-8E12-4EC4-B1B7-62DE803B3315}" destId="{A4D708C5-1964-41DD-AEE7-E72229B0F216}" srcOrd="0" destOrd="0" presId="urn:microsoft.com/office/officeart/2005/8/layout/target3"/>
    <dgm:cxn modelId="{280DF531-0405-4BB2-AD2B-17486DEA132B}" srcId="{85C1A937-D10E-48CC-9E76-71C3E468D170}" destId="{FC6B22B5-8E12-4EC4-B1B7-62DE803B3315}" srcOrd="1" destOrd="0" parTransId="{94BE7F4A-736E-4092-850E-250E14D2A8FA}" sibTransId="{6368D4EC-1B42-40EB-B4BF-0F738E7360FF}"/>
    <dgm:cxn modelId="{DEFA943B-DB1D-4AFF-8850-3DBD7C8C5584}" type="presOf" srcId="{B9BD64EF-2DF0-4B7E-B6C0-DA91A64A61CB}" destId="{2CD36CC5-E546-40A7-9BAF-11BCA76F687D}" srcOrd="0" destOrd="0" presId="urn:microsoft.com/office/officeart/2005/8/layout/target3"/>
    <dgm:cxn modelId="{E8CCC61A-5057-4179-A116-E4309AEE235E}" srcId="{85C1A937-D10E-48CC-9E76-71C3E468D170}" destId="{B9BD64EF-2DF0-4B7E-B6C0-DA91A64A61CB}" srcOrd="0" destOrd="0" parTransId="{D10827E6-1EC9-4B07-AA35-9D1D8C9FF0D2}" sibTransId="{F7981A92-94B6-4F21-9F02-29020BAD9175}"/>
    <dgm:cxn modelId="{34B2A7AF-D83C-4037-A3EC-56B08FC59EE5}" type="presOf" srcId="{85C1A937-D10E-48CC-9E76-71C3E468D170}" destId="{2BE9CDF8-037B-4CB2-8B8F-EED9D15E267D}" srcOrd="0" destOrd="0" presId="urn:microsoft.com/office/officeart/2005/8/layout/target3"/>
    <dgm:cxn modelId="{A5DD89B3-9562-4449-AFA4-A5007A6CE4FF}" type="presOf" srcId="{83FB9C15-BC96-4CC9-BCE3-93425416E91C}" destId="{59FE4A51-C40B-4535-BACE-49167517D16F}" srcOrd="1" destOrd="0" presId="urn:microsoft.com/office/officeart/2005/8/layout/target3"/>
    <dgm:cxn modelId="{C8F4A093-E543-4112-A175-F285CFC622C8}" type="presOf" srcId="{D392EC94-342E-4944-B250-4BF163B4FE96}" destId="{714EFF10-D0AE-4D90-B7EA-F4FB355A6539}" srcOrd="0" destOrd="0" presId="urn:microsoft.com/office/officeart/2005/8/layout/target3"/>
    <dgm:cxn modelId="{6C81B79E-0D7B-4D7E-8F67-E864902D1671}" type="presOf" srcId="{3FB58B91-CCC7-4DE5-9010-08D89123DD67}" destId="{B3D53C98-5BA5-44AB-97E2-AEEB05E7E403}" srcOrd="1" destOrd="0" presId="urn:microsoft.com/office/officeart/2005/8/layout/target3"/>
    <dgm:cxn modelId="{D0E1C811-52FC-4476-A429-5E3FDD788D7C}" type="presOf" srcId="{FC6B22B5-8E12-4EC4-B1B7-62DE803B3315}" destId="{F942CCC9-55C2-4CF9-B31E-64BB2C99963F}" srcOrd="1" destOrd="0" presId="urn:microsoft.com/office/officeart/2005/8/layout/target3"/>
    <dgm:cxn modelId="{51D061DB-2252-4653-B37F-EB1D5B1593BE}" srcId="{85C1A937-D10E-48CC-9E76-71C3E468D170}" destId="{F7482493-3B1A-4CDD-A4FF-71710909C124}" srcOrd="4" destOrd="0" parTransId="{92D38354-72B3-469F-AFAC-7D10096D9A8A}" sibTransId="{619E0408-8A44-46F1-ADDC-F7925A219696}"/>
    <dgm:cxn modelId="{8DFEF56D-0754-40E3-A544-739F58C013B2}" type="presOf" srcId="{F7482493-3B1A-4CDD-A4FF-71710909C124}" destId="{0F817C06-59F1-4ABC-A841-F1F6ED9ABC84}" srcOrd="1" destOrd="0" presId="urn:microsoft.com/office/officeart/2005/8/layout/target3"/>
    <dgm:cxn modelId="{D4BFEE22-B81B-48D7-9761-6ACC9532D87F}" type="presOf" srcId="{3FB58B91-CCC7-4DE5-9010-08D89123DD67}" destId="{04762929-765A-43A9-906B-D5450F9FEDAE}" srcOrd="0" destOrd="0" presId="urn:microsoft.com/office/officeart/2005/8/layout/target3"/>
    <dgm:cxn modelId="{C8CE1C3C-E31E-4B9C-A61F-D10CF1A4382B}" srcId="{85C1A937-D10E-48CC-9E76-71C3E468D170}" destId="{83FB9C15-BC96-4CC9-BCE3-93425416E91C}" srcOrd="3" destOrd="0" parTransId="{D747FBB1-587B-44D4-A439-33F29BBC88DA}" sibTransId="{5A7D0514-D4E8-4DFA-9FE7-3E0B2EDD05FE}"/>
    <dgm:cxn modelId="{2F5B5E39-00BE-4D54-A6D9-DD70E71EA4C9}" type="presOf" srcId="{83FB9C15-BC96-4CC9-BCE3-93425416E91C}" destId="{D4C3974F-A53E-4918-A491-D8B086BB1DE4}" srcOrd="0" destOrd="0" presId="urn:microsoft.com/office/officeart/2005/8/layout/target3"/>
    <dgm:cxn modelId="{600DE8E5-426E-4219-9975-3399D2C918F9}" type="presParOf" srcId="{2BE9CDF8-037B-4CB2-8B8F-EED9D15E267D}" destId="{AA629C3F-6E7B-4D31-840D-4B2A5CEE7C7A}" srcOrd="0" destOrd="0" presId="urn:microsoft.com/office/officeart/2005/8/layout/target3"/>
    <dgm:cxn modelId="{806666C9-3A3E-4283-BF27-DD156EC464A8}" type="presParOf" srcId="{2BE9CDF8-037B-4CB2-8B8F-EED9D15E267D}" destId="{006F8039-2F65-4FC9-B2EA-B5DE2FE5A35F}" srcOrd="1" destOrd="0" presId="urn:microsoft.com/office/officeart/2005/8/layout/target3"/>
    <dgm:cxn modelId="{F4BB75AA-034C-4051-BDE3-E3F140112057}" type="presParOf" srcId="{2BE9CDF8-037B-4CB2-8B8F-EED9D15E267D}" destId="{2CD36CC5-E546-40A7-9BAF-11BCA76F687D}" srcOrd="2" destOrd="0" presId="urn:microsoft.com/office/officeart/2005/8/layout/target3"/>
    <dgm:cxn modelId="{38193C45-F992-41D4-82F2-22B671692F41}" type="presParOf" srcId="{2BE9CDF8-037B-4CB2-8B8F-EED9D15E267D}" destId="{5A8F006F-9A7A-464D-8960-4658AE39A993}" srcOrd="3" destOrd="0" presId="urn:microsoft.com/office/officeart/2005/8/layout/target3"/>
    <dgm:cxn modelId="{60F8F2BE-8BF2-4065-8256-F7852398115F}" type="presParOf" srcId="{2BE9CDF8-037B-4CB2-8B8F-EED9D15E267D}" destId="{9A96FB0B-1707-4C87-865F-FA4DC5724FE7}" srcOrd="4" destOrd="0" presId="urn:microsoft.com/office/officeart/2005/8/layout/target3"/>
    <dgm:cxn modelId="{B5A69521-C79C-437C-9DE6-79A0BA6E1C49}" type="presParOf" srcId="{2BE9CDF8-037B-4CB2-8B8F-EED9D15E267D}" destId="{A4D708C5-1964-41DD-AEE7-E72229B0F216}" srcOrd="5" destOrd="0" presId="urn:microsoft.com/office/officeart/2005/8/layout/target3"/>
    <dgm:cxn modelId="{F77E4758-38DE-47A5-A085-626C5F24E1D6}" type="presParOf" srcId="{2BE9CDF8-037B-4CB2-8B8F-EED9D15E267D}" destId="{1ADC426A-86C6-40D6-924F-60C74E9C8782}" srcOrd="6" destOrd="0" presId="urn:microsoft.com/office/officeart/2005/8/layout/target3"/>
    <dgm:cxn modelId="{22A951D5-5E42-48BD-A315-59A3423AB2CC}" type="presParOf" srcId="{2BE9CDF8-037B-4CB2-8B8F-EED9D15E267D}" destId="{4A974904-1879-47EE-8A98-8D71619F7E51}" srcOrd="7" destOrd="0" presId="urn:microsoft.com/office/officeart/2005/8/layout/target3"/>
    <dgm:cxn modelId="{F2185C23-EC81-4427-8E66-BC80D68B1C33}" type="presParOf" srcId="{2BE9CDF8-037B-4CB2-8B8F-EED9D15E267D}" destId="{04762929-765A-43A9-906B-D5450F9FEDAE}" srcOrd="8" destOrd="0" presId="urn:microsoft.com/office/officeart/2005/8/layout/target3"/>
    <dgm:cxn modelId="{09E97915-F651-454D-91D3-B001FA46D0BE}" type="presParOf" srcId="{2BE9CDF8-037B-4CB2-8B8F-EED9D15E267D}" destId="{B242E49E-4FD1-46D2-A558-96A83176C9DE}" srcOrd="9" destOrd="0" presId="urn:microsoft.com/office/officeart/2005/8/layout/target3"/>
    <dgm:cxn modelId="{5F9E9F27-6958-4BF2-B36C-B3C4A0C232E7}" type="presParOf" srcId="{2BE9CDF8-037B-4CB2-8B8F-EED9D15E267D}" destId="{5BB75D6A-90BA-469D-9391-CD05B294882D}" srcOrd="10" destOrd="0" presId="urn:microsoft.com/office/officeart/2005/8/layout/target3"/>
    <dgm:cxn modelId="{BB7C60E7-3EED-4AAA-A9D3-A912E52DA00D}" type="presParOf" srcId="{2BE9CDF8-037B-4CB2-8B8F-EED9D15E267D}" destId="{D4C3974F-A53E-4918-A491-D8B086BB1DE4}" srcOrd="11" destOrd="0" presId="urn:microsoft.com/office/officeart/2005/8/layout/target3"/>
    <dgm:cxn modelId="{40512A53-D237-4F74-B949-BD60B1124633}" type="presParOf" srcId="{2BE9CDF8-037B-4CB2-8B8F-EED9D15E267D}" destId="{9E8E54C2-18D4-498D-A543-741BD0935835}" srcOrd="12" destOrd="0" presId="urn:microsoft.com/office/officeart/2005/8/layout/target3"/>
    <dgm:cxn modelId="{BA073AAE-2105-4B99-93E3-C2EF53FF8F8F}" type="presParOf" srcId="{2BE9CDF8-037B-4CB2-8B8F-EED9D15E267D}" destId="{5DA78F21-17B1-435F-BAFD-DC416924D611}" srcOrd="13" destOrd="0" presId="urn:microsoft.com/office/officeart/2005/8/layout/target3"/>
    <dgm:cxn modelId="{203D5D3B-4CEE-4687-A445-C29F2565A362}" type="presParOf" srcId="{2BE9CDF8-037B-4CB2-8B8F-EED9D15E267D}" destId="{D9E10758-7F30-45AC-9775-B104D7386C2D}" srcOrd="14" destOrd="0" presId="urn:microsoft.com/office/officeart/2005/8/layout/target3"/>
    <dgm:cxn modelId="{6EEAA9B1-02D3-4520-B8B5-C4840145A2FB}" type="presParOf" srcId="{2BE9CDF8-037B-4CB2-8B8F-EED9D15E267D}" destId="{8C229C02-85E6-4AB3-83B3-7DCECE6C85DE}" srcOrd="15" destOrd="0" presId="urn:microsoft.com/office/officeart/2005/8/layout/target3"/>
    <dgm:cxn modelId="{0BF85BEE-A25E-4129-B901-A042F7608BE4}" type="presParOf" srcId="{2BE9CDF8-037B-4CB2-8B8F-EED9D15E267D}" destId="{801C6CE6-1F3D-44C5-B9F5-33144F74535B}" srcOrd="16" destOrd="0" presId="urn:microsoft.com/office/officeart/2005/8/layout/target3"/>
    <dgm:cxn modelId="{8F8082A0-ECB2-40A7-A7A5-D70DD7C5C4FB}" type="presParOf" srcId="{2BE9CDF8-037B-4CB2-8B8F-EED9D15E267D}" destId="{F942CCC9-55C2-4CF9-B31E-64BB2C99963F}" srcOrd="17" destOrd="0" presId="urn:microsoft.com/office/officeart/2005/8/layout/target3"/>
    <dgm:cxn modelId="{29ADD9AA-2DED-42E9-8A9B-C6C2D3225756}" type="presParOf" srcId="{2BE9CDF8-037B-4CB2-8B8F-EED9D15E267D}" destId="{714EFF10-D0AE-4D90-B7EA-F4FB355A6539}" srcOrd="18" destOrd="0" presId="urn:microsoft.com/office/officeart/2005/8/layout/target3"/>
    <dgm:cxn modelId="{456F045C-7C9B-4287-8111-E5A50C72290B}" type="presParOf" srcId="{2BE9CDF8-037B-4CB2-8B8F-EED9D15E267D}" destId="{B3D53C98-5BA5-44AB-97E2-AEEB05E7E403}" srcOrd="19" destOrd="0" presId="urn:microsoft.com/office/officeart/2005/8/layout/target3"/>
    <dgm:cxn modelId="{7F0807ED-8A83-4E04-BD8B-76496F78385B}" type="presParOf" srcId="{2BE9CDF8-037B-4CB2-8B8F-EED9D15E267D}" destId="{36BB9948-0DF2-426F-B5AE-7A4D95C5EFE0}" srcOrd="20" destOrd="0" presId="urn:microsoft.com/office/officeart/2005/8/layout/target3"/>
    <dgm:cxn modelId="{AC20CF40-E256-4FC7-9FBD-34FE3D95C332}" type="presParOf" srcId="{2BE9CDF8-037B-4CB2-8B8F-EED9D15E267D}" destId="{59FE4A51-C40B-4535-BACE-49167517D16F}" srcOrd="21" destOrd="0" presId="urn:microsoft.com/office/officeart/2005/8/layout/target3"/>
    <dgm:cxn modelId="{6DDB8905-D1A5-43FC-898A-EF039ADD648B}" type="presParOf" srcId="{2BE9CDF8-037B-4CB2-8B8F-EED9D15E267D}" destId="{5310822D-F2B8-4484-9265-7D7B88FF7671}" srcOrd="22" destOrd="0" presId="urn:microsoft.com/office/officeart/2005/8/layout/target3"/>
    <dgm:cxn modelId="{A61D573A-71F2-48C5-9727-7627311E1682}" type="presParOf" srcId="{2BE9CDF8-037B-4CB2-8B8F-EED9D15E267D}" destId="{0F817C06-59F1-4ABC-A841-F1F6ED9ABC84}" srcOrd="23" destOrd="0" presId="urn:microsoft.com/office/officeart/2005/8/layout/target3"/>
    <dgm:cxn modelId="{654DFEED-D27B-4D7B-93AE-24B763F68AF1}" type="presParOf" srcId="{2BE9CDF8-037B-4CB2-8B8F-EED9D15E267D}" destId="{FC23B44F-B0C8-4579-8B68-AA39774123F6}" srcOrd="2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629C3F-6E7B-4D31-840D-4B2A5CEE7C7A}">
      <dsp:nvSpPr>
        <dsp:cNvPr id="0" name=""/>
        <dsp:cNvSpPr/>
      </dsp:nvSpPr>
      <dsp:spPr>
        <a:xfrm>
          <a:off x="-570804" y="0"/>
          <a:ext cx="4927599" cy="4927599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D36CC5-E546-40A7-9BAF-11BCA76F687D}">
      <dsp:nvSpPr>
        <dsp:cNvPr id="0" name=""/>
        <dsp:cNvSpPr/>
      </dsp:nvSpPr>
      <dsp:spPr>
        <a:xfrm>
          <a:off x="1892995" y="0"/>
          <a:ext cx="6284662" cy="4927599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/>
            <a:t>Background to World Nuclear University</a:t>
          </a:r>
          <a:endParaRPr lang="en-GB" sz="2100" kern="1200" dirty="0"/>
        </a:p>
      </dsp:txBody>
      <dsp:txXfrm>
        <a:off x="1892995" y="0"/>
        <a:ext cx="3142331" cy="788416"/>
      </dsp:txXfrm>
    </dsp:sp>
    <dsp:sp modelId="{9A96FB0B-1707-4C87-865F-FA4DC5724FE7}">
      <dsp:nvSpPr>
        <dsp:cNvPr id="0" name=""/>
        <dsp:cNvSpPr/>
      </dsp:nvSpPr>
      <dsp:spPr>
        <a:xfrm>
          <a:off x="-53406" y="788415"/>
          <a:ext cx="3892804" cy="3892804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D708C5-1964-41DD-AEE7-E72229B0F216}">
      <dsp:nvSpPr>
        <dsp:cNvPr id="0" name=""/>
        <dsp:cNvSpPr/>
      </dsp:nvSpPr>
      <dsp:spPr>
        <a:xfrm>
          <a:off x="0" y="953237"/>
          <a:ext cx="8567881" cy="2706433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/>
            <a:t>                          Summer Institute</a:t>
          </a:r>
          <a:endParaRPr lang="en-GB" sz="2100" kern="1200" dirty="0"/>
        </a:p>
      </dsp:txBody>
      <dsp:txXfrm>
        <a:off x="0" y="953237"/>
        <a:ext cx="4283940" cy="548138"/>
      </dsp:txXfrm>
    </dsp:sp>
    <dsp:sp modelId="{4A974904-1879-47EE-8A98-8D71619F7E51}">
      <dsp:nvSpPr>
        <dsp:cNvPr id="0" name=""/>
        <dsp:cNvSpPr/>
      </dsp:nvSpPr>
      <dsp:spPr>
        <a:xfrm>
          <a:off x="463991" y="1576831"/>
          <a:ext cx="2858007" cy="2858007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762929-765A-43A9-906B-D5450F9FEDAE}">
      <dsp:nvSpPr>
        <dsp:cNvPr id="0" name=""/>
        <dsp:cNvSpPr/>
      </dsp:nvSpPr>
      <dsp:spPr>
        <a:xfrm>
          <a:off x="1892995" y="1576831"/>
          <a:ext cx="6284662" cy="2858007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/>
            <a:t>Radiation Technologies School</a:t>
          </a:r>
          <a:endParaRPr lang="en-GB" sz="2100" kern="1200" dirty="0"/>
        </a:p>
      </dsp:txBody>
      <dsp:txXfrm>
        <a:off x="1892995" y="1576831"/>
        <a:ext cx="3142331" cy="788416"/>
      </dsp:txXfrm>
    </dsp:sp>
    <dsp:sp modelId="{5BB75D6A-90BA-469D-9391-CD05B294882D}">
      <dsp:nvSpPr>
        <dsp:cNvPr id="0" name=""/>
        <dsp:cNvSpPr/>
      </dsp:nvSpPr>
      <dsp:spPr>
        <a:xfrm>
          <a:off x="981389" y="2365247"/>
          <a:ext cx="1823212" cy="1823212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C3974F-A53E-4918-A491-D8B086BB1DE4}">
      <dsp:nvSpPr>
        <dsp:cNvPr id="0" name=""/>
        <dsp:cNvSpPr/>
      </dsp:nvSpPr>
      <dsp:spPr>
        <a:xfrm>
          <a:off x="1892995" y="2365247"/>
          <a:ext cx="6284662" cy="1823212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100" kern="1200" dirty="0" smtClean="0"/>
            <a:t>One week courses</a:t>
          </a:r>
          <a:endParaRPr lang="en-GB" sz="2100" kern="1200" dirty="0"/>
        </a:p>
      </dsp:txBody>
      <dsp:txXfrm>
        <a:off x="1892995" y="2365247"/>
        <a:ext cx="3142331" cy="788416"/>
      </dsp:txXfrm>
    </dsp:sp>
    <dsp:sp modelId="{5DA78F21-17B1-435F-BAFD-DC416924D611}">
      <dsp:nvSpPr>
        <dsp:cNvPr id="0" name=""/>
        <dsp:cNvSpPr/>
      </dsp:nvSpPr>
      <dsp:spPr>
        <a:xfrm>
          <a:off x="1498787" y="3153663"/>
          <a:ext cx="788415" cy="788415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E10758-7F30-45AC-9775-B104D7386C2D}">
      <dsp:nvSpPr>
        <dsp:cNvPr id="0" name=""/>
        <dsp:cNvSpPr/>
      </dsp:nvSpPr>
      <dsp:spPr>
        <a:xfrm>
          <a:off x="1892995" y="3153663"/>
          <a:ext cx="6284662" cy="788415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100" kern="1200" dirty="0"/>
        </a:p>
      </dsp:txBody>
      <dsp:txXfrm>
        <a:off x="1892995" y="3153663"/>
        <a:ext cx="3142331" cy="788416"/>
      </dsp:txXfrm>
    </dsp:sp>
    <dsp:sp modelId="{714EFF10-D0AE-4D90-B7EA-F4FB355A6539}">
      <dsp:nvSpPr>
        <dsp:cNvPr id="0" name=""/>
        <dsp:cNvSpPr/>
      </dsp:nvSpPr>
      <dsp:spPr>
        <a:xfrm>
          <a:off x="5035326" y="788415"/>
          <a:ext cx="3142331" cy="78841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Award 2013</a:t>
          </a:r>
          <a:endParaRPr lang="en-GB" sz="2400" kern="1200" dirty="0"/>
        </a:p>
      </dsp:txBody>
      <dsp:txXfrm>
        <a:off x="5035326" y="788415"/>
        <a:ext cx="3142331" cy="7884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1446" tIns="45722" rIns="91446" bIns="45722" anchor="ctr"/>
          <a:lstStyle/>
          <a:p>
            <a:pPr defTabSz="457930">
              <a:buClr>
                <a:srgbClr val="4D4D4D"/>
              </a:buClr>
              <a:buSzPct val="100000"/>
              <a:buFont typeface="Times New Roman" pitchFamily="18" charset="0"/>
              <a:buNone/>
              <a:defRPr/>
            </a:pPr>
            <a:endParaRPr lang="en-US" altLang="ko-KR" sz="2400">
              <a:ea typeface="굴림" pitchFamily="50" charset="-127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1" y="1"/>
            <a:ext cx="2945862" cy="49579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365" tIns="45003" rIns="90365" bIns="45003" numCol="1" anchor="t" anchorCtr="0" compatLnSpc="1">
            <a:prstTxWarp prst="textNoShape">
              <a:avLst/>
            </a:prstTxWarp>
          </a:bodyPr>
          <a:lstStyle>
            <a:lvl1pPr defTabSz="457930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24418" algn="l"/>
                <a:tab pos="1447304" algn="l"/>
                <a:tab pos="2171722" algn="l"/>
                <a:tab pos="2896140" algn="l"/>
              </a:tabLst>
              <a:defRPr sz="1200">
                <a:solidFill>
                  <a:srgbClr val="000000"/>
                </a:solidFill>
                <a:ea typeface="굴림"/>
                <a:cs typeface="굴림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51813" y="1"/>
            <a:ext cx="2945862" cy="49579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365" tIns="45003" rIns="90365" bIns="45003" numCol="1" anchor="t" anchorCtr="0" compatLnSpc="1">
            <a:prstTxWarp prst="textNoShape">
              <a:avLst/>
            </a:prstTxWarp>
          </a:bodyPr>
          <a:lstStyle>
            <a:lvl1pPr algn="r" defTabSz="457930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24418" algn="l"/>
                <a:tab pos="1447304" algn="l"/>
                <a:tab pos="2171722" algn="l"/>
                <a:tab pos="2896140" algn="l"/>
              </a:tabLst>
              <a:defRPr sz="1200">
                <a:solidFill>
                  <a:srgbClr val="000000"/>
                </a:solidFill>
                <a:ea typeface="굴림"/>
                <a:cs typeface="굴림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9163" y="744538"/>
            <a:ext cx="4962525" cy="37211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905952" y="4716192"/>
            <a:ext cx="4985773" cy="446521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365" tIns="45003" rIns="90365" bIns="45003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1" y="9430846"/>
            <a:ext cx="2945862" cy="49579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365" tIns="45003" rIns="90365" bIns="45003" numCol="1" anchor="b" anchorCtr="0" compatLnSpc="1">
            <a:prstTxWarp prst="textNoShape">
              <a:avLst/>
            </a:prstTxWarp>
          </a:bodyPr>
          <a:lstStyle>
            <a:lvl1pPr defTabSz="457930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24418" algn="l"/>
                <a:tab pos="1447304" algn="l"/>
                <a:tab pos="2171722" algn="l"/>
                <a:tab pos="2896140" algn="l"/>
              </a:tabLst>
              <a:defRPr sz="1200">
                <a:solidFill>
                  <a:srgbClr val="000000"/>
                </a:solidFill>
                <a:ea typeface="굴림"/>
                <a:cs typeface="굴림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51813" y="9430846"/>
            <a:ext cx="2945862" cy="49579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365" tIns="45003" rIns="90365" bIns="45003" numCol="1" anchor="b" anchorCtr="0" compatLnSpc="1">
            <a:prstTxWarp prst="textNoShape">
              <a:avLst/>
            </a:prstTxWarp>
          </a:bodyPr>
          <a:lstStyle>
            <a:lvl1pPr algn="r" defTabSz="457930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24418" algn="l"/>
                <a:tab pos="1447304" algn="l"/>
                <a:tab pos="2171722" algn="l"/>
                <a:tab pos="2896140" algn="l"/>
              </a:tabLst>
              <a:defRPr sz="1200">
                <a:solidFill>
                  <a:srgbClr val="000000"/>
                </a:solidFill>
                <a:ea typeface="굴림"/>
                <a:cs typeface="굴림"/>
              </a:defRPr>
            </a:lvl1pPr>
          </a:lstStyle>
          <a:p>
            <a:pPr>
              <a:defRPr/>
            </a:pPr>
            <a:fld id="{C32CB7DC-C21F-4043-BDFD-1EAB5631F9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7543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0951E3E-AF4E-438F-B967-FA2E74188549}" type="slidenum">
              <a:rPr lang="en-GB" altLang="ko-KR" smtClean="0">
                <a:ea typeface="굴림" pitchFamily="50" charset="-127"/>
                <a:cs typeface="DejaVu Sans" pitchFamily="34" charset="0"/>
              </a:rPr>
              <a:pPr/>
              <a:t>3</a:t>
            </a:fld>
            <a:endParaRPr lang="en-GB" altLang="ko-KR" smtClean="0">
              <a:ea typeface="굴림" pitchFamily="50" charset="-127"/>
              <a:cs typeface="DejaVu Sans" pitchFamily="34" charset="0"/>
            </a:endParaRPr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919633" y="745231"/>
            <a:ext cx="4962971" cy="3723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446" tIns="45722" rIns="91446" bIns="45722" anchor="ctr"/>
          <a:lstStyle/>
          <a:p>
            <a:pPr defTabSz="457930">
              <a:buClr>
                <a:srgbClr val="4D4D4D"/>
              </a:buClr>
              <a:buSzPct val="100000"/>
            </a:pPr>
            <a:endParaRPr lang="en-US" altLang="ko-KR" sz="2400">
              <a:ea typeface="굴림" pitchFamily="50" charset="-127"/>
            </a:endParaRPr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body"/>
          </p:nvPr>
        </p:nvSpPr>
        <p:spPr>
          <a:xfrm>
            <a:off x="905951" y="4716192"/>
            <a:ext cx="4987293" cy="4466756"/>
          </a:xfrm>
          <a:noFill/>
          <a:ln/>
        </p:spPr>
        <p:txBody>
          <a:bodyPr wrap="none" anchor="ctr"/>
          <a:lstStyle/>
          <a:p>
            <a:endParaRPr lang="en-US" altLang="ko-KR" smtClean="0">
              <a:latin typeface="Times New Roman" pitchFamily="18" charset="0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B549B00-141C-493F-B762-158A04ED989B}" type="slidenum">
              <a:rPr lang="en-GB" altLang="ko-KR" smtClean="0">
                <a:ea typeface="굴림" pitchFamily="50" charset="-127"/>
                <a:cs typeface="DejaVu Sans" pitchFamily="34" charset="0"/>
              </a:rPr>
              <a:pPr/>
              <a:t>4</a:t>
            </a:fld>
            <a:endParaRPr lang="en-GB" altLang="ko-KR" smtClean="0">
              <a:ea typeface="굴림" pitchFamily="50" charset="-127"/>
              <a:cs typeface="DejaVu Sans" pitchFamily="34" charset="0"/>
            </a:endParaRPr>
          </a:p>
        </p:txBody>
      </p:sp>
      <p:sp>
        <p:nvSpPr>
          <p:cNvPr id="39939" name="Text Box 1"/>
          <p:cNvSpPr txBox="1">
            <a:spLocks noChangeArrowheads="1"/>
          </p:cNvSpPr>
          <p:nvPr/>
        </p:nvSpPr>
        <p:spPr bwMode="auto">
          <a:xfrm>
            <a:off x="918112" y="745231"/>
            <a:ext cx="4964492" cy="3723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446" tIns="45722" rIns="91446" bIns="45722" anchor="ctr"/>
          <a:lstStyle/>
          <a:p>
            <a:pPr defTabSz="457930">
              <a:buClr>
                <a:srgbClr val="4D4D4D"/>
              </a:buClr>
              <a:buSzPct val="100000"/>
            </a:pPr>
            <a:endParaRPr lang="en-US" altLang="ko-KR" sz="2400">
              <a:ea typeface="굴림" pitchFamily="50" charset="-127"/>
            </a:endParaRPr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body"/>
          </p:nvPr>
        </p:nvSpPr>
        <p:spPr>
          <a:xfrm>
            <a:off x="905951" y="4716193"/>
            <a:ext cx="4987293" cy="4477534"/>
          </a:xfr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en-US" altLang="ko-KR" smtClean="0">
              <a:latin typeface="Times New Roman" pitchFamily="18" charset="0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6899EB8-9368-4CFA-B511-5310A9A2A9FE}" type="slidenum">
              <a:rPr lang="en-GB" altLang="ko-KR" smtClean="0">
                <a:ea typeface="굴림" pitchFamily="50" charset="-127"/>
                <a:cs typeface="DejaVu Sans" pitchFamily="34" charset="0"/>
              </a:rPr>
              <a:pPr/>
              <a:t>5</a:t>
            </a:fld>
            <a:endParaRPr lang="en-GB" altLang="ko-KR" smtClean="0">
              <a:ea typeface="굴림" pitchFamily="50" charset="-127"/>
              <a:cs typeface="DejaVu Sans" pitchFamily="34" charset="0"/>
            </a:endParaRPr>
          </a:p>
        </p:txBody>
      </p:sp>
      <p:sp>
        <p:nvSpPr>
          <p:cNvPr id="40963" name="Text Box 1"/>
          <p:cNvSpPr txBox="1">
            <a:spLocks noChangeArrowheads="1"/>
          </p:cNvSpPr>
          <p:nvPr/>
        </p:nvSpPr>
        <p:spPr bwMode="auto">
          <a:xfrm>
            <a:off x="918112" y="745231"/>
            <a:ext cx="4964492" cy="3723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446" tIns="45722" rIns="91446" bIns="45722" anchor="ctr"/>
          <a:lstStyle/>
          <a:p>
            <a:pPr defTabSz="457930">
              <a:buClr>
                <a:srgbClr val="4D4D4D"/>
              </a:buClr>
              <a:buSzPct val="100000"/>
            </a:pPr>
            <a:endParaRPr lang="en-US" altLang="ko-KR" sz="2400">
              <a:ea typeface="굴림" pitchFamily="50" charset="-127"/>
            </a:endParaRPr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body"/>
          </p:nvPr>
        </p:nvSpPr>
        <p:spPr>
          <a:xfrm>
            <a:off x="905951" y="4716193"/>
            <a:ext cx="4987293" cy="4477534"/>
          </a:xfr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en-US" altLang="ko-KR" smtClean="0">
              <a:latin typeface="Times New Roman" pitchFamily="18" charset="0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BF42CDE-7A7B-48EF-9C74-5B2A1A707319}" type="slidenum">
              <a:rPr lang="en-GB" altLang="ko-KR" smtClean="0">
                <a:ea typeface="굴림" pitchFamily="50" charset="-127"/>
                <a:cs typeface="DejaVu Sans" pitchFamily="34" charset="0"/>
              </a:rPr>
              <a:pPr/>
              <a:t>6</a:t>
            </a:fld>
            <a:endParaRPr lang="en-GB" altLang="ko-KR" smtClean="0">
              <a:ea typeface="굴림" pitchFamily="50" charset="-127"/>
              <a:cs typeface="DejaVu Sans" pitchFamily="34" charset="0"/>
            </a:endParaRPr>
          </a:p>
        </p:txBody>
      </p:sp>
      <p:sp>
        <p:nvSpPr>
          <p:cNvPr id="419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419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05951" y="4716192"/>
            <a:ext cx="4987293" cy="4466756"/>
          </a:xfrm>
          <a:noFill/>
          <a:ln/>
        </p:spPr>
        <p:txBody>
          <a:bodyPr wrap="none" anchor="ctr"/>
          <a:lstStyle/>
          <a:p>
            <a:endParaRPr lang="en-US" altLang="ko-KR" smtClean="0">
              <a:latin typeface="Times New Roman" pitchFamily="18" charset="0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B55441D-B78E-454F-B5F1-A855E09AF536}" type="slidenum">
              <a:rPr lang="en-GB" altLang="ko-KR" smtClean="0">
                <a:ea typeface="굴림" pitchFamily="50" charset="-127"/>
                <a:cs typeface="DejaVu Sans" pitchFamily="34" charset="0"/>
              </a:rPr>
              <a:pPr/>
              <a:t>7</a:t>
            </a:fld>
            <a:endParaRPr lang="en-GB" altLang="ko-KR" smtClean="0">
              <a:ea typeface="굴림" pitchFamily="50" charset="-127"/>
              <a:cs typeface="DejaVu Sans" pitchFamily="34" charset="0"/>
            </a:endParaRPr>
          </a:p>
        </p:txBody>
      </p:sp>
      <p:sp>
        <p:nvSpPr>
          <p:cNvPr id="43011" name="Text Box 1"/>
          <p:cNvSpPr txBox="1">
            <a:spLocks noChangeArrowheads="1"/>
          </p:cNvSpPr>
          <p:nvPr/>
        </p:nvSpPr>
        <p:spPr bwMode="auto">
          <a:xfrm>
            <a:off x="918112" y="745231"/>
            <a:ext cx="4964492" cy="37230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1446" tIns="45722" rIns="91446" bIns="45722" anchor="ctr"/>
          <a:lstStyle/>
          <a:p>
            <a:pPr defTabSz="457930">
              <a:buClr>
                <a:srgbClr val="4D4D4D"/>
              </a:buClr>
              <a:buSzPct val="100000"/>
            </a:pPr>
            <a:endParaRPr lang="en-US" altLang="ko-KR" sz="2400">
              <a:ea typeface="굴림" pitchFamily="50" charset="-127"/>
            </a:endParaRPr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body"/>
          </p:nvPr>
        </p:nvSpPr>
        <p:spPr>
          <a:xfrm>
            <a:off x="905951" y="4716193"/>
            <a:ext cx="4987293" cy="4477534"/>
          </a:xfrm>
          <a:solidFill>
            <a:srgbClr val="FFFFFF"/>
          </a:solidFill>
          <a:ln w="9360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en-US" altLang="ko-KR" smtClean="0">
              <a:latin typeface="Times New Roman" pitchFamily="18" charset="0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BC5A027-CFC5-4017-91DE-215B87A4D246}" type="slidenum">
              <a:rPr lang="en-GB" altLang="ko-KR" smtClean="0">
                <a:ea typeface="굴림" pitchFamily="50" charset="-127"/>
                <a:cs typeface="DejaVu Sans" pitchFamily="34" charset="0"/>
              </a:rPr>
              <a:pPr/>
              <a:t>8</a:t>
            </a:fld>
            <a:endParaRPr lang="en-GB" altLang="ko-KR" smtClean="0">
              <a:ea typeface="굴림" pitchFamily="50" charset="-127"/>
              <a:cs typeface="DejaVu Sans" pitchFamily="34" charset="0"/>
            </a:endParaRPr>
          </a:p>
        </p:txBody>
      </p:sp>
      <p:sp>
        <p:nvSpPr>
          <p:cNvPr id="440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440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05951" y="4716192"/>
            <a:ext cx="4987293" cy="4466756"/>
          </a:xfrm>
          <a:noFill/>
          <a:ln/>
        </p:spPr>
        <p:txBody>
          <a:bodyPr wrap="none" anchor="ctr"/>
          <a:lstStyle/>
          <a:p>
            <a:endParaRPr lang="en-US" altLang="ko-KR" smtClean="0">
              <a:latin typeface="Times New Roman" pitchFamily="18" charset="0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F47B091-D97D-44A4-B457-A19F2178C74C}" type="slidenum">
              <a:rPr lang="en-GB" altLang="ko-KR" smtClean="0">
                <a:ea typeface="굴림" pitchFamily="50" charset="-127"/>
                <a:cs typeface="DejaVu Sans" pitchFamily="34" charset="0"/>
              </a:rPr>
              <a:pPr/>
              <a:t>16</a:t>
            </a:fld>
            <a:endParaRPr lang="en-GB" altLang="ko-KR" smtClean="0">
              <a:ea typeface="굴림" pitchFamily="50" charset="-127"/>
              <a:cs typeface="DejaVu Sans" pitchFamily="34" charset="0"/>
            </a:endParaRPr>
          </a:p>
        </p:txBody>
      </p:sp>
      <p:sp>
        <p:nvSpPr>
          <p:cNvPr id="450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450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05951" y="4716192"/>
            <a:ext cx="4987293" cy="4466756"/>
          </a:xfrm>
          <a:noFill/>
          <a:ln/>
        </p:spPr>
        <p:txBody>
          <a:bodyPr wrap="none" anchor="ctr"/>
          <a:lstStyle/>
          <a:p>
            <a:endParaRPr lang="en-US" altLang="ko-KR" smtClean="0">
              <a:latin typeface="Times New Roman" pitchFamily="18" charset="0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30EA8B8-21F4-46C3-B320-87B92221388A}" type="slidenum">
              <a:rPr lang="en-GB" altLang="ko-KR" smtClean="0">
                <a:ea typeface="굴림" pitchFamily="50" charset="-127"/>
                <a:cs typeface="DejaVu Sans" pitchFamily="34" charset="0"/>
              </a:rPr>
              <a:pPr/>
              <a:t>18</a:t>
            </a:fld>
            <a:endParaRPr lang="en-GB" altLang="ko-KR" smtClean="0">
              <a:ea typeface="굴림" pitchFamily="50" charset="-127"/>
              <a:cs typeface="DejaVu Sans" pitchFamily="34" charset="0"/>
            </a:endParaRPr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05951" y="4716192"/>
            <a:ext cx="4987293" cy="4466756"/>
          </a:xfrm>
          <a:noFill/>
          <a:ln/>
        </p:spPr>
        <p:txBody>
          <a:bodyPr wrap="none" anchor="ctr"/>
          <a:lstStyle/>
          <a:p>
            <a:endParaRPr lang="en-US" altLang="ko-KR" smtClean="0">
              <a:latin typeface="Times New Roman" pitchFamily="18" charset="0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1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C32CB7DC-C21F-4043-BDFD-1EAB5631F9D3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902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01986-8A36-4A9A-A06F-61FDC43D2C7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E4554-B4F5-4596-8E26-7CEFCB8381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152400"/>
            <a:ext cx="2057400" cy="63484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4213" y="152400"/>
            <a:ext cx="6019800" cy="63484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095F4-091E-4ECE-A888-D4F1CBBBFA0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676400"/>
            <a:ext cx="5942013" cy="13700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DB423-FC03-44C3-A4FD-0EBF9F6E68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9A331-1F27-4863-B54E-CB764B1970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90688-1936-4E59-A3D2-C0640A2F7D2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598C8-4ED4-40AD-A9A8-E8463149C1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EDA60-06A5-4953-9FEE-412E2EBD923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04161-4961-4DD7-BB67-1637367CF37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92EE9-89EF-4A7C-9E3E-D6387961A3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F87276-0CAC-44A1-9CF7-72EE9171B0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4D335-D727-40D3-8485-14689B97F1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671EE-60EA-42D2-BCBF-8398CC1E0EA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17883-B62A-4290-9B36-C3EBC365F2F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CF7C2-39D3-4DA1-89A3-B12BD5B2EC3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5813" cy="4524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4524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F7470-0FD5-4478-860B-575090A710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676400"/>
            <a:ext cx="5942013" cy="13700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7675C-A816-4C85-B5C5-54FBC91CF8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35194-0B2B-4549-AA5A-DAD269DB37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573213"/>
            <a:ext cx="4038600" cy="492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5213" y="1573213"/>
            <a:ext cx="4038600" cy="492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AF000-398D-474D-924E-AB6783F42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1BA1C-4CAA-4F35-AE73-D8846B15E3A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38D44-840C-4562-A6CA-644B35F7ED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E81F-13FE-4E59-95FE-725E6692E90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54CD-6383-478B-89B0-8C33A2F8155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C811A-1C89-423D-B9F2-D08E42C1FA4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8228013" cy="8270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ko-KR" smtClean="0"/>
              <a:t>Click to edit the title text format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573213"/>
            <a:ext cx="8229600" cy="4927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ko-KR" smtClean="0"/>
              <a:t>Click to edit the outline text format</a:t>
            </a:r>
          </a:p>
          <a:p>
            <a:pPr lvl="1"/>
            <a:r>
              <a:rPr lang="en-GB" altLang="ko-KR" smtClean="0"/>
              <a:t>Second Outline Level</a:t>
            </a:r>
          </a:p>
          <a:p>
            <a:pPr lvl="2"/>
            <a:r>
              <a:rPr lang="en-GB" altLang="ko-KR" smtClean="0"/>
              <a:t>Third Outline Level</a:t>
            </a:r>
          </a:p>
          <a:p>
            <a:pPr lvl="3"/>
            <a:r>
              <a:rPr lang="en-GB" altLang="ko-KR" smtClean="0"/>
              <a:t>Fourth Outline Level</a:t>
            </a:r>
          </a:p>
          <a:p>
            <a:pPr lvl="4"/>
            <a:r>
              <a:rPr lang="en-GB" altLang="ko-KR" smtClean="0"/>
              <a:t>Fifth Outline Level</a:t>
            </a:r>
          </a:p>
          <a:p>
            <a:pPr lvl="4"/>
            <a:r>
              <a:rPr lang="en-GB" altLang="ko-KR" smtClean="0"/>
              <a:t>Sixth Outline Level</a:t>
            </a:r>
          </a:p>
          <a:p>
            <a:pPr lvl="4"/>
            <a:r>
              <a:rPr lang="en-GB" altLang="ko-KR" smtClean="0"/>
              <a:t>Seventh Outline Level</a:t>
            </a:r>
          </a:p>
          <a:p>
            <a:pPr lvl="4"/>
            <a:r>
              <a:rPr lang="en-GB" altLang="ko-KR" smtClean="0"/>
              <a:t>Eighth Outline Level</a:t>
            </a:r>
          </a:p>
          <a:p>
            <a:pPr lvl="4"/>
            <a:r>
              <a:rPr lang="en-GB" altLang="ko-KR" smtClean="0"/>
              <a:t>Ninth Outline Level</a:t>
            </a:r>
          </a:p>
        </p:txBody>
      </p:sp>
      <p:sp>
        <p:nvSpPr>
          <p:cNvPr id="1029" name="Line 4"/>
          <p:cNvSpPr>
            <a:spLocks noChangeShapeType="1"/>
          </p:cNvSpPr>
          <p:nvPr/>
        </p:nvSpPr>
        <p:spPr bwMode="auto">
          <a:xfrm>
            <a:off x="684213" y="1125538"/>
            <a:ext cx="8229600" cy="1587"/>
          </a:xfrm>
          <a:prstGeom prst="line">
            <a:avLst/>
          </a:prstGeom>
          <a:noFill/>
          <a:ln w="28440">
            <a:solidFill>
              <a:srgbClr val="00A8EC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0" y="6553200"/>
            <a:ext cx="1903413" cy="244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FFFFFF"/>
              </a:buClr>
              <a:buSzPct val="100000"/>
              <a:buFont typeface="Tahoma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>
                <a:solidFill>
                  <a:srgbClr val="FFFFFF"/>
                </a:solidFill>
                <a:latin typeface="Tahoma" pitchFamily="32" charset="0"/>
                <a:ea typeface="굴림" pitchFamily="32" charset="-127"/>
                <a:cs typeface="+mn-cs"/>
              </a:defRPr>
            </a:lvl1pPr>
          </a:lstStyle>
          <a:p>
            <a:pPr>
              <a:defRPr/>
            </a:pPr>
            <a:fld id="{F49F6D61-ABAD-493A-A461-FC6BE1734D6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4" charset="0"/>
        <a:defRPr sz="3600" b="1">
          <a:solidFill>
            <a:srgbClr val="00A8EC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4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4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4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4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2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2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2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2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9pPr>
    </p:titleStyle>
    <p:bodyStyle>
      <a:lvl1pPr marL="341313" indent="-341313" algn="l" defTabSz="457200" rtl="0" eaLnBrk="0" fontAlgn="base" hangingPunct="0">
        <a:spcBef>
          <a:spcPts val="600"/>
        </a:spcBef>
        <a:spcAft>
          <a:spcPct val="0"/>
        </a:spcAft>
        <a:buClr>
          <a:srgbClr val="0000CC"/>
        </a:buClr>
        <a:buSzPct val="100000"/>
        <a:buFont typeface="Arial" pitchFamily="34" charset="0"/>
        <a:buBlip>
          <a:blip r:embed="rId15"/>
        </a:buBlip>
        <a:defRPr sz="2400">
          <a:solidFill>
            <a:srgbClr val="0000CC"/>
          </a:solidFill>
          <a:latin typeface="+mn-lt"/>
          <a:ea typeface="+mn-ea"/>
          <a:cs typeface="+mn-cs"/>
        </a:defRPr>
      </a:lvl1pPr>
      <a:lvl2pPr marL="741363" indent="-284163" algn="l" defTabSz="457200" rtl="0" eaLnBrk="0" fontAlgn="base" hangingPunct="0">
        <a:spcBef>
          <a:spcPts val="500"/>
        </a:spcBef>
        <a:spcAft>
          <a:spcPct val="0"/>
        </a:spcAft>
        <a:buClr>
          <a:srgbClr val="4D4D4D"/>
        </a:buClr>
        <a:buSzPct val="83000"/>
        <a:buFont typeface="Arial" pitchFamily="34" charset="0"/>
        <a:buBlip>
          <a:blip r:embed="rId16"/>
        </a:buBlip>
        <a:defRPr sz="2000">
          <a:solidFill>
            <a:srgbClr val="4D4D4D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450"/>
        </a:spcBef>
        <a:spcAft>
          <a:spcPct val="0"/>
        </a:spcAft>
        <a:buClr>
          <a:srgbClr val="4D4D4D"/>
        </a:buClr>
        <a:buSzPct val="100000"/>
        <a:buFont typeface="Arial" pitchFamily="34" charset="0"/>
        <a:buChar char="•"/>
        <a:defRPr sz="2400">
          <a:solidFill>
            <a:srgbClr val="4D4D4D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pitchFamily="34" charset="0"/>
        <a:buChar char="–"/>
        <a:defRPr sz="1600">
          <a:solidFill>
            <a:srgbClr val="4D4D4D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pitchFamily="34" charset="0"/>
        <a:buChar char="»"/>
        <a:defRPr sz="1600">
          <a:solidFill>
            <a:srgbClr val="4D4D4D"/>
          </a:solidFill>
          <a:latin typeface="+mn-lt"/>
          <a:ea typeface="+mn-ea"/>
          <a:cs typeface="+mn-cs"/>
        </a:defRPr>
      </a:lvl5pPr>
      <a:lvl6pPr marL="2514600" indent="-228600" algn="l" defTabSz="457200" rtl="0" fontAlgn="base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charset="0"/>
        <a:buChar char="»"/>
        <a:defRPr sz="1600">
          <a:solidFill>
            <a:srgbClr val="4D4D4D"/>
          </a:solidFill>
          <a:latin typeface="+mn-lt"/>
          <a:ea typeface="+mn-ea"/>
          <a:cs typeface="+mn-cs"/>
        </a:defRPr>
      </a:lvl6pPr>
      <a:lvl7pPr marL="2971800" indent="-228600" algn="l" defTabSz="457200" rtl="0" fontAlgn="base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charset="0"/>
        <a:buChar char="»"/>
        <a:defRPr sz="1600">
          <a:solidFill>
            <a:srgbClr val="4D4D4D"/>
          </a:solidFill>
          <a:latin typeface="+mn-lt"/>
          <a:ea typeface="+mn-ea"/>
          <a:cs typeface="+mn-cs"/>
        </a:defRPr>
      </a:lvl7pPr>
      <a:lvl8pPr marL="3429000" indent="-228600" algn="l" defTabSz="457200" rtl="0" fontAlgn="base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charset="0"/>
        <a:buChar char="»"/>
        <a:defRPr sz="1600">
          <a:solidFill>
            <a:srgbClr val="4D4D4D"/>
          </a:solidFill>
          <a:latin typeface="+mn-lt"/>
          <a:ea typeface="+mn-ea"/>
          <a:cs typeface="+mn-cs"/>
        </a:defRPr>
      </a:lvl8pPr>
      <a:lvl9pPr marL="3886200" indent="-228600" algn="l" defTabSz="457200" rtl="0" fontAlgn="base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charset="0"/>
        <a:buChar char="»"/>
        <a:defRPr sz="1600">
          <a:solidFill>
            <a:srgbClr val="4D4D4D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676400"/>
            <a:ext cx="5942013" cy="1370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ko-KR" smtClean="0"/>
              <a:t>Click to edit the title text format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0" y="6553200"/>
            <a:ext cx="1903413" cy="244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FFFFFF"/>
              </a:buClr>
              <a:buSzPct val="100000"/>
              <a:buFont typeface="Tahoma" pitchFamily="32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FFFFFF"/>
                </a:solidFill>
                <a:latin typeface="Tahoma" pitchFamily="32" charset="0"/>
                <a:ea typeface="굴림" pitchFamily="32" charset="-127"/>
                <a:cs typeface="+mn-cs"/>
              </a:defRPr>
            </a:lvl1pPr>
          </a:lstStyle>
          <a:p>
            <a:pPr>
              <a:defRPr/>
            </a:pPr>
            <a:fld id="{2A3B2B03-DB24-4023-8F9B-6925538EF3C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12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ko-KR" smtClean="0"/>
              <a:t>Click to edit the outline text format</a:t>
            </a:r>
          </a:p>
          <a:p>
            <a:pPr lvl="1"/>
            <a:r>
              <a:rPr lang="en-GB" altLang="ko-KR" smtClean="0"/>
              <a:t>Second Outline Level</a:t>
            </a:r>
          </a:p>
          <a:p>
            <a:pPr lvl="2"/>
            <a:r>
              <a:rPr lang="en-GB" altLang="ko-KR" smtClean="0"/>
              <a:t>Third Outline Level</a:t>
            </a:r>
          </a:p>
          <a:p>
            <a:pPr lvl="3"/>
            <a:r>
              <a:rPr lang="en-GB" altLang="ko-KR" smtClean="0"/>
              <a:t>Fourth Outline Level</a:t>
            </a:r>
          </a:p>
          <a:p>
            <a:pPr lvl="4"/>
            <a:r>
              <a:rPr lang="en-GB" altLang="ko-KR" smtClean="0"/>
              <a:t>Fifth Outline Level</a:t>
            </a:r>
          </a:p>
          <a:p>
            <a:pPr lvl="4"/>
            <a:r>
              <a:rPr lang="en-GB" altLang="ko-KR" smtClean="0"/>
              <a:t>Sixth Outline Level</a:t>
            </a:r>
          </a:p>
          <a:p>
            <a:pPr lvl="4"/>
            <a:r>
              <a:rPr lang="en-GB" altLang="ko-KR" smtClean="0"/>
              <a:t>Seventh Outline Level</a:t>
            </a:r>
          </a:p>
          <a:p>
            <a:pPr lvl="4"/>
            <a:r>
              <a:rPr lang="en-GB" altLang="ko-KR" smtClean="0"/>
              <a:t>Eighth Outline Level</a:t>
            </a:r>
          </a:p>
          <a:p>
            <a:pPr lvl="4"/>
            <a:r>
              <a:rPr lang="en-GB" altLang="ko-KR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4" charset="0"/>
        <a:defRPr sz="3600" b="1">
          <a:solidFill>
            <a:srgbClr val="00A8EC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4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4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4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4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2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2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2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buClr>
          <a:srgbClr val="00A8EC"/>
        </a:buClr>
        <a:buSzPct val="100000"/>
        <a:buFont typeface="Trebuchet MS" pitchFamily="32" charset="0"/>
        <a:defRPr sz="3600" b="1">
          <a:solidFill>
            <a:srgbClr val="00A8EC"/>
          </a:solidFill>
          <a:latin typeface="Trebuchet MS" pitchFamily="32" charset="0"/>
          <a:ea typeface="DejaVu Sans" charset="0"/>
          <a:cs typeface="DejaVu Sans" charset="0"/>
        </a:defRPr>
      </a:lvl9pPr>
    </p:titleStyle>
    <p:bodyStyle>
      <a:lvl1pPr marL="341313" indent="-341313" algn="l" defTabSz="457200" rtl="0" eaLnBrk="0" fontAlgn="base" hangingPunct="0">
        <a:spcBef>
          <a:spcPts val="600"/>
        </a:spcBef>
        <a:spcAft>
          <a:spcPct val="0"/>
        </a:spcAft>
        <a:buClr>
          <a:srgbClr val="0000CC"/>
        </a:buClr>
        <a:buSzPct val="100000"/>
        <a:buFont typeface="Arial" pitchFamily="34" charset="0"/>
        <a:buBlip>
          <a:blip r:embed="rId15"/>
        </a:buBlip>
        <a:defRPr sz="2400">
          <a:solidFill>
            <a:srgbClr val="0000CC"/>
          </a:solidFill>
          <a:latin typeface="+mn-lt"/>
          <a:ea typeface="+mn-ea"/>
          <a:cs typeface="+mn-cs"/>
        </a:defRPr>
      </a:lvl1pPr>
      <a:lvl2pPr marL="741363" indent="-284163" algn="l" defTabSz="457200" rtl="0" eaLnBrk="0" fontAlgn="base" hangingPunct="0">
        <a:spcBef>
          <a:spcPts val="500"/>
        </a:spcBef>
        <a:spcAft>
          <a:spcPct val="0"/>
        </a:spcAft>
        <a:buClr>
          <a:srgbClr val="4D4D4D"/>
        </a:buClr>
        <a:buSzPct val="83000"/>
        <a:buFont typeface="Arial" pitchFamily="34" charset="0"/>
        <a:buBlip>
          <a:blip r:embed="rId16"/>
        </a:buBlip>
        <a:defRPr sz="2000">
          <a:solidFill>
            <a:srgbClr val="4D4D4D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450"/>
        </a:spcBef>
        <a:spcAft>
          <a:spcPct val="0"/>
        </a:spcAft>
        <a:buClr>
          <a:srgbClr val="4D4D4D"/>
        </a:buClr>
        <a:buSzPct val="100000"/>
        <a:buFont typeface="Arial" pitchFamily="34" charset="0"/>
        <a:buChar char="•"/>
        <a:defRPr sz="2400">
          <a:solidFill>
            <a:srgbClr val="4D4D4D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pitchFamily="34" charset="0"/>
        <a:buChar char="–"/>
        <a:defRPr sz="1600">
          <a:solidFill>
            <a:srgbClr val="4D4D4D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pitchFamily="34" charset="0"/>
        <a:buChar char="»"/>
        <a:defRPr sz="1600">
          <a:solidFill>
            <a:srgbClr val="4D4D4D"/>
          </a:solidFill>
          <a:latin typeface="+mn-lt"/>
          <a:ea typeface="+mn-ea"/>
          <a:cs typeface="+mn-cs"/>
        </a:defRPr>
      </a:lvl5pPr>
      <a:lvl6pPr marL="2514600" indent="-228600" algn="l" defTabSz="457200" rtl="0" fontAlgn="base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charset="0"/>
        <a:buChar char="»"/>
        <a:defRPr sz="1600">
          <a:solidFill>
            <a:srgbClr val="4D4D4D"/>
          </a:solidFill>
          <a:latin typeface="+mn-lt"/>
          <a:ea typeface="+mn-ea"/>
          <a:cs typeface="+mn-cs"/>
        </a:defRPr>
      </a:lvl6pPr>
      <a:lvl7pPr marL="2971800" indent="-228600" algn="l" defTabSz="457200" rtl="0" fontAlgn="base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charset="0"/>
        <a:buChar char="»"/>
        <a:defRPr sz="1600">
          <a:solidFill>
            <a:srgbClr val="4D4D4D"/>
          </a:solidFill>
          <a:latin typeface="+mn-lt"/>
          <a:ea typeface="+mn-ea"/>
          <a:cs typeface="+mn-cs"/>
        </a:defRPr>
      </a:lvl7pPr>
      <a:lvl8pPr marL="3429000" indent="-228600" algn="l" defTabSz="457200" rtl="0" fontAlgn="base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charset="0"/>
        <a:buChar char="»"/>
        <a:defRPr sz="1600">
          <a:solidFill>
            <a:srgbClr val="4D4D4D"/>
          </a:solidFill>
          <a:latin typeface="+mn-lt"/>
          <a:ea typeface="+mn-ea"/>
          <a:cs typeface="+mn-cs"/>
        </a:defRPr>
      </a:lvl8pPr>
      <a:lvl9pPr marL="3886200" indent="-228600" algn="l" defTabSz="457200" rtl="0" fontAlgn="base">
        <a:spcBef>
          <a:spcPts val="400"/>
        </a:spcBef>
        <a:spcAft>
          <a:spcPct val="0"/>
        </a:spcAft>
        <a:buClr>
          <a:srgbClr val="4D4D4D"/>
        </a:buClr>
        <a:buSzPct val="100000"/>
        <a:buFont typeface="Arial" charset="0"/>
        <a:buChar char="»"/>
        <a:defRPr sz="1600">
          <a:solidFill>
            <a:srgbClr val="4D4D4D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oogle.co.uk/url?sa=i&amp;rct=j&amp;q=&amp;esrc=s&amp;frm=1&amp;source=images&amp;cd=&amp;docid=ngubSc-f0JsbRM&amp;tbnid=Jg3hr-Iq1GDw6M:&amp;ved=0CAUQjRw&amp;url=http://mskrad.hamad.qa/en/venue/venue.aspx&amp;ei=ZpIUU_zcAZKshQfs9YDgCw&amp;bvm=bv.61965928,d.ZG4&amp;psig=AFQjCNEKGQ6SHoaXjb0AdNd8LyvsaCzoMA&amp;ust=1393943465486306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WvK3uv0Z3kk&amp;feature=player_embedded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60648"/>
            <a:ext cx="6804248" cy="6480720"/>
          </a:xfrm>
        </p:spPr>
        <p:txBody>
          <a:bodyPr/>
          <a:lstStyle/>
          <a:p>
            <a:r>
              <a:rPr lang="en-GB" sz="4800" dirty="0" smtClean="0">
                <a:solidFill>
                  <a:schemeClr val="accent4"/>
                </a:solidFill>
              </a:rPr>
              <a:t>World Nuclear University</a:t>
            </a:r>
          </a:p>
          <a:p>
            <a:pPr algn="l"/>
            <a:r>
              <a:rPr lang="en-GB" sz="3200" dirty="0" smtClean="0">
                <a:solidFill>
                  <a:schemeClr val="accent4"/>
                </a:solidFill>
              </a:rPr>
              <a:t>  </a:t>
            </a:r>
            <a:r>
              <a:rPr lang="en-GB" sz="2800" dirty="0" smtClean="0">
                <a:solidFill>
                  <a:schemeClr val="accent4"/>
                </a:solidFill>
              </a:rPr>
              <a:t>The future of nuclear energy: young       </a:t>
            </a:r>
          </a:p>
          <a:p>
            <a:pPr algn="l"/>
            <a:r>
              <a:rPr lang="en-GB" sz="2800" dirty="0">
                <a:solidFill>
                  <a:schemeClr val="accent4"/>
                </a:solidFill>
              </a:rPr>
              <a:t> </a:t>
            </a:r>
            <a:r>
              <a:rPr lang="en-GB" sz="2800" dirty="0" smtClean="0">
                <a:solidFill>
                  <a:schemeClr val="accent4"/>
                </a:solidFill>
              </a:rPr>
              <a:t>  generation involvement, experience and </a:t>
            </a:r>
            <a:endParaRPr lang="en-GB" sz="2800" dirty="0">
              <a:solidFill>
                <a:schemeClr val="accent4"/>
              </a:solidFill>
            </a:endParaRPr>
          </a:p>
          <a:p>
            <a:pPr algn="l"/>
            <a:r>
              <a:rPr lang="en-GB" sz="2800" dirty="0" smtClean="0">
                <a:solidFill>
                  <a:schemeClr val="accent4"/>
                </a:solidFill>
              </a:rPr>
              <a:t>   knowledge transfer</a:t>
            </a:r>
          </a:p>
          <a:p>
            <a:pPr algn="l"/>
            <a:endParaRPr lang="en-GB" sz="2800" dirty="0">
              <a:solidFill>
                <a:schemeClr val="accent4"/>
              </a:solidFill>
            </a:endParaRPr>
          </a:p>
          <a:p>
            <a:pPr algn="l"/>
            <a:endParaRPr lang="en-GB" sz="2800" dirty="0">
              <a:solidFill>
                <a:schemeClr val="accent4"/>
              </a:solidFill>
            </a:endParaRPr>
          </a:p>
          <a:p>
            <a:pPr algn="l"/>
            <a:r>
              <a:rPr lang="en-GB" sz="2800" dirty="0" smtClean="0">
                <a:solidFill>
                  <a:schemeClr val="accent4"/>
                </a:solidFill>
              </a:rPr>
              <a:t>  </a:t>
            </a:r>
          </a:p>
          <a:p>
            <a:pPr algn="l"/>
            <a:r>
              <a:rPr lang="en-GB" sz="2800" dirty="0">
                <a:solidFill>
                  <a:schemeClr val="accent4"/>
                </a:solidFill>
              </a:rPr>
              <a:t> </a:t>
            </a:r>
            <a:r>
              <a:rPr lang="en-GB" sz="2800" dirty="0" smtClean="0">
                <a:solidFill>
                  <a:schemeClr val="accent4"/>
                </a:solidFill>
              </a:rPr>
              <a:t> </a:t>
            </a:r>
          </a:p>
          <a:p>
            <a:pPr algn="l"/>
            <a:r>
              <a:rPr lang="en-GB" sz="2800" dirty="0" smtClean="0">
                <a:solidFill>
                  <a:schemeClr val="accent4"/>
                </a:solidFill>
              </a:rPr>
              <a:t>  </a:t>
            </a:r>
            <a:r>
              <a:rPr lang="en-GB" dirty="0" smtClean="0">
                <a:solidFill>
                  <a:schemeClr val="accent4"/>
                </a:solidFill>
              </a:rPr>
              <a:t>Paul Kidman</a:t>
            </a:r>
          </a:p>
          <a:p>
            <a:pPr algn="l"/>
            <a:r>
              <a:rPr lang="en-GB" dirty="0" smtClean="0">
                <a:solidFill>
                  <a:schemeClr val="accent4"/>
                </a:solidFill>
              </a:rPr>
              <a:t>  On behalf of the World Nuclear</a:t>
            </a:r>
          </a:p>
          <a:p>
            <a:pPr algn="l"/>
            <a:r>
              <a:rPr lang="en-GB" dirty="0">
                <a:solidFill>
                  <a:schemeClr val="accent4"/>
                </a:solidFill>
              </a:rPr>
              <a:t> </a:t>
            </a:r>
            <a:r>
              <a:rPr lang="en-GB" dirty="0" smtClean="0">
                <a:solidFill>
                  <a:schemeClr val="accent4"/>
                </a:solidFill>
              </a:rPr>
              <a:t> University (WNU)</a:t>
            </a:r>
          </a:p>
          <a:p>
            <a:pPr algn="l"/>
            <a:r>
              <a:rPr lang="en-GB" dirty="0" smtClean="0">
                <a:solidFill>
                  <a:schemeClr val="accent4"/>
                </a:solidFill>
              </a:rPr>
              <a:t>  Head of Finance &amp; Administration (WNA)</a:t>
            </a:r>
          </a:p>
          <a:p>
            <a:pPr algn="l"/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226363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Quotes from 2013 fellows: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D144D335-D727-40D3-8485-14689B97F159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827584" y="1124744"/>
            <a:ext cx="83164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en-GB" sz="2000" b="1" dirty="0" smtClean="0">
              <a:solidFill>
                <a:schemeClr val="tx2"/>
              </a:solidFill>
              <a:latin typeface="Segoe Print" panose="02000600000000000000" pitchFamily="2" charset="0"/>
              <a:cs typeface="Vijay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“The </a:t>
            </a:r>
            <a:r>
              <a:rPr lang="en-GB" sz="2000" b="1" dirty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Summer Institute is a rich programme that is worthwhile. It sets one on a trajectory for professional development and </a:t>
            </a: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growth</a:t>
            </a: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”</a:t>
            </a:r>
            <a:endParaRPr lang="en-GB" sz="2000" b="1" dirty="0">
              <a:solidFill>
                <a:schemeClr val="tx2"/>
              </a:solidFill>
              <a:latin typeface="Segoe Print" panose="02000600000000000000" pitchFamily="2" charset="0"/>
              <a:cs typeface="Vijaya" pitchFamily="34" charset="0"/>
            </a:endParaRPr>
          </a:p>
          <a:p>
            <a:endParaRPr lang="en-GB" sz="2000" b="1" dirty="0" smtClean="0">
              <a:solidFill>
                <a:schemeClr val="tx2"/>
              </a:solidFill>
              <a:latin typeface="Segoe Print" panose="02000600000000000000" pitchFamily="2" charset="0"/>
              <a:cs typeface="Vijay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“I'm </a:t>
            </a:r>
            <a:r>
              <a:rPr lang="en-GB" sz="2000" b="1" dirty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extremely grateful to have had the opportunity to be a part of the World Nuclear </a:t>
            </a: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University</a:t>
            </a: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”</a:t>
            </a:r>
            <a:endParaRPr lang="en-GB" sz="2000" b="1" dirty="0">
              <a:solidFill>
                <a:schemeClr val="tx2"/>
              </a:solidFill>
              <a:latin typeface="Segoe Print" panose="02000600000000000000" pitchFamily="2" charset="0"/>
              <a:cs typeface="Vijay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GB" sz="2000" b="1" dirty="0" smtClean="0">
              <a:solidFill>
                <a:schemeClr val="tx2"/>
              </a:solidFill>
              <a:latin typeface="Segoe Print" panose="02000600000000000000" pitchFamily="2" charset="0"/>
              <a:cs typeface="Vijay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“This </a:t>
            </a:r>
            <a:r>
              <a:rPr lang="en-GB" sz="2000" b="1" dirty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is a one of a kind opportunity to learn from some of the most influential leaders in the Nuclear Industry! </a:t>
            </a: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“</a:t>
            </a:r>
            <a:endParaRPr lang="en-GB" sz="2000" b="1" dirty="0">
              <a:solidFill>
                <a:schemeClr val="tx2"/>
              </a:solidFill>
              <a:latin typeface="Segoe Print" panose="02000600000000000000" pitchFamily="2" charset="0"/>
              <a:cs typeface="Vijaya" pitchFamily="34" charset="0"/>
            </a:endParaRPr>
          </a:p>
          <a:p>
            <a:endParaRPr lang="en-GB" sz="2000" b="1" dirty="0" smtClean="0">
              <a:solidFill>
                <a:schemeClr val="bg2">
                  <a:lumMod val="75000"/>
                </a:schemeClr>
              </a:solidFill>
              <a:latin typeface="Segoe Print" panose="02000600000000000000" pitchFamily="2" charset="0"/>
              <a:cs typeface="Vijay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“The </a:t>
            </a:r>
            <a:r>
              <a:rPr lang="en-GB" sz="2000" b="1" dirty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WNU-SI is by far the best nuclear leadership training </a:t>
            </a:r>
            <a:endParaRPr lang="en-GB" sz="2000" b="1" dirty="0" smtClean="0">
              <a:solidFill>
                <a:schemeClr val="tx2"/>
              </a:solidFill>
              <a:latin typeface="Segoe Print" panose="02000600000000000000" pitchFamily="2" charset="0"/>
              <a:cs typeface="Vijaya" pitchFamily="34" charset="0"/>
            </a:endParaRPr>
          </a:p>
          <a:p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   course </a:t>
            </a: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I </a:t>
            </a:r>
            <a:r>
              <a:rPr lang="en-GB" sz="2000" b="1" dirty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have ever </a:t>
            </a: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attended</a:t>
            </a:r>
            <a:r>
              <a:rPr lang="en-GB" sz="2000" b="1" dirty="0" smtClean="0">
                <a:solidFill>
                  <a:schemeClr val="tx2"/>
                </a:solidFill>
                <a:latin typeface="Segoe Print" panose="02000600000000000000" pitchFamily="2" charset="0"/>
                <a:cs typeface="Vijaya" pitchFamily="34" charset="0"/>
              </a:rPr>
              <a:t>”</a:t>
            </a:r>
            <a:endParaRPr lang="en-GB" sz="2000" b="1" dirty="0">
              <a:solidFill>
                <a:schemeClr val="tx2"/>
              </a:solidFill>
              <a:latin typeface="Segoe Print" panose="02000600000000000000" pitchFamily="2" charset="0"/>
              <a:cs typeface="Vijay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GB" sz="2000" b="1" dirty="0">
              <a:solidFill>
                <a:schemeClr val="tx2"/>
              </a:solidFill>
              <a:latin typeface="Segoe Print" panose="02000600000000000000" pitchFamily="2" charset="0"/>
              <a:cs typeface="Vijay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5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2014 January to June</a:t>
            </a:r>
            <a:br>
              <a:rPr lang="en-GB" sz="3200" dirty="0" smtClean="0"/>
            </a:br>
            <a:r>
              <a:rPr lang="en-GB" sz="3200" dirty="0" smtClean="0"/>
              <a:t> Long term evaluation: 156 respondents</a:t>
            </a:r>
            <a:endParaRPr lang="en-GB" sz="3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547" y="1573213"/>
            <a:ext cx="6368388" cy="444807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D144D335-D727-40D3-8485-14689B97F159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118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9793088" cy="645333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D144D335-D727-40D3-8485-14689B97F159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81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-171400"/>
            <a:ext cx="8352928" cy="56763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D144D335-D727-40D3-8485-14689B97F159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23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D144D335-D727-40D3-8485-14689B97F159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0"/>
            <a:ext cx="8676456" cy="6780984"/>
          </a:xfrm>
        </p:spPr>
      </p:pic>
    </p:spTree>
    <p:extLst>
      <p:ext uri="{BB962C8B-B14F-4D97-AF65-F5344CB8AC3E}">
        <p14:creationId xmlns:p14="http://schemas.microsoft.com/office/powerpoint/2010/main" val="5654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07EB94-333E-48B3-81E9-DF451C654CB8}" type="slidenum">
              <a:rPr lang="en-GB"/>
              <a:pPr>
                <a:defRPr/>
              </a:pPr>
              <a:t>15</a:t>
            </a:fld>
            <a:endParaRPr lang="en-GB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 smtClean="0">
                <a:ea typeface="굴림" pitchFamily="50" charset="-127"/>
              </a:rPr>
              <a:t>Radiation Technologies School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9133" y="1174935"/>
            <a:ext cx="8229600" cy="5159375"/>
          </a:xfrm>
        </p:spPr>
        <p:txBody>
          <a:bodyPr/>
          <a:lstStyle/>
          <a:p>
            <a:pPr marL="341313" lvl="1" indent="-341313">
              <a:spcBef>
                <a:spcPts val="600"/>
              </a:spcBef>
              <a:buClr>
                <a:srgbClr val="0000CC"/>
              </a:buClr>
              <a:buSzPct val="100000"/>
              <a:buFontTx/>
              <a:buChar char="•"/>
            </a:pPr>
            <a:r>
              <a:rPr lang="en-US" altLang="ko-KR" dirty="0" smtClean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>Aims at </a:t>
            </a:r>
            <a:r>
              <a:rPr lang="sv-SE" altLang="ko-KR" dirty="0" smtClean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>an </a:t>
            </a:r>
            <a:r>
              <a:rPr lang="sv-SE" altLang="ko-KR" dirty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>internationally diverse group of leading young professionals working in radioisotope production and applications in medicine and industry </a:t>
            </a:r>
          </a:p>
          <a:p>
            <a:pPr>
              <a:buFontTx/>
              <a:buChar char="•"/>
            </a:pPr>
            <a:endParaRPr lang="en-GB" altLang="ko-KR" dirty="0" smtClean="0">
              <a:solidFill>
                <a:schemeClr val="tx1"/>
              </a:solidFill>
              <a:latin typeface="Trebuchet MS" pitchFamily="34" charset="0"/>
              <a:ea typeface="굴림" pitchFamily="50" charset="-127"/>
            </a:endParaRPr>
          </a:p>
          <a:p>
            <a:pPr>
              <a:buFontTx/>
              <a:buChar char="•"/>
            </a:pPr>
            <a:r>
              <a:rPr lang="en-GB" altLang="ko-KR" dirty="0" smtClean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>2010, 2012 – South Korea</a:t>
            </a:r>
          </a:p>
          <a:p>
            <a:pPr>
              <a:buFontTx/>
              <a:buChar char="•"/>
            </a:pPr>
            <a:r>
              <a:rPr lang="en-GB" altLang="ko-KR" dirty="0" smtClean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>2014 – Doha, Qatar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pt-PT" dirty="0">
              <a:solidFill>
                <a:srgbClr val="DD4B39"/>
              </a:solidFill>
            </a:endParaRPr>
          </a:p>
          <a:p>
            <a:pPr marL="0" indent="0">
              <a:buNone/>
            </a:pPr>
            <a:endParaRPr lang="en-US" altLang="ko-KR" dirty="0" smtClean="0">
              <a:solidFill>
                <a:schemeClr val="tx1"/>
              </a:solidFill>
              <a:latin typeface="Trebuchet MS" pitchFamily="34" charset="0"/>
              <a:ea typeface="굴림" pitchFamily="50" charset="-127"/>
            </a:endParaRPr>
          </a:p>
        </p:txBody>
      </p:sp>
      <p:pic>
        <p:nvPicPr>
          <p:cNvPr id="5124" name="Picture 4" descr="http://mskrad.hamad.qa/en/images/HMC_Club_Hote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754623"/>
            <a:ext cx="8756792" cy="3130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60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F0C5D5-A98B-418D-9DFE-7D720F805303}" type="slidenum">
              <a:rPr lang="en-GB"/>
              <a:pPr>
                <a:defRPr/>
              </a:pPr>
              <a:t>16</a:t>
            </a:fld>
            <a:endParaRPr lang="en-GB"/>
          </a:p>
        </p:txBody>
      </p:sp>
      <p:sp>
        <p:nvSpPr>
          <p:cNvPr id="1331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804022" y="0"/>
            <a:ext cx="8145321" cy="1391653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 sz="3200" dirty="0" smtClean="0">
                <a:ea typeface="굴림" pitchFamily="50" charset="-127"/>
              </a:rPr>
              <a:t>WNU </a:t>
            </a:r>
            <a:r>
              <a:rPr lang="en-US" altLang="ko-KR" sz="3200" dirty="0" err="1" smtClean="0">
                <a:ea typeface="굴림" pitchFamily="50" charset="-127"/>
              </a:rPr>
              <a:t>Programmes</a:t>
            </a:r>
            <a:r>
              <a:rPr lang="en-US" altLang="ko-KR" sz="3200" dirty="0" smtClean="0">
                <a:ea typeface="굴림" pitchFamily="50" charset="-127"/>
              </a:rPr>
              <a:t> </a:t>
            </a: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7086600" y="3276600"/>
            <a:ext cx="533400" cy="228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4D4D4D"/>
              </a:buClr>
              <a:buSzPct val="100000"/>
              <a:buFont typeface="Times New Roman" pitchFamily="18" charset="0"/>
              <a:buNone/>
            </a:pPr>
            <a:endParaRPr lang="en-US" altLang="ko-KR" sz="2400">
              <a:ea typeface="굴림" pitchFamily="50" charset="-127"/>
            </a:endParaRPr>
          </a:p>
        </p:txBody>
      </p:sp>
      <p:sp>
        <p:nvSpPr>
          <p:cNvPr id="13317" name="Text Box 3"/>
          <p:cNvSpPr txBox="1">
            <a:spLocks noChangeArrowheads="1"/>
          </p:cNvSpPr>
          <p:nvPr/>
        </p:nvSpPr>
        <p:spPr bwMode="auto">
          <a:xfrm>
            <a:off x="4572000" y="2438400"/>
            <a:ext cx="685800" cy="228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4D4D4D"/>
              </a:buClr>
              <a:buSzPct val="100000"/>
              <a:buFont typeface="Times New Roman" pitchFamily="18" charset="0"/>
              <a:buNone/>
            </a:pPr>
            <a:endParaRPr lang="en-US" altLang="ko-KR" sz="2400">
              <a:ea typeface="굴림" pitchFamily="50" charset="-127"/>
            </a:endParaRPr>
          </a:p>
        </p:txBody>
      </p:sp>
      <p:pic>
        <p:nvPicPr>
          <p:cNvPr id="13318" name="Picture 4"/>
          <p:cNvPicPr>
            <a:picLocks noChangeAspect="1" noChangeArrowheads="1"/>
          </p:cNvPicPr>
          <p:nvPr/>
        </p:nvPicPr>
        <p:blipFill>
          <a:blip r:embed="rId3" cstate="print"/>
          <a:srcRect l="1024" r="18100"/>
          <a:stretch>
            <a:fillRect/>
          </a:stretch>
        </p:blipFill>
        <p:spPr bwMode="auto">
          <a:xfrm>
            <a:off x="502137" y="1394222"/>
            <a:ext cx="8758473" cy="57332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3124200" y="4495800"/>
            <a:ext cx="1219200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50"/>
              </a:spcBef>
              <a:buClr>
                <a:srgbClr val="FF33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altLang="ko-KR" sz="2000" b="1">
                <a:solidFill>
                  <a:srgbClr val="FF3300"/>
                </a:solidFill>
                <a:latin typeface="Arial" pitchFamily="34" charset="0"/>
                <a:ea typeface="굴림" pitchFamily="50" charset="-127"/>
              </a:rPr>
              <a:t>Brazil</a:t>
            </a:r>
          </a:p>
        </p:txBody>
      </p:sp>
      <p:sp>
        <p:nvSpPr>
          <p:cNvPr id="13320" name="Text Box 6"/>
          <p:cNvSpPr txBox="1">
            <a:spLocks noChangeArrowheads="1"/>
          </p:cNvSpPr>
          <p:nvPr/>
        </p:nvSpPr>
        <p:spPr bwMode="auto">
          <a:xfrm>
            <a:off x="2743200" y="5486400"/>
            <a:ext cx="1371600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50"/>
              </a:spcBef>
              <a:buClr>
                <a:srgbClr val="FF33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altLang="ko-KR" sz="2000" b="1">
                <a:solidFill>
                  <a:srgbClr val="FF3300"/>
                </a:solidFill>
                <a:latin typeface="Arial" pitchFamily="34" charset="0"/>
                <a:ea typeface="굴림" pitchFamily="50" charset="-127"/>
              </a:rPr>
              <a:t>Argentina</a:t>
            </a:r>
          </a:p>
        </p:txBody>
      </p:sp>
      <p:sp>
        <p:nvSpPr>
          <p:cNvPr id="13321" name="Text Box 8"/>
          <p:cNvSpPr txBox="1">
            <a:spLocks noChangeArrowheads="1"/>
          </p:cNvSpPr>
          <p:nvPr/>
        </p:nvSpPr>
        <p:spPr bwMode="auto">
          <a:xfrm>
            <a:off x="6324600" y="3505200"/>
            <a:ext cx="1219200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50"/>
              </a:spcBef>
              <a:buClr>
                <a:srgbClr val="FF33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altLang="ko-KR" sz="2000" b="1">
                <a:solidFill>
                  <a:srgbClr val="FF3300"/>
                </a:solidFill>
                <a:latin typeface="Arial" pitchFamily="34" charset="0"/>
                <a:ea typeface="굴림" pitchFamily="50" charset="-127"/>
              </a:rPr>
              <a:t>China</a:t>
            </a:r>
          </a:p>
        </p:txBody>
      </p:sp>
      <p:sp>
        <p:nvSpPr>
          <p:cNvPr id="13322" name="Text Box 9"/>
          <p:cNvSpPr txBox="1">
            <a:spLocks noChangeArrowheads="1"/>
          </p:cNvSpPr>
          <p:nvPr/>
        </p:nvSpPr>
        <p:spPr bwMode="auto">
          <a:xfrm>
            <a:off x="5811838" y="4459287"/>
            <a:ext cx="1511300" cy="403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50"/>
              </a:spcBef>
              <a:buClr>
                <a:srgbClr val="FF33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altLang="ko-KR" sz="2000" b="1" dirty="0">
                <a:solidFill>
                  <a:srgbClr val="FF3300"/>
                </a:solidFill>
                <a:latin typeface="Arial" pitchFamily="34" charset="0"/>
                <a:ea typeface="굴림" pitchFamily="50" charset="-127"/>
              </a:rPr>
              <a:t>Singapore</a:t>
            </a:r>
          </a:p>
        </p:txBody>
      </p:sp>
      <p:sp>
        <p:nvSpPr>
          <p:cNvPr id="13323" name="Text Box 10"/>
          <p:cNvSpPr txBox="1">
            <a:spLocks noChangeArrowheads="1"/>
          </p:cNvSpPr>
          <p:nvPr/>
        </p:nvSpPr>
        <p:spPr bwMode="auto">
          <a:xfrm>
            <a:off x="5029200" y="5029200"/>
            <a:ext cx="1752600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50"/>
              </a:spcBef>
              <a:buClr>
                <a:srgbClr val="FF33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altLang="ko-KR" sz="2000" b="1">
                <a:solidFill>
                  <a:srgbClr val="FF3300"/>
                </a:solidFill>
                <a:latin typeface="Arial" pitchFamily="34" charset="0"/>
                <a:ea typeface="굴림" pitchFamily="50" charset="-127"/>
              </a:rPr>
              <a:t>South Africa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4876847" y="188640"/>
            <a:ext cx="426262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/>
            <a:r>
              <a:rPr lang="en-GB" altLang="ko-KR" sz="2000" dirty="0" smtClean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>One-week </a:t>
            </a:r>
            <a:r>
              <a:rPr lang="en-GB" altLang="ko-KR" sz="2000" dirty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>orientation courses </a:t>
            </a:r>
            <a:r>
              <a:rPr lang="en-GB" altLang="ko-KR" sz="2000" dirty="0" smtClean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/>
            </a:r>
            <a:br>
              <a:rPr lang="en-GB" altLang="ko-KR" sz="2000" dirty="0" smtClean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</a:br>
            <a:r>
              <a:rPr lang="en-GB" altLang="ko-KR" sz="2000" dirty="0" smtClean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>aimed </a:t>
            </a:r>
            <a:r>
              <a:rPr lang="en-GB" altLang="ko-KR" sz="2000" dirty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>at emerging nuclear </a:t>
            </a:r>
            <a:r>
              <a:rPr lang="en-GB" altLang="ko-KR" sz="2000" dirty="0" smtClean="0">
                <a:solidFill>
                  <a:schemeClr val="tx1"/>
                </a:solidFill>
                <a:latin typeface="Trebuchet MS" pitchFamily="34" charset="0"/>
                <a:ea typeface="굴림" pitchFamily="50" charset="-127"/>
              </a:rPr>
              <a:t>countries</a:t>
            </a:r>
            <a:endParaRPr lang="en-GB" altLang="ko-KR" sz="2000" dirty="0">
              <a:solidFill>
                <a:schemeClr val="tx1"/>
              </a:solidFill>
              <a:latin typeface="Trebuchet MS" pitchFamily="34" charset="0"/>
              <a:ea typeface="굴림" pitchFamily="50" charset="-127"/>
            </a:endParaRPr>
          </a:p>
        </p:txBody>
      </p:sp>
      <p:sp>
        <p:nvSpPr>
          <p:cNvPr id="13325" name="Text Box 9"/>
          <p:cNvSpPr txBox="1">
            <a:spLocks noChangeArrowheads="1"/>
          </p:cNvSpPr>
          <p:nvPr/>
        </p:nvSpPr>
        <p:spPr bwMode="auto">
          <a:xfrm>
            <a:off x="6567488" y="3871913"/>
            <a:ext cx="2036762" cy="401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50"/>
              </a:spcBef>
              <a:buClr>
                <a:srgbClr val="FF33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altLang="ko-KR" sz="2000" b="1">
                <a:solidFill>
                  <a:srgbClr val="FF3300"/>
                </a:solidFill>
                <a:latin typeface="Arial" pitchFamily="34" charset="0"/>
                <a:ea typeface="굴림" pitchFamily="50" charset="-127"/>
              </a:rPr>
              <a:t>South Korea</a:t>
            </a:r>
          </a:p>
        </p:txBody>
      </p:sp>
      <p:sp>
        <p:nvSpPr>
          <p:cNvPr id="13326" name="Text Box 8"/>
          <p:cNvSpPr txBox="1">
            <a:spLocks noChangeArrowheads="1"/>
          </p:cNvSpPr>
          <p:nvPr/>
        </p:nvSpPr>
        <p:spPr bwMode="auto">
          <a:xfrm>
            <a:off x="5710238" y="3189288"/>
            <a:ext cx="1431925" cy="403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50"/>
              </a:spcBef>
              <a:buClr>
                <a:srgbClr val="FF33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altLang="ko-KR" sz="2000" b="1">
                <a:solidFill>
                  <a:srgbClr val="FF3300"/>
                </a:solidFill>
                <a:latin typeface="Arial" pitchFamily="34" charset="0"/>
                <a:ea typeface="굴림" pitchFamily="50" charset="-127"/>
              </a:rPr>
              <a:t>Mongolia</a:t>
            </a:r>
          </a:p>
        </p:txBody>
      </p:sp>
      <p:pic>
        <p:nvPicPr>
          <p:cNvPr id="13327" name="Picture 14" descr="SouthAfrica20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5500" y="5427663"/>
            <a:ext cx="3260801" cy="1406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17" y="1394222"/>
            <a:ext cx="4987650" cy="1962770"/>
          </a:xfrm>
          <a:prstGeom prst="rect">
            <a:avLst/>
          </a:prstGeom>
        </p:spPr>
      </p:pic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7438043" y="4260850"/>
            <a:ext cx="1511300" cy="403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250"/>
              </a:spcBef>
              <a:buClr>
                <a:srgbClr val="FF3300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fr-FR" altLang="ko-KR" sz="2000" b="1" dirty="0" smtClean="0">
                <a:solidFill>
                  <a:srgbClr val="FF3300"/>
                </a:solidFill>
                <a:latin typeface="Arial" pitchFamily="34" charset="0"/>
                <a:ea typeface="굴림" pitchFamily="50" charset="-127"/>
              </a:rPr>
              <a:t>Malaysia</a:t>
            </a:r>
            <a:endParaRPr lang="fr-FR" altLang="ko-KR" sz="2000" b="1" dirty="0">
              <a:solidFill>
                <a:srgbClr val="FF3300"/>
              </a:solidFill>
              <a:latin typeface="Arial" pitchFamily="34" charset="0"/>
              <a:ea typeface="굴림" pitchFamily="50" charset="-127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 smtClean="0"/>
              <a:t>One-week course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0772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dirty="0" smtClean="0"/>
              <a:t>	</a:t>
            </a:r>
            <a:r>
              <a:rPr lang="en-GB" altLang="en-US" sz="2400" dirty="0" smtClean="0"/>
              <a:t>Aimed at nuclear specialists in universities, research centres, industry, government and regulators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altLang="en-US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400" dirty="0" smtClean="0"/>
              <a:t>Objectives: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altLang="en-US" sz="24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400" dirty="0" smtClean="0"/>
              <a:t>to increase their knowledge about how nuclear science and technology are applied in the world today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400" dirty="0" smtClean="0"/>
              <a:t>to recognise how their own special skills and experience fit into this global picture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400" dirty="0" smtClean="0"/>
              <a:t>to inspire them to develop an expansive vision of where this industry can go in the future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400" dirty="0" smtClean="0"/>
              <a:t>to network with fellow nuclear professionals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400" dirty="0" smtClean="0"/>
              <a:t>	in their countries</a:t>
            </a:r>
          </a:p>
          <a:p>
            <a:pPr eaLnBrk="1" hangingPunct="1">
              <a:lnSpc>
                <a:spcPct val="90000"/>
              </a:lnSpc>
            </a:pPr>
            <a:endParaRPr lang="en-GB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62891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30BE0A-0AF2-4B9B-ACAE-15040694C709}" type="slidenum">
              <a:rPr lang="en-GB"/>
              <a:pPr>
                <a:defRPr/>
              </a:pPr>
              <a:t>18</a:t>
            </a:fld>
            <a:endParaRPr lang="en-GB"/>
          </a:p>
        </p:txBody>
      </p:sp>
      <p:sp>
        <p:nvSpPr>
          <p:cNvPr id="1433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2400"/>
            <a:ext cx="8229600" cy="828675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 smtClean="0">
                <a:ea typeface="굴림" pitchFamily="50" charset="-127"/>
              </a:rPr>
              <a:t>WNU Press</a:t>
            </a:r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 cstate="print"/>
          <a:srcRect l="32256" t="33643" r="45572" b="25493"/>
          <a:stretch>
            <a:fillRect/>
          </a:stretch>
        </p:blipFill>
        <p:spPr bwMode="auto">
          <a:xfrm>
            <a:off x="4427538" y="1268413"/>
            <a:ext cx="3463925" cy="4624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1484313"/>
            <a:ext cx="2952750" cy="3816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3" y="1196752"/>
            <a:ext cx="8229600" cy="5328592"/>
          </a:xfrm>
        </p:spPr>
        <p:txBody>
          <a:bodyPr/>
          <a:lstStyle/>
          <a:p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for your attention</a:t>
            </a:r>
          </a:p>
          <a:p>
            <a:endParaRPr lang="en-GB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Visit the WNU website at</a:t>
            </a:r>
          </a:p>
          <a:p>
            <a:pPr marL="0" indent="0">
              <a:buNone/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www.world-nuclear-university.org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GB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Like us:</a:t>
            </a:r>
          </a:p>
          <a:p>
            <a:pPr marL="0" indent="0">
              <a:buNone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World Nuclear University</a:t>
            </a:r>
          </a:p>
          <a:p>
            <a:pPr marL="0" indent="0">
              <a:buNone/>
            </a:pP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Patricia Wieland</a:t>
            </a:r>
          </a:p>
          <a:p>
            <a:pPr marL="0" indent="0">
              <a:buNone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wieland@world-nuclear.org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endParaRPr lang="en-GB" sz="3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D144D335-D727-40D3-8485-14689B97F159}" type="slidenum">
              <a:rPr lang="en-GB"/>
              <a:pPr>
                <a:defRPr/>
              </a:pPr>
              <a:t>19</a:t>
            </a:fld>
            <a:endParaRPr lang="en-GB"/>
          </a:p>
        </p:txBody>
      </p:sp>
      <p:pic>
        <p:nvPicPr>
          <p:cNvPr id="1026" name="Picture 2" descr="http://img2.wikia.nocookie.net/__cb20130729002338/gtawiki/images/4/44/Facebook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882" y="3975203"/>
            <a:ext cx="336548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99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326501-701B-4718-96D5-1FE3B97D89DB}" type="slidenum">
              <a:rPr lang="en-GB"/>
              <a:pPr>
                <a:defRPr/>
              </a:pPr>
              <a:t>2</a:t>
            </a:fld>
            <a:endParaRPr lang="en-GB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ko-KR" smtClean="0">
                <a:ea typeface="굴림" pitchFamily="50" charset="-127"/>
              </a:rPr>
              <a:t>Presentation overview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70947285"/>
              </p:ext>
            </p:extLst>
          </p:nvPr>
        </p:nvGraphicFramePr>
        <p:xfrm>
          <a:off x="395537" y="1700808"/>
          <a:ext cx="8748463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43608" y="40466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latin typeface="+mn-lt"/>
                <a:cs typeface="Browallia New" panose="020B0604020202020204" pitchFamily="34" charset="-34"/>
              </a:rPr>
              <a:t>Content</a:t>
            </a:r>
            <a:endParaRPr lang="en-GB" b="1" dirty="0">
              <a:latin typeface="+mn-lt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0018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>
          <a:xfrm>
            <a:off x="179512" y="71438"/>
            <a:ext cx="7178551" cy="6308725"/>
          </a:xfrm>
        </p:spPr>
        <p:txBody>
          <a:bodyPr/>
          <a:lstStyle/>
          <a:p>
            <a:pPr eaLnBrk="1" hangingPunct="1">
              <a:buClr>
                <a:srgbClr val="FFFF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 sz="4400" dirty="0" smtClean="0">
                <a:solidFill>
                  <a:schemeClr val="bg1"/>
                </a:solidFill>
                <a:ea typeface="굴림" pitchFamily="50" charset="-127"/>
              </a:rPr>
              <a:t/>
            </a:r>
            <a:br>
              <a:rPr lang="en-US" altLang="ko-KR" sz="4400" dirty="0" smtClean="0">
                <a:solidFill>
                  <a:schemeClr val="bg1"/>
                </a:solidFill>
                <a:ea typeface="굴림" pitchFamily="50" charset="-127"/>
              </a:rPr>
            </a:br>
            <a:r>
              <a:rPr lang="en-US" altLang="ko-KR" sz="4400" dirty="0" smtClean="0">
                <a:solidFill>
                  <a:schemeClr val="bg1"/>
                </a:solidFill>
                <a:ea typeface="굴림" pitchFamily="50" charset="-127"/>
              </a:rPr>
              <a:t/>
            </a:r>
            <a:br>
              <a:rPr lang="en-US" altLang="ko-KR" sz="4400" dirty="0" smtClean="0">
                <a:solidFill>
                  <a:schemeClr val="bg1"/>
                </a:solidFill>
                <a:ea typeface="굴림" pitchFamily="50" charset="-127"/>
              </a:rPr>
            </a:br>
            <a:r>
              <a:rPr lang="en-US" altLang="ko-KR" sz="4400" dirty="0" smtClean="0">
                <a:solidFill>
                  <a:schemeClr val="tx1"/>
                </a:solidFill>
                <a:ea typeface="굴림" pitchFamily="50" charset="-127"/>
              </a:rPr>
              <a:t> </a:t>
            </a:r>
            <a:br>
              <a:rPr lang="en-US" altLang="ko-KR" sz="4400" dirty="0" smtClean="0">
                <a:solidFill>
                  <a:schemeClr val="tx1"/>
                </a:solidFill>
                <a:ea typeface="굴림" pitchFamily="50" charset="-127"/>
              </a:rPr>
            </a:br>
            <a:r>
              <a:rPr lang="en-US" altLang="ko-KR" sz="2800" dirty="0" smtClean="0">
                <a:solidFill>
                  <a:schemeClr val="tx1"/>
                </a:solidFill>
                <a:ea typeface="굴림" pitchFamily="50" charset="-127"/>
              </a:rPr>
              <a:t/>
            </a:r>
            <a:br>
              <a:rPr lang="en-US" altLang="ko-KR" sz="2800" dirty="0" smtClean="0">
                <a:solidFill>
                  <a:schemeClr val="tx1"/>
                </a:solidFill>
                <a:ea typeface="굴림" pitchFamily="50" charset="-127"/>
              </a:rPr>
            </a:br>
            <a:endParaRPr lang="en-US" altLang="ko-KR" sz="2800" dirty="0" smtClean="0">
              <a:solidFill>
                <a:schemeClr val="tx1"/>
              </a:solidFill>
              <a:ea typeface="굴림" pitchFamily="50" charset="-127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1D65B0-E640-44E1-9C89-92138CBCB8F8}" type="slidenum">
              <a:rPr lang="en-GB"/>
              <a:pPr>
                <a:defRPr/>
              </a:pPr>
              <a:t>3</a:t>
            </a:fld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932040" y="39784"/>
            <a:ext cx="4320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Tw Cen MT Condensed Extra Bold" pitchFamily="34" charset="0"/>
              </a:rPr>
              <a:t/>
            </a:r>
            <a:br>
              <a:rPr lang="en-GB" sz="3200" dirty="0">
                <a:latin typeface="Tw Cen MT Condensed Extra Bold" pitchFamily="34" charset="0"/>
              </a:rPr>
            </a:br>
            <a:endParaRPr lang="en-GB" sz="3200" dirty="0">
              <a:latin typeface="Tw Cen MT Condensed Extra Bold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92280" y="-87436"/>
            <a:ext cx="85370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w Cen MT Condensed Extra Bold" pitchFamily="34" charset="0"/>
            </a:endParaRPr>
          </a:p>
          <a:p>
            <a:r>
              <a:rPr lang="en-GB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 Condensed Extra Bold" pitchFamily="34" charset="0"/>
              </a:rPr>
              <a:t>The</a:t>
            </a:r>
            <a: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 Condensed Extra Bold" pitchFamily="34" charset="0"/>
              </a:rPr>
              <a:t/>
            </a:r>
            <a:b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 Condensed Extra Bold" pitchFamily="34" charset="0"/>
              </a:rPr>
            </a:br>
            <a:r>
              <a:rPr lang="en-GB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 Condensed Extra Bold" pitchFamily="34" charset="0"/>
              </a:rPr>
              <a:t>10</a:t>
            </a:r>
            <a:r>
              <a:rPr lang="en-GB" sz="3200" baseline="30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 Condensed Extra Bold" pitchFamily="34" charset="0"/>
              </a:rPr>
              <a:t>th</a:t>
            </a:r>
            <a:r>
              <a:rPr lang="en-GB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 Condensed Extra Bold" pitchFamily="34" charset="0"/>
              </a:rPr>
              <a:t> </a:t>
            </a:r>
          </a:p>
          <a:p>
            <a:r>
              <a:rPr lang="en-GB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 Condensed Extra Bold" pitchFamily="34" charset="0"/>
              </a:rPr>
              <a:t>SUMMER </a:t>
            </a:r>
          </a:p>
          <a:p>
            <a:r>
              <a:rPr lang="en-GB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 Condensed Extra Bold" pitchFamily="34" charset="0"/>
              </a:rPr>
              <a:t>INSTITUTE</a:t>
            </a:r>
          </a:p>
          <a:p>
            <a:endParaRPr lang="en-GB" sz="54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w Cen MT Condensed Extra Bold" pitchFamily="34" charset="0"/>
            </a:endParaRPr>
          </a:p>
          <a:p>
            <a:r>
              <a:rPr lang="en-GB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 Condensed Extra Bold" pitchFamily="34" charset="0"/>
              </a:rPr>
              <a:t>Oxford</a:t>
            </a:r>
          </a:p>
          <a:p>
            <a:r>
              <a:rPr lang="en-GB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 Condensed Extra Bold" pitchFamily="34" charset="0"/>
              </a:rPr>
              <a:t>England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69482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93346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2A8D95-F09C-41FE-9406-410F6B8F5246}" type="slidenum">
              <a:rPr lang="en-GB"/>
              <a:pPr>
                <a:defRPr/>
              </a:pPr>
              <a:t>4</a:t>
            </a:fld>
            <a:endParaRPr lang="en-GB"/>
          </a:p>
        </p:txBody>
      </p:sp>
      <p:sp>
        <p:nvSpPr>
          <p:cNvPr id="819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 smtClean="0">
                <a:ea typeface="굴림" pitchFamily="50" charset="-127"/>
              </a:rPr>
              <a:t>What is the WNU?</a:t>
            </a: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524000"/>
            <a:ext cx="8077200" cy="4819650"/>
          </a:xfrm>
        </p:spPr>
        <p:txBody>
          <a:bodyPr/>
          <a:lstStyle/>
          <a:p>
            <a:pPr eaLnBrk="1" hangingPunct="1">
              <a:spcBef>
                <a:spcPts val="900"/>
              </a:spcBef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ko-KR" sz="3600" b="1" smtClean="0">
              <a:ea typeface="굴림" pitchFamily="50" charset="-127"/>
            </a:endParaRPr>
          </a:p>
          <a:p>
            <a:pPr eaLnBrk="1" hangingPunct="1">
              <a:buClr>
                <a:srgbClr val="4DB7FF"/>
              </a:buClr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ko-KR" sz="3600" i="1" smtClean="0">
                <a:solidFill>
                  <a:schemeClr val="tx1"/>
                </a:solidFill>
                <a:ea typeface="굴림" pitchFamily="50" charset="-127"/>
              </a:rPr>
              <a:t>The World Nuclear University is a </a:t>
            </a:r>
          </a:p>
          <a:p>
            <a:pPr eaLnBrk="1" hangingPunct="1">
              <a:buClr>
                <a:srgbClr val="4DB7FF"/>
              </a:buClr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ko-KR" sz="3600" i="1" smtClean="0">
                <a:solidFill>
                  <a:schemeClr val="tx1"/>
                </a:solidFill>
                <a:ea typeface="굴림" pitchFamily="50" charset="-127"/>
              </a:rPr>
              <a:t>global partnership committed to </a:t>
            </a:r>
          </a:p>
          <a:p>
            <a:pPr eaLnBrk="1" hangingPunct="1">
              <a:buClr>
                <a:srgbClr val="4DB7FF"/>
              </a:buClr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ko-KR" sz="3600" i="1" smtClean="0">
                <a:solidFill>
                  <a:schemeClr val="tx1"/>
                </a:solidFill>
                <a:ea typeface="굴림" pitchFamily="50" charset="-127"/>
              </a:rPr>
              <a:t>enhancing international education and</a:t>
            </a:r>
          </a:p>
          <a:p>
            <a:pPr eaLnBrk="1" hangingPunct="1">
              <a:buClr>
                <a:srgbClr val="4DB7FF"/>
              </a:buClr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ko-KR" sz="3600" i="1" smtClean="0">
                <a:solidFill>
                  <a:schemeClr val="tx1"/>
                </a:solidFill>
                <a:ea typeface="굴림" pitchFamily="50" charset="-127"/>
              </a:rPr>
              <a:t>leadership in the peaceful applications </a:t>
            </a:r>
          </a:p>
          <a:p>
            <a:pPr eaLnBrk="1" hangingPunct="1">
              <a:buClr>
                <a:srgbClr val="4DB7FF"/>
              </a:buClr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ko-KR" sz="3600" i="1" smtClean="0">
                <a:solidFill>
                  <a:schemeClr val="tx1"/>
                </a:solidFill>
                <a:ea typeface="굴림" pitchFamily="50" charset="-127"/>
              </a:rPr>
              <a:t>of nuclear science and technology</a:t>
            </a:r>
            <a:r>
              <a:rPr lang="en-GB" altLang="ko-KR" sz="3600" smtClean="0">
                <a:ea typeface="굴림" pitchFamily="50" charset="-127"/>
              </a:rPr>
              <a:t> </a:t>
            </a:r>
          </a:p>
          <a:p>
            <a:pPr lvl="1" eaLnBrk="1" hangingPunct="1">
              <a:buSzPct val="100000"/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altLang="ko-KR" b="1" smtClean="0">
              <a:ea typeface="굴림" pitchFamily="50" charset="-127"/>
            </a:endParaRPr>
          </a:p>
          <a:p>
            <a:pPr eaLnBrk="1" hangingPunct="1"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altLang="ko-KR" b="1" smtClean="0">
              <a:ea typeface="굴림" pitchFamily="50" charset="-127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E478E1-98DF-41FD-B363-2F1C9B261DB4}" type="slidenum">
              <a:rPr lang="en-GB"/>
              <a:pPr>
                <a:defRPr/>
              </a:pPr>
              <a:t>5</a:t>
            </a:fld>
            <a:endParaRPr lang="en-GB"/>
          </a:p>
        </p:txBody>
      </p:sp>
      <p:pic>
        <p:nvPicPr>
          <p:cNvPr id="921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209800"/>
            <a:ext cx="2741613" cy="304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9225" name="Group 3"/>
          <p:cNvGrpSpPr>
            <a:grpSpLocks/>
          </p:cNvGrpSpPr>
          <p:nvPr/>
        </p:nvGrpSpPr>
        <p:grpSpPr bwMode="auto">
          <a:xfrm>
            <a:off x="609600" y="1600202"/>
            <a:ext cx="2667001" cy="1858964"/>
            <a:chOff x="384" y="1008"/>
            <a:chExt cx="1680" cy="1171"/>
          </a:xfrm>
        </p:grpSpPr>
        <p:pic>
          <p:nvPicPr>
            <p:cNvPr id="922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4" y="1008"/>
              <a:ext cx="1680" cy="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9230" name="Text Box 5"/>
            <p:cNvSpPr txBox="1">
              <a:spLocks noChangeArrowheads="1"/>
            </p:cNvSpPr>
            <p:nvPr/>
          </p:nvSpPr>
          <p:spPr bwMode="auto">
            <a:xfrm>
              <a:off x="384" y="1774"/>
              <a:ext cx="1680" cy="40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 algn="ctr">
                <a:spcBef>
                  <a:spcPts val="2250"/>
                </a:spcBef>
                <a:buClr>
                  <a:srgbClr val="4D4D4D"/>
                </a:buClr>
                <a:buSzPct val="100000"/>
                <a:buFont typeface="Arial" pitchFamily="34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fr-FR" altLang="ko-KR" sz="3600" b="1">
                  <a:solidFill>
                    <a:srgbClr val="4D4D4D"/>
                  </a:solidFill>
                  <a:latin typeface="Arial" pitchFamily="34" charset="0"/>
                  <a:ea typeface="굴림" pitchFamily="50" charset="-127"/>
                </a:rPr>
                <a:t>IAEA</a:t>
              </a:r>
            </a:p>
          </p:txBody>
        </p:sp>
      </p:grpSp>
      <p:pic>
        <p:nvPicPr>
          <p:cNvPr id="9227" name="Picture 7"/>
          <p:cNvPicPr>
            <a:picLocks noChangeAspect="1" noChangeArrowheads="1"/>
          </p:cNvPicPr>
          <p:nvPr/>
        </p:nvPicPr>
        <p:blipFill>
          <a:blip r:embed="rId5" cstate="print"/>
          <a:srcRect l="2335" t="7883" r="2335" b="7883"/>
          <a:stretch>
            <a:fillRect/>
          </a:stretch>
        </p:blipFill>
        <p:spPr bwMode="auto">
          <a:xfrm>
            <a:off x="6283325" y="2658272"/>
            <a:ext cx="2298701" cy="479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56276" y="1341439"/>
            <a:ext cx="3352801" cy="123666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9221" name="Group 9"/>
          <p:cNvGrpSpPr>
            <a:grpSpLocks/>
          </p:cNvGrpSpPr>
          <p:nvPr/>
        </p:nvGrpSpPr>
        <p:grpSpPr bwMode="auto">
          <a:xfrm>
            <a:off x="533400" y="4521204"/>
            <a:ext cx="8477251" cy="2147890"/>
            <a:chOff x="336" y="2848"/>
            <a:chExt cx="5340" cy="1353"/>
          </a:xfrm>
        </p:grpSpPr>
        <p:pic>
          <p:nvPicPr>
            <p:cNvPr id="9223" name="Picture 1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60" y="3379"/>
              <a:ext cx="2116" cy="82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9224" name="Picture 1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36" y="2848"/>
              <a:ext cx="1546" cy="98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  <p:sp>
        <p:nvSpPr>
          <p:cNvPr id="9222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 smtClean="0">
                <a:ea typeface="굴림" pitchFamily="50" charset="-127"/>
              </a:rPr>
              <a:t>The Founding Supporters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1D7225-66D8-4888-8B0A-A299A94E5F57}" type="slidenum">
              <a:rPr lang="en-GB"/>
              <a:pPr>
                <a:defRPr/>
              </a:pPr>
              <a:t>6</a:t>
            </a:fld>
            <a:endParaRPr lang="en-GB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09600" y="0"/>
            <a:ext cx="9144000" cy="6440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marL="457200" indent="-457200" algn="ctr">
              <a:lnSpc>
                <a:spcPct val="70000"/>
              </a:lnSpc>
              <a:spcBef>
                <a:spcPts val="400"/>
              </a:spcBef>
              <a:buClr>
                <a:srgbClr val="FFCC66"/>
              </a:buClr>
              <a:buSzPct val="100000"/>
              <a:buFont typeface="Arial" charset="0"/>
              <a:buNone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endParaRPr lang="en-US" altLang="ko-KR" sz="3200" b="1" i="1">
              <a:solidFill>
                <a:srgbClr val="FFCC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굴림" pitchFamily="50" charset="-127"/>
              <a:cs typeface="Times New Roman" pitchFamily="18" charset="0"/>
            </a:endParaRPr>
          </a:p>
          <a:p>
            <a:pPr marL="457200" indent="-457200" algn="ctr">
              <a:lnSpc>
                <a:spcPct val="70000"/>
              </a:lnSpc>
              <a:spcBef>
                <a:spcPts val="400"/>
              </a:spcBef>
              <a:buClr>
                <a:srgbClr val="FFCC66"/>
              </a:buClr>
              <a:buSzPct val="100000"/>
              <a:buFont typeface="Arial" charset="0"/>
              <a:buNone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3200" b="1" i="1">
                <a:solidFill>
                  <a:srgbClr val="FF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굴림" pitchFamily="50" charset="-127"/>
                <a:cs typeface="Times New Roman" pitchFamily="18" charset="0"/>
              </a:rPr>
              <a:t> </a:t>
            </a:r>
          </a:p>
          <a:p>
            <a:pPr marL="457200" indent="-457200">
              <a:lnSpc>
                <a:spcPct val="70000"/>
              </a:lnSpc>
              <a:spcBef>
                <a:spcPts val="400"/>
              </a:spcBef>
              <a:buClr>
                <a:srgbClr val="4D4D4D"/>
              </a:buClr>
              <a:buSzPct val="100000"/>
              <a:buFont typeface="Trebuchet MS" pitchFamily="34" charset="0"/>
              <a:buNone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3200">
                <a:solidFill>
                  <a:srgbClr val="4D4D4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  <a:ea typeface="굴림" pitchFamily="50" charset="-127"/>
                <a:cs typeface="Times New Roman" pitchFamily="18" charset="0"/>
              </a:rPr>
              <a:t>  </a:t>
            </a:r>
          </a:p>
          <a:p>
            <a:pPr marL="457200" indent="-457200">
              <a:lnSpc>
                <a:spcPct val="70000"/>
              </a:lnSpc>
              <a:spcBef>
                <a:spcPts val="400"/>
              </a:spcBef>
              <a:buClr>
                <a:srgbClr val="4D4D4D"/>
              </a:buClr>
              <a:buSzPct val="100000"/>
              <a:buFont typeface="Trebuchet MS" pitchFamily="34" charset="0"/>
              <a:buNone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endParaRPr lang="en-US" altLang="ko-KR" sz="3200">
              <a:solidFill>
                <a:srgbClr val="4D4D4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  <a:ea typeface="굴림" pitchFamily="50" charset="-127"/>
              <a:cs typeface="Times New Roman" pitchFamily="18" charset="0"/>
            </a:endParaRPr>
          </a:p>
          <a:p>
            <a:pPr marL="457200" indent="-457200" algn="ctr">
              <a:lnSpc>
                <a:spcPct val="70000"/>
              </a:lnSpc>
              <a:spcBef>
                <a:spcPts val="50"/>
              </a:spcBef>
              <a:buClr>
                <a:srgbClr val="FFFFFF"/>
              </a:buClr>
              <a:buSzPct val="100000"/>
              <a:buFont typeface="Arial" charset="0"/>
              <a:buNone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40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굴림" pitchFamily="50" charset="-127"/>
                <a:cs typeface="Times New Roman" pitchFamily="18" charset="0"/>
              </a:rPr>
              <a:t>   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Argentina:</a:t>
            </a:r>
            <a:r>
              <a:rPr lang="en-US" altLang="ko-KR" sz="1000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  </a:t>
            </a: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Balseiro Institute (CNEA – Bariloche Atomic Centre / Cuvo University)</a:t>
            </a:r>
            <a:r>
              <a:rPr lang="ar-SA" altLang="ko-KR" sz="1000" b="1">
                <a:solidFill>
                  <a:srgbClr val="4DB7FF"/>
                </a:solidFill>
                <a:latin typeface="Arial" charset="0"/>
                <a:cs typeface="Times New Roman" pitchFamily="18" charset="0"/>
              </a:rPr>
              <a:t>‏</a:t>
            </a:r>
            <a:endParaRPr lang="en-US" altLang="ko-KR" sz="1000" b="1">
              <a:solidFill>
                <a:srgbClr val="4DB7FF"/>
              </a:solidFill>
              <a:latin typeface="Arial" charset="0"/>
              <a:ea typeface="굴림" pitchFamily="50" charset="-127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Australia:  Australian Nuclear Science &amp; Technology Organisation (ANSTO)</a:t>
            </a:r>
            <a:r>
              <a:rPr lang="ar-SA" altLang="ko-KR" sz="1000" b="1">
                <a:solidFill>
                  <a:srgbClr val="4DB7FF"/>
                </a:solidFill>
                <a:latin typeface="Arial" charset="0"/>
                <a:cs typeface="Times New Roman" pitchFamily="18" charset="0"/>
              </a:rPr>
              <a:t>‏</a:t>
            </a:r>
            <a:endParaRPr lang="en-US" altLang="ko-KR" sz="1000" b="1">
              <a:solidFill>
                <a:srgbClr val="4DB7FF"/>
              </a:solidFill>
              <a:latin typeface="Arial" charset="0"/>
              <a:ea typeface="굴림" pitchFamily="50" charset="-127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Austria:  Atomic Institute of the Austrian Universities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Belgium:  Belgian Nuclear Research Centre (SCK*CEN)</a:t>
            </a:r>
            <a:r>
              <a:rPr lang="ar-SA" altLang="ko-KR" sz="1000" b="1">
                <a:solidFill>
                  <a:srgbClr val="4DB7FF"/>
                </a:solidFill>
                <a:latin typeface="Arial" charset="0"/>
                <a:cs typeface="Times New Roman" pitchFamily="18" charset="0"/>
              </a:rPr>
              <a:t>‏</a:t>
            </a:r>
            <a:endParaRPr lang="en-US" altLang="ko-KR" sz="1000" b="1">
              <a:solidFill>
                <a:srgbClr val="4DB7FF"/>
              </a:solidFill>
              <a:latin typeface="Arial" charset="0"/>
              <a:ea typeface="굴림" pitchFamily="50" charset="-127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Brazil:</a:t>
            </a:r>
            <a:r>
              <a:rPr lang="en-US" altLang="ko-KR" sz="1000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  </a:t>
            </a: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Brazilian Nuclear Energy Commission (CNEN)</a:t>
            </a:r>
            <a:r>
              <a:rPr lang="ar-SA" altLang="ko-KR" sz="1000" b="1">
                <a:solidFill>
                  <a:srgbClr val="4DB7FF"/>
                </a:solidFill>
                <a:latin typeface="Arial" charset="0"/>
                <a:cs typeface="Times New Roman" pitchFamily="18" charset="0"/>
              </a:rPr>
              <a:t>‏</a:t>
            </a:r>
            <a:endParaRPr lang="en-US" altLang="ko-KR" sz="1000" b="1">
              <a:solidFill>
                <a:srgbClr val="4DB7FF"/>
              </a:solidFill>
              <a:latin typeface="Arial" charset="0"/>
              <a:ea typeface="굴림" pitchFamily="50" charset="-127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Bulgaria:</a:t>
            </a:r>
            <a:r>
              <a:rPr lang="en-US" altLang="ko-KR" sz="1000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  </a:t>
            </a: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University of Sofia and Technical University of Sofia 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Canada:  University Network of Excellence in Nuclear Engineering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China:  Tsinghua University Institute of Nuclear Technology (INET)</a:t>
            </a:r>
            <a:r>
              <a:rPr lang="ar-SA" altLang="ko-KR" sz="1000" b="1">
                <a:solidFill>
                  <a:srgbClr val="4DB7FF"/>
                </a:solidFill>
                <a:latin typeface="Arial" charset="0"/>
                <a:cs typeface="Times New Roman" pitchFamily="18" charset="0"/>
              </a:rPr>
              <a:t>‏</a:t>
            </a:r>
            <a:endParaRPr lang="en-US" altLang="ko-KR" sz="1000" b="1">
              <a:solidFill>
                <a:srgbClr val="4DB7FF"/>
              </a:solidFill>
              <a:latin typeface="Arial" charset="0"/>
              <a:ea typeface="굴림" pitchFamily="50" charset="-127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Czech Rep:  Technical University of Prague &amp; Nuclear Research Institute REZ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Finland:  Helsinki University of Technology and Lappeenranta University of Technology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France:  Institut National des Sciences et Techniques Nucléaires (INSTN)</a:t>
            </a:r>
            <a:r>
              <a:rPr lang="ar-SA" altLang="ko-KR" sz="1000" b="1">
                <a:solidFill>
                  <a:srgbClr val="4DB7FF"/>
                </a:solidFill>
                <a:latin typeface="Arial" charset="0"/>
                <a:cs typeface="Times New Roman" pitchFamily="18" charset="0"/>
              </a:rPr>
              <a:t>‏</a:t>
            </a:r>
            <a:endParaRPr lang="en-US" altLang="ko-KR" sz="1000" b="1">
              <a:solidFill>
                <a:srgbClr val="4DB7FF"/>
              </a:solidFill>
              <a:latin typeface="Arial" charset="0"/>
              <a:ea typeface="굴림" pitchFamily="50" charset="-127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Germany:  Technical University München (TUM) and German Network on Nuclear Technology 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India:  Bhabha Atomic Research Centre Training School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Israel:  Shalhaveth Freir Center for Peace, Science and Technology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Italy:  IUSS-University of Pavia and CIRTEN Consortium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Japan:  Tokyo University &amp; Tokyo Institute of Technology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Rep. of Korea:  KAERI (Korean Atomic Energy Research Institute) &amp; KAIST (Korean Advanced Institute of Science &amp;Technology)</a:t>
            </a:r>
            <a:r>
              <a:rPr lang="ar-SA" altLang="ko-KR" sz="1000" b="1">
                <a:solidFill>
                  <a:srgbClr val="4DB7FF"/>
                </a:solidFill>
                <a:latin typeface="Arial" charset="0"/>
                <a:cs typeface="Times New Roman" pitchFamily="18" charset="0"/>
              </a:rPr>
              <a:t>‏</a:t>
            </a:r>
            <a:endParaRPr lang="en-US" altLang="ko-KR" sz="1000" b="1">
              <a:solidFill>
                <a:srgbClr val="4DB7FF"/>
              </a:solidFill>
              <a:latin typeface="Arial" charset="0"/>
              <a:ea typeface="굴림" pitchFamily="50" charset="-127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Mexico:  National Autonomous University of Mexico (UNAM)</a:t>
            </a:r>
            <a:r>
              <a:rPr lang="ar-SA" altLang="ko-KR" sz="1000" b="1">
                <a:solidFill>
                  <a:srgbClr val="4DB7FF"/>
                </a:solidFill>
                <a:latin typeface="Arial" charset="0"/>
                <a:cs typeface="Times New Roman" pitchFamily="18" charset="0"/>
              </a:rPr>
              <a:t>‏</a:t>
            </a:r>
            <a:endParaRPr lang="en-US" altLang="ko-KR" sz="1000" b="1">
              <a:solidFill>
                <a:srgbClr val="4DB7FF"/>
              </a:solidFill>
              <a:latin typeface="Arial" charset="0"/>
              <a:ea typeface="굴림" pitchFamily="50" charset="-127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Pakistan:  Pakistan Institute of Engineering &amp; Applied Sciences (PIEAS)</a:t>
            </a:r>
            <a:r>
              <a:rPr lang="ar-SA" altLang="ko-KR" sz="1000" b="1">
                <a:solidFill>
                  <a:srgbClr val="4DB7FF"/>
                </a:solidFill>
                <a:latin typeface="Arial" charset="0"/>
                <a:cs typeface="Times New Roman" pitchFamily="18" charset="0"/>
              </a:rPr>
              <a:t>‏</a:t>
            </a:r>
            <a:endParaRPr lang="en-US" altLang="ko-KR" sz="1000" b="1">
              <a:solidFill>
                <a:srgbClr val="4DB7FF"/>
              </a:solidFill>
              <a:latin typeface="Arial" charset="0"/>
              <a:ea typeface="굴림" pitchFamily="50" charset="-127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Russia: </a:t>
            </a:r>
            <a:r>
              <a:rPr lang="en-US" altLang="ko-KR" sz="1000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  </a:t>
            </a: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Kurchatov Institute and MEPhl (Moscow Engineering Physics Institute) 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South Africa:  North West University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Spain:  Polytechnique University of Madrid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Sweden:  Swedish Centre for Nuclear Technology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United Kingdom:  Nuclear Academics Industrial Liaison Seminar (NAILS) and University of Manchester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Char char="•"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USA:  Texas A&amp;M</a:t>
            </a:r>
            <a:r>
              <a:rPr lang="en-US" altLang="ko-KR" sz="1000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 (leader of Southwest Consortium)</a:t>
            </a: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, Oregon State</a:t>
            </a:r>
            <a:r>
              <a:rPr lang="en-US" altLang="ko-KR" sz="1000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 (leader of Western Nuclear Alliance) </a:t>
            </a: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&amp;  Argonne</a:t>
            </a:r>
          </a:p>
          <a:p>
            <a:pPr marL="457200" indent="-457200">
              <a:lnSpc>
                <a:spcPct val="90000"/>
              </a:lnSpc>
              <a:spcBef>
                <a:spcPts val="250"/>
              </a:spcBef>
              <a:buClr>
                <a:srgbClr val="4DB7FF"/>
              </a:buClr>
              <a:buSzPct val="100000"/>
              <a:buFont typeface="Arial" charset="0"/>
              <a:buNone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             National Lab </a:t>
            </a:r>
            <a:r>
              <a:rPr lang="en-US" altLang="ko-KR" sz="1000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(coordinator for US labs) </a:t>
            </a:r>
          </a:p>
          <a:p>
            <a:pPr marL="457200" indent="-457200">
              <a:lnSpc>
                <a:spcPct val="90000"/>
              </a:lnSpc>
              <a:spcBef>
                <a:spcPts val="300"/>
              </a:spcBef>
              <a:buClr>
                <a:srgbClr val="4DB7FF"/>
              </a:buClr>
              <a:buSzPct val="100000"/>
              <a:buFont typeface="Times New Roman" pitchFamily="18" charset="0"/>
              <a:buNone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	Europe-wide:  European Nuclear Education Network (ENEN) – 17 country</a:t>
            </a:r>
            <a:r>
              <a:rPr lang="en-US" altLang="ko-KR" sz="1200" b="1" i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 </a:t>
            </a:r>
          </a:p>
          <a:p>
            <a:pPr marL="457200" indent="-457200">
              <a:lnSpc>
                <a:spcPct val="90000"/>
              </a:lnSpc>
              <a:spcBef>
                <a:spcPts val="300"/>
              </a:spcBef>
              <a:buClr>
                <a:srgbClr val="4DB7FF"/>
              </a:buClr>
              <a:buSzPct val="100000"/>
              <a:buFont typeface="Times New Roman" pitchFamily="18" charset="0"/>
              <a:buNone/>
              <a:tabLst>
                <a:tab pos="457200" algn="l"/>
                <a:tab pos="1371600" algn="l"/>
                <a:tab pos="2286000" algn="l"/>
                <a:tab pos="3200400" algn="l"/>
                <a:tab pos="4114800" algn="l"/>
                <a:tab pos="5029200" algn="l"/>
                <a:tab pos="5943600" algn="l"/>
                <a:tab pos="6858000" algn="l"/>
                <a:tab pos="7772400" algn="l"/>
                <a:tab pos="8686800" algn="l"/>
                <a:tab pos="9601200" algn="l"/>
                <a:tab pos="10515600" algn="l"/>
              </a:tabLst>
              <a:defRPr/>
            </a:pPr>
            <a:r>
              <a:rPr lang="en-US" altLang="ko-KR" sz="1200" b="1" i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	</a:t>
            </a:r>
            <a:r>
              <a:rPr lang="en-US" altLang="ko-KR" sz="1000" b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Asian Network for Education in Nuclear Technology (ANENT)</a:t>
            </a:r>
            <a:r>
              <a:rPr lang="en-US" altLang="ko-KR" sz="1200" b="1" i="1">
                <a:solidFill>
                  <a:srgbClr val="4DB7FF"/>
                </a:solidFill>
                <a:latin typeface="Arial" charset="0"/>
                <a:ea typeface="굴림" pitchFamily="50" charset="-127"/>
                <a:cs typeface="Times New Roman" pitchFamily="18" charset="0"/>
              </a:rPr>
              <a:t>    </a:t>
            </a: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685800" y="15240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>
              <a:buClr>
                <a:srgbClr val="00A8EC"/>
              </a:buClr>
              <a:buSzPct val="100000"/>
              <a:buFont typeface="Trebuchet MS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 sz="3600" b="1">
                <a:solidFill>
                  <a:srgbClr val="00A8EC"/>
                </a:solidFill>
                <a:latin typeface="Trebuchet MS" pitchFamily="34" charset="0"/>
                <a:ea typeface="굴림" pitchFamily="50" charset="-127"/>
              </a:rPr>
              <a:t>Participating Institutions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9AABAF7-BA8A-433D-B84A-C164D357A80D}" type="slidenum">
              <a:rPr lang="en-GB"/>
              <a:pPr>
                <a:defRPr/>
              </a:pPr>
              <a:t>7</a:t>
            </a:fld>
            <a:endParaRPr lang="en-GB"/>
          </a:p>
        </p:txBody>
      </p:sp>
      <p:pic>
        <p:nvPicPr>
          <p:cNvPr id="1126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2349500"/>
            <a:ext cx="2932112" cy="3097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7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3700" y="1219200"/>
            <a:ext cx="1017588" cy="1262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75" name="Text Box 9"/>
          <p:cNvSpPr txBox="1">
            <a:spLocks noChangeArrowheads="1"/>
          </p:cNvSpPr>
          <p:nvPr/>
        </p:nvSpPr>
        <p:spPr bwMode="auto">
          <a:xfrm>
            <a:off x="4051300" y="2514600"/>
            <a:ext cx="1219200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4D4D4D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 sz="1400">
                <a:solidFill>
                  <a:srgbClr val="4D4D4D"/>
                </a:solidFill>
                <a:latin typeface="Arial" pitchFamily="34" charset="0"/>
                <a:ea typeface="굴림" pitchFamily="50" charset="-127"/>
              </a:rPr>
              <a:t>Chancellor</a:t>
            </a:r>
          </a:p>
          <a:p>
            <a:pPr algn="ctr">
              <a:buClr>
                <a:srgbClr val="4D4D4D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 sz="1400">
                <a:solidFill>
                  <a:srgbClr val="4D4D4D"/>
                </a:solidFill>
                <a:latin typeface="Arial" pitchFamily="34" charset="0"/>
                <a:ea typeface="굴림" pitchFamily="50" charset="-127"/>
              </a:rPr>
              <a:t>Hans Blix</a:t>
            </a:r>
          </a:p>
        </p:txBody>
      </p:sp>
      <p:sp>
        <p:nvSpPr>
          <p:cNvPr id="11283" name="Text Box 15"/>
          <p:cNvSpPr txBox="1">
            <a:spLocks noChangeArrowheads="1"/>
          </p:cNvSpPr>
          <p:nvPr/>
        </p:nvSpPr>
        <p:spPr bwMode="auto">
          <a:xfrm>
            <a:off x="5435601" y="3144838"/>
            <a:ext cx="1828801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Clr>
                <a:srgbClr val="4D4D4D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 sz="1400">
                <a:solidFill>
                  <a:srgbClr val="4D4D4D"/>
                </a:solidFill>
                <a:latin typeface="Arial" pitchFamily="34" charset="0"/>
                <a:ea typeface="굴림" pitchFamily="50" charset="-127"/>
              </a:rPr>
              <a:t>President</a:t>
            </a:r>
          </a:p>
          <a:p>
            <a:pPr algn="ctr">
              <a:buClr>
                <a:srgbClr val="4D4D4D"/>
              </a:buClr>
              <a:buSzPct val="10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 sz="1400">
                <a:solidFill>
                  <a:srgbClr val="4D4D4D"/>
                </a:solidFill>
                <a:latin typeface="Arial" pitchFamily="34" charset="0"/>
                <a:ea typeface="굴림" pitchFamily="50" charset="-127"/>
              </a:rPr>
              <a:t>John Ritch</a:t>
            </a:r>
          </a:p>
        </p:txBody>
      </p:sp>
      <p:sp>
        <p:nvSpPr>
          <p:cNvPr id="11280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 smtClean="0">
                <a:ea typeface="굴림" pitchFamily="50" charset="-127"/>
              </a:rPr>
              <a:t>The WNU Coordinating Centre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818" y="1218458"/>
            <a:ext cx="1624584" cy="2438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103" y="2893005"/>
            <a:ext cx="1283385" cy="19262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93894" y="3662494"/>
            <a:ext cx="20464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Agneta Rising</a:t>
            </a:r>
          </a:p>
          <a:p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Director </a:t>
            </a:r>
            <a:r>
              <a:rPr lang="en-GB" sz="1600" dirty="0">
                <a:solidFill>
                  <a:schemeClr val="tx1"/>
                </a:solidFill>
                <a:latin typeface="Calibri" pitchFamily="34" charset="0"/>
              </a:rPr>
              <a:t>General WNA</a:t>
            </a:r>
          </a:p>
          <a:p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President WNU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70839" y="4792796"/>
            <a:ext cx="1537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Patricia Wieland</a:t>
            </a:r>
          </a:p>
          <a:p>
            <a:r>
              <a:rPr lang="en-GB" sz="1600" dirty="0" smtClean="0">
                <a:solidFill>
                  <a:schemeClr val="tx1"/>
                </a:solidFill>
                <a:latin typeface="Calibri" pitchFamily="34" charset="0"/>
              </a:rPr>
              <a:t> Head of WNU</a:t>
            </a:r>
            <a:endParaRPr lang="en-GB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26464" y="5925174"/>
            <a:ext cx="20235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 smtClean="0">
                <a:solidFill>
                  <a:schemeClr val="tx1"/>
                </a:solidFill>
                <a:latin typeface="Calibri" pitchFamily="34" charset="0"/>
              </a:rPr>
              <a:t>Erica Boffano</a:t>
            </a:r>
          </a:p>
          <a:p>
            <a:r>
              <a:rPr lang="en-GB" sz="1800" dirty="0" smtClean="0">
                <a:solidFill>
                  <a:schemeClr val="tx1"/>
                </a:solidFill>
                <a:latin typeface="Calibri" pitchFamily="34" charset="0"/>
              </a:rPr>
              <a:t>Event </a:t>
            </a:r>
            <a:r>
              <a:rPr lang="en-GB" sz="1800" dirty="0">
                <a:solidFill>
                  <a:schemeClr val="tx1"/>
                </a:solidFill>
                <a:latin typeface="Calibri" pitchFamily="34" charset="0"/>
              </a:rPr>
              <a:t>Coordinator </a:t>
            </a:r>
          </a:p>
        </p:txBody>
      </p:sp>
      <p:pic>
        <p:nvPicPr>
          <p:cNvPr id="1026" name="Picture 2" descr="W:\PHOTO LIBRARY\Staff\iMIS Staff Photos\erica-boffan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9" y="4077992"/>
            <a:ext cx="1337733" cy="151124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40" y="836712"/>
            <a:ext cx="8676456" cy="6120680"/>
          </a:xfrm>
          <a:prstGeom prst="rect">
            <a:avLst/>
          </a:prstGeom>
        </p:spPr>
      </p:pic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1E013D-AD9A-41B3-9C49-6BD538A08501}" type="slidenum">
              <a:rPr lang="en-GB"/>
              <a:pPr>
                <a:defRPr/>
              </a:pPr>
              <a:t>8</a:t>
            </a:fld>
            <a:endParaRPr lang="en-GB"/>
          </a:p>
        </p:txBody>
      </p:sp>
      <p:sp>
        <p:nvSpPr>
          <p:cNvPr id="1229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-27384"/>
            <a:ext cx="8229600" cy="828675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ko-KR" sz="3200" dirty="0" smtClean="0">
                <a:ea typeface="굴림" pitchFamily="50" charset="-127"/>
              </a:rPr>
              <a:t>WNU </a:t>
            </a:r>
            <a:r>
              <a:rPr lang="en-US" altLang="ko-KR" sz="3200" dirty="0" err="1" smtClean="0">
                <a:ea typeface="굴림" pitchFamily="50" charset="-127"/>
              </a:rPr>
              <a:t>Programmes</a:t>
            </a:r>
            <a:r>
              <a:rPr lang="en-US" altLang="ko-KR" sz="3200" dirty="0" smtClean="0">
                <a:ea typeface="굴림" pitchFamily="50" charset="-127"/>
              </a:rPr>
              <a:t>: The Summer Institute</a:t>
            </a: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125538"/>
            <a:ext cx="8231187" cy="5732462"/>
          </a:xfrm>
        </p:spPr>
        <p:txBody>
          <a:bodyPr/>
          <a:lstStyle/>
          <a:p>
            <a:pPr indent="14288" eaLnBrk="1" hangingPunct="1">
              <a:spcBef>
                <a:spcPts val="900"/>
              </a:spcBef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ko-KR" sz="3600" dirty="0" smtClean="0">
              <a:latin typeface="Trebuchet MS" pitchFamily="34" charset="0"/>
              <a:ea typeface="굴림" pitchFamily="50" charset="-127"/>
            </a:endParaRPr>
          </a:p>
          <a:p>
            <a:pPr indent="14288" eaLnBrk="1" hangingPunct="1">
              <a:spcBef>
                <a:spcPts val="900"/>
              </a:spcBef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ko-KR" sz="3600" dirty="0" smtClean="0">
              <a:latin typeface="Trebuchet MS" pitchFamily="34" charset="0"/>
              <a:ea typeface="굴림" pitchFamily="50" charset="-127"/>
            </a:endParaRPr>
          </a:p>
          <a:p>
            <a:pPr indent="14288" eaLnBrk="1" hangingPunct="1">
              <a:spcBef>
                <a:spcPts val="900"/>
              </a:spcBef>
              <a:buFont typeface="Arial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ko-KR" sz="3600" dirty="0" smtClean="0">
                <a:ea typeface="굴림" pitchFamily="50" charset="-127"/>
              </a:rPr>
              <a:t>	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922688" y="6351711"/>
            <a:ext cx="84738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4D4D4D"/>
              </a:buClr>
              <a:buSzPct val="100000"/>
            </a:pPr>
            <a:r>
              <a:rPr lang="en-US" altLang="ko-KR" sz="24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rebuchet MS" pitchFamily="34" charset="0"/>
                <a:ea typeface="굴림" pitchFamily="50" charset="-127"/>
              </a:rPr>
              <a:t>2005-2013: 779 FELLOWS FROM OVER 60 COUNTRIES </a:t>
            </a:r>
          </a:p>
        </p:txBody>
      </p:sp>
      <p:sp>
        <p:nvSpPr>
          <p:cNvPr id="12294" name="TextBox 6"/>
          <p:cNvSpPr txBox="1">
            <a:spLocks noChangeArrowheads="1"/>
          </p:cNvSpPr>
          <p:nvPr/>
        </p:nvSpPr>
        <p:spPr bwMode="auto">
          <a:xfrm>
            <a:off x="755650" y="1052736"/>
            <a:ext cx="77041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4D4D4D"/>
              </a:buClr>
              <a:buSzPct val="100000"/>
              <a:buFont typeface="Times New Roman" pitchFamily="18" charset="0"/>
              <a:buNone/>
            </a:pPr>
            <a:r>
              <a:rPr lang="en-US" altLang="ko-KR" sz="4000" dirty="0" smtClean="0">
                <a:solidFill>
                  <a:schemeClr val="accent6"/>
                </a:solidFill>
                <a:latin typeface="Tw Cen MT Condensed Extra Bold" pitchFamily="34" charset="0"/>
                <a:ea typeface="굴림" pitchFamily="50" charset="-127"/>
              </a:rPr>
              <a:t>Building </a:t>
            </a:r>
            <a:r>
              <a:rPr lang="en-US" altLang="ko-KR" sz="4000" dirty="0">
                <a:solidFill>
                  <a:schemeClr val="accent6"/>
                </a:solidFill>
                <a:latin typeface="Tw Cen MT Condensed Extra Bold" pitchFamily="34" charset="0"/>
                <a:ea typeface="굴림" pitchFamily="50" charset="-127"/>
              </a:rPr>
              <a:t>nuclear </a:t>
            </a:r>
            <a:r>
              <a:rPr lang="en-US" altLang="ko-KR" sz="4000" dirty="0" smtClean="0">
                <a:solidFill>
                  <a:schemeClr val="accent6"/>
                </a:solidFill>
                <a:latin typeface="Tw Cen MT Condensed Extra Bold" pitchFamily="34" charset="0"/>
                <a:ea typeface="굴림" pitchFamily="50" charset="-127"/>
              </a:rPr>
              <a:t>leadership</a:t>
            </a:r>
            <a:endParaRPr lang="en-US" altLang="ko-KR" sz="4000" dirty="0">
              <a:solidFill>
                <a:schemeClr val="accent6"/>
              </a:solidFill>
              <a:latin typeface="Tw Cen MT Condensed Extra Bold" pitchFamily="34" charset="0"/>
              <a:ea typeface="굴림" pitchFamily="50" charset="-127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Summer Institute 2013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3" y="1669752"/>
            <a:ext cx="8229600" cy="4927600"/>
          </a:xfrm>
        </p:spPr>
        <p:txBody>
          <a:bodyPr/>
          <a:lstStyle/>
          <a:p>
            <a:r>
              <a:rPr lang="en-GB" dirty="0"/>
              <a:t>R</a:t>
            </a:r>
            <a:r>
              <a:rPr lang="en-GB" dirty="0" smtClean="0"/>
              <a:t>ecognition </a:t>
            </a:r>
            <a:r>
              <a:rPr lang="en-GB" dirty="0"/>
              <a:t>by Nuclear Engineering International </a:t>
            </a:r>
            <a:r>
              <a:rPr lang="en-GB" dirty="0" smtClean="0"/>
              <a:t>magazine, </a:t>
            </a:r>
            <a:r>
              <a:rPr lang="en-GB" dirty="0"/>
              <a:t>short course </a:t>
            </a:r>
            <a:r>
              <a:rPr lang="en-GB" dirty="0" smtClean="0"/>
              <a:t>category: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             </a:t>
            </a:r>
            <a:r>
              <a:rPr lang="en-GB" dirty="0"/>
              <a:t>"Training Course of the Year</a:t>
            </a:r>
            <a:r>
              <a:rPr lang="en-GB" dirty="0" smtClean="0"/>
              <a:t>"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D144D335-D727-40D3-8485-14689B97F159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068960"/>
            <a:ext cx="7416824" cy="37479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42" name="Picture 2" descr="\\10.0.0.35\ui\WNU\Summer Institute\SI 2013\NEI award\NEI Training WINN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0"/>
            <a:ext cx="2873286" cy="174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59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rebuchet MS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4D4D4D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4D4D4D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rebuchet MS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4D4D4D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4D4D4D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2118</TotalTime>
  <Words>659</Words>
  <Application>Microsoft Office PowerPoint</Application>
  <PresentationFormat>On-screen Show (4:3)</PresentationFormat>
  <Paragraphs>166</Paragraphs>
  <Slides>19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1_Office Theme</vt:lpstr>
      <vt:lpstr>PowerPoint Presentation</vt:lpstr>
      <vt:lpstr>Presentation overview</vt:lpstr>
      <vt:lpstr>     </vt:lpstr>
      <vt:lpstr>What is the WNU?</vt:lpstr>
      <vt:lpstr>The Founding Supporters</vt:lpstr>
      <vt:lpstr>PowerPoint Presentation</vt:lpstr>
      <vt:lpstr>The WNU Coordinating Centre</vt:lpstr>
      <vt:lpstr>WNU Programmes: The Summer Institute</vt:lpstr>
      <vt:lpstr>Summer Institute 2013</vt:lpstr>
      <vt:lpstr>Some Quotes from 2013 fellows: </vt:lpstr>
      <vt:lpstr>2014 January to June  Long term evaluation: 156 respondents</vt:lpstr>
      <vt:lpstr>PowerPoint Presentation</vt:lpstr>
      <vt:lpstr>PowerPoint Presentation</vt:lpstr>
      <vt:lpstr>PowerPoint Presentation</vt:lpstr>
      <vt:lpstr>Radiation Technologies School</vt:lpstr>
      <vt:lpstr>WNU Programmes </vt:lpstr>
      <vt:lpstr>One-week course </vt:lpstr>
      <vt:lpstr>WNU Press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NESTet</dc:title>
  <dc:creator>YNam</dc:creator>
  <cp:lastModifiedBy>Paul Kidman</cp:lastModifiedBy>
  <cp:revision>174</cp:revision>
  <cp:lastPrinted>2014-06-24T15:08:01Z</cp:lastPrinted>
  <dcterms:modified xsi:type="dcterms:W3CDTF">2014-06-24T16:02:39Z</dcterms:modified>
</cp:coreProperties>
</file>