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7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0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1" r:id="rId2"/>
    <p:sldMasterId id="2147483659" r:id="rId3"/>
    <p:sldMasterId id="2147483661" r:id="rId4"/>
    <p:sldMasterId id="2147483663" r:id="rId5"/>
  </p:sldMasterIdLst>
  <p:notesMasterIdLst>
    <p:notesMasterId r:id="rId20"/>
  </p:notesMasterIdLst>
  <p:handoutMasterIdLst>
    <p:handoutMasterId r:id="rId21"/>
  </p:handoutMasterIdLst>
  <p:sldIdLst>
    <p:sldId id="256" r:id="rId6"/>
    <p:sldId id="327" r:id="rId7"/>
    <p:sldId id="317" r:id="rId8"/>
    <p:sldId id="319" r:id="rId9"/>
    <p:sldId id="305" r:id="rId10"/>
    <p:sldId id="323" r:id="rId11"/>
    <p:sldId id="332" r:id="rId12"/>
    <p:sldId id="324" r:id="rId13"/>
    <p:sldId id="325" r:id="rId14"/>
    <p:sldId id="326" r:id="rId15"/>
    <p:sldId id="322" r:id="rId16"/>
    <p:sldId id="329" r:id="rId17"/>
    <p:sldId id="330" r:id="rId18"/>
    <p:sldId id="331" r:id="rId19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novo User" initials="" lastIdx="2" clrIdx="0"/>
  <p:cmAuthor id="1" name="Пользователь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CCECFF"/>
    <a:srgbClr val="FFFF66"/>
    <a:srgbClr val="33CCCC"/>
    <a:srgbClr val="FFE5DB"/>
    <a:srgbClr val="FCE8E2"/>
    <a:srgbClr val="CCFFCC"/>
    <a:srgbClr val="CCCCFF"/>
    <a:srgbClr val="006600"/>
    <a:srgbClr val="FD1B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436" autoAdjust="0"/>
  </p:normalViewPr>
  <p:slideViewPr>
    <p:cSldViewPr>
      <p:cViewPr>
        <p:scale>
          <a:sx n="100" d="100"/>
          <a:sy n="100" d="100"/>
        </p:scale>
        <p:origin x="-13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>
                  <a:lumMod val="9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66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/>
              </a:solidFill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6</a:t>
                    </a:r>
                    <a:r>
                      <a:rPr lang="ru-RU" smtClean="0"/>
                      <a:t>7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0.6</c:v>
                </c:pt>
                <c:pt idx="1">
                  <c:v>0.62</c:v>
                </c:pt>
                <c:pt idx="2">
                  <c:v>0.68</c:v>
                </c:pt>
                <c:pt idx="3">
                  <c:v>0.73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axId val="120285696"/>
        <c:axId val="112649344"/>
      </c:barChart>
      <c:catAx>
        <c:axId val="120285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12649344"/>
        <c:crosses val="autoZero"/>
        <c:auto val="1"/>
        <c:lblAlgn val="ctr"/>
        <c:lblOffset val="100"/>
        <c:noMultiLvlLbl val="0"/>
      </c:catAx>
      <c:valAx>
        <c:axId val="112649344"/>
        <c:scaling>
          <c:orientation val="minMax"/>
          <c:max val="0.8"/>
          <c:min val="0.5"/>
        </c:scaling>
        <c:delete val="1"/>
        <c:axPos val="l"/>
        <c:numFmt formatCode="0%" sourceLinked="1"/>
        <c:majorTickMark val="out"/>
        <c:minorTickMark val="none"/>
        <c:tickLblPos val="nextTo"/>
        <c:crossAx val="12028569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bg1">
          <a:lumMod val="50000"/>
        </a:schemeClr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6A106A-CB61-46C8-B355-EAC1082C26C8}" type="doc">
      <dgm:prSet loTypeId="urn:microsoft.com/office/officeart/2005/8/layout/v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162E71B-7440-4FE3-BC0E-9649AB437C1D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Исследование вовлеченности</a:t>
          </a:r>
          <a:endParaRPr lang="ru-RU" b="1" dirty="0">
            <a:solidFill>
              <a:schemeClr val="tx1"/>
            </a:solidFill>
          </a:endParaRPr>
        </a:p>
      </dgm:t>
    </dgm:pt>
    <dgm:pt modelId="{CBD2E8A9-4C03-4096-8DF3-410877327C90}" type="parTrans" cxnId="{E15AB15E-E002-4EE6-87AC-D7DD6107F410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1500D7B9-D813-4ECE-AFD6-4E3D02B6AF1D}" type="sibTrans" cxnId="{E15AB15E-E002-4EE6-87AC-D7DD6107F410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BB840DE-5D3A-4068-803D-165B6CAB33F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Анализ полученных данных. </a:t>
          </a:r>
          <a:r>
            <a:rPr lang="ru-RU" b="0" dirty="0" smtClean="0">
              <a:solidFill>
                <a:schemeClr val="tx1"/>
              </a:solidFill>
            </a:rPr>
            <a:t>При необходимости уточнение результатов </a:t>
          </a:r>
          <a:r>
            <a:rPr lang="ru-RU" b="1" dirty="0" smtClean="0">
              <a:solidFill>
                <a:schemeClr val="tx1"/>
              </a:solidFill>
            </a:rPr>
            <a:t>на фокус-группах</a:t>
          </a:r>
          <a:endParaRPr lang="ru-RU" b="1" dirty="0">
            <a:solidFill>
              <a:schemeClr val="tx1"/>
            </a:solidFill>
          </a:endParaRPr>
        </a:p>
      </dgm:t>
    </dgm:pt>
    <dgm:pt modelId="{26514509-4E42-4C42-BF96-918C66FBFBED}" type="parTrans" cxnId="{941C0E64-15C3-40DE-AAF0-4343335D8FC6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B5D4B8DE-7331-42B3-BC5B-62E4450BF06D}" type="sibTrans" cxnId="{941C0E64-15C3-40DE-AAF0-4343335D8FC6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4D1CE4B1-5F7B-48E6-BBB2-829A3F4F501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Планирование мероприятий </a:t>
          </a:r>
          <a:r>
            <a:rPr lang="ru-RU" b="0" dirty="0" smtClean="0">
              <a:solidFill>
                <a:schemeClr val="tx1"/>
              </a:solidFill>
            </a:rPr>
            <a:t>по повышению вовлеченности на основе полученных данных</a:t>
          </a:r>
          <a:endParaRPr lang="ru-RU" b="0" dirty="0">
            <a:solidFill>
              <a:schemeClr val="tx1"/>
            </a:solidFill>
          </a:endParaRPr>
        </a:p>
      </dgm:t>
    </dgm:pt>
    <dgm:pt modelId="{9B563433-29C5-4B10-B558-D499303E440B}" type="parTrans" cxnId="{4F664B55-78B6-4246-B757-E4B922C597DF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AD153475-E435-480F-A223-FF499F5A6AFD}" type="sibTrans" cxnId="{4F664B55-78B6-4246-B757-E4B922C597DF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89674D78-0AA6-42B0-BA47-1B8867AD331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Реализация плана мероприятий и коммуникация о них</a:t>
          </a:r>
          <a:endParaRPr lang="ru-RU" b="1" dirty="0">
            <a:solidFill>
              <a:schemeClr val="tx1"/>
            </a:solidFill>
          </a:endParaRPr>
        </a:p>
      </dgm:t>
    </dgm:pt>
    <dgm:pt modelId="{C15118E9-53E4-4C62-B083-09895333E5F1}" type="parTrans" cxnId="{E985818F-3060-4C1A-B982-71A924356964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6250B97E-9098-4424-8A71-1EC738F0D08C}" type="sibTrans" cxnId="{E985818F-3060-4C1A-B982-71A924356964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6654FB86-1539-4EA1-AC6F-0331DA074DA0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Оценка успешности реализованных мероприятий </a:t>
          </a:r>
          <a:r>
            <a:rPr lang="ru-RU" b="0" dirty="0" smtClean="0">
              <a:solidFill>
                <a:schemeClr val="tx1"/>
              </a:solidFill>
            </a:rPr>
            <a:t>по итогам нового исследования вовлеченности</a:t>
          </a:r>
          <a:r>
            <a:rPr lang="ru-RU" b="1" dirty="0" smtClean="0">
              <a:solidFill>
                <a:schemeClr val="tx1"/>
              </a:solidFill>
            </a:rPr>
            <a:t>.</a:t>
          </a:r>
          <a:endParaRPr lang="ru-RU" b="1" dirty="0">
            <a:solidFill>
              <a:schemeClr val="tx1"/>
            </a:solidFill>
          </a:endParaRPr>
        </a:p>
      </dgm:t>
    </dgm:pt>
    <dgm:pt modelId="{37E33C9C-6CEC-4456-9E01-0176E68B709F}" type="parTrans" cxnId="{857C49FE-ACFC-41F3-8FF9-0F0E5B8B7D0B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D7F8E497-0585-4E6A-BB3B-3C978B126520}" type="sibTrans" cxnId="{857C49FE-ACFC-41F3-8FF9-0F0E5B8B7D0B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31C67DE1-52FA-4CD3-B93E-BA37398F63D5}" type="pres">
      <dgm:prSet presAssocID="{AC6A106A-CB61-46C8-B355-EAC1082C26C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623BBA-A2DB-43FB-9AA6-51A7E4E33212}" type="pres">
      <dgm:prSet presAssocID="{AC6A106A-CB61-46C8-B355-EAC1082C26C8}" presName="dummyMaxCanvas" presStyleCnt="0">
        <dgm:presLayoutVars/>
      </dgm:prSet>
      <dgm:spPr/>
    </dgm:pt>
    <dgm:pt modelId="{C65227DD-5133-4178-8664-BEBED72F5A01}" type="pres">
      <dgm:prSet presAssocID="{AC6A106A-CB61-46C8-B355-EAC1082C26C8}" presName="FiveNodes_1" presStyleLbl="node1" presStyleIdx="0" presStyleCnt="5" custLinFactNeighborX="3641" custLinFactNeighborY="71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6FBBD4-5B7C-4989-930D-77819FAB2699}" type="pres">
      <dgm:prSet presAssocID="{AC6A106A-CB61-46C8-B355-EAC1082C26C8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530F81-0DF2-42CC-AA0B-2D5372929ABA}" type="pres">
      <dgm:prSet presAssocID="{AC6A106A-CB61-46C8-B355-EAC1082C26C8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C3829C-DEFB-4A8E-A00A-97C9D908D1B8}" type="pres">
      <dgm:prSet presAssocID="{AC6A106A-CB61-46C8-B355-EAC1082C26C8}" presName="FiveNodes_4" presStyleLbl="node1" presStyleIdx="3" presStyleCnt="5" custLinFactNeighborX="-758" custLinFactNeighborY="-4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22B6AF-15B4-4432-BDFF-09740F91AA15}" type="pres">
      <dgm:prSet presAssocID="{AC6A106A-CB61-46C8-B355-EAC1082C26C8}" presName="FiveNodes_5" presStyleLbl="node1" presStyleIdx="4" presStyleCnt="5" custLinFactNeighborX="-1286" custLinFactNeighborY="-1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2B7898-7B84-4279-B97D-2692F969DBF7}" type="pres">
      <dgm:prSet presAssocID="{AC6A106A-CB61-46C8-B355-EAC1082C26C8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ECBC47-F3D1-4ADF-A77E-D194CB0677EF}" type="pres">
      <dgm:prSet presAssocID="{AC6A106A-CB61-46C8-B355-EAC1082C26C8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28F82C-8D1C-4580-AC1F-61B67F29E973}" type="pres">
      <dgm:prSet presAssocID="{AC6A106A-CB61-46C8-B355-EAC1082C26C8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3908BD-8572-4ED3-B95B-347F96805272}" type="pres">
      <dgm:prSet presAssocID="{AC6A106A-CB61-46C8-B355-EAC1082C26C8}" presName="FiveConn_4-5" presStyleLbl="fgAccFollowNode1" presStyleIdx="3" presStyleCnt="4" custLinFactNeighborX="-18359" custLinFactNeighborY="9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9B8E24-AFCC-40BC-8943-C8FB6326D0BE}" type="pres">
      <dgm:prSet presAssocID="{AC6A106A-CB61-46C8-B355-EAC1082C26C8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C8772D-CD64-4979-88BB-117A7D8F80ED}" type="pres">
      <dgm:prSet presAssocID="{AC6A106A-CB61-46C8-B355-EAC1082C26C8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48E32F-A0EF-4698-B4FE-5602A0E46F85}" type="pres">
      <dgm:prSet presAssocID="{AC6A106A-CB61-46C8-B355-EAC1082C26C8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AE695D-7490-418F-B239-57F1A116AC80}" type="pres">
      <dgm:prSet presAssocID="{AC6A106A-CB61-46C8-B355-EAC1082C26C8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C38BB7-ECC1-41C6-AD37-0A82A0E72469}" type="pres">
      <dgm:prSet presAssocID="{AC6A106A-CB61-46C8-B355-EAC1082C26C8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FA1C96-D2B7-473F-BD4B-83C7410C715F}" type="presOf" srcId="{4D1CE4B1-5F7B-48E6-BBB2-829A3F4F501C}" destId="{FE48E32F-A0EF-4698-B4FE-5602A0E46F85}" srcOrd="1" destOrd="0" presId="urn:microsoft.com/office/officeart/2005/8/layout/vProcess5"/>
    <dgm:cxn modelId="{27F067F9-2B8E-4573-A4DF-C76D6F1A1877}" type="presOf" srcId="{1500D7B9-D813-4ECE-AFD6-4E3D02B6AF1D}" destId="{662B7898-7B84-4279-B97D-2692F969DBF7}" srcOrd="0" destOrd="0" presId="urn:microsoft.com/office/officeart/2005/8/layout/vProcess5"/>
    <dgm:cxn modelId="{A5D3644E-5977-41B7-BF84-E0D64B2593D6}" type="presOf" srcId="{4D1CE4B1-5F7B-48E6-BBB2-829A3F4F501C}" destId="{1D530F81-0DF2-42CC-AA0B-2D5372929ABA}" srcOrd="0" destOrd="0" presId="urn:microsoft.com/office/officeart/2005/8/layout/vProcess5"/>
    <dgm:cxn modelId="{48B064CD-DF9D-4A5F-A3ED-349A9BC1CFCE}" type="presOf" srcId="{89674D78-0AA6-42B0-BA47-1B8867AD331A}" destId="{27AE695D-7490-418F-B239-57F1A116AC80}" srcOrd="1" destOrd="0" presId="urn:microsoft.com/office/officeart/2005/8/layout/vProcess5"/>
    <dgm:cxn modelId="{2EB99A9D-4C2B-4B82-BD9F-A3CCA1A5BFF2}" type="presOf" srcId="{B5D4B8DE-7331-42B3-BC5B-62E4450BF06D}" destId="{FCECBC47-F3D1-4ADF-A77E-D194CB0677EF}" srcOrd="0" destOrd="0" presId="urn:microsoft.com/office/officeart/2005/8/layout/vProcess5"/>
    <dgm:cxn modelId="{ED3D52E7-0096-4A78-A14C-2DB4F1E5B63A}" type="presOf" srcId="{89674D78-0AA6-42B0-BA47-1B8867AD331A}" destId="{E3C3829C-DEFB-4A8E-A00A-97C9D908D1B8}" srcOrd="0" destOrd="0" presId="urn:microsoft.com/office/officeart/2005/8/layout/vProcess5"/>
    <dgm:cxn modelId="{041FAB29-EEF3-4143-9D91-52E6CC73E91B}" type="presOf" srcId="{AD153475-E435-480F-A223-FF499F5A6AFD}" destId="{D428F82C-8D1C-4580-AC1F-61B67F29E973}" srcOrd="0" destOrd="0" presId="urn:microsoft.com/office/officeart/2005/8/layout/vProcess5"/>
    <dgm:cxn modelId="{4C774491-4999-465B-896B-A9645E976B92}" type="presOf" srcId="{AC6A106A-CB61-46C8-B355-EAC1082C26C8}" destId="{31C67DE1-52FA-4CD3-B93E-BA37398F63D5}" srcOrd="0" destOrd="0" presId="urn:microsoft.com/office/officeart/2005/8/layout/vProcess5"/>
    <dgm:cxn modelId="{D9CD23DB-EF77-4C5E-BE94-A23C4F4D5571}" type="presOf" srcId="{5BB840DE-5D3A-4068-803D-165B6CAB33F8}" destId="{A46FBBD4-5B7C-4989-930D-77819FAB2699}" srcOrd="0" destOrd="0" presId="urn:microsoft.com/office/officeart/2005/8/layout/vProcess5"/>
    <dgm:cxn modelId="{A6603C55-C16F-4097-9021-784F6B29DE24}" type="presOf" srcId="{6162E71B-7440-4FE3-BC0E-9649AB437C1D}" destId="{C65227DD-5133-4178-8664-BEBED72F5A01}" srcOrd="0" destOrd="0" presId="urn:microsoft.com/office/officeart/2005/8/layout/vProcess5"/>
    <dgm:cxn modelId="{4F664B55-78B6-4246-B757-E4B922C597DF}" srcId="{AC6A106A-CB61-46C8-B355-EAC1082C26C8}" destId="{4D1CE4B1-5F7B-48E6-BBB2-829A3F4F501C}" srcOrd="2" destOrd="0" parTransId="{9B563433-29C5-4B10-B558-D499303E440B}" sibTransId="{AD153475-E435-480F-A223-FF499F5A6AFD}"/>
    <dgm:cxn modelId="{AB2BD352-EF88-414D-B40E-941F3588000C}" type="presOf" srcId="{6162E71B-7440-4FE3-BC0E-9649AB437C1D}" destId="{479B8E24-AFCC-40BC-8943-C8FB6326D0BE}" srcOrd="1" destOrd="0" presId="urn:microsoft.com/office/officeart/2005/8/layout/vProcess5"/>
    <dgm:cxn modelId="{857C49FE-ACFC-41F3-8FF9-0F0E5B8B7D0B}" srcId="{AC6A106A-CB61-46C8-B355-EAC1082C26C8}" destId="{6654FB86-1539-4EA1-AC6F-0331DA074DA0}" srcOrd="4" destOrd="0" parTransId="{37E33C9C-6CEC-4456-9E01-0176E68B709F}" sibTransId="{D7F8E497-0585-4E6A-BB3B-3C978B126520}"/>
    <dgm:cxn modelId="{E985818F-3060-4C1A-B982-71A924356964}" srcId="{AC6A106A-CB61-46C8-B355-EAC1082C26C8}" destId="{89674D78-0AA6-42B0-BA47-1B8867AD331A}" srcOrd="3" destOrd="0" parTransId="{C15118E9-53E4-4C62-B083-09895333E5F1}" sibTransId="{6250B97E-9098-4424-8A71-1EC738F0D08C}"/>
    <dgm:cxn modelId="{AE10E8B0-CBB2-43BB-A7B9-1F20400E7B26}" type="presOf" srcId="{5BB840DE-5D3A-4068-803D-165B6CAB33F8}" destId="{67C8772D-CD64-4979-88BB-117A7D8F80ED}" srcOrd="1" destOrd="0" presId="urn:microsoft.com/office/officeart/2005/8/layout/vProcess5"/>
    <dgm:cxn modelId="{E15AB15E-E002-4EE6-87AC-D7DD6107F410}" srcId="{AC6A106A-CB61-46C8-B355-EAC1082C26C8}" destId="{6162E71B-7440-4FE3-BC0E-9649AB437C1D}" srcOrd="0" destOrd="0" parTransId="{CBD2E8A9-4C03-4096-8DF3-410877327C90}" sibTransId="{1500D7B9-D813-4ECE-AFD6-4E3D02B6AF1D}"/>
    <dgm:cxn modelId="{2C14A8F4-E3F6-4364-A17B-31293AFAC1E2}" type="presOf" srcId="{6654FB86-1539-4EA1-AC6F-0331DA074DA0}" destId="{5822B6AF-15B4-4432-BDFF-09740F91AA15}" srcOrd="0" destOrd="0" presId="urn:microsoft.com/office/officeart/2005/8/layout/vProcess5"/>
    <dgm:cxn modelId="{0A835157-C4D1-4119-9A3E-902D3B4FA9CD}" type="presOf" srcId="{6250B97E-9098-4424-8A71-1EC738F0D08C}" destId="{E33908BD-8572-4ED3-B95B-347F96805272}" srcOrd="0" destOrd="0" presId="urn:microsoft.com/office/officeart/2005/8/layout/vProcess5"/>
    <dgm:cxn modelId="{941C0E64-15C3-40DE-AAF0-4343335D8FC6}" srcId="{AC6A106A-CB61-46C8-B355-EAC1082C26C8}" destId="{5BB840DE-5D3A-4068-803D-165B6CAB33F8}" srcOrd="1" destOrd="0" parTransId="{26514509-4E42-4C42-BF96-918C66FBFBED}" sibTransId="{B5D4B8DE-7331-42B3-BC5B-62E4450BF06D}"/>
    <dgm:cxn modelId="{DCA6F9D8-4D19-4676-BC7A-6DC8F1AD9A5E}" type="presOf" srcId="{6654FB86-1539-4EA1-AC6F-0331DA074DA0}" destId="{EAC38BB7-ECC1-41C6-AD37-0A82A0E72469}" srcOrd="1" destOrd="0" presId="urn:microsoft.com/office/officeart/2005/8/layout/vProcess5"/>
    <dgm:cxn modelId="{7286B650-45FA-4449-AED9-3BD55F7A477D}" type="presParOf" srcId="{31C67DE1-52FA-4CD3-B93E-BA37398F63D5}" destId="{D8623BBA-A2DB-43FB-9AA6-51A7E4E33212}" srcOrd="0" destOrd="0" presId="urn:microsoft.com/office/officeart/2005/8/layout/vProcess5"/>
    <dgm:cxn modelId="{61E5F54B-7C40-4689-AFD8-8BA27A5564F3}" type="presParOf" srcId="{31C67DE1-52FA-4CD3-B93E-BA37398F63D5}" destId="{C65227DD-5133-4178-8664-BEBED72F5A01}" srcOrd="1" destOrd="0" presId="urn:microsoft.com/office/officeart/2005/8/layout/vProcess5"/>
    <dgm:cxn modelId="{36F0F65A-6D44-4610-AACE-F41082AF7FD6}" type="presParOf" srcId="{31C67DE1-52FA-4CD3-B93E-BA37398F63D5}" destId="{A46FBBD4-5B7C-4989-930D-77819FAB2699}" srcOrd="2" destOrd="0" presId="urn:microsoft.com/office/officeart/2005/8/layout/vProcess5"/>
    <dgm:cxn modelId="{B19CAC97-7E91-4A50-A9AA-46320B7BC583}" type="presParOf" srcId="{31C67DE1-52FA-4CD3-B93E-BA37398F63D5}" destId="{1D530F81-0DF2-42CC-AA0B-2D5372929ABA}" srcOrd="3" destOrd="0" presId="urn:microsoft.com/office/officeart/2005/8/layout/vProcess5"/>
    <dgm:cxn modelId="{544B6BC7-0BE0-4E6F-BF8A-1B40A1B84F49}" type="presParOf" srcId="{31C67DE1-52FA-4CD3-B93E-BA37398F63D5}" destId="{E3C3829C-DEFB-4A8E-A00A-97C9D908D1B8}" srcOrd="4" destOrd="0" presId="urn:microsoft.com/office/officeart/2005/8/layout/vProcess5"/>
    <dgm:cxn modelId="{D33F758A-715D-477C-98EF-D9151F0ABF51}" type="presParOf" srcId="{31C67DE1-52FA-4CD3-B93E-BA37398F63D5}" destId="{5822B6AF-15B4-4432-BDFF-09740F91AA15}" srcOrd="5" destOrd="0" presId="urn:microsoft.com/office/officeart/2005/8/layout/vProcess5"/>
    <dgm:cxn modelId="{0D55B1BD-4A1F-4392-AB0C-D277FF1DAB66}" type="presParOf" srcId="{31C67DE1-52FA-4CD3-B93E-BA37398F63D5}" destId="{662B7898-7B84-4279-B97D-2692F969DBF7}" srcOrd="6" destOrd="0" presId="urn:microsoft.com/office/officeart/2005/8/layout/vProcess5"/>
    <dgm:cxn modelId="{FC096AD0-CE9F-43C0-A328-3DB351839AE6}" type="presParOf" srcId="{31C67DE1-52FA-4CD3-B93E-BA37398F63D5}" destId="{FCECBC47-F3D1-4ADF-A77E-D194CB0677EF}" srcOrd="7" destOrd="0" presId="urn:microsoft.com/office/officeart/2005/8/layout/vProcess5"/>
    <dgm:cxn modelId="{4685B05E-E9E3-4B53-88BE-1FB60CCE42C0}" type="presParOf" srcId="{31C67DE1-52FA-4CD3-B93E-BA37398F63D5}" destId="{D428F82C-8D1C-4580-AC1F-61B67F29E973}" srcOrd="8" destOrd="0" presId="urn:microsoft.com/office/officeart/2005/8/layout/vProcess5"/>
    <dgm:cxn modelId="{7AFEC6BE-5FD0-4A05-858F-7B8D8D6DCCA4}" type="presParOf" srcId="{31C67DE1-52FA-4CD3-B93E-BA37398F63D5}" destId="{E33908BD-8572-4ED3-B95B-347F96805272}" srcOrd="9" destOrd="0" presId="urn:microsoft.com/office/officeart/2005/8/layout/vProcess5"/>
    <dgm:cxn modelId="{530F2946-1A4C-4EFC-9A13-0C2EC1241FB2}" type="presParOf" srcId="{31C67DE1-52FA-4CD3-B93E-BA37398F63D5}" destId="{479B8E24-AFCC-40BC-8943-C8FB6326D0BE}" srcOrd="10" destOrd="0" presId="urn:microsoft.com/office/officeart/2005/8/layout/vProcess5"/>
    <dgm:cxn modelId="{6D10F07B-92EE-4EC0-958B-CF1F44AE310B}" type="presParOf" srcId="{31C67DE1-52FA-4CD3-B93E-BA37398F63D5}" destId="{67C8772D-CD64-4979-88BB-117A7D8F80ED}" srcOrd="11" destOrd="0" presId="urn:microsoft.com/office/officeart/2005/8/layout/vProcess5"/>
    <dgm:cxn modelId="{BF301081-FC09-489E-83E6-46C6971F7EB4}" type="presParOf" srcId="{31C67DE1-52FA-4CD3-B93E-BA37398F63D5}" destId="{FE48E32F-A0EF-4698-B4FE-5602A0E46F85}" srcOrd="12" destOrd="0" presId="urn:microsoft.com/office/officeart/2005/8/layout/vProcess5"/>
    <dgm:cxn modelId="{D7F44B61-D08F-4EBA-BDDD-BC45AD6CA2C0}" type="presParOf" srcId="{31C67DE1-52FA-4CD3-B93E-BA37398F63D5}" destId="{27AE695D-7490-418F-B239-57F1A116AC80}" srcOrd="13" destOrd="0" presId="urn:microsoft.com/office/officeart/2005/8/layout/vProcess5"/>
    <dgm:cxn modelId="{FCCF3DB8-F99D-4E71-8FD8-2D6E2B19AC62}" type="presParOf" srcId="{31C67DE1-52FA-4CD3-B93E-BA37398F63D5}" destId="{EAC38BB7-ECC1-41C6-AD37-0A82A0E72469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CE9318-2772-453C-9F7F-B2C571D5787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B5C9BF0-A54F-4778-A16D-6FFF3BD2FB3C}">
      <dgm:prSet phldrT="[Текст]" custT="1"/>
      <dgm:spPr/>
      <dgm:t>
        <a:bodyPr/>
        <a:lstStyle/>
        <a:p>
          <a:r>
            <a:rPr lang="ru-RU" sz="1400" b="1" smtClean="0">
              <a:solidFill>
                <a:schemeClr val="tx1"/>
              </a:solidFill>
            </a:rPr>
            <a:t>Программа номинаций «Человек года Росатома»</a:t>
          </a:r>
          <a:endParaRPr lang="ru-RU" sz="1400" b="1" dirty="0">
            <a:solidFill>
              <a:schemeClr val="tx1"/>
            </a:solidFill>
          </a:endParaRPr>
        </a:p>
      </dgm:t>
    </dgm:pt>
    <dgm:pt modelId="{7A37BECB-9648-4E3B-9ED7-6ECA804609FD}" type="parTrans" cxnId="{20215F4F-C053-4E22-9DF6-EA0FAE6975AC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5F608031-F4AD-4364-9EDE-28D58B65FEA4}" type="sibTrans" cxnId="{20215F4F-C053-4E22-9DF6-EA0FAE6975AC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63450B08-18AB-4BC8-A7BC-1F4BE63DB013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Девять </a:t>
          </a:r>
          <a:r>
            <a:rPr lang="ru-RU" sz="1400" b="1" dirty="0" smtClean="0">
              <a:solidFill>
                <a:schemeClr val="tx1"/>
              </a:solidFill>
            </a:rPr>
            <a:t>отраслевых Дней </a:t>
          </a:r>
          <a:r>
            <a:rPr lang="ru-RU" sz="1400" b="1" dirty="0" smtClean="0">
              <a:solidFill>
                <a:schemeClr val="tx1"/>
              </a:solidFill>
            </a:rPr>
            <a:t>информирования </a:t>
          </a:r>
          <a:endParaRPr lang="ru-RU" sz="1400" b="1" dirty="0">
            <a:solidFill>
              <a:schemeClr val="tx1"/>
            </a:solidFill>
          </a:endParaRPr>
        </a:p>
      </dgm:t>
    </dgm:pt>
    <dgm:pt modelId="{C3BE667B-8CCD-4BC6-A403-F115492FB8D4}" type="parTrans" cxnId="{E5451FE9-8F47-49CB-B07D-9CFC598139C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E63EE905-DF2B-4801-85BB-A285FB828840}" type="sibTrans" cxnId="{E5451FE9-8F47-49CB-B07D-9CFC598139C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EF19B630-E823-4DB1-958E-D8366D3392C7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Программа коммуникаций по процессам работы с персоналом, карьерным возможностям, ЕУСОТ</a:t>
          </a:r>
          <a:endParaRPr lang="ru-RU" sz="1400" b="1" dirty="0">
            <a:solidFill>
              <a:schemeClr val="tx1"/>
            </a:solidFill>
          </a:endParaRPr>
        </a:p>
      </dgm:t>
    </dgm:pt>
    <dgm:pt modelId="{87F4DDC8-3D2A-498A-A580-CF02216C2830}" type="parTrans" cxnId="{EDF61E25-183A-425C-BBC5-71E9203D1B01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50105A81-291C-42AF-9AE9-9F859CBB9464}" type="sibTrans" cxnId="{EDF61E25-183A-425C-BBC5-71E9203D1B01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ECEE37E5-17EF-4520-9F17-BFB7BF6B0A47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Аудит </a:t>
          </a:r>
          <a:r>
            <a:rPr lang="en-US" sz="1400" b="1" dirty="0" smtClean="0">
              <a:solidFill>
                <a:schemeClr val="tx1"/>
              </a:solidFill>
            </a:rPr>
            <a:t>E</a:t>
          </a:r>
          <a:r>
            <a:rPr lang="ru-RU" sz="1400" b="1" dirty="0" smtClean="0">
              <a:solidFill>
                <a:schemeClr val="tx1"/>
              </a:solidFill>
            </a:rPr>
            <a:t>УСОТ</a:t>
          </a:r>
          <a:endParaRPr lang="ru-RU" sz="1400" b="1" dirty="0">
            <a:solidFill>
              <a:schemeClr val="tx1"/>
            </a:solidFill>
          </a:endParaRPr>
        </a:p>
      </dgm:t>
    </dgm:pt>
    <dgm:pt modelId="{087A9A3F-31DF-4E9F-B694-33D31A33F928}" type="parTrans" cxnId="{8B23191A-D7D7-457B-A91E-374E79A1F389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1D9D5679-8A12-448B-8015-8FA93820B309}" type="sibTrans" cxnId="{8B23191A-D7D7-457B-A91E-374E79A1F389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B01052C6-9CD2-48F0-A4F7-5022F234F356}">
      <dgm:prSet custT="1"/>
      <dgm:spPr>
        <a:solidFill>
          <a:schemeClr val="accent6">
            <a:lumMod val="60000"/>
            <a:lumOff val="40000"/>
          </a:schemeClr>
        </a:solidFill>
      </dgm:spPr>
      <dgm:t>
        <a:bodyPr anchor="ctr" anchorCtr="0"/>
        <a:lstStyle/>
        <a:p>
          <a:r>
            <a:rPr lang="ru-RU" sz="1400" b="1" dirty="0" smtClean="0">
              <a:solidFill>
                <a:schemeClr val="tx1"/>
              </a:solidFill>
            </a:rPr>
            <a:t>Более 2400 мероприятий, реализованных на предприятиях по итогам исследования</a:t>
          </a:r>
          <a:endParaRPr lang="ru-RU" sz="1400" b="1" dirty="0">
            <a:solidFill>
              <a:schemeClr val="tx1"/>
            </a:solidFill>
          </a:endParaRPr>
        </a:p>
      </dgm:t>
    </dgm:pt>
    <dgm:pt modelId="{5FD92229-2370-4225-9906-3AF765887C43}" type="parTrans" cxnId="{FD54343C-9FC6-4ED8-8757-177A3821BCC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0D94CC3C-FA91-4133-9C6D-C7492105FDCD}" type="sibTrans" cxnId="{FD54343C-9FC6-4ED8-8757-177A3821BCC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28BC864B-C30E-4D38-8BB6-E55AF5062E52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Более 170 визитов топ-менеджеров ГК и Дивизионов на предприятия</a:t>
          </a:r>
          <a:endParaRPr lang="ru-RU" sz="1400" b="1" dirty="0">
            <a:solidFill>
              <a:schemeClr val="tx1"/>
            </a:solidFill>
          </a:endParaRPr>
        </a:p>
      </dgm:t>
    </dgm:pt>
    <dgm:pt modelId="{B8C73E50-B722-49E5-9D14-918491D8E12B}" type="parTrans" cxnId="{C8B060E1-9177-4380-A0E4-679E3D57D7F6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B39960A3-EBF6-4231-90A5-A19C5F1DB0FA}" type="sibTrans" cxnId="{C8B060E1-9177-4380-A0E4-679E3D57D7F6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BC088220-3AB6-4F97-8627-CD4D51A142A6}" type="pres">
      <dgm:prSet presAssocID="{3CCE9318-2772-453C-9F7F-B2C571D578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94A0F9D-2455-4FBB-94AC-09A8CD625CB1}" type="pres">
      <dgm:prSet presAssocID="{3CCE9318-2772-453C-9F7F-B2C571D57873}" presName="Name1" presStyleCnt="0"/>
      <dgm:spPr/>
    </dgm:pt>
    <dgm:pt modelId="{D9E1D8EA-96BF-4607-89E7-987F6DAAA270}" type="pres">
      <dgm:prSet presAssocID="{3CCE9318-2772-453C-9F7F-B2C571D57873}" presName="cycle" presStyleCnt="0"/>
      <dgm:spPr/>
    </dgm:pt>
    <dgm:pt modelId="{823C5431-276D-472D-9F9F-0081356F8DFA}" type="pres">
      <dgm:prSet presAssocID="{3CCE9318-2772-453C-9F7F-B2C571D57873}" presName="srcNode" presStyleLbl="node1" presStyleIdx="0" presStyleCnt="6"/>
      <dgm:spPr/>
    </dgm:pt>
    <dgm:pt modelId="{97E21242-A8AB-4B90-9AF5-AF172A69A61D}" type="pres">
      <dgm:prSet presAssocID="{3CCE9318-2772-453C-9F7F-B2C571D57873}" presName="conn" presStyleLbl="parChTrans1D2" presStyleIdx="0" presStyleCnt="1"/>
      <dgm:spPr/>
      <dgm:t>
        <a:bodyPr/>
        <a:lstStyle/>
        <a:p>
          <a:endParaRPr lang="ru-RU"/>
        </a:p>
      </dgm:t>
    </dgm:pt>
    <dgm:pt modelId="{7A5B3EBB-813D-4427-9E6B-B25FA6ADBA28}" type="pres">
      <dgm:prSet presAssocID="{3CCE9318-2772-453C-9F7F-B2C571D57873}" presName="extraNode" presStyleLbl="node1" presStyleIdx="0" presStyleCnt="6"/>
      <dgm:spPr/>
    </dgm:pt>
    <dgm:pt modelId="{68077F34-3F53-4564-B4B5-E47146FB57D0}" type="pres">
      <dgm:prSet presAssocID="{3CCE9318-2772-453C-9F7F-B2C571D57873}" presName="dstNode" presStyleLbl="node1" presStyleIdx="0" presStyleCnt="6"/>
      <dgm:spPr/>
    </dgm:pt>
    <dgm:pt modelId="{D0AFF71D-1CD3-4E53-856A-680778C9FE25}" type="pres">
      <dgm:prSet presAssocID="{7B5C9BF0-A54F-4778-A16D-6FFF3BD2FB3C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039B85-D266-4CE7-8A93-D11A3AB07A22}" type="pres">
      <dgm:prSet presAssocID="{7B5C9BF0-A54F-4778-A16D-6FFF3BD2FB3C}" presName="accent_1" presStyleCnt="0"/>
      <dgm:spPr/>
    </dgm:pt>
    <dgm:pt modelId="{9351D097-DC40-46E3-9A6D-445564BA2579}" type="pres">
      <dgm:prSet presAssocID="{7B5C9BF0-A54F-4778-A16D-6FFF3BD2FB3C}" presName="accentRepeatNode" presStyleLbl="solidFgAcc1" presStyleIdx="0" presStyleCnt="6"/>
      <dgm:spPr/>
    </dgm:pt>
    <dgm:pt modelId="{1E32108D-CA14-4F8E-A262-C07291E147EE}" type="pres">
      <dgm:prSet presAssocID="{63450B08-18AB-4BC8-A7BC-1F4BE63DB013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0243A5-1F18-4D89-AEFF-3399935EE72E}" type="pres">
      <dgm:prSet presAssocID="{63450B08-18AB-4BC8-A7BC-1F4BE63DB013}" presName="accent_2" presStyleCnt="0"/>
      <dgm:spPr/>
    </dgm:pt>
    <dgm:pt modelId="{58E4AF5A-0F49-4928-A01A-657F72630788}" type="pres">
      <dgm:prSet presAssocID="{63450B08-18AB-4BC8-A7BC-1F4BE63DB013}" presName="accentRepeatNode" presStyleLbl="solidFgAcc1" presStyleIdx="1" presStyleCnt="6"/>
      <dgm:spPr/>
    </dgm:pt>
    <dgm:pt modelId="{DDC90159-E509-4F14-B89A-54623F3B5656}" type="pres">
      <dgm:prSet presAssocID="{28BC864B-C30E-4D38-8BB6-E55AF5062E52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7F0C84-722C-466D-B1B4-D4F38508FBAF}" type="pres">
      <dgm:prSet presAssocID="{28BC864B-C30E-4D38-8BB6-E55AF5062E52}" presName="accent_3" presStyleCnt="0"/>
      <dgm:spPr/>
    </dgm:pt>
    <dgm:pt modelId="{E71B8D47-B1E4-42F3-B6B3-92281EF33084}" type="pres">
      <dgm:prSet presAssocID="{28BC864B-C30E-4D38-8BB6-E55AF5062E52}" presName="accentRepeatNode" presStyleLbl="solidFgAcc1" presStyleIdx="2" presStyleCnt="6"/>
      <dgm:spPr/>
    </dgm:pt>
    <dgm:pt modelId="{BB7CA9D4-081D-41B1-9770-1E3E9001F513}" type="pres">
      <dgm:prSet presAssocID="{EF19B630-E823-4DB1-958E-D8366D3392C7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A2C3AA-029A-4562-BECF-717160F34783}" type="pres">
      <dgm:prSet presAssocID="{EF19B630-E823-4DB1-958E-D8366D3392C7}" presName="accent_4" presStyleCnt="0"/>
      <dgm:spPr/>
    </dgm:pt>
    <dgm:pt modelId="{606AE309-8513-4B1B-BA57-F28FACCCBE73}" type="pres">
      <dgm:prSet presAssocID="{EF19B630-E823-4DB1-958E-D8366D3392C7}" presName="accentRepeatNode" presStyleLbl="solidFgAcc1" presStyleIdx="3" presStyleCnt="6"/>
      <dgm:spPr/>
    </dgm:pt>
    <dgm:pt modelId="{566B3F16-CE72-4C26-80AA-2BD147321AFD}" type="pres">
      <dgm:prSet presAssocID="{ECEE37E5-17EF-4520-9F17-BFB7BF6B0A47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974B3-D55C-4834-8ADB-DA06D7E73D53}" type="pres">
      <dgm:prSet presAssocID="{ECEE37E5-17EF-4520-9F17-BFB7BF6B0A47}" presName="accent_5" presStyleCnt="0"/>
      <dgm:spPr/>
    </dgm:pt>
    <dgm:pt modelId="{B0F0CC87-2419-43A6-9DD6-C340E4F06A1E}" type="pres">
      <dgm:prSet presAssocID="{ECEE37E5-17EF-4520-9F17-BFB7BF6B0A47}" presName="accentRepeatNode" presStyleLbl="solidFgAcc1" presStyleIdx="4" presStyleCnt="6"/>
      <dgm:spPr/>
    </dgm:pt>
    <dgm:pt modelId="{707B011A-3B6F-41FA-A211-072D7F5455C3}" type="pres">
      <dgm:prSet presAssocID="{B01052C6-9CD2-48F0-A4F7-5022F234F356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D2B2E4-3443-4E9D-A3FB-9B7421AA028D}" type="pres">
      <dgm:prSet presAssocID="{B01052C6-9CD2-48F0-A4F7-5022F234F356}" presName="accent_6" presStyleCnt="0"/>
      <dgm:spPr/>
    </dgm:pt>
    <dgm:pt modelId="{08E82E6C-DE9D-482C-9659-6DE344C19E61}" type="pres">
      <dgm:prSet presAssocID="{B01052C6-9CD2-48F0-A4F7-5022F234F356}" presName="accentRepeatNode" presStyleLbl="solidFgAcc1" presStyleIdx="5" presStyleCnt="6"/>
      <dgm:spPr/>
    </dgm:pt>
  </dgm:ptLst>
  <dgm:cxnLst>
    <dgm:cxn modelId="{6651BDE2-2122-4814-8579-C6978DC764B1}" type="presOf" srcId="{ECEE37E5-17EF-4520-9F17-BFB7BF6B0A47}" destId="{566B3F16-CE72-4C26-80AA-2BD147321AFD}" srcOrd="0" destOrd="0" presId="urn:microsoft.com/office/officeart/2008/layout/VerticalCurvedList"/>
    <dgm:cxn modelId="{EDF61E25-183A-425C-BBC5-71E9203D1B01}" srcId="{3CCE9318-2772-453C-9F7F-B2C571D57873}" destId="{EF19B630-E823-4DB1-958E-D8366D3392C7}" srcOrd="3" destOrd="0" parTransId="{87F4DDC8-3D2A-498A-A580-CF02216C2830}" sibTransId="{50105A81-291C-42AF-9AE9-9F859CBB9464}"/>
    <dgm:cxn modelId="{63F33518-8850-49E8-8C23-A1B7AF092481}" type="presOf" srcId="{EF19B630-E823-4DB1-958E-D8366D3392C7}" destId="{BB7CA9D4-081D-41B1-9770-1E3E9001F513}" srcOrd="0" destOrd="0" presId="urn:microsoft.com/office/officeart/2008/layout/VerticalCurvedList"/>
    <dgm:cxn modelId="{2BF03B27-3BEE-4C2F-BFE3-60ACD2C7547E}" type="presOf" srcId="{B01052C6-9CD2-48F0-A4F7-5022F234F356}" destId="{707B011A-3B6F-41FA-A211-072D7F5455C3}" srcOrd="0" destOrd="0" presId="urn:microsoft.com/office/officeart/2008/layout/VerticalCurvedList"/>
    <dgm:cxn modelId="{20215F4F-C053-4E22-9DF6-EA0FAE6975AC}" srcId="{3CCE9318-2772-453C-9F7F-B2C571D57873}" destId="{7B5C9BF0-A54F-4778-A16D-6FFF3BD2FB3C}" srcOrd="0" destOrd="0" parTransId="{7A37BECB-9648-4E3B-9ED7-6ECA804609FD}" sibTransId="{5F608031-F4AD-4364-9EDE-28D58B65FEA4}"/>
    <dgm:cxn modelId="{F0C0CE2B-6858-4EA6-A3CE-8B03658D7363}" type="presOf" srcId="{7B5C9BF0-A54F-4778-A16D-6FFF3BD2FB3C}" destId="{D0AFF71D-1CD3-4E53-856A-680778C9FE25}" srcOrd="0" destOrd="0" presId="urn:microsoft.com/office/officeart/2008/layout/VerticalCurvedList"/>
    <dgm:cxn modelId="{96DB0DA5-6DD2-40DB-91CB-BE0A20EA8773}" type="presOf" srcId="{3CCE9318-2772-453C-9F7F-B2C571D57873}" destId="{BC088220-3AB6-4F97-8627-CD4D51A142A6}" srcOrd="0" destOrd="0" presId="urn:microsoft.com/office/officeart/2008/layout/VerticalCurvedList"/>
    <dgm:cxn modelId="{FD54343C-9FC6-4ED8-8757-177A3821BCCF}" srcId="{3CCE9318-2772-453C-9F7F-B2C571D57873}" destId="{B01052C6-9CD2-48F0-A4F7-5022F234F356}" srcOrd="5" destOrd="0" parTransId="{5FD92229-2370-4225-9906-3AF765887C43}" sibTransId="{0D94CC3C-FA91-4133-9C6D-C7492105FDCD}"/>
    <dgm:cxn modelId="{E5451FE9-8F47-49CB-B07D-9CFC598139CF}" srcId="{3CCE9318-2772-453C-9F7F-B2C571D57873}" destId="{63450B08-18AB-4BC8-A7BC-1F4BE63DB013}" srcOrd="1" destOrd="0" parTransId="{C3BE667B-8CCD-4BC6-A403-F115492FB8D4}" sibTransId="{E63EE905-DF2B-4801-85BB-A285FB828840}"/>
    <dgm:cxn modelId="{EDAB35BF-7A37-4410-B6A9-3FA58D812354}" type="presOf" srcId="{63450B08-18AB-4BC8-A7BC-1F4BE63DB013}" destId="{1E32108D-CA14-4F8E-A262-C07291E147EE}" srcOrd="0" destOrd="0" presId="urn:microsoft.com/office/officeart/2008/layout/VerticalCurvedList"/>
    <dgm:cxn modelId="{8B23191A-D7D7-457B-A91E-374E79A1F389}" srcId="{3CCE9318-2772-453C-9F7F-B2C571D57873}" destId="{ECEE37E5-17EF-4520-9F17-BFB7BF6B0A47}" srcOrd="4" destOrd="0" parTransId="{087A9A3F-31DF-4E9F-B694-33D31A33F928}" sibTransId="{1D9D5679-8A12-448B-8015-8FA93820B309}"/>
    <dgm:cxn modelId="{C8B060E1-9177-4380-A0E4-679E3D57D7F6}" srcId="{3CCE9318-2772-453C-9F7F-B2C571D57873}" destId="{28BC864B-C30E-4D38-8BB6-E55AF5062E52}" srcOrd="2" destOrd="0" parTransId="{B8C73E50-B722-49E5-9D14-918491D8E12B}" sibTransId="{B39960A3-EBF6-4231-90A5-A19C5F1DB0FA}"/>
    <dgm:cxn modelId="{B500F6D9-F62B-40B7-9174-F92984C2D8A8}" type="presOf" srcId="{28BC864B-C30E-4D38-8BB6-E55AF5062E52}" destId="{DDC90159-E509-4F14-B89A-54623F3B5656}" srcOrd="0" destOrd="0" presId="urn:microsoft.com/office/officeart/2008/layout/VerticalCurvedList"/>
    <dgm:cxn modelId="{E840295A-F0BC-402D-8A34-664B3388759A}" type="presOf" srcId="{5F608031-F4AD-4364-9EDE-28D58B65FEA4}" destId="{97E21242-A8AB-4B90-9AF5-AF172A69A61D}" srcOrd="0" destOrd="0" presId="urn:microsoft.com/office/officeart/2008/layout/VerticalCurvedList"/>
    <dgm:cxn modelId="{92E73F38-8D33-4FA5-A184-04DE081A97A4}" type="presParOf" srcId="{BC088220-3AB6-4F97-8627-CD4D51A142A6}" destId="{A94A0F9D-2455-4FBB-94AC-09A8CD625CB1}" srcOrd="0" destOrd="0" presId="urn:microsoft.com/office/officeart/2008/layout/VerticalCurvedList"/>
    <dgm:cxn modelId="{F9FF773B-FEF7-4E20-A07F-D028E205EC06}" type="presParOf" srcId="{A94A0F9D-2455-4FBB-94AC-09A8CD625CB1}" destId="{D9E1D8EA-96BF-4607-89E7-987F6DAAA270}" srcOrd="0" destOrd="0" presId="urn:microsoft.com/office/officeart/2008/layout/VerticalCurvedList"/>
    <dgm:cxn modelId="{7818A807-7684-4BA9-B5C4-7A088EFED748}" type="presParOf" srcId="{D9E1D8EA-96BF-4607-89E7-987F6DAAA270}" destId="{823C5431-276D-472D-9F9F-0081356F8DFA}" srcOrd="0" destOrd="0" presId="urn:microsoft.com/office/officeart/2008/layout/VerticalCurvedList"/>
    <dgm:cxn modelId="{3A381A18-FC60-492A-BE7A-A73E0BCECFF8}" type="presParOf" srcId="{D9E1D8EA-96BF-4607-89E7-987F6DAAA270}" destId="{97E21242-A8AB-4B90-9AF5-AF172A69A61D}" srcOrd="1" destOrd="0" presId="urn:microsoft.com/office/officeart/2008/layout/VerticalCurvedList"/>
    <dgm:cxn modelId="{89F2F853-D7BE-4F67-A351-C778E92ECE78}" type="presParOf" srcId="{D9E1D8EA-96BF-4607-89E7-987F6DAAA270}" destId="{7A5B3EBB-813D-4427-9E6B-B25FA6ADBA28}" srcOrd="2" destOrd="0" presId="urn:microsoft.com/office/officeart/2008/layout/VerticalCurvedList"/>
    <dgm:cxn modelId="{03586D17-5D90-4AD7-BFB8-6F2D40DA7052}" type="presParOf" srcId="{D9E1D8EA-96BF-4607-89E7-987F6DAAA270}" destId="{68077F34-3F53-4564-B4B5-E47146FB57D0}" srcOrd="3" destOrd="0" presId="urn:microsoft.com/office/officeart/2008/layout/VerticalCurvedList"/>
    <dgm:cxn modelId="{DEB4BD8A-9E9F-41E7-8B93-E41A6B31D32A}" type="presParOf" srcId="{A94A0F9D-2455-4FBB-94AC-09A8CD625CB1}" destId="{D0AFF71D-1CD3-4E53-856A-680778C9FE25}" srcOrd="1" destOrd="0" presId="urn:microsoft.com/office/officeart/2008/layout/VerticalCurvedList"/>
    <dgm:cxn modelId="{47DDBEE5-610C-4636-9776-56EACB556DCD}" type="presParOf" srcId="{A94A0F9D-2455-4FBB-94AC-09A8CD625CB1}" destId="{2D039B85-D266-4CE7-8A93-D11A3AB07A22}" srcOrd="2" destOrd="0" presId="urn:microsoft.com/office/officeart/2008/layout/VerticalCurvedList"/>
    <dgm:cxn modelId="{BB14C75D-3F82-4634-8AB2-8DAC3CBD079A}" type="presParOf" srcId="{2D039B85-D266-4CE7-8A93-D11A3AB07A22}" destId="{9351D097-DC40-46E3-9A6D-445564BA2579}" srcOrd="0" destOrd="0" presId="urn:microsoft.com/office/officeart/2008/layout/VerticalCurvedList"/>
    <dgm:cxn modelId="{BD2CFAE0-5943-42A2-9F58-A32E92C168CA}" type="presParOf" srcId="{A94A0F9D-2455-4FBB-94AC-09A8CD625CB1}" destId="{1E32108D-CA14-4F8E-A262-C07291E147EE}" srcOrd="3" destOrd="0" presId="urn:microsoft.com/office/officeart/2008/layout/VerticalCurvedList"/>
    <dgm:cxn modelId="{15739845-08DD-4281-8BF5-1FA68E6ADA70}" type="presParOf" srcId="{A94A0F9D-2455-4FBB-94AC-09A8CD625CB1}" destId="{940243A5-1F18-4D89-AEFF-3399935EE72E}" srcOrd="4" destOrd="0" presId="urn:microsoft.com/office/officeart/2008/layout/VerticalCurvedList"/>
    <dgm:cxn modelId="{4FA58AB2-834E-4626-B23F-D78309EECD48}" type="presParOf" srcId="{940243A5-1F18-4D89-AEFF-3399935EE72E}" destId="{58E4AF5A-0F49-4928-A01A-657F72630788}" srcOrd="0" destOrd="0" presId="urn:microsoft.com/office/officeart/2008/layout/VerticalCurvedList"/>
    <dgm:cxn modelId="{FA201C94-F16E-4621-984F-334BB18159EE}" type="presParOf" srcId="{A94A0F9D-2455-4FBB-94AC-09A8CD625CB1}" destId="{DDC90159-E509-4F14-B89A-54623F3B5656}" srcOrd="5" destOrd="0" presId="urn:microsoft.com/office/officeart/2008/layout/VerticalCurvedList"/>
    <dgm:cxn modelId="{EECF6423-AA56-450B-9894-A3F40681C7A7}" type="presParOf" srcId="{A94A0F9D-2455-4FBB-94AC-09A8CD625CB1}" destId="{BA7F0C84-722C-466D-B1B4-D4F38508FBAF}" srcOrd="6" destOrd="0" presId="urn:microsoft.com/office/officeart/2008/layout/VerticalCurvedList"/>
    <dgm:cxn modelId="{B7EB8C63-383F-483A-A464-71259063C819}" type="presParOf" srcId="{BA7F0C84-722C-466D-B1B4-D4F38508FBAF}" destId="{E71B8D47-B1E4-42F3-B6B3-92281EF33084}" srcOrd="0" destOrd="0" presId="urn:microsoft.com/office/officeart/2008/layout/VerticalCurvedList"/>
    <dgm:cxn modelId="{1AF1CAA8-B668-441E-90BF-37E414C48F90}" type="presParOf" srcId="{A94A0F9D-2455-4FBB-94AC-09A8CD625CB1}" destId="{BB7CA9D4-081D-41B1-9770-1E3E9001F513}" srcOrd="7" destOrd="0" presId="urn:microsoft.com/office/officeart/2008/layout/VerticalCurvedList"/>
    <dgm:cxn modelId="{47F41A2A-7158-459D-BB36-98792A8B7B9A}" type="presParOf" srcId="{A94A0F9D-2455-4FBB-94AC-09A8CD625CB1}" destId="{78A2C3AA-029A-4562-BECF-717160F34783}" srcOrd="8" destOrd="0" presId="urn:microsoft.com/office/officeart/2008/layout/VerticalCurvedList"/>
    <dgm:cxn modelId="{EEC046CA-705E-4CFC-BE10-342A10B332C4}" type="presParOf" srcId="{78A2C3AA-029A-4562-BECF-717160F34783}" destId="{606AE309-8513-4B1B-BA57-F28FACCCBE73}" srcOrd="0" destOrd="0" presId="urn:microsoft.com/office/officeart/2008/layout/VerticalCurvedList"/>
    <dgm:cxn modelId="{6BC02EB5-AA48-40D5-8215-87D718D37C35}" type="presParOf" srcId="{A94A0F9D-2455-4FBB-94AC-09A8CD625CB1}" destId="{566B3F16-CE72-4C26-80AA-2BD147321AFD}" srcOrd="9" destOrd="0" presId="urn:microsoft.com/office/officeart/2008/layout/VerticalCurvedList"/>
    <dgm:cxn modelId="{6A36551A-0250-4E96-AAE1-F324996CF2DD}" type="presParOf" srcId="{A94A0F9D-2455-4FBB-94AC-09A8CD625CB1}" destId="{AFB974B3-D55C-4834-8ADB-DA06D7E73D53}" srcOrd="10" destOrd="0" presId="urn:microsoft.com/office/officeart/2008/layout/VerticalCurvedList"/>
    <dgm:cxn modelId="{3BB9B3D6-C10B-4D0F-A0C5-E91EA6D9D8ED}" type="presParOf" srcId="{AFB974B3-D55C-4834-8ADB-DA06D7E73D53}" destId="{B0F0CC87-2419-43A6-9DD6-C340E4F06A1E}" srcOrd="0" destOrd="0" presId="urn:microsoft.com/office/officeart/2008/layout/VerticalCurvedList"/>
    <dgm:cxn modelId="{4871BE35-0D9F-45DC-8A5A-51BFD0AE2D1E}" type="presParOf" srcId="{A94A0F9D-2455-4FBB-94AC-09A8CD625CB1}" destId="{707B011A-3B6F-41FA-A211-072D7F5455C3}" srcOrd="11" destOrd="0" presId="urn:microsoft.com/office/officeart/2008/layout/VerticalCurvedList"/>
    <dgm:cxn modelId="{38862D54-F94C-4372-9C64-815619E45236}" type="presParOf" srcId="{A94A0F9D-2455-4FBB-94AC-09A8CD625CB1}" destId="{81D2B2E4-3443-4E9D-A3FB-9B7421AA028D}" srcOrd="12" destOrd="0" presId="urn:microsoft.com/office/officeart/2008/layout/VerticalCurvedList"/>
    <dgm:cxn modelId="{A80890E6-9181-4A85-B02E-2AC9EF050E8E}" type="presParOf" srcId="{81D2B2E4-3443-4E9D-A3FB-9B7421AA028D}" destId="{08E82E6C-DE9D-482C-9659-6DE344C19E6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CE9318-2772-453C-9F7F-B2C571D5787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B5C9BF0-A54F-4778-A16D-6FFF3BD2FB3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Программа повышения престижа и укрепления статуса производственного мастера  в 2012-2013 г. г.  </a:t>
          </a:r>
          <a:endParaRPr lang="ru-RU" sz="1400" b="1" dirty="0">
            <a:solidFill>
              <a:schemeClr val="tx1"/>
            </a:solidFill>
          </a:endParaRPr>
        </a:p>
      </dgm:t>
    </dgm:pt>
    <dgm:pt modelId="{7A37BECB-9648-4E3B-9ED7-6ECA804609FD}" type="parTrans" cxnId="{20215F4F-C053-4E22-9DF6-EA0FAE6975AC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5F608031-F4AD-4364-9EDE-28D58B65FEA4}" type="sibTrans" cxnId="{20215F4F-C053-4E22-9DF6-EA0FAE6975AC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63450B08-18AB-4BC8-A7BC-1F4BE63DB013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Интерактивный День Информирования для каждого работника (ЯОК, Госкорпорация)</a:t>
          </a:r>
          <a:endParaRPr lang="ru-RU" sz="1400" b="1" dirty="0">
            <a:solidFill>
              <a:schemeClr val="tx1"/>
            </a:solidFill>
          </a:endParaRPr>
        </a:p>
      </dgm:t>
    </dgm:pt>
    <dgm:pt modelId="{C3BE667B-8CCD-4BC6-A403-F115492FB8D4}" type="parTrans" cxnId="{E5451FE9-8F47-49CB-B07D-9CFC598139C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E63EE905-DF2B-4801-85BB-A285FB828840}" type="sibTrans" cxnId="{E5451FE9-8F47-49CB-B07D-9CFC598139C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EF19B630-E823-4DB1-958E-D8366D3392C7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Инфоматы (ЯОК, Машиностроительный дивизион)</a:t>
          </a:r>
          <a:endParaRPr lang="ru-RU" sz="1400" b="1" dirty="0">
            <a:solidFill>
              <a:schemeClr val="tx1"/>
            </a:solidFill>
          </a:endParaRPr>
        </a:p>
      </dgm:t>
    </dgm:pt>
    <dgm:pt modelId="{87F4DDC8-3D2A-498A-A580-CF02216C2830}" type="parTrans" cxnId="{EDF61E25-183A-425C-BBC5-71E9203D1B01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50105A81-291C-42AF-9AE9-9F859CBB9464}" type="sibTrans" cxnId="{EDF61E25-183A-425C-BBC5-71E9203D1B01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ECEE37E5-17EF-4520-9F17-BFB7BF6B0A47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Фонд инициатив (ЯОК)</a:t>
          </a:r>
          <a:endParaRPr lang="ru-RU" sz="1400" b="1" dirty="0">
            <a:solidFill>
              <a:schemeClr val="tx1"/>
            </a:solidFill>
          </a:endParaRPr>
        </a:p>
      </dgm:t>
    </dgm:pt>
    <dgm:pt modelId="{087A9A3F-31DF-4E9F-B694-33D31A33F928}" type="parTrans" cxnId="{8B23191A-D7D7-457B-A91E-374E79A1F389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1D9D5679-8A12-448B-8015-8FA93820B309}" type="sibTrans" cxnId="{8B23191A-D7D7-457B-A91E-374E79A1F389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28BC864B-C30E-4D38-8BB6-E55AF5062E52}">
      <dgm:prSet phldrT="[Текст]" custT="1"/>
      <dgm:spPr/>
      <dgm:t>
        <a:bodyPr/>
        <a:lstStyle/>
        <a:p>
          <a:r>
            <a:rPr lang="en-US" sz="1400" b="1" dirty="0" smtClean="0">
              <a:solidFill>
                <a:schemeClr val="tx1"/>
              </a:solidFill>
            </a:rPr>
            <a:t>NRG-Camp – </a:t>
          </a:r>
          <a:r>
            <a:rPr lang="ru-RU" sz="1400" b="1" dirty="0" smtClean="0">
              <a:solidFill>
                <a:schemeClr val="tx1"/>
              </a:solidFill>
            </a:rPr>
            <a:t>детский научно-развлекательный лагерь (Машиностроительный дивизион)</a:t>
          </a:r>
          <a:endParaRPr lang="ru-RU" sz="1400" b="1" dirty="0">
            <a:solidFill>
              <a:schemeClr val="tx1"/>
            </a:solidFill>
          </a:endParaRPr>
        </a:p>
      </dgm:t>
    </dgm:pt>
    <dgm:pt modelId="{B8C73E50-B722-49E5-9D14-918491D8E12B}" type="parTrans" cxnId="{C8B060E1-9177-4380-A0E4-679E3D57D7F6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B39960A3-EBF6-4231-90A5-A19C5F1DB0FA}" type="sibTrans" cxnId="{C8B060E1-9177-4380-A0E4-679E3D57D7F6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BC088220-3AB6-4F97-8627-CD4D51A142A6}" type="pres">
      <dgm:prSet presAssocID="{3CCE9318-2772-453C-9F7F-B2C571D578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94A0F9D-2455-4FBB-94AC-09A8CD625CB1}" type="pres">
      <dgm:prSet presAssocID="{3CCE9318-2772-453C-9F7F-B2C571D57873}" presName="Name1" presStyleCnt="0"/>
      <dgm:spPr/>
    </dgm:pt>
    <dgm:pt modelId="{D9E1D8EA-96BF-4607-89E7-987F6DAAA270}" type="pres">
      <dgm:prSet presAssocID="{3CCE9318-2772-453C-9F7F-B2C571D57873}" presName="cycle" presStyleCnt="0"/>
      <dgm:spPr/>
    </dgm:pt>
    <dgm:pt modelId="{823C5431-276D-472D-9F9F-0081356F8DFA}" type="pres">
      <dgm:prSet presAssocID="{3CCE9318-2772-453C-9F7F-B2C571D57873}" presName="srcNode" presStyleLbl="node1" presStyleIdx="0" presStyleCnt="5"/>
      <dgm:spPr/>
    </dgm:pt>
    <dgm:pt modelId="{97E21242-A8AB-4B90-9AF5-AF172A69A61D}" type="pres">
      <dgm:prSet presAssocID="{3CCE9318-2772-453C-9F7F-B2C571D57873}" presName="conn" presStyleLbl="parChTrans1D2" presStyleIdx="0" presStyleCnt="1"/>
      <dgm:spPr/>
      <dgm:t>
        <a:bodyPr/>
        <a:lstStyle/>
        <a:p>
          <a:endParaRPr lang="ru-RU"/>
        </a:p>
      </dgm:t>
    </dgm:pt>
    <dgm:pt modelId="{7A5B3EBB-813D-4427-9E6B-B25FA6ADBA28}" type="pres">
      <dgm:prSet presAssocID="{3CCE9318-2772-453C-9F7F-B2C571D57873}" presName="extraNode" presStyleLbl="node1" presStyleIdx="0" presStyleCnt="5"/>
      <dgm:spPr/>
    </dgm:pt>
    <dgm:pt modelId="{68077F34-3F53-4564-B4B5-E47146FB57D0}" type="pres">
      <dgm:prSet presAssocID="{3CCE9318-2772-453C-9F7F-B2C571D57873}" presName="dstNode" presStyleLbl="node1" presStyleIdx="0" presStyleCnt="5"/>
      <dgm:spPr/>
    </dgm:pt>
    <dgm:pt modelId="{D0AFF71D-1CD3-4E53-856A-680778C9FE25}" type="pres">
      <dgm:prSet presAssocID="{7B5C9BF0-A54F-4778-A16D-6FFF3BD2FB3C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039B85-D266-4CE7-8A93-D11A3AB07A22}" type="pres">
      <dgm:prSet presAssocID="{7B5C9BF0-A54F-4778-A16D-6FFF3BD2FB3C}" presName="accent_1" presStyleCnt="0"/>
      <dgm:spPr/>
    </dgm:pt>
    <dgm:pt modelId="{9351D097-DC40-46E3-9A6D-445564BA2579}" type="pres">
      <dgm:prSet presAssocID="{7B5C9BF0-A54F-4778-A16D-6FFF3BD2FB3C}" presName="accentRepeatNode" presStyleLbl="solidFgAcc1" presStyleIdx="0" presStyleCnt="5"/>
      <dgm:spPr/>
    </dgm:pt>
    <dgm:pt modelId="{1E32108D-CA14-4F8E-A262-C07291E147EE}" type="pres">
      <dgm:prSet presAssocID="{63450B08-18AB-4BC8-A7BC-1F4BE63DB013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0243A5-1F18-4D89-AEFF-3399935EE72E}" type="pres">
      <dgm:prSet presAssocID="{63450B08-18AB-4BC8-A7BC-1F4BE63DB013}" presName="accent_2" presStyleCnt="0"/>
      <dgm:spPr/>
    </dgm:pt>
    <dgm:pt modelId="{58E4AF5A-0F49-4928-A01A-657F72630788}" type="pres">
      <dgm:prSet presAssocID="{63450B08-18AB-4BC8-A7BC-1F4BE63DB013}" presName="accentRepeatNode" presStyleLbl="solidFgAcc1" presStyleIdx="1" presStyleCnt="5"/>
      <dgm:spPr/>
    </dgm:pt>
    <dgm:pt modelId="{DDC90159-E509-4F14-B89A-54623F3B5656}" type="pres">
      <dgm:prSet presAssocID="{28BC864B-C30E-4D38-8BB6-E55AF5062E52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7F0C84-722C-466D-B1B4-D4F38508FBAF}" type="pres">
      <dgm:prSet presAssocID="{28BC864B-C30E-4D38-8BB6-E55AF5062E52}" presName="accent_3" presStyleCnt="0"/>
      <dgm:spPr/>
    </dgm:pt>
    <dgm:pt modelId="{E71B8D47-B1E4-42F3-B6B3-92281EF33084}" type="pres">
      <dgm:prSet presAssocID="{28BC864B-C30E-4D38-8BB6-E55AF5062E52}" presName="accentRepeatNode" presStyleLbl="solidFgAcc1" presStyleIdx="2" presStyleCnt="5"/>
      <dgm:spPr/>
    </dgm:pt>
    <dgm:pt modelId="{BB7CA9D4-081D-41B1-9770-1E3E9001F513}" type="pres">
      <dgm:prSet presAssocID="{EF19B630-E823-4DB1-958E-D8366D3392C7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A2C3AA-029A-4562-BECF-717160F34783}" type="pres">
      <dgm:prSet presAssocID="{EF19B630-E823-4DB1-958E-D8366D3392C7}" presName="accent_4" presStyleCnt="0"/>
      <dgm:spPr/>
    </dgm:pt>
    <dgm:pt modelId="{606AE309-8513-4B1B-BA57-F28FACCCBE73}" type="pres">
      <dgm:prSet presAssocID="{EF19B630-E823-4DB1-958E-D8366D3392C7}" presName="accentRepeatNode" presStyleLbl="solidFgAcc1" presStyleIdx="3" presStyleCnt="5"/>
      <dgm:spPr/>
    </dgm:pt>
    <dgm:pt modelId="{566B3F16-CE72-4C26-80AA-2BD147321AFD}" type="pres">
      <dgm:prSet presAssocID="{ECEE37E5-17EF-4520-9F17-BFB7BF6B0A47}" presName="text_5" presStyleLbl="node1" presStyleIdx="4" presStyleCnt="5" custLinFactNeighborX="-737" custLinFactNeighborY="-6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974B3-D55C-4834-8ADB-DA06D7E73D53}" type="pres">
      <dgm:prSet presAssocID="{ECEE37E5-17EF-4520-9F17-BFB7BF6B0A47}" presName="accent_5" presStyleCnt="0"/>
      <dgm:spPr/>
    </dgm:pt>
    <dgm:pt modelId="{B0F0CC87-2419-43A6-9DD6-C340E4F06A1E}" type="pres">
      <dgm:prSet presAssocID="{ECEE37E5-17EF-4520-9F17-BFB7BF6B0A47}" presName="accentRepeatNode" presStyleLbl="solidFgAcc1" presStyleIdx="4" presStyleCnt="5"/>
      <dgm:spPr/>
    </dgm:pt>
  </dgm:ptLst>
  <dgm:cxnLst>
    <dgm:cxn modelId="{F5C01F62-DE0F-40F5-981D-160E550A6128}" type="presOf" srcId="{5F608031-F4AD-4364-9EDE-28D58B65FEA4}" destId="{97E21242-A8AB-4B90-9AF5-AF172A69A61D}" srcOrd="0" destOrd="0" presId="urn:microsoft.com/office/officeart/2008/layout/VerticalCurvedList"/>
    <dgm:cxn modelId="{94435A46-7781-4B62-9B32-0B2C14ACC7D3}" type="presOf" srcId="{63450B08-18AB-4BC8-A7BC-1F4BE63DB013}" destId="{1E32108D-CA14-4F8E-A262-C07291E147EE}" srcOrd="0" destOrd="0" presId="urn:microsoft.com/office/officeart/2008/layout/VerticalCurvedList"/>
    <dgm:cxn modelId="{13D99390-8A92-44ED-BAD2-FCF81BEEDF72}" type="presOf" srcId="{7B5C9BF0-A54F-4778-A16D-6FFF3BD2FB3C}" destId="{D0AFF71D-1CD3-4E53-856A-680778C9FE25}" srcOrd="0" destOrd="0" presId="urn:microsoft.com/office/officeart/2008/layout/VerticalCurvedList"/>
    <dgm:cxn modelId="{F0732071-422D-427F-B976-48AA74235885}" type="presOf" srcId="{3CCE9318-2772-453C-9F7F-B2C571D57873}" destId="{BC088220-3AB6-4F97-8627-CD4D51A142A6}" srcOrd="0" destOrd="0" presId="urn:microsoft.com/office/officeart/2008/layout/VerticalCurvedList"/>
    <dgm:cxn modelId="{EDF61E25-183A-425C-BBC5-71E9203D1B01}" srcId="{3CCE9318-2772-453C-9F7F-B2C571D57873}" destId="{EF19B630-E823-4DB1-958E-D8366D3392C7}" srcOrd="3" destOrd="0" parTransId="{87F4DDC8-3D2A-498A-A580-CF02216C2830}" sibTransId="{50105A81-291C-42AF-9AE9-9F859CBB9464}"/>
    <dgm:cxn modelId="{EF458398-E25B-4CA2-8FB1-2B584B54A9D7}" type="presOf" srcId="{ECEE37E5-17EF-4520-9F17-BFB7BF6B0A47}" destId="{566B3F16-CE72-4C26-80AA-2BD147321AFD}" srcOrd="0" destOrd="0" presId="urn:microsoft.com/office/officeart/2008/layout/VerticalCurvedList"/>
    <dgm:cxn modelId="{60E09137-B2C1-498A-A9DE-F5EFCB1A51B2}" type="presOf" srcId="{EF19B630-E823-4DB1-958E-D8366D3392C7}" destId="{BB7CA9D4-081D-41B1-9770-1E3E9001F513}" srcOrd="0" destOrd="0" presId="urn:microsoft.com/office/officeart/2008/layout/VerticalCurvedList"/>
    <dgm:cxn modelId="{20215F4F-C053-4E22-9DF6-EA0FAE6975AC}" srcId="{3CCE9318-2772-453C-9F7F-B2C571D57873}" destId="{7B5C9BF0-A54F-4778-A16D-6FFF3BD2FB3C}" srcOrd="0" destOrd="0" parTransId="{7A37BECB-9648-4E3B-9ED7-6ECA804609FD}" sibTransId="{5F608031-F4AD-4364-9EDE-28D58B65FEA4}"/>
    <dgm:cxn modelId="{FB4CABB2-938B-4207-BF3F-9A38D9C0CC52}" type="presOf" srcId="{28BC864B-C30E-4D38-8BB6-E55AF5062E52}" destId="{DDC90159-E509-4F14-B89A-54623F3B5656}" srcOrd="0" destOrd="0" presId="urn:microsoft.com/office/officeart/2008/layout/VerticalCurvedList"/>
    <dgm:cxn modelId="{E5451FE9-8F47-49CB-B07D-9CFC598139CF}" srcId="{3CCE9318-2772-453C-9F7F-B2C571D57873}" destId="{63450B08-18AB-4BC8-A7BC-1F4BE63DB013}" srcOrd="1" destOrd="0" parTransId="{C3BE667B-8CCD-4BC6-A403-F115492FB8D4}" sibTransId="{E63EE905-DF2B-4801-85BB-A285FB828840}"/>
    <dgm:cxn modelId="{8B23191A-D7D7-457B-A91E-374E79A1F389}" srcId="{3CCE9318-2772-453C-9F7F-B2C571D57873}" destId="{ECEE37E5-17EF-4520-9F17-BFB7BF6B0A47}" srcOrd="4" destOrd="0" parTransId="{087A9A3F-31DF-4E9F-B694-33D31A33F928}" sibTransId="{1D9D5679-8A12-448B-8015-8FA93820B309}"/>
    <dgm:cxn modelId="{C8B060E1-9177-4380-A0E4-679E3D57D7F6}" srcId="{3CCE9318-2772-453C-9F7F-B2C571D57873}" destId="{28BC864B-C30E-4D38-8BB6-E55AF5062E52}" srcOrd="2" destOrd="0" parTransId="{B8C73E50-B722-49E5-9D14-918491D8E12B}" sibTransId="{B39960A3-EBF6-4231-90A5-A19C5F1DB0FA}"/>
    <dgm:cxn modelId="{81317673-C2C9-40E3-B95C-E78F89CA6BFF}" type="presParOf" srcId="{BC088220-3AB6-4F97-8627-CD4D51A142A6}" destId="{A94A0F9D-2455-4FBB-94AC-09A8CD625CB1}" srcOrd="0" destOrd="0" presId="urn:microsoft.com/office/officeart/2008/layout/VerticalCurvedList"/>
    <dgm:cxn modelId="{70BC0481-D1DE-4111-949D-9ECAB109CA96}" type="presParOf" srcId="{A94A0F9D-2455-4FBB-94AC-09A8CD625CB1}" destId="{D9E1D8EA-96BF-4607-89E7-987F6DAAA270}" srcOrd="0" destOrd="0" presId="urn:microsoft.com/office/officeart/2008/layout/VerticalCurvedList"/>
    <dgm:cxn modelId="{4F34527D-C347-4301-8498-1669FB224697}" type="presParOf" srcId="{D9E1D8EA-96BF-4607-89E7-987F6DAAA270}" destId="{823C5431-276D-472D-9F9F-0081356F8DFA}" srcOrd="0" destOrd="0" presId="urn:microsoft.com/office/officeart/2008/layout/VerticalCurvedList"/>
    <dgm:cxn modelId="{6F47ECDE-82A0-4488-B1EE-A937D1B08CEE}" type="presParOf" srcId="{D9E1D8EA-96BF-4607-89E7-987F6DAAA270}" destId="{97E21242-A8AB-4B90-9AF5-AF172A69A61D}" srcOrd="1" destOrd="0" presId="urn:microsoft.com/office/officeart/2008/layout/VerticalCurvedList"/>
    <dgm:cxn modelId="{3F46AA5F-7AC5-4FC4-B396-89FE1F36FA9A}" type="presParOf" srcId="{D9E1D8EA-96BF-4607-89E7-987F6DAAA270}" destId="{7A5B3EBB-813D-4427-9E6B-B25FA6ADBA28}" srcOrd="2" destOrd="0" presId="urn:microsoft.com/office/officeart/2008/layout/VerticalCurvedList"/>
    <dgm:cxn modelId="{BE865309-ADB8-4C59-A9C7-CD48E411607F}" type="presParOf" srcId="{D9E1D8EA-96BF-4607-89E7-987F6DAAA270}" destId="{68077F34-3F53-4564-B4B5-E47146FB57D0}" srcOrd="3" destOrd="0" presId="urn:microsoft.com/office/officeart/2008/layout/VerticalCurvedList"/>
    <dgm:cxn modelId="{A1021D10-8BAB-4F55-8DDD-8D9737303CEF}" type="presParOf" srcId="{A94A0F9D-2455-4FBB-94AC-09A8CD625CB1}" destId="{D0AFF71D-1CD3-4E53-856A-680778C9FE25}" srcOrd="1" destOrd="0" presId="urn:microsoft.com/office/officeart/2008/layout/VerticalCurvedList"/>
    <dgm:cxn modelId="{2749A679-3E8D-43C7-BC67-ECD4FBAB1154}" type="presParOf" srcId="{A94A0F9D-2455-4FBB-94AC-09A8CD625CB1}" destId="{2D039B85-D266-4CE7-8A93-D11A3AB07A22}" srcOrd="2" destOrd="0" presId="urn:microsoft.com/office/officeart/2008/layout/VerticalCurvedList"/>
    <dgm:cxn modelId="{D8E70A5A-C24F-4A06-AFAB-7DF919835365}" type="presParOf" srcId="{2D039B85-D266-4CE7-8A93-D11A3AB07A22}" destId="{9351D097-DC40-46E3-9A6D-445564BA2579}" srcOrd="0" destOrd="0" presId="urn:microsoft.com/office/officeart/2008/layout/VerticalCurvedList"/>
    <dgm:cxn modelId="{19FEDE41-EDCC-4ACC-B53E-E75E9779F32E}" type="presParOf" srcId="{A94A0F9D-2455-4FBB-94AC-09A8CD625CB1}" destId="{1E32108D-CA14-4F8E-A262-C07291E147EE}" srcOrd="3" destOrd="0" presId="urn:microsoft.com/office/officeart/2008/layout/VerticalCurvedList"/>
    <dgm:cxn modelId="{6FC1EFEB-169B-427B-80C4-DBD5BD907492}" type="presParOf" srcId="{A94A0F9D-2455-4FBB-94AC-09A8CD625CB1}" destId="{940243A5-1F18-4D89-AEFF-3399935EE72E}" srcOrd="4" destOrd="0" presId="urn:microsoft.com/office/officeart/2008/layout/VerticalCurvedList"/>
    <dgm:cxn modelId="{94207E2C-A855-4F81-8BA3-0F6CB699977C}" type="presParOf" srcId="{940243A5-1F18-4D89-AEFF-3399935EE72E}" destId="{58E4AF5A-0F49-4928-A01A-657F72630788}" srcOrd="0" destOrd="0" presId="urn:microsoft.com/office/officeart/2008/layout/VerticalCurvedList"/>
    <dgm:cxn modelId="{320244F4-5AD8-47EE-8EB9-C1B1E1BC84F7}" type="presParOf" srcId="{A94A0F9D-2455-4FBB-94AC-09A8CD625CB1}" destId="{DDC90159-E509-4F14-B89A-54623F3B5656}" srcOrd="5" destOrd="0" presId="urn:microsoft.com/office/officeart/2008/layout/VerticalCurvedList"/>
    <dgm:cxn modelId="{10B9F7A6-4511-4742-854B-C90439263206}" type="presParOf" srcId="{A94A0F9D-2455-4FBB-94AC-09A8CD625CB1}" destId="{BA7F0C84-722C-466D-B1B4-D4F38508FBAF}" srcOrd="6" destOrd="0" presId="urn:microsoft.com/office/officeart/2008/layout/VerticalCurvedList"/>
    <dgm:cxn modelId="{CD433C70-82C9-4116-8462-42901BD7A4DE}" type="presParOf" srcId="{BA7F0C84-722C-466D-B1B4-D4F38508FBAF}" destId="{E71B8D47-B1E4-42F3-B6B3-92281EF33084}" srcOrd="0" destOrd="0" presId="urn:microsoft.com/office/officeart/2008/layout/VerticalCurvedList"/>
    <dgm:cxn modelId="{F06F19B8-DD73-4B86-85AF-B3EDE9D8CB7F}" type="presParOf" srcId="{A94A0F9D-2455-4FBB-94AC-09A8CD625CB1}" destId="{BB7CA9D4-081D-41B1-9770-1E3E9001F513}" srcOrd="7" destOrd="0" presId="urn:microsoft.com/office/officeart/2008/layout/VerticalCurvedList"/>
    <dgm:cxn modelId="{1740B966-08FC-413D-8ADB-D2C6466B969E}" type="presParOf" srcId="{A94A0F9D-2455-4FBB-94AC-09A8CD625CB1}" destId="{78A2C3AA-029A-4562-BECF-717160F34783}" srcOrd="8" destOrd="0" presId="urn:microsoft.com/office/officeart/2008/layout/VerticalCurvedList"/>
    <dgm:cxn modelId="{F201E4FA-DF1C-4C18-8DF9-4AC055373909}" type="presParOf" srcId="{78A2C3AA-029A-4562-BECF-717160F34783}" destId="{606AE309-8513-4B1B-BA57-F28FACCCBE73}" srcOrd="0" destOrd="0" presId="urn:microsoft.com/office/officeart/2008/layout/VerticalCurvedList"/>
    <dgm:cxn modelId="{58327285-6617-427D-93E6-1927AF3915A4}" type="presParOf" srcId="{A94A0F9D-2455-4FBB-94AC-09A8CD625CB1}" destId="{566B3F16-CE72-4C26-80AA-2BD147321AFD}" srcOrd="9" destOrd="0" presId="urn:microsoft.com/office/officeart/2008/layout/VerticalCurvedList"/>
    <dgm:cxn modelId="{2711AF1C-5646-45AA-94D4-BD97115BE61E}" type="presParOf" srcId="{A94A0F9D-2455-4FBB-94AC-09A8CD625CB1}" destId="{AFB974B3-D55C-4834-8ADB-DA06D7E73D53}" srcOrd="10" destOrd="0" presId="urn:microsoft.com/office/officeart/2008/layout/VerticalCurvedList"/>
    <dgm:cxn modelId="{7CC2FF87-9E57-4057-AA86-5F54D05C4F34}" type="presParOf" srcId="{AFB974B3-D55C-4834-8ADB-DA06D7E73D53}" destId="{B0F0CC87-2419-43A6-9DD6-C340E4F06A1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5227DD-5133-4178-8664-BEBED72F5A01}">
      <dsp:nvSpPr>
        <dsp:cNvPr id="0" name=""/>
        <dsp:cNvSpPr/>
      </dsp:nvSpPr>
      <dsp:spPr>
        <a:xfrm>
          <a:off x="169578" y="61265"/>
          <a:ext cx="4657477" cy="8582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Исследование вовлеченности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194717" y="86404"/>
        <a:ext cx="3630889" cy="808016"/>
      </dsp:txXfrm>
    </dsp:sp>
    <dsp:sp modelId="{A46FBBD4-5B7C-4989-930D-77819FAB2699}">
      <dsp:nvSpPr>
        <dsp:cNvPr id="0" name=""/>
        <dsp:cNvSpPr/>
      </dsp:nvSpPr>
      <dsp:spPr>
        <a:xfrm>
          <a:off x="347798" y="977502"/>
          <a:ext cx="4657477" cy="858294"/>
        </a:xfrm>
        <a:prstGeom prst="roundRect">
          <a:avLst>
            <a:gd name="adj" fmla="val 10000"/>
          </a:avLst>
        </a:prstGeom>
        <a:solidFill>
          <a:schemeClr val="accent5">
            <a:hueOff val="2840364"/>
            <a:satOff val="-8546"/>
            <a:lumOff val="-81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Анализ полученных данных. </a:t>
          </a:r>
          <a:r>
            <a:rPr lang="ru-RU" sz="1500" b="0" kern="1200" dirty="0" smtClean="0">
              <a:solidFill>
                <a:schemeClr val="tx1"/>
              </a:solidFill>
            </a:rPr>
            <a:t>При необходимости уточнение результатов </a:t>
          </a:r>
          <a:r>
            <a:rPr lang="ru-RU" sz="1500" b="1" kern="1200" dirty="0" smtClean="0">
              <a:solidFill>
                <a:schemeClr val="tx1"/>
              </a:solidFill>
            </a:rPr>
            <a:t>на фокус-группах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372937" y="1002641"/>
        <a:ext cx="3701509" cy="808016"/>
      </dsp:txXfrm>
    </dsp:sp>
    <dsp:sp modelId="{1D530F81-0DF2-42CC-AA0B-2D5372929ABA}">
      <dsp:nvSpPr>
        <dsp:cNvPr id="0" name=""/>
        <dsp:cNvSpPr/>
      </dsp:nvSpPr>
      <dsp:spPr>
        <a:xfrm>
          <a:off x="695597" y="1955004"/>
          <a:ext cx="4657477" cy="858294"/>
        </a:xfrm>
        <a:prstGeom prst="roundRect">
          <a:avLst>
            <a:gd name="adj" fmla="val 10000"/>
          </a:avLst>
        </a:prstGeom>
        <a:solidFill>
          <a:schemeClr val="accent5">
            <a:hueOff val="5680728"/>
            <a:satOff val="-17093"/>
            <a:lumOff val="-16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Планирование мероприятий </a:t>
          </a:r>
          <a:r>
            <a:rPr lang="ru-RU" sz="1500" b="0" kern="1200" dirty="0" smtClean="0">
              <a:solidFill>
                <a:schemeClr val="tx1"/>
              </a:solidFill>
            </a:rPr>
            <a:t>по повышению вовлеченности на основе полученных данных</a:t>
          </a:r>
          <a:endParaRPr lang="ru-RU" sz="1500" b="0" kern="1200" dirty="0">
            <a:solidFill>
              <a:schemeClr val="tx1"/>
            </a:solidFill>
          </a:endParaRPr>
        </a:p>
      </dsp:txBody>
      <dsp:txXfrm>
        <a:off x="720736" y="1980143"/>
        <a:ext cx="3701509" cy="808016"/>
      </dsp:txXfrm>
    </dsp:sp>
    <dsp:sp modelId="{E3C3829C-DEFB-4A8E-A00A-97C9D908D1B8}">
      <dsp:nvSpPr>
        <dsp:cNvPr id="0" name=""/>
        <dsp:cNvSpPr/>
      </dsp:nvSpPr>
      <dsp:spPr>
        <a:xfrm>
          <a:off x="1008092" y="2889944"/>
          <a:ext cx="4657477" cy="858294"/>
        </a:xfrm>
        <a:prstGeom prst="roundRect">
          <a:avLst>
            <a:gd name="adj" fmla="val 10000"/>
          </a:avLst>
        </a:prstGeom>
        <a:solidFill>
          <a:schemeClr val="accent5">
            <a:hueOff val="8521091"/>
            <a:satOff val="-25639"/>
            <a:lumOff val="-245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Реализация плана мероприятий и коммуникация о них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1033231" y="2915083"/>
        <a:ext cx="3701509" cy="808016"/>
      </dsp:txXfrm>
    </dsp:sp>
    <dsp:sp modelId="{5822B6AF-15B4-4432-BDFF-09740F91AA15}">
      <dsp:nvSpPr>
        <dsp:cNvPr id="0" name=""/>
        <dsp:cNvSpPr/>
      </dsp:nvSpPr>
      <dsp:spPr>
        <a:xfrm>
          <a:off x="1331299" y="3899048"/>
          <a:ext cx="4657477" cy="858294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Оценка успешности реализованных мероприятий </a:t>
          </a:r>
          <a:r>
            <a:rPr lang="ru-RU" sz="1500" b="0" kern="1200" dirty="0" smtClean="0">
              <a:solidFill>
                <a:schemeClr val="tx1"/>
              </a:solidFill>
            </a:rPr>
            <a:t>по итогам нового исследования вовлеченности</a:t>
          </a:r>
          <a:r>
            <a:rPr lang="ru-RU" sz="1500" b="1" kern="1200" dirty="0" smtClean="0">
              <a:solidFill>
                <a:schemeClr val="tx1"/>
              </a:solidFill>
            </a:rPr>
            <a:t>.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1356438" y="3924187"/>
        <a:ext cx="3701509" cy="808016"/>
      </dsp:txXfrm>
    </dsp:sp>
    <dsp:sp modelId="{662B7898-7B84-4279-B97D-2692F969DBF7}">
      <dsp:nvSpPr>
        <dsp:cNvPr id="0" name=""/>
        <dsp:cNvSpPr/>
      </dsp:nvSpPr>
      <dsp:spPr>
        <a:xfrm>
          <a:off x="4099585" y="627031"/>
          <a:ext cx="557891" cy="557891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b="1" kern="1200">
            <a:solidFill>
              <a:schemeClr val="tx1"/>
            </a:solidFill>
          </a:endParaRPr>
        </a:p>
      </dsp:txBody>
      <dsp:txXfrm>
        <a:off x="4225110" y="627031"/>
        <a:ext cx="306841" cy="419813"/>
      </dsp:txXfrm>
    </dsp:sp>
    <dsp:sp modelId="{FCECBC47-F3D1-4ADF-A77E-D194CB0677EF}">
      <dsp:nvSpPr>
        <dsp:cNvPr id="0" name=""/>
        <dsp:cNvSpPr/>
      </dsp:nvSpPr>
      <dsp:spPr>
        <a:xfrm>
          <a:off x="4447384" y="1604534"/>
          <a:ext cx="557891" cy="557891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3990341"/>
            <a:satOff val="-15843"/>
            <a:lumOff val="-264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b="1" kern="1200">
            <a:solidFill>
              <a:schemeClr val="tx1"/>
            </a:solidFill>
          </a:endParaRPr>
        </a:p>
      </dsp:txBody>
      <dsp:txXfrm>
        <a:off x="4572909" y="1604534"/>
        <a:ext cx="306841" cy="419813"/>
      </dsp:txXfrm>
    </dsp:sp>
    <dsp:sp modelId="{D428F82C-8D1C-4580-AC1F-61B67F29E973}">
      <dsp:nvSpPr>
        <dsp:cNvPr id="0" name=""/>
        <dsp:cNvSpPr/>
      </dsp:nvSpPr>
      <dsp:spPr>
        <a:xfrm>
          <a:off x="4795183" y="2567731"/>
          <a:ext cx="557891" cy="557891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7980683"/>
            <a:satOff val="-31686"/>
            <a:lumOff val="-528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b="1" kern="1200">
            <a:solidFill>
              <a:schemeClr val="tx1"/>
            </a:solidFill>
          </a:endParaRPr>
        </a:p>
      </dsp:txBody>
      <dsp:txXfrm>
        <a:off x="4920708" y="2567731"/>
        <a:ext cx="306841" cy="419813"/>
      </dsp:txXfrm>
    </dsp:sp>
    <dsp:sp modelId="{E33908BD-8572-4ED3-B95B-347F96805272}">
      <dsp:nvSpPr>
        <dsp:cNvPr id="0" name=""/>
        <dsp:cNvSpPr/>
      </dsp:nvSpPr>
      <dsp:spPr>
        <a:xfrm>
          <a:off x="5040558" y="3610024"/>
          <a:ext cx="557891" cy="557891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11971024"/>
            <a:satOff val="-47529"/>
            <a:lumOff val="-792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b="1" kern="1200">
            <a:solidFill>
              <a:schemeClr val="tx1"/>
            </a:solidFill>
          </a:endParaRPr>
        </a:p>
      </dsp:txBody>
      <dsp:txXfrm>
        <a:off x="5166083" y="3610024"/>
        <a:ext cx="306841" cy="4198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E21242-A8AB-4B90-9AF5-AF172A69A61D}">
      <dsp:nvSpPr>
        <dsp:cNvPr id="0" name=""/>
        <dsp:cNvSpPr/>
      </dsp:nvSpPr>
      <dsp:spPr>
        <a:xfrm>
          <a:off x="-6188009" y="-946688"/>
          <a:ext cx="7365985" cy="7365985"/>
        </a:xfrm>
        <a:prstGeom prst="blockArc">
          <a:avLst>
            <a:gd name="adj1" fmla="val 18900000"/>
            <a:gd name="adj2" fmla="val 2700000"/>
            <a:gd name="adj3" fmla="val 293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AFF71D-1CD3-4E53-856A-680778C9FE25}">
      <dsp:nvSpPr>
        <dsp:cNvPr id="0" name=""/>
        <dsp:cNvSpPr/>
      </dsp:nvSpPr>
      <dsp:spPr>
        <a:xfrm>
          <a:off x="438632" y="288187"/>
          <a:ext cx="5530547" cy="57615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32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>
              <a:solidFill>
                <a:schemeClr val="tx1"/>
              </a:solidFill>
            </a:rPr>
            <a:t>Программа номинаций «Человек года Росатома»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38632" y="288187"/>
        <a:ext cx="5530547" cy="576156"/>
      </dsp:txXfrm>
    </dsp:sp>
    <dsp:sp modelId="{9351D097-DC40-46E3-9A6D-445564BA2579}">
      <dsp:nvSpPr>
        <dsp:cNvPr id="0" name=""/>
        <dsp:cNvSpPr/>
      </dsp:nvSpPr>
      <dsp:spPr>
        <a:xfrm>
          <a:off x="78535" y="216168"/>
          <a:ext cx="720195" cy="720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32108D-CA14-4F8E-A262-C07291E147EE}">
      <dsp:nvSpPr>
        <dsp:cNvPr id="0" name=""/>
        <dsp:cNvSpPr/>
      </dsp:nvSpPr>
      <dsp:spPr>
        <a:xfrm>
          <a:off x="912560" y="1152312"/>
          <a:ext cx="5056619" cy="576156"/>
        </a:xfrm>
        <a:prstGeom prst="rect">
          <a:avLst/>
        </a:prstGeom>
        <a:solidFill>
          <a:schemeClr val="accent5">
            <a:hueOff val="2272291"/>
            <a:satOff val="-6837"/>
            <a:lumOff val="-6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32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Девять </a:t>
          </a:r>
          <a:r>
            <a:rPr lang="ru-RU" sz="1400" b="1" kern="1200" dirty="0" smtClean="0">
              <a:solidFill>
                <a:schemeClr val="tx1"/>
              </a:solidFill>
            </a:rPr>
            <a:t>отраслевых Дней </a:t>
          </a:r>
          <a:r>
            <a:rPr lang="ru-RU" sz="1400" b="1" kern="1200" dirty="0" smtClean="0">
              <a:solidFill>
                <a:schemeClr val="tx1"/>
              </a:solidFill>
            </a:rPr>
            <a:t>информирования 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912560" y="1152312"/>
        <a:ext cx="5056619" cy="576156"/>
      </dsp:txXfrm>
    </dsp:sp>
    <dsp:sp modelId="{58E4AF5A-0F49-4928-A01A-657F72630788}">
      <dsp:nvSpPr>
        <dsp:cNvPr id="0" name=""/>
        <dsp:cNvSpPr/>
      </dsp:nvSpPr>
      <dsp:spPr>
        <a:xfrm>
          <a:off x="552463" y="1080292"/>
          <a:ext cx="720195" cy="720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2272291"/>
              <a:satOff val="-6837"/>
              <a:lumOff val="-6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C90159-E509-4F14-B89A-54623F3B5656}">
      <dsp:nvSpPr>
        <dsp:cNvPr id="0" name=""/>
        <dsp:cNvSpPr/>
      </dsp:nvSpPr>
      <dsp:spPr>
        <a:xfrm>
          <a:off x="1129276" y="2016437"/>
          <a:ext cx="4839903" cy="576156"/>
        </a:xfrm>
        <a:prstGeom prst="rect">
          <a:avLst/>
        </a:prstGeom>
        <a:solidFill>
          <a:schemeClr val="accent5">
            <a:hueOff val="4544582"/>
            <a:satOff val="-13674"/>
            <a:lumOff val="-13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32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Более 170 визитов топ-менеджеров ГК и Дивизионов на предприятия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1129276" y="2016437"/>
        <a:ext cx="4839903" cy="576156"/>
      </dsp:txXfrm>
    </dsp:sp>
    <dsp:sp modelId="{E71B8D47-B1E4-42F3-B6B3-92281EF33084}">
      <dsp:nvSpPr>
        <dsp:cNvPr id="0" name=""/>
        <dsp:cNvSpPr/>
      </dsp:nvSpPr>
      <dsp:spPr>
        <a:xfrm>
          <a:off x="769178" y="1944417"/>
          <a:ext cx="720195" cy="720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4544582"/>
              <a:satOff val="-13674"/>
              <a:lumOff val="-13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7CA9D4-081D-41B1-9770-1E3E9001F513}">
      <dsp:nvSpPr>
        <dsp:cNvPr id="0" name=""/>
        <dsp:cNvSpPr/>
      </dsp:nvSpPr>
      <dsp:spPr>
        <a:xfrm>
          <a:off x="1129276" y="2880014"/>
          <a:ext cx="4839903" cy="576156"/>
        </a:xfrm>
        <a:prstGeom prst="rect">
          <a:avLst/>
        </a:prstGeom>
        <a:solidFill>
          <a:schemeClr val="accent5">
            <a:hueOff val="6816873"/>
            <a:satOff val="-20512"/>
            <a:lumOff val="-1964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32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Программа коммуникаций по процессам работы с персоналом, карьерным возможностям, ЕУСОТ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1129276" y="2880014"/>
        <a:ext cx="4839903" cy="576156"/>
      </dsp:txXfrm>
    </dsp:sp>
    <dsp:sp modelId="{606AE309-8513-4B1B-BA57-F28FACCCBE73}">
      <dsp:nvSpPr>
        <dsp:cNvPr id="0" name=""/>
        <dsp:cNvSpPr/>
      </dsp:nvSpPr>
      <dsp:spPr>
        <a:xfrm>
          <a:off x="769178" y="2807995"/>
          <a:ext cx="720195" cy="720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6816873"/>
              <a:satOff val="-20512"/>
              <a:lumOff val="-196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6B3F16-CE72-4C26-80AA-2BD147321AFD}">
      <dsp:nvSpPr>
        <dsp:cNvPr id="0" name=""/>
        <dsp:cNvSpPr/>
      </dsp:nvSpPr>
      <dsp:spPr>
        <a:xfrm>
          <a:off x="912560" y="3744139"/>
          <a:ext cx="5056619" cy="576156"/>
        </a:xfrm>
        <a:prstGeom prst="rect">
          <a:avLst/>
        </a:prstGeom>
        <a:solidFill>
          <a:schemeClr val="accent5">
            <a:hueOff val="9089164"/>
            <a:satOff val="-27349"/>
            <a:lumOff val="-261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32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Аудит </a:t>
          </a:r>
          <a:r>
            <a:rPr lang="en-US" sz="1400" b="1" kern="1200" dirty="0" smtClean="0">
              <a:solidFill>
                <a:schemeClr val="tx1"/>
              </a:solidFill>
            </a:rPr>
            <a:t>E</a:t>
          </a:r>
          <a:r>
            <a:rPr lang="ru-RU" sz="1400" b="1" kern="1200" dirty="0" smtClean="0">
              <a:solidFill>
                <a:schemeClr val="tx1"/>
              </a:solidFill>
            </a:rPr>
            <a:t>УСОТ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912560" y="3744139"/>
        <a:ext cx="5056619" cy="576156"/>
      </dsp:txXfrm>
    </dsp:sp>
    <dsp:sp modelId="{B0F0CC87-2419-43A6-9DD6-C340E4F06A1E}">
      <dsp:nvSpPr>
        <dsp:cNvPr id="0" name=""/>
        <dsp:cNvSpPr/>
      </dsp:nvSpPr>
      <dsp:spPr>
        <a:xfrm>
          <a:off x="552463" y="3672119"/>
          <a:ext cx="720195" cy="720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9089164"/>
              <a:satOff val="-27349"/>
              <a:lumOff val="-261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7B011A-3B6F-41FA-A211-072D7F5455C3}">
      <dsp:nvSpPr>
        <dsp:cNvPr id="0" name=""/>
        <dsp:cNvSpPr/>
      </dsp:nvSpPr>
      <dsp:spPr>
        <a:xfrm>
          <a:off x="438632" y="4608264"/>
          <a:ext cx="5530547" cy="576156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32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Более 2400 мероприятий, реализованных на предприятиях по итогам исследования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38632" y="4608264"/>
        <a:ext cx="5530547" cy="576156"/>
      </dsp:txXfrm>
    </dsp:sp>
    <dsp:sp modelId="{08E82E6C-DE9D-482C-9659-6DE344C19E61}">
      <dsp:nvSpPr>
        <dsp:cNvPr id="0" name=""/>
        <dsp:cNvSpPr/>
      </dsp:nvSpPr>
      <dsp:spPr>
        <a:xfrm>
          <a:off x="78535" y="4536244"/>
          <a:ext cx="720195" cy="720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11361455"/>
              <a:satOff val="-34186"/>
              <a:lumOff val="-327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E21242-A8AB-4B90-9AF5-AF172A69A61D}">
      <dsp:nvSpPr>
        <dsp:cNvPr id="0" name=""/>
        <dsp:cNvSpPr/>
      </dsp:nvSpPr>
      <dsp:spPr>
        <a:xfrm>
          <a:off x="-5943603" y="-909532"/>
          <a:ext cx="7075648" cy="7075648"/>
        </a:xfrm>
        <a:prstGeom prst="blockArc">
          <a:avLst>
            <a:gd name="adj1" fmla="val 18900000"/>
            <a:gd name="adj2" fmla="val 2700000"/>
            <a:gd name="adj3" fmla="val 305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AFF71D-1CD3-4E53-856A-680778C9FE25}">
      <dsp:nvSpPr>
        <dsp:cNvPr id="0" name=""/>
        <dsp:cNvSpPr/>
      </dsp:nvSpPr>
      <dsp:spPr>
        <a:xfrm>
          <a:off x="494740" y="328431"/>
          <a:ext cx="5459749" cy="65728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1719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Программа повышения престижа и укрепления статуса производственного мастера  в 2012-2013 г. г.  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94740" y="328431"/>
        <a:ext cx="5459749" cy="657283"/>
      </dsp:txXfrm>
    </dsp:sp>
    <dsp:sp modelId="{9351D097-DC40-46E3-9A6D-445564BA2579}">
      <dsp:nvSpPr>
        <dsp:cNvPr id="0" name=""/>
        <dsp:cNvSpPr/>
      </dsp:nvSpPr>
      <dsp:spPr>
        <a:xfrm>
          <a:off x="83938" y="246270"/>
          <a:ext cx="821604" cy="821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32108D-CA14-4F8E-A262-C07291E147EE}">
      <dsp:nvSpPr>
        <dsp:cNvPr id="0" name=""/>
        <dsp:cNvSpPr/>
      </dsp:nvSpPr>
      <dsp:spPr>
        <a:xfrm>
          <a:off x="965730" y="1314040"/>
          <a:ext cx="4988759" cy="657283"/>
        </a:xfrm>
        <a:prstGeom prst="rect">
          <a:avLst/>
        </a:prstGeom>
        <a:solidFill>
          <a:schemeClr val="accent5">
            <a:hueOff val="2840364"/>
            <a:satOff val="-8546"/>
            <a:lumOff val="-81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1719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Интерактивный День Информирования для каждого работника (ЯОК, Госкорпорация)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965730" y="1314040"/>
        <a:ext cx="4988759" cy="657283"/>
      </dsp:txXfrm>
    </dsp:sp>
    <dsp:sp modelId="{58E4AF5A-0F49-4928-A01A-657F72630788}">
      <dsp:nvSpPr>
        <dsp:cNvPr id="0" name=""/>
        <dsp:cNvSpPr/>
      </dsp:nvSpPr>
      <dsp:spPr>
        <a:xfrm>
          <a:off x="554928" y="1231880"/>
          <a:ext cx="821604" cy="821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2840364"/>
              <a:satOff val="-8546"/>
              <a:lumOff val="-81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C90159-E509-4F14-B89A-54623F3B5656}">
      <dsp:nvSpPr>
        <dsp:cNvPr id="0" name=""/>
        <dsp:cNvSpPr/>
      </dsp:nvSpPr>
      <dsp:spPr>
        <a:xfrm>
          <a:off x="1110286" y="2299650"/>
          <a:ext cx="4844203" cy="657283"/>
        </a:xfrm>
        <a:prstGeom prst="rect">
          <a:avLst/>
        </a:prstGeom>
        <a:solidFill>
          <a:schemeClr val="accent5">
            <a:hueOff val="5680728"/>
            <a:satOff val="-17093"/>
            <a:lumOff val="-16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1719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</a:rPr>
            <a:t>NRG-Camp – </a:t>
          </a:r>
          <a:r>
            <a:rPr lang="ru-RU" sz="1400" b="1" kern="1200" dirty="0" smtClean="0">
              <a:solidFill>
                <a:schemeClr val="tx1"/>
              </a:solidFill>
            </a:rPr>
            <a:t>детский научно-развлекательный лагерь (Машиностроительный дивизион)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1110286" y="2299650"/>
        <a:ext cx="4844203" cy="657283"/>
      </dsp:txXfrm>
    </dsp:sp>
    <dsp:sp modelId="{E71B8D47-B1E4-42F3-B6B3-92281EF33084}">
      <dsp:nvSpPr>
        <dsp:cNvPr id="0" name=""/>
        <dsp:cNvSpPr/>
      </dsp:nvSpPr>
      <dsp:spPr>
        <a:xfrm>
          <a:off x="699484" y="2217489"/>
          <a:ext cx="821604" cy="821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5680728"/>
              <a:satOff val="-17093"/>
              <a:lumOff val="-16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7CA9D4-081D-41B1-9770-1E3E9001F513}">
      <dsp:nvSpPr>
        <dsp:cNvPr id="0" name=""/>
        <dsp:cNvSpPr/>
      </dsp:nvSpPr>
      <dsp:spPr>
        <a:xfrm>
          <a:off x="965730" y="3285259"/>
          <a:ext cx="4988759" cy="657283"/>
        </a:xfrm>
        <a:prstGeom prst="rect">
          <a:avLst/>
        </a:prstGeom>
        <a:solidFill>
          <a:schemeClr val="accent5">
            <a:hueOff val="8521091"/>
            <a:satOff val="-25639"/>
            <a:lumOff val="-245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1719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Инфоматы (ЯОК, Машиностроительный дивизион)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965730" y="3285259"/>
        <a:ext cx="4988759" cy="657283"/>
      </dsp:txXfrm>
    </dsp:sp>
    <dsp:sp modelId="{606AE309-8513-4B1B-BA57-F28FACCCBE73}">
      <dsp:nvSpPr>
        <dsp:cNvPr id="0" name=""/>
        <dsp:cNvSpPr/>
      </dsp:nvSpPr>
      <dsp:spPr>
        <a:xfrm>
          <a:off x="554928" y="3203099"/>
          <a:ext cx="821604" cy="821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8521091"/>
              <a:satOff val="-25639"/>
              <a:lumOff val="-245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6B3F16-CE72-4C26-80AA-2BD147321AFD}">
      <dsp:nvSpPr>
        <dsp:cNvPr id="0" name=""/>
        <dsp:cNvSpPr/>
      </dsp:nvSpPr>
      <dsp:spPr>
        <a:xfrm>
          <a:off x="454501" y="4266419"/>
          <a:ext cx="5459749" cy="657283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1719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Фонд инициатив (ЯОК)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54501" y="4266419"/>
        <a:ext cx="5459749" cy="657283"/>
      </dsp:txXfrm>
    </dsp:sp>
    <dsp:sp modelId="{B0F0CC87-2419-43A6-9DD6-C340E4F06A1E}">
      <dsp:nvSpPr>
        <dsp:cNvPr id="0" name=""/>
        <dsp:cNvSpPr/>
      </dsp:nvSpPr>
      <dsp:spPr>
        <a:xfrm>
          <a:off x="83938" y="4188708"/>
          <a:ext cx="821604" cy="821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11361455"/>
              <a:satOff val="-34186"/>
              <a:lumOff val="-327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Relationship Id="rId4" Type="http://schemas.openxmlformats.org/officeDocument/2006/relationships/image" Target="../media/image3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9C1A4-0FDC-4C3F-AB85-D1D9EE144438}" type="datetimeFigureOut">
              <a:rPr lang="ru-RU" smtClean="0"/>
              <a:t>26.06.2014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08B25-0BA4-4152-89E0-D23743A2C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19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57E0A89-3DD0-44A8-87DF-20AEE1660F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359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036264-84B5-4BB0-A2D9-9A591092A37D}" type="slidenum">
              <a:rPr lang="ru-RU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ru-RU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01663" y="942975"/>
            <a:ext cx="5916612" cy="4438650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091" y="5784571"/>
            <a:ext cx="5874010" cy="3630007"/>
          </a:xfrm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50294" y="9430813"/>
            <a:ext cx="2945861" cy="495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7" tIns="43884" rIns="87767" bIns="43884"/>
          <a:lstStyle>
            <a:lvl1pPr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85817" indent="-263776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55103" indent="-211021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477145" indent="-211021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99186" indent="-211021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321227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69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165310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587351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34A3A271-FBFA-457E-B5A7-93A163DCC654}" type="slidenum">
              <a:rPr lang="en-GB" b="1">
                <a:solidFill>
                  <a:prstClr val="black"/>
                </a:solidFill>
              </a:rPr>
              <a:pPr/>
              <a:t>10</a:t>
            </a:fld>
            <a:endParaRPr lang="en-GB" b="1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50294" y="9430813"/>
            <a:ext cx="2945861" cy="495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7" tIns="43884" rIns="87767" bIns="43884"/>
          <a:lstStyle>
            <a:lvl1pPr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85817" indent="-263776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55103" indent="-211021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477145" indent="-211021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99186" indent="-211021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321227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69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165310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587351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4A3A271-FBFA-457E-B5A7-93A163DCC654}" type="slidenum">
              <a:rPr lang="en-GB" b="1"/>
              <a:pPr eaLnBrk="1" hangingPunct="1"/>
              <a:t>11</a:t>
            </a:fld>
            <a:endParaRPr lang="en-GB" b="1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7E0A89-3DD0-44A8-87DF-20AEE1660F1E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7752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3163" y="623888"/>
            <a:ext cx="4554537" cy="3416300"/>
          </a:xfrm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49696" y="4179949"/>
            <a:ext cx="4273527" cy="5147028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47713"/>
            <a:ext cx="4957762" cy="3719512"/>
          </a:xfrm>
          <a:ln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7E0A89-3DD0-44A8-87DF-20AEE1660F1E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997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7E0A89-3DD0-44A8-87DF-20AEE1660F1E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997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l-PL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50294" y="9430813"/>
            <a:ext cx="2945861" cy="495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7" tIns="43884" rIns="87767" bIns="43884"/>
          <a:lstStyle>
            <a:lvl1pPr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85817" indent="-263776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55103" indent="-211021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477145" indent="-211021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99186" indent="-211021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321227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69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165310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587351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4A3A271-FBFA-457E-B5A7-93A163DCC654}" type="slidenum">
              <a:rPr lang="en-GB" b="1"/>
              <a:pPr eaLnBrk="1" hangingPunct="1"/>
              <a:t>8</a:t>
            </a:fld>
            <a:endParaRPr lang="en-GB" b="1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50294" y="9430813"/>
            <a:ext cx="2945861" cy="495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7" tIns="43884" rIns="87767" bIns="43884"/>
          <a:lstStyle>
            <a:lvl1pPr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85817" indent="-263776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55103" indent="-211021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477145" indent="-211021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99186" indent="-211021" defTabSz="864599"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321227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69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165310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587351" indent="-211021" defTabSz="864599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34A3A271-FBFA-457E-B5A7-93A163DCC654}" type="slidenum">
              <a:rPr lang="en-GB" b="1">
                <a:solidFill>
                  <a:prstClr val="black"/>
                </a:solidFill>
              </a:rPr>
              <a:pPr/>
              <a:t>9</a:t>
            </a:fld>
            <a:endParaRPr lang="en-GB" b="1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www.rosatom.ru/" TargetMode="Externa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atom.ru/" TargetMode="External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Relationship Id="rId4" Type="http://schemas.openxmlformats.org/officeDocument/2006/relationships/hyperlink" Target="http://www.rosatom.ru/" TargetMode="Externa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DA4B6-8B04-4A6C-A55E-4A4A7FECB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5EE0B-8FB2-4062-BB83-2100BEC08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6AD0D-9533-4D0F-BE31-320AA6B95A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644900"/>
            <a:ext cx="6688137" cy="1008063"/>
          </a:xfrm>
        </p:spPr>
        <p:txBody>
          <a:bodyPr anchor="ctr"/>
          <a:lstStyle>
            <a:lvl1pPr marL="0" indent="0">
              <a:buFontTx/>
              <a:buNone/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32142-FE72-4972-A991-03A5207E9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6B41C0-62BE-4573-8A2D-E457E894E8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38785-BCD2-4DEE-BF55-75A173C93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19C6E-AC49-47AA-A57F-E258A3331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9546D-F9BC-4EE6-ACDA-3FE90447D6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9D800-6BDE-483B-A4D5-0675B0A70F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96158-2FB7-40EA-B662-357B1F2C13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32E57-09FA-413D-A6E6-1E8639EBA5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3B87E-F1D2-491D-B295-231E42F04D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8EEC9-D30F-471D-A173-861969090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3645A-9868-4A93-ADAF-A9E8D9396C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54013" y="511175"/>
            <a:ext cx="13922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612775" y="5554663"/>
            <a:ext cx="13906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hlink"/>
                </a:solidFill>
                <a:latin typeface="Arial" charset="0"/>
                <a:cs typeface="Arial" charset="0"/>
              </a:rPr>
              <a:t>www.rosatom.ru</a:t>
            </a:r>
            <a:endParaRPr lang="ru-RU" sz="1400" b="1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navigation1"/>
          <p:cNvSpPr>
            <a:spLocks noChangeArrowheads="1"/>
          </p:cNvSpPr>
          <p:nvPr userDrawn="1"/>
        </p:nvSpPr>
        <p:spPr bwMode="auto">
          <a:xfrm>
            <a:off x="6143625" y="1076325"/>
            <a:ext cx="360363" cy="360363"/>
          </a:xfrm>
          <a:prstGeom prst="ellipse">
            <a:avLst/>
          </a:prstGeom>
          <a:noFill/>
          <a:ln w="28575" algn="ctr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7" name="navigation2"/>
          <p:cNvSpPr>
            <a:spLocks noChangeArrowheads="1"/>
          </p:cNvSpPr>
          <p:nvPr userDrawn="1"/>
        </p:nvSpPr>
        <p:spPr bwMode="auto">
          <a:xfrm>
            <a:off x="6581775" y="1076325"/>
            <a:ext cx="360363" cy="360363"/>
          </a:xfrm>
          <a:prstGeom prst="ellipse">
            <a:avLst/>
          </a:prstGeom>
          <a:noFill/>
          <a:ln w="28575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8" name="navigation3"/>
          <p:cNvSpPr>
            <a:spLocks noChangeArrowheads="1"/>
          </p:cNvSpPr>
          <p:nvPr userDrawn="1"/>
        </p:nvSpPr>
        <p:spPr bwMode="auto">
          <a:xfrm>
            <a:off x="7019925" y="1076325"/>
            <a:ext cx="360363" cy="360363"/>
          </a:xfrm>
          <a:prstGeom prst="ellipse">
            <a:avLst/>
          </a:prstGeom>
          <a:solidFill>
            <a:schemeClr val="bg1"/>
          </a:solidFill>
          <a:ln w="28575" algn="ctr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400" b="1">
                <a:solidFill>
                  <a:schemeClr val="hlink"/>
                </a:solidFill>
                <a:latin typeface="Arial" charset="0"/>
                <a:cs typeface="Arial" charset="0"/>
              </a:rPr>
              <a:t>3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652963"/>
            <a:ext cx="7723187" cy="360362"/>
          </a:xfrm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2455863"/>
            <a:ext cx="7723187" cy="2139950"/>
          </a:xfrm>
        </p:spPr>
        <p:txBody>
          <a:bodyPr/>
          <a:lstStyle>
            <a:lvl1pPr>
              <a:lnSpc>
                <a:spcPct val="120000"/>
              </a:lnSpc>
              <a:defRPr sz="3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ransition>
    <p:split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6254E-FB47-4A72-8451-324A0F26E4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4897B-8C93-4E28-B45D-94FD6E2E4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B7E2E-3C58-4202-BE7C-A80F07F79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75B2D-FA5C-490C-93DE-CFA002AE1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215C4-C9EB-4E9F-85F5-8908ADF13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3EA2D-D9D6-4AB7-B399-5D3E5DBF6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6E56C-8129-4CDB-9323-B239CC9EB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91003-6EDC-4EE2-9A46-82898EA118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9CA57-FCA4-4B78-B9F4-5600A2AB5D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6E0BA-87D9-4581-9769-8E82C6546E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7A80F-56D7-44A3-AB8D-7A54F5D307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557338"/>
            <a:ext cx="8207375" cy="452755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7EC88-52A3-4BE6-9B86-608A14628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612775" y="5554663"/>
            <a:ext cx="13906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hlink"/>
                </a:solidFill>
                <a:latin typeface="Arial" charset="0"/>
                <a:cs typeface="Arial" charset="0"/>
              </a:rPr>
              <a:t>www.rosatom.ru</a:t>
            </a:r>
            <a:endParaRPr lang="ru-RU" sz="1400" b="1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navigation1"/>
          <p:cNvSpPr>
            <a:spLocks noChangeArrowheads="1"/>
          </p:cNvSpPr>
          <p:nvPr userDrawn="1"/>
        </p:nvSpPr>
        <p:spPr bwMode="auto">
          <a:xfrm>
            <a:off x="6143625" y="1076325"/>
            <a:ext cx="360363" cy="360363"/>
          </a:xfrm>
          <a:prstGeom prst="ellipse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400" b="1">
                <a:solidFill>
                  <a:schemeClr val="hlink"/>
                </a:solidFill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6" name="navigation2"/>
          <p:cNvSpPr>
            <a:spLocks noChangeArrowheads="1"/>
          </p:cNvSpPr>
          <p:nvPr userDrawn="1"/>
        </p:nvSpPr>
        <p:spPr bwMode="auto">
          <a:xfrm>
            <a:off x="6581775" y="1076325"/>
            <a:ext cx="360363" cy="360363"/>
          </a:xfrm>
          <a:prstGeom prst="ellipse">
            <a:avLst/>
          </a:prstGeom>
          <a:noFill/>
          <a:ln w="28575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7" name="navigation3"/>
          <p:cNvSpPr>
            <a:spLocks noChangeArrowheads="1"/>
          </p:cNvSpPr>
          <p:nvPr userDrawn="1"/>
        </p:nvSpPr>
        <p:spPr bwMode="auto">
          <a:xfrm>
            <a:off x="7019925" y="1076325"/>
            <a:ext cx="360363" cy="360363"/>
          </a:xfrm>
          <a:prstGeom prst="ellipse">
            <a:avLst/>
          </a:prstGeom>
          <a:noFill/>
          <a:ln w="28575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</a:p>
        </p:txBody>
      </p:sp>
      <p:pic>
        <p:nvPicPr>
          <p:cNvPr id="8" name="navigation8" descr="ujkm,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54013" y="511175"/>
            <a:ext cx="13922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2455863"/>
            <a:ext cx="7723187" cy="2139950"/>
          </a:xfrm>
        </p:spPr>
        <p:txBody>
          <a:bodyPr/>
          <a:lstStyle>
            <a:lvl1pPr>
              <a:lnSpc>
                <a:spcPct val="120000"/>
              </a:lnSpc>
              <a:defRPr sz="3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652963"/>
            <a:ext cx="7723187" cy="360362"/>
          </a:xfrm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split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85EC6-B017-48B1-B2CE-A3FE11D9C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D504E-4A2E-43AB-8426-6A883D92B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E740B-6F78-4817-A5AD-585784E18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8B686-BA8E-4DA8-9574-590D98E34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95AA8-EC53-45E0-B974-6C444FD61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C9BD-4E84-437E-8002-D64C5FB96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4DEC0-CB33-4887-B58F-B8D64C398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9A46F-0E56-4DA3-A172-AEAB534CC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9CC55-7083-42D1-800D-0E17403F1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36B7A-0898-4E36-938A-62D405053B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2BAFD-4681-4206-B6D9-49C28BEE65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54013" y="511175"/>
            <a:ext cx="13922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612775" y="5554663"/>
            <a:ext cx="13906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hlink"/>
                </a:solidFill>
                <a:latin typeface="Arial" charset="0"/>
                <a:cs typeface="Arial" charset="0"/>
              </a:rPr>
              <a:t>www.rosatom.ru</a:t>
            </a:r>
            <a:endParaRPr lang="ru-RU" sz="1400" b="1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navigation1"/>
          <p:cNvSpPr>
            <a:spLocks noChangeArrowheads="1"/>
          </p:cNvSpPr>
          <p:nvPr userDrawn="1"/>
        </p:nvSpPr>
        <p:spPr bwMode="auto">
          <a:xfrm>
            <a:off x="6143625" y="1076325"/>
            <a:ext cx="360363" cy="360363"/>
          </a:xfrm>
          <a:prstGeom prst="ellipse">
            <a:avLst/>
          </a:prstGeom>
          <a:noFill/>
          <a:ln w="28575" algn="ctr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7" name="navigation2"/>
          <p:cNvSpPr>
            <a:spLocks noChangeArrowheads="1"/>
          </p:cNvSpPr>
          <p:nvPr userDrawn="1"/>
        </p:nvSpPr>
        <p:spPr bwMode="auto">
          <a:xfrm>
            <a:off x="6581775" y="1076325"/>
            <a:ext cx="360363" cy="360363"/>
          </a:xfrm>
          <a:prstGeom prst="ellipse">
            <a:avLst/>
          </a:prstGeom>
          <a:solidFill>
            <a:schemeClr val="bg1"/>
          </a:solidFill>
          <a:ln w="28575" algn="ctr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400" b="1">
                <a:solidFill>
                  <a:schemeClr val="hlink"/>
                </a:solidFill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8" name="navigation3"/>
          <p:cNvSpPr>
            <a:spLocks noChangeArrowheads="1"/>
          </p:cNvSpPr>
          <p:nvPr userDrawn="1"/>
        </p:nvSpPr>
        <p:spPr bwMode="auto">
          <a:xfrm>
            <a:off x="7019925" y="1076325"/>
            <a:ext cx="360363" cy="360363"/>
          </a:xfrm>
          <a:prstGeom prst="ellipse">
            <a:avLst/>
          </a:prstGeom>
          <a:noFill/>
          <a:ln w="28575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652963"/>
            <a:ext cx="7723187" cy="360362"/>
          </a:xfrm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2455863"/>
            <a:ext cx="7723187" cy="2139950"/>
          </a:xfrm>
        </p:spPr>
        <p:txBody>
          <a:bodyPr/>
          <a:lstStyle>
            <a:lvl1pPr>
              <a:lnSpc>
                <a:spcPct val="120000"/>
              </a:lnSpc>
              <a:defRPr sz="3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ransition>
    <p:split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2D507-D8AF-43FF-BDFD-0C79C5BBE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C216C-CC4D-471C-9CB1-7942DD93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5951D-9B75-430E-B826-895C338D95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4D781-4061-4B6F-82A3-E21B654FBD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7B4E4-7B12-4D37-A5BF-BBD2BB0A4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D67B3-183D-408E-8F84-74B2EF4D77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4AA8F-9EF4-4652-A225-4B47CDB83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AD308-0190-49AE-8102-D4F124AE95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805DF-C421-4502-935D-887BAB6BE7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D910E-DE07-4D53-937C-A59180EAB8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61F04-5E63-407C-89DD-557CC58220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557338"/>
            <a:ext cx="8207375" cy="452755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40842-9158-4338-AE5C-0C1874EE5B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BC965-C99D-4D9E-80DA-6B0B0DD35B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11955-01BF-4C7E-B90D-896F73D84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E4EFA-3306-4451-9201-105982C21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BB57C-DA3D-469F-A155-177B9C7AF9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www.rosatom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hyperlink" Target="http://www.rosatom.ru/" TargetMode="Externa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hyperlink" Target="http://www.rosatom.ru/" TargetMode="Externa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hyperlink" Target="http://www.rosatom.ru/" TargetMode="Externa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4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hyperlink" Target="http://www.rosatom.ru/" TargetMode="Externa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080872C-C760-4288-9723-00496BBA89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3" name="Text Box 5">
            <a:hlinkClick r:id="rId15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hlink"/>
                </a:solidFill>
                <a:latin typeface="Arial" charset="0"/>
                <a:cs typeface="Arial" charset="0"/>
              </a:rPr>
              <a:t>www.rosatom.ru</a:t>
            </a:r>
            <a:endParaRPr lang="ru-RU" sz="1400" b="1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  <p:sldLayoutId id="2147483995" r:id="rId12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6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7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9C8D394-9E49-44F9-8E6C-64F9B85FA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21" name="Text Box 5">
            <a:hlinkClick r:id="rId14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hlink"/>
                </a:solidFill>
                <a:latin typeface="Arial" charset="0"/>
                <a:cs typeface="Arial" charset="0"/>
              </a:rPr>
              <a:t>www.rosatom.ru</a:t>
            </a:r>
            <a:endParaRPr lang="ru-RU" sz="1400" b="1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ADC81B3-4F87-4EEB-A1C9-44508052D3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7653" name="Text Box 5">
            <a:hlinkClick r:id="rId15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hlink"/>
                </a:solidFill>
                <a:latin typeface="Arial" charset="0"/>
                <a:cs typeface="Arial" charset="0"/>
              </a:rPr>
              <a:t>www.rosatom.ru</a:t>
            </a:r>
            <a:endParaRPr lang="ru-RU" sz="1400" b="1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  <p:sp>
        <p:nvSpPr>
          <p:cNvPr id="27654" name="navigation1"/>
          <p:cNvSpPr>
            <a:spLocks noChangeArrowheads="1"/>
          </p:cNvSpPr>
          <p:nvPr userDrawn="1"/>
        </p:nvSpPr>
        <p:spPr bwMode="auto">
          <a:xfrm>
            <a:off x="7627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b="1">
                <a:solidFill>
                  <a:schemeClr val="hlink"/>
                </a:solidFill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27655" name="navigation2"/>
          <p:cNvSpPr>
            <a:spLocks noChangeArrowheads="1"/>
          </p:cNvSpPr>
          <p:nvPr userDrawn="1"/>
        </p:nvSpPr>
        <p:spPr bwMode="auto">
          <a:xfrm>
            <a:off x="8007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b="1">
                <a:solidFill>
                  <a:schemeClr val="hlink"/>
                </a:solidFill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27656" name="navigation3"/>
          <p:cNvSpPr>
            <a:spLocks noChangeArrowheads="1"/>
          </p:cNvSpPr>
          <p:nvPr userDrawn="1"/>
        </p:nvSpPr>
        <p:spPr bwMode="auto">
          <a:xfrm>
            <a:off x="8388350" y="1022350"/>
            <a:ext cx="287338" cy="287338"/>
          </a:xfrm>
          <a:prstGeom prst="ellipse">
            <a:avLst/>
          </a:prstGeom>
          <a:solidFill>
            <a:schemeClr val="hlink"/>
          </a:solidFill>
          <a:ln w="19050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  <p:sldLayoutId id="2147484014" r:id="rId10"/>
    <p:sldLayoutId id="2147484015" r:id="rId11"/>
    <p:sldLayoutId id="2147484016" r:id="rId12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6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7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1747" name="Text Box 3">
            <a:hlinkClick r:id="rId14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hlink"/>
                </a:solidFill>
                <a:latin typeface="Arial" charset="0"/>
                <a:cs typeface="Arial" charset="0"/>
              </a:rPr>
              <a:t>www.rosatom.ru</a:t>
            </a:r>
            <a:endParaRPr lang="ru-RU" sz="1400" b="1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3736B11-94C9-428B-A4FC-F9A9A25FB9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31750" name="navigation1"/>
          <p:cNvSpPr>
            <a:spLocks noChangeArrowheads="1"/>
          </p:cNvSpPr>
          <p:nvPr userDrawn="1"/>
        </p:nvSpPr>
        <p:spPr bwMode="auto">
          <a:xfrm>
            <a:off x="7627938" y="1022350"/>
            <a:ext cx="287337" cy="287338"/>
          </a:xfrm>
          <a:prstGeom prst="ellipse">
            <a:avLst/>
          </a:prstGeom>
          <a:solidFill>
            <a:schemeClr val="hlink"/>
          </a:solidFill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31751" name="navigation2"/>
          <p:cNvSpPr>
            <a:spLocks noChangeArrowheads="1"/>
          </p:cNvSpPr>
          <p:nvPr userDrawn="1"/>
        </p:nvSpPr>
        <p:spPr bwMode="auto">
          <a:xfrm>
            <a:off x="8007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b="1">
                <a:solidFill>
                  <a:schemeClr val="hlink"/>
                </a:solidFill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31752" name="navigation3"/>
          <p:cNvSpPr>
            <a:spLocks noChangeArrowheads="1"/>
          </p:cNvSpPr>
          <p:nvPr userDrawn="1"/>
        </p:nvSpPr>
        <p:spPr bwMode="auto">
          <a:xfrm>
            <a:off x="8388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b="1">
                <a:solidFill>
                  <a:schemeClr val="hlink"/>
                </a:solidFill>
                <a:latin typeface="Arial" charset="0"/>
                <a:cs typeface="Arial" charset="0"/>
              </a:rPr>
              <a:t>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1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CC8BC87-A9FD-4619-83B2-CBE775E56A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797" name="Text Box 5">
            <a:hlinkClick r:id="rId15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hlink"/>
                </a:solidFill>
                <a:latin typeface="Arial" charset="0"/>
                <a:cs typeface="Arial" charset="0"/>
              </a:rPr>
              <a:t>www.rosatom.ru</a:t>
            </a:r>
            <a:endParaRPr lang="ru-RU" sz="1400" b="1">
              <a:solidFill>
                <a:schemeClr val="hlink"/>
              </a:solidFill>
              <a:latin typeface="Arial" charset="0"/>
              <a:cs typeface="Arial" charset="0"/>
            </a:endParaRPr>
          </a:p>
        </p:txBody>
      </p:sp>
      <p:sp>
        <p:nvSpPr>
          <p:cNvPr id="33798" name="navigation1"/>
          <p:cNvSpPr>
            <a:spLocks noChangeArrowheads="1"/>
          </p:cNvSpPr>
          <p:nvPr userDrawn="1"/>
        </p:nvSpPr>
        <p:spPr bwMode="auto">
          <a:xfrm>
            <a:off x="7627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b="1">
                <a:solidFill>
                  <a:schemeClr val="hlink"/>
                </a:solidFill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33799" name="navigation2"/>
          <p:cNvSpPr>
            <a:spLocks noChangeArrowheads="1"/>
          </p:cNvSpPr>
          <p:nvPr userDrawn="1"/>
        </p:nvSpPr>
        <p:spPr bwMode="auto">
          <a:xfrm>
            <a:off x="8007350" y="1022350"/>
            <a:ext cx="287338" cy="287338"/>
          </a:xfrm>
          <a:prstGeom prst="ellipse">
            <a:avLst/>
          </a:prstGeom>
          <a:solidFill>
            <a:schemeClr val="hlink"/>
          </a:solidFill>
          <a:ln w="19050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33800" name="navigation3"/>
          <p:cNvSpPr>
            <a:spLocks noChangeArrowheads="1"/>
          </p:cNvSpPr>
          <p:nvPr userDrawn="1"/>
        </p:nvSpPr>
        <p:spPr bwMode="auto">
          <a:xfrm>
            <a:off x="8388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b="1">
                <a:solidFill>
                  <a:schemeClr val="hlink"/>
                </a:solidFill>
                <a:latin typeface="Arial" charset="0"/>
                <a:cs typeface="Arial" charset="0"/>
              </a:rPr>
              <a:t>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6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7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7" Type="http://schemas.openxmlformats.org/officeDocument/2006/relationships/oleObject" Target="../embeddings/oleObject7.bin"/><Relationship Id="rId2" Type="http://schemas.openxmlformats.org/officeDocument/2006/relationships/tags" Target="../tags/tag75.xml"/><Relationship Id="rId1" Type="http://schemas.openxmlformats.org/officeDocument/2006/relationships/vmlDrawing" Target="../drawings/vmlDrawing5.v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7" Type="http://schemas.openxmlformats.org/officeDocument/2006/relationships/oleObject" Target="../embeddings/oleObject8.bin"/><Relationship Id="rId2" Type="http://schemas.openxmlformats.org/officeDocument/2006/relationships/tags" Target="../tags/tag78.xml"/><Relationship Id="rId1" Type="http://schemas.openxmlformats.org/officeDocument/2006/relationships/vmlDrawing" Target="../drawings/vmlDrawing6.v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1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rosatom.ru/" TargetMode="External"/><Relationship Id="rId5" Type="http://schemas.openxmlformats.org/officeDocument/2006/relationships/hyperlink" Target="mailto:SPUsachev@rosatom.ru" TargetMode="Externa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tags" Target="../tags/tag92.xml"/><Relationship Id="rId18" Type="http://schemas.openxmlformats.org/officeDocument/2006/relationships/notesSlide" Target="../notesSlides/notesSlide14.xml"/><Relationship Id="rId3" Type="http://schemas.openxmlformats.org/officeDocument/2006/relationships/tags" Target="../tags/tag82.xml"/><Relationship Id="rId21" Type="http://schemas.openxmlformats.org/officeDocument/2006/relationships/image" Target="../media/image42.emf"/><Relationship Id="rId7" Type="http://schemas.openxmlformats.org/officeDocument/2006/relationships/tags" Target="../tags/tag86.xml"/><Relationship Id="rId12" Type="http://schemas.openxmlformats.org/officeDocument/2006/relationships/tags" Target="../tags/tag91.xml"/><Relationship Id="rId17" Type="http://schemas.openxmlformats.org/officeDocument/2006/relationships/slideLayout" Target="../slideLayouts/slideLayout12.xml"/><Relationship Id="rId2" Type="http://schemas.openxmlformats.org/officeDocument/2006/relationships/tags" Target="../tags/tag81.xml"/><Relationship Id="rId16" Type="http://schemas.openxmlformats.org/officeDocument/2006/relationships/tags" Target="../tags/tag95.xml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7.v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5" Type="http://schemas.openxmlformats.org/officeDocument/2006/relationships/tags" Target="../tags/tag84.xml"/><Relationship Id="rId15" Type="http://schemas.openxmlformats.org/officeDocument/2006/relationships/tags" Target="../tags/tag94.xml"/><Relationship Id="rId10" Type="http://schemas.openxmlformats.org/officeDocument/2006/relationships/tags" Target="../tags/tag89.xml"/><Relationship Id="rId19" Type="http://schemas.openxmlformats.org/officeDocument/2006/relationships/image" Target="../media/image43.png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tags" Target="../tags/tag9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2.xml"/><Relationship Id="rId7" Type="http://schemas.openxmlformats.org/officeDocument/2006/relationships/image" Target="../media/image12.jpe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6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tags" Target="../tags/tag30.xml"/><Relationship Id="rId21" Type="http://schemas.openxmlformats.org/officeDocument/2006/relationships/tags" Target="../tags/tag25.xml"/><Relationship Id="rId42" Type="http://schemas.openxmlformats.org/officeDocument/2006/relationships/tags" Target="../tags/tag46.xml"/><Relationship Id="rId47" Type="http://schemas.openxmlformats.org/officeDocument/2006/relationships/tags" Target="../tags/tag51.xml"/><Relationship Id="rId63" Type="http://schemas.openxmlformats.org/officeDocument/2006/relationships/tags" Target="../tags/tag67.xml"/><Relationship Id="rId68" Type="http://schemas.openxmlformats.org/officeDocument/2006/relationships/image" Target="../media/image27.emf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9" Type="http://schemas.openxmlformats.org/officeDocument/2006/relationships/tags" Target="../tags/tag33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32" Type="http://schemas.openxmlformats.org/officeDocument/2006/relationships/tags" Target="../tags/tag36.xml"/><Relationship Id="rId37" Type="http://schemas.openxmlformats.org/officeDocument/2006/relationships/tags" Target="../tags/tag41.xml"/><Relationship Id="rId40" Type="http://schemas.openxmlformats.org/officeDocument/2006/relationships/tags" Target="../tags/tag44.xml"/><Relationship Id="rId45" Type="http://schemas.openxmlformats.org/officeDocument/2006/relationships/tags" Target="../tags/tag49.xml"/><Relationship Id="rId53" Type="http://schemas.openxmlformats.org/officeDocument/2006/relationships/tags" Target="../tags/tag57.xml"/><Relationship Id="rId58" Type="http://schemas.openxmlformats.org/officeDocument/2006/relationships/tags" Target="../tags/tag62.xml"/><Relationship Id="rId66" Type="http://schemas.openxmlformats.org/officeDocument/2006/relationships/notesSlide" Target="../notesSlides/notesSlide7.xml"/><Relationship Id="rId74" Type="http://schemas.openxmlformats.org/officeDocument/2006/relationships/oleObject" Target="../embeddings/Microsoft_Excel_97-2003_Worksheet1.xls"/><Relationship Id="rId5" Type="http://schemas.openxmlformats.org/officeDocument/2006/relationships/tags" Target="../tags/tag9.xml"/><Relationship Id="rId61" Type="http://schemas.openxmlformats.org/officeDocument/2006/relationships/tags" Target="../tags/tag65.xml"/><Relationship Id="rId19" Type="http://schemas.openxmlformats.org/officeDocument/2006/relationships/tags" Target="../tags/tag2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tags" Target="../tags/tag31.xml"/><Relationship Id="rId30" Type="http://schemas.openxmlformats.org/officeDocument/2006/relationships/tags" Target="../tags/tag34.xml"/><Relationship Id="rId35" Type="http://schemas.openxmlformats.org/officeDocument/2006/relationships/tags" Target="../tags/tag39.xml"/><Relationship Id="rId43" Type="http://schemas.openxmlformats.org/officeDocument/2006/relationships/tags" Target="../tags/tag47.xml"/><Relationship Id="rId48" Type="http://schemas.openxmlformats.org/officeDocument/2006/relationships/tags" Target="../tags/tag52.xml"/><Relationship Id="rId56" Type="http://schemas.openxmlformats.org/officeDocument/2006/relationships/tags" Target="../tags/tag60.xml"/><Relationship Id="rId64" Type="http://schemas.openxmlformats.org/officeDocument/2006/relationships/tags" Target="../tags/tag68.xml"/><Relationship Id="rId69" Type="http://schemas.openxmlformats.org/officeDocument/2006/relationships/image" Target="../media/image31.jpeg"/><Relationship Id="rId8" Type="http://schemas.openxmlformats.org/officeDocument/2006/relationships/tags" Target="../tags/tag12.xml"/><Relationship Id="rId51" Type="http://schemas.openxmlformats.org/officeDocument/2006/relationships/tags" Target="../tags/tag55.xml"/><Relationship Id="rId72" Type="http://schemas.openxmlformats.org/officeDocument/2006/relationships/oleObject" Target="../embeddings/oleObject4.bin"/><Relationship Id="rId3" Type="http://schemas.openxmlformats.org/officeDocument/2006/relationships/tags" Target="../tags/tag7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33" Type="http://schemas.openxmlformats.org/officeDocument/2006/relationships/tags" Target="../tags/tag37.xml"/><Relationship Id="rId38" Type="http://schemas.openxmlformats.org/officeDocument/2006/relationships/tags" Target="../tags/tag42.xml"/><Relationship Id="rId46" Type="http://schemas.openxmlformats.org/officeDocument/2006/relationships/tags" Target="../tags/tag50.xml"/><Relationship Id="rId59" Type="http://schemas.openxmlformats.org/officeDocument/2006/relationships/tags" Target="../tags/tag63.xml"/><Relationship Id="rId67" Type="http://schemas.openxmlformats.org/officeDocument/2006/relationships/oleObject" Target="../embeddings/oleObject2.bin"/><Relationship Id="rId20" Type="http://schemas.openxmlformats.org/officeDocument/2006/relationships/tags" Target="../tags/tag24.xml"/><Relationship Id="rId41" Type="http://schemas.openxmlformats.org/officeDocument/2006/relationships/tags" Target="../tags/tag45.xml"/><Relationship Id="rId54" Type="http://schemas.openxmlformats.org/officeDocument/2006/relationships/tags" Target="../tags/tag58.xml"/><Relationship Id="rId62" Type="http://schemas.openxmlformats.org/officeDocument/2006/relationships/tags" Target="../tags/tag66.xml"/><Relationship Id="rId70" Type="http://schemas.openxmlformats.org/officeDocument/2006/relationships/oleObject" Target="../embeddings/oleObject3.bin"/><Relationship Id="rId75" Type="http://schemas.openxmlformats.org/officeDocument/2006/relationships/image" Target="../media/image30.png"/><Relationship Id="rId1" Type="http://schemas.openxmlformats.org/officeDocument/2006/relationships/vmlDrawing" Target="../drawings/vmlDrawing2.vml"/><Relationship Id="rId6" Type="http://schemas.openxmlformats.org/officeDocument/2006/relationships/tags" Target="../tags/tag10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28" Type="http://schemas.openxmlformats.org/officeDocument/2006/relationships/tags" Target="../tags/tag32.xml"/><Relationship Id="rId36" Type="http://schemas.openxmlformats.org/officeDocument/2006/relationships/tags" Target="../tags/tag40.xml"/><Relationship Id="rId49" Type="http://schemas.openxmlformats.org/officeDocument/2006/relationships/tags" Target="../tags/tag53.xml"/><Relationship Id="rId57" Type="http://schemas.openxmlformats.org/officeDocument/2006/relationships/tags" Target="../tags/tag61.xml"/><Relationship Id="rId10" Type="http://schemas.openxmlformats.org/officeDocument/2006/relationships/tags" Target="../tags/tag14.xml"/><Relationship Id="rId31" Type="http://schemas.openxmlformats.org/officeDocument/2006/relationships/tags" Target="../tags/tag35.xml"/><Relationship Id="rId44" Type="http://schemas.openxmlformats.org/officeDocument/2006/relationships/tags" Target="../tags/tag48.xml"/><Relationship Id="rId52" Type="http://schemas.openxmlformats.org/officeDocument/2006/relationships/tags" Target="../tags/tag56.xml"/><Relationship Id="rId60" Type="http://schemas.openxmlformats.org/officeDocument/2006/relationships/tags" Target="../tags/tag64.xml"/><Relationship Id="rId65" Type="http://schemas.openxmlformats.org/officeDocument/2006/relationships/slideLayout" Target="../slideLayouts/slideLayout12.xml"/><Relationship Id="rId73" Type="http://schemas.openxmlformats.org/officeDocument/2006/relationships/image" Target="../media/image29.emf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9" Type="http://schemas.openxmlformats.org/officeDocument/2006/relationships/tags" Target="../tags/tag43.xml"/><Relationship Id="rId34" Type="http://schemas.openxmlformats.org/officeDocument/2006/relationships/tags" Target="../tags/tag38.xml"/><Relationship Id="rId50" Type="http://schemas.openxmlformats.org/officeDocument/2006/relationships/tags" Target="../tags/tag54.xml"/><Relationship Id="rId55" Type="http://schemas.openxmlformats.org/officeDocument/2006/relationships/tags" Target="../tags/tag59.xml"/><Relationship Id="rId7" Type="http://schemas.openxmlformats.org/officeDocument/2006/relationships/tags" Target="../tags/tag11.xml"/><Relationship Id="rId71" Type="http://schemas.openxmlformats.org/officeDocument/2006/relationships/image" Target="../media/image28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32.jpeg"/><Relationship Id="rId3" Type="http://schemas.openxmlformats.org/officeDocument/2006/relationships/tags" Target="../tags/tag70.xml"/><Relationship Id="rId7" Type="http://schemas.openxmlformats.org/officeDocument/2006/relationships/oleObject" Target="../embeddings/oleObject5.bin"/><Relationship Id="rId12" Type="http://schemas.microsoft.com/office/2007/relationships/diagramDrawing" Target="../diagrams/drawing2.xml"/><Relationship Id="rId17" Type="http://schemas.openxmlformats.org/officeDocument/2006/relationships/image" Target="../media/image36.jpeg"/><Relationship Id="rId2" Type="http://schemas.openxmlformats.org/officeDocument/2006/relationships/tags" Target="../tags/tag69.xml"/><Relationship Id="rId16" Type="http://schemas.openxmlformats.org/officeDocument/2006/relationships/image" Target="../media/image35.jpeg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8.xml"/><Relationship Id="rId11" Type="http://schemas.openxmlformats.org/officeDocument/2006/relationships/diagramColors" Target="../diagrams/colors2.xml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4.jpeg"/><Relationship Id="rId10" Type="http://schemas.openxmlformats.org/officeDocument/2006/relationships/diagramQuickStyle" Target="../diagrams/quickStyle2.xml"/><Relationship Id="rId4" Type="http://schemas.openxmlformats.org/officeDocument/2006/relationships/tags" Target="../tags/tag7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37.png"/><Relationship Id="rId3" Type="http://schemas.openxmlformats.org/officeDocument/2006/relationships/tags" Target="../tags/tag73.xml"/><Relationship Id="rId7" Type="http://schemas.openxmlformats.org/officeDocument/2006/relationships/oleObject" Target="../embeddings/oleObject6.bin"/><Relationship Id="rId12" Type="http://schemas.microsoft.com/office/2007/relationships/diagramDrawing" Target="../diagrams/drawing3.xml"/><Relationship Id="rId2" Type="http://schemas.openxmlformats.org/officeDocument/2006/relationships/tags" Target="../tags/tag72.xml"/><Relationship Id="rId16" Type="http://schemas.openxmlformats.org/officeDocument/2006/relationships/image" Target="../media/image40.jpeg"/><Relationship Id="rId1" Type="http://schemas.openxmlformats.org/officeDocument/2006/relationships/vmlDrawing" Target="../drawings/vmlDrawing4.vml"/><Relationship Id="rId6" Type="http://schemas.openxmlformats.org/officeDocument/2006/relationships/notesSlide" Target="../notesSlides/notesSlide9.xml"/><Relationship Id="rId11" Type="http://schemas.openxmlformats.org/officeDocument/2006/relationships/diagramColors" Target="../diagrams/colors3.xml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9.png"/><Relationship Id="rId10" Type="http://schemas.openxmlformats.org/officeDocument/2006/relationships/diagramQuickStyle" Target="../diagrams/quickStyle3.xml"/><Relationship Id="rId4" Type="http://schemas.openxmlformats.org/officeDocument/2006/relationships/tags" Target="../tags/tag74.xml"/><Relationship Id="rId9" Type="http://schemas.openxmlformats.org/officeDocument/2006/relationships/diagramLayout" Target="../diagrams/layout3.xml"/><Relationship Id="rId1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8347075" cy="1223963"/>
          </a:xfrm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ru-RU" sz="2800" dirty="0" smtClean="0">
                <a:solidFill>
                  <a:schemeClr val="folHlink"/>
                </a:solidFill>
              </a:rPr>
              <a:t>Работа с вовлеченностью персонала в Госкорпорации «Росатом»</a:t>
            </a:r>
          </a:p>
        </p:txBody>
      </p:sp>
      <p:sp>
        <p:nvSpPr>
          <p:cNvPr id="14340" name="a--sw3tSuYwFh9d4syvsTVb" hidden="1"/>
          <p:cNvSpPr>
            <a:spLocks noChangeArrowheads="1"/>
          </p:cNvSpPr>
          <p:nvPr/>
        </p:nvSpPr>
        <p:spPr bwMode="auto">
          <a:xfrm>
            <a:off x="63500" y="6731000"/>
            <a:ext cx="63500" cy="6350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6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262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30" name="think-cell Slide" r:id="rId7" imgW="0" imgH="0" progId="TCLayout.ActiveDocument.1">
                  <p:embed/>
                </p:oleObj>
              </mc:Choice>
              <mc:Fallback>
                <p:oleObj name="think-cell Slide" r:id="rId7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262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7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ru-RU" sz="2400" dirty="0" smtClean="0"/>
              <a:t>Обратная связь работников по итогам фокус-групп на предприятиях</a:t>
            </a:r>
            <a:endParaRPr lang="en-US" sz="2400" dirty="0" smtClean="0"/>
          </a:p>
        </p:txBody>
      </p:sp>
      <p:sp>
        <p:nvSpPr>
          <p:cNvPr id="30728" name="Slide Number Placeholder 3"/>
          <p:cNvSpPr>
            <a:spLocks noGrp="1"/>
          </p:cNvSpPr>
          <p:nvPr>
            <p:ph type="sldNum" sz="quarter" idx="4294967295"/>
            <p:custDataLst>
              <p:tags r:id="rId4"/>
            </p:custDataLst>
          </p:nvPr>
        </p:nvSpPr>
        <p:spPr bwMode="auto">
          <a:xfrm>
            <a:off x="8332177" y="6448426"/>
            <a:ext cx="811823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fld id="{F2793661-EF40-4E45-919C-AC186BE9CBB6}" type="slidenum">
              <a:rPr lang="ru-RU"/>
              <a:pPr/>
              <a:t>10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682" y="1472920"/>
            <a:ext cx="4256821" cy="2231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700" i="1" dirty="0"/>
              <a:t>«Если рассуждать глобально, то данные исследования направлены на достижение стратегической цели компании на 2020-2030 гг., а именно: Росатом должен стать компанией №1 в рейтинге работодателей России. И, очевидно, вовлеченность играет здесь важную роль». </a:t>
            </a:r>
            <a:endParaRPr lang="ru-RU" sz="1700" i="1" dirty="0" smtClean="0"/>
          </a:p>
          <a:p>
            <a:endParaRPr lang="ru-RU" sz="3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99478" y="1485075"/>
            <a:ext cx="3854427" cy="877163"/>
          </a:xfrm>
          <a:prstGeom prst="rect">
            <a:avLst/>
          </a:prstGeom>
          <a:solidFill>
            <a:srgbClr val="CCCCFF"/>
          </a:solidFill>
        </p:spPr>
        <p:txBody>
          <a:bodyPr wrap="square">
            <a:spAutoFit/>
          </a:bodyPr>
          <a:lstStyle/>
          <a:p>
            <a:r>
              <a:rPr lang="ru-RU" sz="1700" i="1" dirty="0"/>
              <a:t>«У нас никогда не забывают, если работник в течение года хорошо работает – наградят, отметят</a:t>
            </a:r>
            <a:r>
              <a:rPr lang="ru-RU" sz="1700" i="1" dirty="0" smtClean="0"/>
              <a:t>»</a:t>
            </a:r>
            <a:endParaRPr lang="en-US" sz="1700" i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909258" y="2734436"/>
            <a:ext cx="3845144" cy="6155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700" i="1" dirty="0" smtClean="0"/>
              <a:t>«</a:t>
            </a:r>
            <a:r>
              <a:rPr lang="ru-RU" sz="1700" i="1" dirty="0"/>
              <a:t>На предприятии прозрачны перспективы карьерного роста</a:t>
            </a:r>
            <a:r>
              <a:rPr lang="ru-RU" sz="1700" i="1" dirty="0" smtClean="0"/>
              <a:t>»</a:t>
            </a:r>
            <a:endParaRPr lang="ru-RU" sz="17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959112"/>
            <a:ext cx="4251191" cy="2231380"/>
          </a:xfrm>
          <a:prstGeom prst="rect">
            <a:avLst/>
          </a:prstGeom>
          <a:solidFill>
            <a:srgbClr val="CCCCFF"/>
          </a:solidFill>
        </p:spPr>
        <p:txBody>
          <a:bodyPr wrap="square">
            <a:spAutoFit/>
          </a:bodyPr>
          <a:lstStyle/>
          <a:p>
            <a:r>
              <a:rPr lang="ru-RU" sz="1700" i="1" dirty="0"/>
              <a:t>«Бренд </a:t>
            </a:r>
            <a:r>
              <a:rPr lang="ru-RU" sz="1700" i="1" dirty="0" smtClean="0"/>
              <a:t>Предприятия </a:t>
            </a:r>
            <a:r>
              <a:rPr lang="ru-RU" sz="1700" i="1" dirty="0"/>
              <a:t>вырос за год в городе. Передачи были по городскому телевидению, символика наша часто встречается. Плюс появилось понимание, что </a:t>
            </a:r>
            <a:r>
              <a:rPr lang="ru-RU" sz="1700" i="1" dirty="0" smtClean="0"/>
              <a:t>Предприятие </a:t>
            </a:r>
            <a:r>
              <a:rPr lang="ru-RU" sz="1700" i="1" dirty="0"/>
              <a:t>– место со стабильным доходом, есть социалка, которой нету коммерческих частников</a:t>
            </a:r>
            <a:r>
              <a:rPr lang="ru-RU" sz="1700" i="1" dirty="0" smtClean="0"/>
              <a:t>». </a:t>
            </a:r>
          </a:p>
          <a:p>
            <a:endParaRPr lang="ru-RU" sz="3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98156" y="3772600"/>
            <a:ext cx="3856245" cy="1138773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r>
              <a:rPr lang="ru-RU" sz="1700" i="1" dirty="0"/>
              <a:t>«Отремонтированы производственные помещения и бытовки, стало намного комфортнее, приятнее» </a:t>
            </a:r>
            <a:endParaRPr lang="ru-RU" sz="1700" i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4908190" y="5313329"/>
            <a:ext cx="3846211" cy="877163"/>
          </a:xfrm>
          <a:prstGeom prst="rect">
            <a:avLst/>
          </a:prstGeom>
          <a:solidFill>
            <a:srgbClr val="FFE5DB"/>
          </a:solidFill>
        </p:spPr>
        <p:txBody>
          <a:bodyPr wrap="square">
            <a:spAutoFit/>
          </a:bodyPr>
          <a:lstStyle/>
          <a:p>
            <a:r>
              <a:rPr lang="ru-RU" sz="1700" i="1" dirty="0"/>
              <a:t>«К директору не только один день можно попасть, он вообще доступен, и в другие</a:t>
            </a:r>
            <a:r>
              <a:rPr lang="ru-RU" sz="1700" i="1" dirty="0" smtClean="0"/>
              <a:t>»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25785844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6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262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59" name="think-cell Slide" r:id="rId7" imgW="0" imgH="0" progId="TCLayout.ActiveDocument.1">
                  <p:embed/>
                </p:oleObj>
              </mc:Choice>
              <mc:Fallback>
                <p:oleObj name="think-cell Slide" r:id="rId7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262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7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ru-RU" sz="2400" dirty="0" smtClean="0"/>
              <a:t>Фокус работы с вовлеченностью в отрасли в 2014 году</a:t>
            </a:r>
            <a:endParaRPr lang="en-US" sz="2400" dirty="0" smtClean="0"/>
          </a:p>
        </p:txBody>
      </p:sp>
      <p:sp>
        <p:nvSpPr>
          <p:cNvPr id="30728" name="Slide Number Placeholder 3"/>
          <p:cNvSpPr>
            <a:spLocks noGrp="1"/>
          </p:cNvSpPr>
          <p:nvPr>
            <p:ph type="sldNum" sz="quarter" idx="4294967295"/>
            <p:custDataLst>
              <p:tags r:id="rId4"/>
            </p:custDataLst>
          </p:nvPr>
        </p:nvSpPr>
        <p:spPr bwMode="auto">
          <a:xfrm>
            <a:off x="8332177" y="6448426"/>
            <a:ext cx="811823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fld id="{F2793661-EF40-4E45-919C-AC186BE9CBB6}" type="slidenum">
              <a:rPr lang="ru-RU"/>
              <a:pPr/>
              <a:t>11</a:t>
            </a:fld>
            <a:endParaRPr lang="ru-RU"/>
          </a:p>
        </p:txBody>
      </p:sp>
      <p:graphicFrame>
        <p:nvGraphicFramePr>
          <p:cNvPr id="67" name="Таблица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33793"/>
              </p:ext>
            </p:extLst>
          </p:nvPr>
        </p:nvGraphicFramePr>
        <p:xfrm>
          <a:off x="467544" y="1340768"/>
          <a:ext cx="8172909" cy="4865263"/>
        </p:xfrm>
        <a:graphic>
          <a:graphicData uri="http://schemas.openxmlformats.org/drawingml/2006/table">
            <a:tbl>
              <a:tblPr/>
              <a:tblGrid>
                <a:gridCol w="8172909"/>
              </a:tblGrid>
              <a:tr h="5040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Приоритетные задачи</a:t>
                      </a:r>
                      <a:r>
                        <a:rPr lang="en-US" sz="18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</a:t>
                      </a:r>
                      <a:endParaRPr lang="ru-RU" sz="18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8838" marR="48838" marT="0" marB="0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  <a:tr h="43612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Локализовать на предприятиях экспертизу </a:t>
                      </a: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по работе с вовлеченностью персонала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Включить 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в работу по созданию и реализации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планов по вовлеченности 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средний</a:t>
                      </a:r>
                      <a:r>
                        <a:rPr lang="ru-RU" sz="1600" b="1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менеджмент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6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Развитие сообщества экспертов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вовлеченности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(продолжение),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 передача им необходимого инструментария и технологий вовлечения для топ- и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среднего менеджмента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Обеспечить поддержку СМ, экспертов и координаторов вовлеченности на предприятиях через 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единый 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информационный центр по вовлечению персонала</a:t>
                      </a:r>
                      <a:endParaRPr lang="ru-RU" sz="1000" baseline="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8838" marR="48838" marT="0" marB="0"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73697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539552" y="27856"/>
            <a:ext cx="8352928" cy="962025"/>
          </a:xfrm>
        </p:spPr>
        <p:txBody>
          <a:bodyPr/>
          <a:lstStyle/>
          <a:p>
            <a:r>
              <a:rPr lang="ru-RU" sz="2400" dirty="0" smtClean="0"/>
              <a:t>Контактная информация</a:t>
            </a:r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260373" y="6448426"/>
            <a:ext cx="62718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fld id="{99660D8B-E951-4ECB-8967-CFF8FB18346F}" type="slidenum">
              <a:rPr lang="ru-RU"/>
              <a:pPr/>
              <a:t>12</a:t>
            </a:fld>
            <a:endParaRPr lang="ru-RU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4932040" y="1612313"/>
            <a:ext cx="4033961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80975" indent="-180975" algn="l" rtl="0" eaLnBrk="0" fontAlgn="base" hangingPunct="0"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7780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0000"/>
              </a:spcAft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1162050" indent="-268288" algn="l" rtl="0" eaLnBrk="0" fontAlgn="base" hangingPunct="0">
              <a:spcBef>
                <a:spcPct val="0"/>
              </a:spcBef>
              <a:spcAft>
                <a:spcPct val="30000"/>
              </a:spcAft>
              <a:buBlip>
                <a:blip r:embed="rId4"/>
              </a:buBlip>
              <a:defRPr sz="2200">
                <a:solidFill>
                  <a:schemeClr val="tx1"/>
                </a:solidFill>
                <a:latin typeface="+mn-lt"/>
                <a:cs typeface="+mn-cs"/>
              </a:defRPr>
            </a:lvl3pPr>
            <a:lvl4pPr marL="16652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732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304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876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448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9020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40000"/>
              </a:spcBef>
              <a:spcAft>
                <a:spcPct val="70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Цыплакова Наталья Александровна,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главный специалист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40000"/>
              </a:spcBef>
              <a:spcAft>
                <a:spcPct val="70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Проектный офис по повышению вовлеченности и внутренним коммуникациям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40000"/>
              </a:spcBef>
              <a:spcAft>
                <a:spcPct val="70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Госкорпораци</a:t>
            </a:r>
            <a:r>
              <a:rPr lang="ru-RU" kern="0" dirty="0">
                <a:solidFill>
                  <a:srgbClr val="414142"/>
                </a:solidFill>
                <a:latin typeface="Arial"/>
                <a:cs typeface="Arial"/>
              </a:rPr>
              <a:t>я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«Росатом»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40000"/>
              </a:spcBef>
              <a:spcAft>
                <a:spcPct val="70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+7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499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949-4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9-82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40000"/>
              </a:spcBef>
              <a:spcAft>
                <a:spcPct val="70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hlinkClick r:id="rId5" tooltip="Написать сообщение"/>
              </a:rPr>
              <a:t>NATsyplakova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hlinkClick r:id="rId5" tooltip="Написать сообщение"/>
              </a:rPr>
              <a:t>@rosatom.ru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40000"/>
              </a:spcBef>
              <a:spcAft>
                <a:spcPct val="70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  <a:hlinkClick r:id="rId6" tooltip="Перейти на сайт"/>
              </a:rPr>
              <a:t>www.rosatom.ru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217090" name="Picture 2" descr="C:\Users\NATsyplakova\AppData\Local\Microsoft\Windows\Temporary Internet Files\Content.Outlook\PQD021B3\вовлеченность_ф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87" y="1604673"/>
            <a:ext cx="3946133" cy="323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0387" y="5013176"/>
            <a:ext cx="3946133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1904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337038" y="228601"/>
            <a:ext cx="8699457" cy="530225"/>
          </a:xfrm>
          <a:noFill/>
        </p:spPr>
        <p:txBody>
          <a:bodyPr/>
          <a:lstStyle/>
          <a:p>
            <a:pPr eaLnBrk="1" hangingPunct="1"/>
            <a:r>
              <a:rPr lang="ru-RU" sz="2400" dirty="0" smtClean="0"/>
              <a:t>Факторы вовлеченности </a:t>
            </a:r>
          </a:p>
        </p:txBody>
      </p:sp>
      <p:sp>
        <p:nvSpPr>
          <p:cNvPr id="60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2788" y="6448425"/>
            <a:ext cx="811212" cy="37782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fld id="{D7D26470-E4EA-41C1-8E4D-79632E3F3307}" type="slidenum">
              <a:rPr lang="ru-RU"/>
              <a:pPr/>
              <a:t>13</a:t>
            </a:fld>
            <a:endParaRPr lang="ru-RU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59444" y="1556792"/>
            <a:ext cx="3404443" cy="4210150"/>
          </a:xfrm>
          <a:prstGeom prst="roundRect">
            <a:avLst>
              <a:gd name="adj" fmla="val 5634"/>
            </a:avLst>
          </a:prstGeom>
          <a:gradFill rotWithShape="1">
            <a:gsLst>
              <a:gs pos="0">
                <a:srgbClr val="C9CAC8"/>
              </a:gs>
              <a:gs pos="100000">
                <a:srgbClr val="DEDFDE"/>
              </a:gs>
            </a:gsLst>
            <a:lin ang="5400000" scaled="1"/>
          </a:gradFill>
          <a:ln w="9525">
            <a:solidFill>
              <a:srgbClr val="0083A9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500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" name="Text Box 41" descr="50%"/>
          <p:cNvSpPr txBox="1">
            <a:spLocks noChangeArrowheads="1"/>
          </p:cNvSpPr>
          <p:nvPr/>
        </p:nvSpPr>
        <p:spPr bwMode="auto">
          <a:xfrm>
            <a:off x="5115620" y="1872805"/>
            <a:ext cx="29400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Факторы вовлеченности</a:t>
            </a:r>
            <a:endParaRPr kumimoji="0" lang="en-GB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6" name="AutoShape 45"/>
          <p:cNvSpPr>
            <a:spLocks noChangeArrowheads="1"/>
          </p:cNvSpPr>
          <p:nvPr/>
        </p:nvSpPr>
        <p:spPr bwMode="auto">
          <a:xfrm>
            <a:off x="4036916" y="1798192"/>
            <a:ext cx="4959350" cy="3970338"/>
          </a:xfrm>
          <a:prstGeom prst="roundRect">
            <a:avLst>
              <a:gd name="adj" fmla="val 4551"/>
            </a:avLst>
          </a:prstGeom>
          <a:noFill/>
          <a:ln w="9525">
            <a:solidFill>
              <a:srgbClr val="0083A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" name="AutoShape 38"/>
          <p:cNvSpPr>
            <a:spLocks noChangeArrowheads="1"/>
          </p:cNvSpPr>
          <p:nvPr/>
        </p:nvSpPr>
        <p:spPr bwMode="auto">
          <a:xfrm>
            <a:off x="251520" y="4636642"/>
            <a:ext cx="3168352" cy="1047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«Стремится»</a:t>
            </a:r>
            <a:endParaRPr kumimoji="0" lang="en-GB" sz="12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Сотрудник прикладывает дополнительные усилия, чтобы способствовать успеху бизнеса</a:t>
            </a:r>
            <a:endParaRPr kumimoji="0" lang="en-GB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8" name="AutoShape 39"/>
          <p:cNvSpPr>
            <a:spLocks noChangeArrowheads="1"/>
          </p:cNvSpPr>
          <p:nvPr/>
        </p:nvSpPr>
        <p:spPr bwMode="auto">
          <a:xfrm>
            <a:off x="251520" y="3488880"/>
            <a:ext cx="3168352" cy="1047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«Остаётся»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Сотрудник действительно хочет остаться в организации на длительное время, быть частью организации</a:t>
            </a:r>
            <a:endParaRPr kumimoji="0" lang="en-GB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" name="AutoShape 40"/>
          <p:cNvSpPr>
            <a:spLocks noChangeArrowheads="1"/>
          </p:cNvSpPr>
          <p:nvPr/>
        </p:nvSpPr>
        <p:spPr bwMode="auto">
          <a:xfrm>
            <a:off x="251520" y="2341117"/>
            <a:ext cx="3168352" cy="1047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«Говорит»</a:t>
            </a:r>
            <a:endParaRPr kumimoji="0" lang="en-GB" sz="1200" b="1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Сотрудник всегда позитивно отзывается о организации в общении с коллегами, потенциальными сотрудниками и клиентами</a:t>
            </a:r>
            <a:endParaRPr kumimoji="0" lang="en-GB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0" name="AutoShape 41"/>
          <p:cNvSpPr>
            <a:spLocks noChangeArrowheads="1"/>
          </p:cNvSpPr>
          <p:nvPr/>
        </p:nvSpPr>
        <p:spPr bwMode="auto">
          <a:xfrm>
            <a:off x="251520" y="1700808"/>
            <a:ext cx="3168352" cy="508547"/>
          </a:xfrm>
          <a:prstGeom prst="roundRect">
            <a:avLst>
              <a:gd name="adj" fmla="val 22727"/>
            </a:avLst>
          </a:prstGeom>
          <a:solidFill>
            <a:srgbClr val="0083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3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индикатора вовлеченности</a:t>
            </a:r>
            <a:endParaRPr kumimoji="0" lang="en-GB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grpSp>
        <p:nvGrpSpPr>
          <p:cNvPr id="21" name="Group 82"/>
          <p:cNvGrpSpPr>
            <a:grpSpLocks/>
          </p:cNvGrpSpPr>
          <p:nvPr/>
        </p:nvGrpSpPr>
        <p:grpSpPr bwMode="auto">
          <a:xfrm>
            <a:off x="5115620" y="2579242"/>
            <a:ext cx="2997200" cy="2733675"/>
            <a:chOff x="3306" y="1608"/>
            <a:chExt cx="1842" cy="1680"/>
          </a:xfrm>
        </p:grpSpPr>
        <p:sp>
          <p:nvSpPr>
            <p:cNvPr id="22" name="Oval 54"/>
            <p:cNvSpPr>
              <a:spLocks noChangeArrowheads="1"/>
            </p:cNvSpPr>
            <p:nvPr/>
          </p:nvSpPr>
          <p:spPr bwMode="auto">
            <a:xfrm>
              <a:off x="3588" y="1812"/>
              <a:ext cx="1272" cy="1272"/>
            </a:xfrm>
            <a:prstGeom prst="ellipse">
              <a:avLst/>
            </a:prstGeom>
            <a:solidFill>
              <a:srgbClr val="949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Oval 51"/>
            <p:cNvSpPr>
              <a:spLocks noChangeArrowheads="1"/>
            </p:cNvSpPr>
            <p:nvPr/>
          </p:nvSpPr>
          <p:spPr bwMode="auto">
            <a:xfrm>
              <a:off x="3618" y="1608"/>
              <a:ext cx="576" cy="576"/>
            </a:xfrm>
            <a:prstGeom prst="ellipse">
              <a:avLst/>
            </a:prstGeom>
            <a:solidFill>
              <a:srgbClr val="949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Oval 56"/>
            <p:cNvSpPr>
              <a:spLocks noChangeArrowheads="1"/>
            </p:cNvSpPr>
            <p:nvPr/>
          </p:nvSpPr>
          <p:spPr bwMode="auto">
            <a:xfrm>
              <a:off x="4254" y="1608"/>
              <a:ext cx="576" cy="576"/>
            </a:xfrm>
            <a:prstGeom prst="ellipse">
              <a:avLst/>
            </a:prstGeom>
            <a:solidFill>
              <a:srgbClr val="949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Oval 59"/>
            <p:cNvSpPr>
              <a:spLocks noChangeArrowheads="1"/>
            </p:cNvSpPr>
            <p:nvPr/>
          </p:nvSpPr>
          <p:spPr bwMode="auto">
            <a:xfrm>
              <a:off x="3306" y="2160"/>
              <a:ext cx="576" cy="576"/>
            </a:xfrm>
            <a:prstGeom prst="ellipse">
              <a:avLst/>
            </a:prstGeom>
            <a:solidFill>
              <a:srgbClr val="949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Oval 62"/>
            <p:cNvSpPr>
              <a:spLocks noChangeArrowheads="1"/>
            </p:cNvSpPr>
            <p:nvPr/>
          </p:nvSpPr>
          <p:spPr bwMode="auto">
            <a:xfrm>
              <a:off x="3618" y="2712"/>
              <a:ext cx="576" cy="576"/>
            </a:xfrm>
            <a:prstGeom prst="ellipse">
              <a:avLst/>
            </a:prstGeom>
            <a:solidFill>
              <a:srgbClr val="949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Oval 65"/>
            <p:cNvSpPr>
              <a:spLocks noChangeArrowheads="1"/>
            </p:cNvSpPr>
            <p:nvPr/>
          </p:nvSpPr>
          <p:spPr bwMode="auto">
            <a:xfrm>
              <a:off x="4254" y="2712"/>
              <a:ext cx="576" cy="576"/>
            </a:xfrm>
            <a:prstGeom prst="ellipse">
              <a:avLst/>
            </a:prstGeom>
            <a:solidFill>
              <a:srgbClr val="949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Oval 68"/>
            <p:cNvSpPr>
              <a:spLocks noChangeArrowheads="1"/>
            </p:cNvSpPr>
            <p:nvPr/>
          </p:nvSpPr>
          <p:spPr bwMode="auto">
            <a:xfrm>
              <a:off x="4572" y="2160"/>
              <a:ext cx="576" cy="576"/>
            </a:xfrm>
            <a:prstGeom prst="ellipse">
              <a:avLst/>
            </a:prstGeom>
            <a:solidFill>
              <a:srgbClr val="949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Oval 52"/>
            <p:cNvSpPr>
              <a:spLocks noChangeArrowheads="1"/>
            </p:cNvSpPr>
            <p:nvPr/>
          </p:nvSpPr>
          <p:spPr bwMode="auto">
            <a:xfrm>
              <a:off x="3945" y="2169"/>
              <a:ext cx="552" cy="552"/>
            </a:xfrm>
            <a:prstGeom prst="ellipse">
              <a:avLst/>
            </a:prstGeom>
            <a:solidFill>
              <a:srgbClr val="F0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0" name="Group 76"/>
            <p:cNvGrpSpPr>
              <a:grpSpLocks/>
            </p:cNvGrpSpPr>
            <p:nvPr/>
          </p:nvGrpSpPr>
          <p:grpSpPr bwMode="auto">
            <a:xfrm>
              <a:off x="4256" y="1990"/>
              <a:ext cx="469" cy="922"/>
              <a:chOff x="4256" y="1990"/>
              <a:chExt cx="469" cy="922"/>
            </a:xfrm>
          </p:grpSpPr>
          <p:sp>
            <p:nvSpPr>
              <p:cNvPr id="44" name="AutoShape 72"/>
              <p:cNvSpPr>
                <a:spLocks noChangeArrowheads="1"/>
              </p:cNvSpPr>
              <p:nvPr/>
            </p:nvSpPr>
            <p:spPr bwMode="auto">
              <a:xfrm rot="7282538">
                <a:off x="4121" y="2170"/>
                <a:ext cx="469" cy="109"/>
              </a:xfrm>
              <a:prstGeom prst="rightArrow">
                <a:avLst>
                  <a:gd name="adj1" fmla="val 47796"/>
                  <a:gd name="adj2" fmla="val 80657"/>
                </a:avLst>
              </a:prstGeom>
              <a:solidFill>
                <a:srgbClr val="D3CD8B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AutoShape 73"/>
              <p:cNvSpPr>
                <a:spLocks noChangeArrowheads="1"/>
              </p:cNvSpPr>
              <p:nvPr/>
            </p:nvSpPr>
            <p:spPr bwMode="auto">
              <a:xfrm rot="10800000">
                <a:off x="4256" y="2392"/>
                <a:ext cx="469" cy="109"/>
              </a:xfrm>
              <a:prstGeom prst="rightArrow">
                <a:avLst>
                  <a:gd name="adj1" fmla="val 47796"/>
                  <a:gd name="adj2" fmla="val 80657"/>
                </a:avLst>
              </a:prstGeom>
              <a:solidFill>
                <a:srgbClr val="D3CD8B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AutoShape 75"/>
              <p:cNvSpPr>
                <a:spLocks noChangeArrowheads="1"/>
              </p:cNvSpPr>
              <p:nvPr/>
            </p:nvSpPr>
            <p:spPr bwMode="auto">
              <a:xfrm rot="14317462" flipV="1">
                <a:off x="4121" y="2623"/>
                <a:ext cx="469" cy="109"/>
              </a:xfrm>
              <a:prstGeom prst="rightArrow">
                <a:avLst>
                  <a:gd name="adj1" fmla="val 47796"/>
                  <a:gd name="adj2" fmla="val 80657"/>
                </a:avLst>
              </a:prstGeom>
              <a:solidFill>
                <a:srgbClr val="D3CD8B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" name="Group 77"/>
            <p:cNvGrpSpPr>
              <a:grpSpLocks/>
            </p:cNvGrpSpPr>
            <p:nvPr/>
          </p:nvGrpSpPr>
          <p:grpSpPr bwMode="auto">
            <a:xfrm flipH="1">
              <a:off x="3713" y="1990"/>
              <a:ext cx="469" cy="922"/>
              <a:chOff x="4256" y="1990"/>
              <a:chExt cx="469" cy="922"/>
            </a:xfrm>
          </p:grpSpPr>
          <p:sp>
            <p:nvSpPr>
              <p:cNvPr id="41" name="AutoShape 78"/>
              <p:cNvSpPr>
                <a:spLocks noChangeArrowheads="1"/>
              </p:cNvSpPr>
              <p:nvPr/>
            </p:nvSpPr>
            <p:spPr bwMode="auto">
              <a:xfrm rot="7282538">
                <a:off x="4121" y="2170"/>
                <a:ext cx="469" cy="109"/>
              </a:xfrm>
              <a:prstGeom prst="rightArrow">
                <a:avLst>
                  <a:gd name="adj1" fmla="val 47796"/>
                  <a:gd name="adj2" fmla="val 80657"/>
                </a:avLst>
              </a:prstGeom>
              <a:solidFill>
                <a:srgbClr val="D3CD8B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AutoShape 79"/>
              <p:cNvSpPr>
                <a:spLocks noChangeArrowheads="1"/>
              </p:cNvSpPr>
              <p:nvPr/>
            </p:nvSpPr>
            <p:spPr bwMode="auto">
              <a:xfrm rot="10800000">
                <a:off x="4256" y="2392"/>
                <a:ext cx="469" cy="109"/>
              </a:xfrm>
              <a:prstGeom prst="rightArrow">
                <a:avLst>
                  <a:gd name="adj1" fmla="val 47796"/>
                  <a:gd name="adj2" fmla="val 80657"/>
                </a:avLst>
              </a:prstGeom>
              <a:solidFill>
                <a:srgbClr val="D3CD8B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AutoShape 80"/>
              <p:cNvSpPr>
                <a:spLocks noChangeArrowheads="1"/>
              </p:cNvSpPr>
              <p:nvPr/>
            </p:nvSpPr>
            <p:spPr bwMode="auto">
              <a:xfrm rot="14317462" flipV="1">
                <a:off x="4121" y="2623"/>
                <a:ext cx="469" cy="109"/>
              </a:xfrm>
              <a:prstGeom prst="rightArrow">
                <a:avLst>
                  <a:gd name="adj1" fmla="val 47796"/>
                  <a:gd name="adj2" fmla="val 80657"/>
                </a:avLst>
              </a:prstGeom>
              <a:solidFill>
                <a:srgbClr val="D3CD8B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2" name="Group 81"/>
            <p:cNvGrpSpPr>
              <a:grpSpLocks/>
            </p:cNvGrpSpPr>
            <p:nvPr/>
          </p:nvGrpSpPr>
          <p:grpSpPr bwMode="auto">
            <a:xfrm>
              <a:off x="3599" y="1796"/>
              <a:ext cx="1249" cy="993"/>
              <a:chOff x="3599" y="1796"/>
              <a:chExt cx="1249" cy="993"/>
            </a:xfrm>
          </p:grpSpPr>
          <p:sp>
            <p:nvSpPr>
              <p:cNvPr id="39" name="AutoShape 70"/>
              <p:cNvSpPr>
                <a:spLocks noChangeArrowheads="1"/>
              </p:cNvSpPr>
              <p:nvPr/>
            </p:nvSpPr>
            <p:spPr bwMode="auto">
              <a:xfrm rot="-1758278">
                <a:off x="3599" y="1799"/>
                <a:ext cx="1069" cy="990"/>
              </a:xfrm>
              <a:prstGeom prst="triangle">
                <a:avLst>
                  <a:gd name="adj" fmla="val 50000"/>
                </a:avLst>
              </a:prstGeom>
              <a:noFill/>
              <a:ln w="12700" algn="ctr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AutoShape 71"/>
              <p:cNvSpPr>
                <a:spLocks noChangeArrowheads="1"/>
              </p:cNvSpPr>
              <p:nvPr/>
            </p:nvSpPr>
            <p:spPr bwMode="auto">
              <a:xfrm rot="1716638" flipH="1">
                <a:off x="3779" y="1796"/>
                <a:ext cx="1069" cy="990"/>
              </a:xfrm>
              <a:prstGeom prst="triangle">
                <a:avLst>
                  <a:gd name="adj" fmla="val 50000"/>
                </a:avLst>
              </a:prstGeom>
              <a:noFill/>
              <a:ln w="12700" algn="ctr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3" name="Oval 50"/>
            <p:cNvSpPr>
              <a:spLocks noChangeArrowheads="1"/>
            </p:cNvSpPr>
            <p:nvPr/>
          </p:nvSpPr>
          <p:spPr bwMode="auto">
            <a:xfrm>
              <a:off x="3645" y="1635"/>
              <a:ext cx="522" cy="522"/>
            </a:xfrm>
            <a:prstGeom prst="ellipse">
              <a:avLst/>
            </a:prstGeom>
            <a:solidFill>
              <a:srgbClr val="003F72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ЛЮДИ</a:t>
              </a:r>
              <a:endParaRPr kumimoji="0" lang="en-GB" sz="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Oval 57"/>
            <p:cNvSpPr>
              <a:spLocks noChangeArrowheads="1"/>
            </p:cNvSpPr>
            <p:nvPr/>
          </p:nvSpPr>
          <p:spPr bwMode="auto">
            <a:xfrm>
              <a:off x="4281" y="1635"/>
              <a:ext cx="522" cy="522"/>
            </a:xfrm>
            <a:prstGeom prst="ellipse">
              <a:avLst/>
            </a:prstGeom>
            <a:solidFill>
              <a:srgbClr val="003F72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РАБОТА</a:t>
              </a:r>
              <a:endParaRPr kumimoji="0" lang="en-GB" sz="9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Oval 60"/>
            <p:cNvSpPr>
              <a:spLocks noChangeArrowheads="1"/>
            </p:cNvSpPr>
            <p:nvPr/>
          </p:nvSpPr>
          <p:spPr bwMode="auto">
            <a:xfrm>
              <a:off x="3333" y="2187"/>
              <a:ext cx="522" cy="522"/>
            </a:xfrm>
            <a:prstGeom prst="ellipse">
              <a:avLst/>
            </a:prstGeom>
            <a:solidFill>
              <a:srgbClr val="003F72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Oval 63"/>
            <p:cNvSpPr>
              <a:spLocks noChangeArrowheads="1"/>
            </p:cNvSpPr>
            <p:nvPr/>
          </p:nvSpPr>
          <p:spPr bwMode="auto">
            <a:xfrm>
              <a:off x="3645" y="2739"/>
              <a:ext cx="522" cy="522"/>
            </a:xfrm>
            <a:prstGeom prst="ellipse">
              <a:avLst/>
            </a:prstGeom>
            <a:solidFill>
              <a:srgbClr val="003F72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Oval 66"/>
            <p:cNvSpPr>
              <a:spLocks noChangeArrowheads="1"/>
            </p:cNvSpPr>
            <p:nvPr/>
          </p:nvSpPr>
          <p:spPr bwMode="auto">
            <a:xfrm>
              <a:off x="4281" y="2739"/>
              <a:ext cx="522" cy="522"/>
            </a:xfrm>
            <a:prstGeom prst="ellipse">
              <a:avLst/>
            </a:prstGeom>
            <a:solidFill>
              <a:srgbClr val="003F72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Oval 69"/>
            <p:cNvSpPr>
              <a:spLocks noChangeArrowheads="1"/>
            </p:cNvSpPr>
            <p:nvPr/>
          </p:nvSpPr>
          <p:spPr bwMode="auto">
            <a:xfrm>
              <a:off x="4599" y="2187"/>
              <a:ext cx="522" cy="522"/>
            </a:xfrm>
            <a:prstGeom prst="ellipse">
              <a:avLst/>
            </a:prstGeom>
            <a:solidFill>
              <a:srgbClr val="003F72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lIns="36000" rIns="36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Text Box 83"/>
          <p:cNvSpPr txBox="1">
            <a:spLocks noChangeArrowheads="1"/>
          </p:cNvSpPr>
          <p:nvPr/>
        </p:nvSpPr>
        <p:spPr bwMode="auto">
          <a:xfrm>
            <a:off x="5141020" y="3847655"/>
            <a:ext cx="85883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ПРИЗНАНИЕ</a:t>
            </a:r>
            <a:endParaRPr kumimoji="0" lang="en-GB" sz="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8" name="Text Box 84"/>
          <p:cNvSpPr txBox="1">
            <a:spLocks noChangeArrowheads="1"/>
          </p:cNvSpPr>
          <p:nvPr/>
        </p:nvSpPr>
        <p:spPr bwMode="auto">
          <a:xfrm>
            <a:off x="5598220" y="4720780"/>
            <a:ext cx="971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ПРАКТИКИ ОРГАНИЗАЦИИ</a:t>
            </a:r>
          </a:p>
        </p:txBody>
      </p:sp>
      <p:sp>
        <p:nvSpPr>
          <p:cNvPr id="49" name="Text Box 85"/>
          <p:cNvSpPr txBox="1">
            <a:spLocks noChangeArrowheads="1"/>
          </p:cNvSpPr>
          <p:nvPr/>
        </p:nvSpPr>
        <p:spPr bwMode="auto">
          <a:xfrm>
            <a:off x="6611045" y="4712842"/>
            <a:ext cx="1047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КАЧЕСТВО</a:t>
            </a:r>
            <a:br>
              <a:rPr kumimoji="0" lang="ru-RU" sz="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</a:br>
            <a:r>
              <a:rPr kumimoji="0" lang="ru-RU" sz="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ЖИЗНИ</a:t>
            </a:r>
            <a:endParaRPr kumimoji="0" lang="en-GB" sz="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0" name="Text Box 86"/>
          <p:cNvSpPr txBox="1">
            <a:spLocks noChangeArrowheads="1"/>
          </p:cNvSpPr>
          <p:nvPr/>
        </p:nvSpPr>
        <p:spPr bwMode="auto">
          <a:xfrm>
            <a:off x="6087170" y="3841305"/>
            <a:ext cx="10477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ВОВЛЕЧЁННОСТЬ</a:t>
            </a:r>
            <a:endParaRPr kumimoji="0" lang="en-GB" sz="7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1" name="Text Box 87"/>
          <p:cNvSpPr txBox="1">
            <a:spLocks noChangeArrowheads="1"/>
          </p:cNvSpPr>
          <p:nvPr/>
        </p:nvSpPr>
        <p:spPr bwMode="auto">
          <a:xfrm>
            <a:off x="7763570" y="4912867"/>
            <a:ext cx="1295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85725" indent="-85725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Физические </a:t>
            </a:r>
            <a:br>
              <a:rPr kumimoji="0" lang="ru-RU" sz="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</a:br>
            <a:r>
              <a:rPr kumimoji="0" lang="ru-RU" sz="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условия труда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Баланс работы и личной жизни</a:t>
            </a:r>
            <a:endParaRPr kumimoji="0" lang="en-GB" sz="9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2" name="Text Box 88"/>
          <p:cNvSpPr txBox="1">
            <a:spLocks noChangeArrowheads="1"/>
          </p:cNvSpPr>
          <p:nvPr/>
        </p:nvSpPr>
        <p:spPr bwMode="auto">
          <a:xfrm>
            <a:off x="7763570" y="2560192"/>
            <a:ext cx="12954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85725" indent="-85725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Рабочие задания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Удовлетворённость результатом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Самостоятельность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Ресурсы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Процессы</a:t>
            </a:r>
            <a:endParaRPr kumimoji="0" lang="en-GB" sz="9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3" name="Text Box 89"/>
          <p:cNvSpPr txBox="1">
            <a:spLocks noChangeArrowheads="1"/>
          </p:cNvSpPr>
          <p:nvPr/>
        </p:nvSpPr>
        <p:spPr bwMode="auto">
          <a:xfrm>
            <a:off x="4525070" y="2560192"/>
            <a:ext cx="1076325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85725" indent="-85725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Топ-менеджеры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Линейные менеджеры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Коллеги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Ценность сотрудников</a:t>
            </a:r>
            <a:endParaRPr kumimoji="0" lang="en-GB" sz="9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4" name="Text Box 90"/>
          <p:cNvSpPr txBox="1">
            <a:spLocks noChangeArrowheads="1"/>
          </p:cNvSpPr>
          <p:nvPr/>
        </p:nvSpPr>
        <p:spPr bwMode="auto">
          <a:xfrm>
            <a:off x="4515545" y="4836667"/>
            <a:ext cx="1343025" cy="872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85725" indent="-85725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Управление эффективностью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Бренд работодателя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Репутация организации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GB" sz="9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Text Box 91"/>
          <p:cNvSpPr txBox="1">
            <a:spLocks noChangeArrowheads="1"/>
          </p:cNvSpPr>
          <p:nvPr/>
        </p:nvSpPr>
        <p:spPr bwMode="auto">
          <a:xfrm>
            <a:off x="4344095" y="3758755"/>
            <a:ext cx="12954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85725" indent="-85725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Зарплата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Соцпакет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Признание</a:t>
            </a:r>
            <a:endParaRPr kumimoji="0" lang="en-GB" sz="9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6" name="Text Box 92"/>
          <p:cNvSpPr txBox="1">
            <a:spLocks noChangeArrowheads="1"/>
          </p:cNvSpPr>
          <p:nvPr/>
        </p:nvSpPr>
        <p:spPr bwMode="auto">
          <a:xfrm>
            <a:off x="8167490" y="3735736"/>
            <a:ext cx="10191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85725" indent="-85725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Карьерные возможности</a:t>
            </a:r>
          </a:p>
          <a:p>
            <a:pPr marL="85725" marR="0" lvl="0" indent="-85725" defTabSz="914400" eaLnBrk="1" fontAlgn="auto" latinLnBrk="0" hangingPunct="1">
              <a:lnSpc>
                <a:spcPct val="95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Обучение и развитие</a:t>
            </a:r>
            <a:endParaRPr kumimoji="0" lang="en-GB" sz="9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7" name="Text Box 94"/>
          <p:cNvSpPr txBox="1">
            <a:spLocks noChangeArrowheads="1"/>
          </p:cNvSpPr>
          <p:nvPr/>
        </p:nvSpPr>
        <p:spPr bwMode="auto">
          <a:xfrm>
            <a:off x="7125395" y="3827017"/>
            <a:ext cx="10477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ВОЗМОЖНОСТИ</a:t>
            </a:r>
            <a:endParaRPr kumimoji="0" lang="en-GB" sz="9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5" name="AutoShape 43"/>
          <p:cNvSpPr>
            <a:spLocks noChangeArrowheads="1"/>
          </p:cNvSpPr>
          <p:nvPr/>
        </p:nvSpPr>
        <p:spPr bwMode="auto">
          <a:xfrm>
            <a:off x="3522460" y="4349683"/>
            <a:ext cx="708025" cy="381000"/>
          </a:xfrm>
          <a:prstGeom prst="leftRightArrow">
            <a:avLst>
              <a:gd name="adj1" fmla="val 50000"/>
              <a:gd name="adj2" fmla="val 37167"/>
            </a:avLst>
          </a:prstGeom>
          <a:solidFill>
            <a:srgbClr val="5EB6E4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" name="AutoShape 42"/>
          <p:cNvSpPr>
            <a:spLocks noChangeArrowheads="1"/>
          </p:cNvSpPr>
          <p:nvPr/>
        </p:nvSpPr>
        <p:spPr bwMode="auto">
          <a:xfrm>
            <a:off x="3422844" y="2742468"/>
            <a:ext cx="708025" cy="381000"/>
          </a:xfrm>
          <a:prstGeom prst="leftRightArrow">
            <a:avLst>
              <a:gd name="adj1" fmla="val 50000"/>
              <a:gd name="adj2" fmla="val 37167"/>
            </a:avLst>
          </a:prstGeom>
          <a:solidFill>
            <a:srgbClr val="5EB6E4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381759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337038" y="228601"/>
            <a:ext cx="8699457" cy="530225"/>
          </a:xfrm>
          <a:noFill/>
        </p:spPr>
        <p:txBody>
          <a:bodyPr/>
          <a:lstStyle/>
          <a:p>
            <a:pPr eaLnBrk="1" hangingPunct="1"/>
            <a:r>
              <a:rPr lang="ru-RU" sz="2400" dirty="0"/>
              <a:t>Приборная панель </a:t>
            </a:r>
            <a:r>
              <a:rPr lang="ru-RU" sz="2400" dirty="0" err="1"/>
              <a:t>вовлечённости</a:t>
            </a:r>
            <a:endParaRPr lang="ru-RU" sz="2400" dirty="0" smtClean="0"/>
          </a:p>
        </p:txBody>
      </p:sp>
      <p:sp>
        <p:nvSpPr>
          <p:cNvPr id="60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2788" y="6448425"/>
            <a:ext cx="811212" cy="37782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fld id="{D7D26470-E4EA-41C1-8E4D-79632E3F3307}" type="slidenum">
              <a:rPr lang="ru-RU"/>
              <a:pPr/>
              <a:t>14</a:t>
            </a:fld>
            <a:endParaRPr lang="ru-RU" dirty="0"/>
          </a:p>
        </p:txBody>
      </p:sp>
      <p:pic>
        <p:nvPicPr>
          <p:cNvPr id="58" name="navigation8" descr="ujkm,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5" r="11469" b="21445"/>
          <a:stretch>
            <a:fillRect/>
          </a:stretch>
        </p:blipFill>
        <p:spPr bwMode="auto">
          <a:xfrm>
            <a:off x="4093835" y="5473051"/>
            <a:ext cx="281354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9" name="Object 2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98666479"/>
              </p:ext>
            </p:extLst>
          </p:nvPr>
        </p:nvGraphicFramePr>
        <p:xfrm>
          <a:off x="1863429" y="1939934"/>
          <a:ext cx="5416062" cy="305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02" name="Диаграмма" r:id="rId20" imgW="3476568" imgH="1809635" progId="MSGraph.Chart.8">
                  <p:embed followColorScheme="full"/>
                </p:oleObj>
              </mc:Choice>
              <mc:Fallback>
                <p:oleObj name="Диаграмма" r:id="rId20" imgW="3476568" imgH="1809635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429" y="1939934"/>
                        <a:ext cx="5416062" cy="305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 Box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11193" y="5514862"/>
            <a:ext cx="23592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az-Cyrl-AZ" altLang="en-US" sz="1000" b="1" dirty="0">
                <a:solidFill>
                  <a:srgbClr val="414142"/>
                </a:solidFill>
                <a:cs typeface="Arial" charset="0"/>
              </a:rPr>
              <a:t>Отрасль 201</a:t>
            </a:r>
            <a:r>
              <a:rPr lang="pl-PL" altLang="en-US" sz="1000" b="1" dirty="0">
                <a:solidFill>
                  <a:srgbClr val="414142"/>
                </a:solidFill>
                <a:cs typeface="Arial" charset="0"/>
              </a:rPr>
              <a:t>4 </a:t>
            </a:r>
            <a:r>
              <a:rPr lang="ru-RU" altLang="en-US" sz="1000" b="1" dirty="0">
                <a:solidFill>
                  <a:srgbClr val="414142"/>
                </a:solidFill>
                <a:cs typeface="Times New Roman" pitchFamily="18" charset="0"/>
              </a:rPr>
              <a:t>(</a:t>
            </a:r>
            <a:r>
              <a:rPr lang="pl-PL" altLang="en-US" sz="1000" b="1" dirty="0" smtClean="0">
                <a:solidFill>
                  <a:srgbClr val="414142"/>
                </a:solidFill>
                <a:cs typeface="Times New Roman" pitchFamily="18" charset="0"/>
              </a:rPr>
              <a:t>7</a:t>
            </a:r>
            <a:r>
              <a:rPr lang="ru-RU" altLang="en-US" sz="1000" b="1" dirty="0">
                <a:solidFill>
                  <a:srgbClr val="414142"/>
                </a:solidFill>
                <a:cs typeface="Times New Roman" pitchFamily="18" charset="0"/>
              </a:rPr>
              <a:t>3</a:t>
            </a:r>
            <a:r>
              <a:rPr lang="ru-RU" altLang="en-US" sz="1000" b="1" dirty="0" smtClean="0">
                <a:solidFill>
                  <a:srgbClr val="414142"/>
                </a:solidFill>
                <a:cs typeface="Times New Roman" pitchFamily="18" charset="0"/>
              </a:rPr>
              <a:t>%)</a:t>
            </a:r>
            <a:endParaRPr lang="en-GB" altLang="en-US" sz="1000" b="1" dirty="0">
              <a:solidFill>
                <a:srgbClr val="414142"/>
              </a:solidFill>
              <a:cs typeface="Times New Roman" pitchFamily="18" charset="0"/>
            </a:endParaRPr>
          </a:p>
        </p:txBody>
      </p:sp>
      <p:sp>
        <p:nvSpPr>
          <p:cNvPr id="62" name="Text Box 2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11193" y="5262834"/>
            <a:ext cx="24471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az-Cyrl-AZ" altLang="en-US" sz="1000" dirty="0">
                <a:solidFill>
                  <a:srgbClr val="414142"/>
                </a:solidFill>
                <a:cs typeface="Arial" charset="0"/>
              </a:rPr>
              <a:t>Отрасль 201</a:t>
            </a:r>
            <a:r>
              <a:rPr lang="pl-PL" altLang="en-US" sz="1000" dirty="0">
                <a:solidFill>
                  <a:srgbClr val="414142"/>
                </a:solidFill>
                <a:cs typeface="Arial" charset="0"/>
              </a:rPr>
              <a:t>3 </a:t>
            </a:r>
            <a:r>
              <a:rPr lang="pl-PL" altLang="en-US" sz="1000" b="1" dirty="0">
                <a:solidFill>
                  <a:srgbClr val="414142"/>
                </a:solidFill>
                <a:cs typeface="Arial" charset="0"/>
              </a:rPr>
              <a:t>(67</a:t>
            </a:r>
            <a:r>
              <a:rPr lang="ru-RU" altLang="en-US" sz="1000" b="1" dirty="0">
                <a:solidFill>
                  <a:srgbClr val="414142"/>
                </a:solidFill>
                <a:cs typeface="Times New Roman" pitchFamily="18" charset="0"/>
              </a:rPr>
              <a:t>%)</a:t>
            </a:r>
            <a:endParaRPr lang="en-GB" altLang="en-US" sz="1000" b="1" dirty="0">
              <a:solidFill>
                <a:srgbClr val="414142"/>
              </a:solidFill>
              <a:cs typeface="Times New Roman" pitchFamily="18" charset="0"/>
            </a:endParaRPr>
          </a:p>
        </p:txBody>
      </p:sp>
      <p:sp>
        <p:nvSpPr>
          <p:cNvPr id="63" name="Text Box 2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11733" y="5004999"/>
            <a:ext cx="24471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az-Cyrl-AZ" altLang="en-US" sz="1000" dirty="0">
                <a:solidFill>
                  <a:srgbClr val="414142"/>
                </a:solidFill>
                <a:cs typeface="Times New Roman" pitchFamily="18" charset="0"/>
              </a:rPr>
              <a:t>Россия Среднее 2013</a:t>
            </a:r>
            <a:r>
              <a:rPr lang="pl-PL" altLang="en-US" sz="1000" dirty="0">
                <a:solidFill>
                  <a:srgbClr val="414142"/>
                </a:solidFill>
                <a:cs typeface="Times New Roman" pitchFamily="18" charset="0"/>
              </a:rPr>
              <a:t> </a:t>
            </a:r>
            <a:r>
              <a:rPr lang="ru-RU" altLang="en-US" sz="1000" b="1" dirty="0">
                <a:solidFill>
                  <a:srgbClr val="414142"/>
                </a:solidFill>
                <a:cs typeface="Times New Roman" pitchFamily="18" charset="0"/>
              </a:rPr>
              <a:t>(</a:t>
            </a:r>
            <a:r>
              <a:rPr lang="pl-PL" altLang="en-US" sz="1000" b="1" dirty="0">
                <a:solidFill>
                  <a:srgbClr val="414142"/>
                </a:solidFill>
                <a:cs typeface="Times New Roman" pitchFamily="18" charset="0"/>
              </a:rPr>
              <a:t>56</a:t>
            </a:r>
            <a:r>
              <a:rPr lang="ru-RU" altLang="en-US" sz="1000" b="1" dirty="0">
                <a:solidFill>
                  <a:srgbClr val="414142"/>
                </a:solidFill>
                <a:cs typeface="Times New Roman" pitchFamily="18" charset="0"/>
              </a:rPr>
              <a:t>%)</a:t>
            </a:r>
            <a:endParaRPr lang="en-GB" altLang="en-US" sz="1000" b="1" dirty="0">
              <a:solidFill>
                <a:srgbClr val="414142"/>
              </a:solidFill>
              <a:cs typeface="Times New Roman" pitchFamily="18" charset="0"/>
            </a:endParaRPr>
          </a:p>
        </p:txBody>
      </p:sp>
      <p:sp>
        <p:nvSpPr>
          <p:cNvPr id="64" name="Text Box 1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134776" y="1579571"/>
            <a:ext cx="1206012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en-US" sz="1000" b="1">
                <a:solidFill>
                  <a:srgbClr val="414142"/>
                </a:solidFill>
                <a:cs typeface="Arial" charset="0"/>
              </a:rPr>
              <a:t>На уровне среднего </a:t>
            </a:r>
            <a:r>
              <a:rPr lang="en-GB" altLang="en-US" sz="1000" b="1">
                <a:solidFill>
                  <a:srgbClr val="414142"/>
                </a:solidFill>
                <a:cs typeface="Arial" charset="0"/>
              </a:rPr>
              <a:t>TSR</a:t>
            </a:r>
          </a:p>
        </p:txBody>
      </p:sp>
      <p:sp>
        <p:nvSpPr>
          <p:cNvPr id="65" name="Text Box 1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 rot="19021481">
            <a:off x="1683188" y="2490797"/>
            <a:ext cx="139211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000" b="1">
                <a:solidFill>
                  <a:srgbClr val="414142"/>
                </a:solidFill>
                <a:cs typeface="Arial" charset="0"/>
              </a:rPr>
              <a:t>50% </a:t>
            </a:r>
            <a:r>
              <a:rPr lang="ru-RU" altLang="en-US" sz="1000" b="1">
                <a:solidFill>
                  <a:srgbClr val="414142"/>
                </a:solidFill>
                <a:cs typeface="Arial" charset="0"/>
              </a:rPr>
              <a:t>ниже среднего</a:t>
            </a:r>
            <a:r>
              <a:rPr lang="en-GB" altLang="en-US" sz="1000" b="1">
                <a:solidFill>
                  <a:srgbClr val="414142"/>
                </a:solidFill>
                <a:cs typeface="Arial" charset="0"/>
              </a:rPr>
              <a:t> TSR</a:t>
            </a:r>
          </a:p>
        </p:txBody>
      </p:sp>
      <p:sp>
        <p:nvSpPr>
          <p:cNvPr id="66" name="Text Box 1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 rot="3118159">
            <a:off x="6247860" y="2858119"/>
            <a:ext cx="1504950" cy="18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000" b="1" dirty="0">
                <a:solidFill>
                  <a:srgbClr val="414142"/>
                </a:solidFill>
                <a:cs typeface="Arial" charset="0"/>
              </a:rPr>
              <a:t>50</a:t>
            </a:r>
            <a:r>
              <a:rPr lang="en-GB" altLang="en-US" sz="1000" b="1" dirty="0">
                <a:solidFill>
                  <a:srgbClr val="414142"/>
                </a:solidFill>
                <a:cs typeface="Arial" charset="0"/>
              </a:rPr>
              <a:t>% </a:t>
            </a:r>
            <a:r>
              <a:rPr lang="ru-RU" altLang="en-US" sz="1000" b="1" dirty="0">
                <a:solidFill>
                  <a:srgbClr val="414142"/>
                </a:solidFill>
                <a:cs typeface="Arial" charset="0"/>
              </a:rPr>
              <a:t>выше среднего</a:t>
            </a:r>
            <a:r>
              <a:rPr lang="en-GB" altLang="en-US" sz="1000" b="1" dirty="0">
                <a:solidFill>
                  <a:srgbClr val="414142"/>
                </a:solidFill>
                <a:cs typeface="Arial" charset="0"/>
              </a:rPr>
              <a:t> TSR</a:t>
            </a:r>
          </a:p>
        </p:txBody>
      </p:sp>
      <p:sp>
        <p:nvSpPr>
          <p:cNvPr id="67" name="Text Box 1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44529" y="3525847"/>
            <a:ext cx="110929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en-US" sz="1200" b="1">
                <a:solidFill>
                  <a:srgbClr val="FFFFFF"/>
                </a:solidFill>
                <a:cs typeface="Arial" charset="0"/>
              </a:rPr>
              <a:t>Зона риска</a:t>
            </a:r>
            <a:endParaRPr lang="en-US" altLang="en-US" sz="1200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8" name="Text Box 1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131273" y="3939862"/>
            <a:ext cx="1833197" cy="27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b="1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altLang="en-US" sz="1200" b="1" dirty="0">
                <a:solidFill>
                  <a:srgbClr val="FFFFFF"/>
                </a:solidFill>
                <a:cs typeface="Arial" charset="0"/>
              </a:rPr>
              <a:t>Зона результативности</a:t>
            </a:r>
            <a:endParaRPr lang="en-US" altLang="en-US" sz="12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9" name="Text Box 3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447197" y="2997209"/>
            <a:ext cx="134668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en-US" sz="1200" b="1" dirty="0">
                <a:solidFill>
                  <a:srgbClr val="FFFFFF"/>
                </a:solidFill>
                <a:cs typeface="Arial" charset="0"/>
              </a:rPr>
              <a:t>Нейтральная зона</a:t>
            </a:r>
            <a:endParaRPr lang="en-US" altLang="en-US" sz="12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0" name="Oval 3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130266" y="5257027"/>
            <a:ext cx="172915" cy="187325"/>
          </a:xfrm>
          <a:prstGeom prst="ellipse">
            <a:avLst/>
          </a:prstGeom>
          <a:solidFill>
            <a:srgbClr val="4596D1">
              <a:lumMod val="50000"/>
            </a:srgb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0" cap="none" spc="0" normalizeH="0" baseline="0" noProof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71" name="Oval 30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30266" y="5041003"/>
            <a:ext cx="172915" cy="187325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 altLang="en-US" sz="1000">
              <a:solidFill>
                <a:srgbClr val="414142"/>
              </a:solidFill>
              <a:latin typeface="Arial" charset="0"/>
              <a:cs typeface="Arial" charset="0"/>
            </a:endParaRPr>
          </a:p>
        </p:txBody>
      </p:sp>
      <p:pic>
        <p:nvPicPr>
          <p:cNvPr id="72" name="navigation8" descr="ujkm,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5" r="11469" b="21445"/>
          <a:stretch>
            <a:fillRect/>
          </a:stretch>
        </p:blipFill>
        <p:spPr bwMode="auto">
          <a:xfrm>
            <a:off x="6023656" y="2947997"/>
            <a:ext cx="281354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Oval 30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580053" y="2592855"/>
            <a:ext cx="199292" cy="215900"/>
          </a:xfrm>
          <a:prstGeom prst="ellipse">
            <a:avLst/>
          </a:prstGeom>
          <a:solidFill>
            <a:srgbClr val="045FA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GB" altLang="ru-RU" smtClean="0">
              <a:solidFill>
                <a:srgbClr val="414142"/>
              </a:solidFill>
              <a:cs typeface="Arial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123161" y="2174572"/>
            <a:ext cx="4320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solidFill>
                  <a:srgbClr val="414142">
                    <a:lumMod val="50000"/>
                  </a:srgbClr>
                </a:solidFill>
                <a:latin typeface="Arial" charset="0"/>
                <a:cs typeface="Arial" charset="0"/>
              </a:rPr>
              <a:t>47%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5887357" y="2714632"/>
            <a:ext cx="5760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solidFill>
                  <a:srgbClr val="414142">
                    <a:lumMod val="50000"/>
                  </a:srgbClr>
                </a:solidFill>
                <a:latin typeface="Arial" charset="0"/>
                <a:cs typeface="Arial" charset="0"/>
              </a:rPr>
              <a:t>71%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787457" y="4702159"/>
            <a:ext cx="5760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rgbClr val="414142">
                    <a:lumMod val="50000"/>
                  </a:srgbClr>
                </a:solidFill>
                <a:latin typeface="Arial" charset="0"/>
                <a:cs typeface="Arial" charset="0"/>
              </a:rPr>
              <a:t>100%</a:t>
            </a:r>
            <a:endParaRPr lang="ru-RU" sz="900" b="1" dirty="0">
              <a:solidFill>
                <a:srgbClr val="414142">
                  <a:lumMod val="50000"/>
                </a:srgb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8183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16632"/>
            <a:ext cx="8014883" cy="903287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Какие сотрудники нужны организации? </a:t>
            </a:r>
            <a:endParaRPr lang="en-US" sz="2400" dirty="0" smtClean="0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2788" y="6448425"/>
            <a:ext cx="811212" cy="377825"/>
          </a:xfrm>
        </p:spPr>
        <p:txBody>
          <a:bodyPr/>
          <a:lstStyle/>
          <a:p>
            <a:pPr>
              <a:defRPr/>
            </a:pPr>
            <a:fld id="{F1E44C94-A001-4023-910D-528990876130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214018" name="Picture 2" descr="http://assets.nydailynews.com/polopoly_fs/1.1285169.1363019269!/img/httpImage/image.jpg_gen/derivatives/landscape_635/napping12n-1-we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"/>
          <a:stretch/>
        </p:blipFill>
        <p:spPr bwMode="auto">
          <a:xfrm>
            <a:off x="467544" y="1328193"/>
            <a:ext cx="3524682" cy="268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21776" y="4323320"/>
            <a:ext cx="41495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lvl="1" indent="-177800" eaLnBrk="1" hangingPunct="1">
              <a:buFont typeface="Arial" pitchFamily="34" charset="0"/>
              <a:buChar char="•"/>
              <a:defRPr/>
            </a:pPr>
            <a:r>
              <a:rPr lang="ru-RU" sz="1600" dirty="0"/>
              <a:t>о</a:t>
            </a:r>
            <a:r>
              <a:rPr lang="ru-RU" sz="1600" dirty="0" smtClean="0"/>
              <a:t>тзывается о предприятии положительно, </a:t>
            </a:r>
            <a:endParaRPr lang="ru-RU" sz="1600" dirty="0"/>
          </a:p>
          <a:p>
            <a:pPr marL="533400" lvl="1" indent="-177800" eaLnBrk="1" hangingPunct="1">
              <a:buFont typeface="Arial" pitchFamily="34" charset="0"/>
              <a:buChar char="•"/>
              <a:defRPr/>
            </a:pPr>
            <a:r>
              <a:rPr lang="ru-RU" sz="1600" dirty="0" smtClean="0"/>
              <a:t>хочет </a:t>
            </a:r>
            <a:r>
              <a:rPr lang="ru-RU" sz="1600" dirty="0"/>
              <a:t>работать </a:t>
            </a:r>
            <a:r>
              <a:rPr lang="ru-RU" sz="1600" dirty="0" smtClean="0"/>
              <a:t>на предприятии на </a:t>
            </a:r>
            <a:r>
              <a:rPr lang="ru-RU" sz="1600" dirty="0"/>
              <a:t>протяжении длительного </a:t>
            </a:r>
            <a:r>
              <a:rPr lang="ru-RU" sz="1600" dirty="0" smtClean="0"/>
              <a:t>срока,</a:t>
            </a:r>
            <a:endParaRPr lang="ru-RU" sz="1600" dirty="0"/>
          </a:p>
          <a:p>
            <a:pPr marL="533400" lvl="1" indent="-177800" eaLnBrk="1" hangingPunct="1">
              <a:buFont typeface="Arial" pitchFamily="34" charset="0"/>
              <a:buChar char="•"/>
              <a:defRPr/>
            </a:pPr>
            <a:r>
              <a:rPr lang="ru-RU" sz="1600" dirty="0" smtClean="0"/>
              <a:t>стремится </a:t>
            </a:r>
            <a:r>
              <a:rPr lang="ru-RU" sz="1600" dirty="0"/>
              <a:t>показывать исключительные результаты для успеха </a:t>
            </a:r>
            <a:r>
              <a:rPr lang="ru-RU" sz="1600" dirty="0" smtClean="0"/>
              <a:t>предприятия. 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6198" y="4327010"/>
            <a:ext cx="44464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lvl="1" indent="-177800" eaLnBrk="1" hangingPunct="1">
              <a:buFont typeface="Arial" pitchFamily="34" charset="0"/>
              <a:buChar char="•"/>
              <a:defRPr/>
            </a:pPr>
            <a:r>
              <a:rPr lang="ru-RU" sz="1600" dirty="0"/>
              <a:t>в</a:t>
            </a:r>
            <a:r>
              <a:rPr lang="ru-RU" sz="1600" dirty="0" smtClean="0"/>
              <a:t>сем недоволен и не предлагает решений,</a:t>
            </a:r>
          </a:p>
          <a:p>
            <a:pPr marL="533400" lvl="1" indent="-177800" eaLnBrk="1" hangingPunct="1">
              <a:buFont typeface="Arial" pitchFamily="34" charset="0"/>
              <a:buChar char="•"/>
              <a:defRPr/>
            </a:pPr>
            <a:r>
              <a:rPr lang="ru-RU" sz="1600" dirty="0"/>
              <a:t>р</a:t>
            </a:r>
            <a:r>
              <a:rPr lang="ru-RU" sz="1600" dirty="0" smtClean="0"/>
              <a:t>ассматривает работу на предприятии как временный вариант</a:t>
            </a:r>
            <a:r>
              <a:rPr lang="en-US" sz="1600" dirty="0" smtClean="0"/>
              <a:t> </a:t>
            </a:r>
            <a:r>
              <a:rPr lang="ru-RU" sz="1600" dirty="0" smtClean="0"/>
              <a:t>или как пожизненную гарантию,</a:t>
            </a:r>
          </a:p>
          <a:p>
            <a:pPr marL="533400" lvl="1" indent="-177800" eaLnBrk="1" hangingPunct="1">
              <a:buFont typeface="Arial" pitchFamily="34" charset="0"/>
              <a:buChar char="•"/>
              <a:defRPr/>
            </a:pPr>
            <a:r>
              <a:rPr lang="ru-RU" sz="1600" dirty="0"/>
              <a:t>л</a:t>
            </a:r>
            <a:r>
              <a:rPr lang="ru-RU" sz="1600" dirty="0" smtClean="0"/>
              <a:t>енится, не выполняет поставленные задачи, довольствуется средними или низкими результатами.</a:t>
            </a:r>
          </a:p>
          <a:p>
            <a:pPr marL="533400" lvl="1" indent="-177800" eaLnBrk="1" hangingPunct="1">
              <a:buFont typeface="Arial" pitchFamily="34" charset="0"/>
              <a:buChar char="•"/>
              <a:defRPr/>
            </a:pPr>
            <a:endParaRPr lang="ru-RU" sz="1600" dirty="0"/>
          </a:p>
        </p:txBody>
      </p:sp>
      <p:pic>
        <p:nvPicPr>
          <p:cNvPr id="214027" name="Picture 11" descr="http://scientificsearch.com/wp-content/uploads/2012/02/Pharma-Emailer-Pic-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2"/>
          <a:stretch/>
        </p:blipFill>
        <p:spPr bwMode="auto">
          <a:xfrm>
            <a:off x="4910918" y="1335089"/>
            <a:ext cx="3771229" cy="266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51920" y="1844824"/>
            <a:ext cx="129614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>
                <a:solidFill>
                  <a:srgbClr val="FF0000"/>
                </a:solidFill>
              </a:rPr>
              <a:t>?</a:t>
            </a:r>
            <a:endParaRPr lang="ru-RU" sz="13800" dirty="0">
              <a:solidFill>
                <a:srgbClr val="FF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52138" y="1297163"/>
            <a:ext cx="5124160" cy="5144586"/>
            <a:chOff x="152138" y="1297163"/>
            <a:chExt cx="5124160" cy="5144586"/>
          </a:xfrm>
        </p:grpSpPr>
        <p:sp>
          <p:nvSpPr>
            <p:cNvPr id="5" name="Стрелка вправо 4"/>
            <p:cNvSpPr/>
            <p:nvPr/>
          </p:nvSpPr>
          <p:spPr>
            <a:xfrm>
              <a:off x="4160174" y="1594343"/>
              <a:ext cx="1116124" cy="4596925"/>
            </a:xfrm>
            <a:prstGeom prst="rightArrow">
              <a:avLst>
                <a:gd name="adj1" fmla="val 50000"/>
                <a:gd name="adj2" fmla="val 69344"/>
              </a:avLst>
            </a:pr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152138" y="1297163"/>
              <a:ext cx="4347854" cy="5144586"/>
              <a:chOff x="115219" y="1253013"/>
              <a:chExt cx="4039945" cy="4984299"/>
            </a:xfrm>
          </p:grpSpPr>
          <p:sp>
            <p:nvSpPr>
              <p:cNvPr id="9" name="Rectangle 4"/>
              <p:cNvSpPr>
                <a:spLocks noChangeArrowheads="1"/>
              </p:cNvSpPr>
              <p:nvPr/>
            </p:nvSpPr>
            <p:spPr bwMode="auto">
              <a:xfrm>
                <a:off x="115219" y="1253013"/>
                <a:ext cx="4039945" cy="4984299"/>
              </a:xfrm>
              <a:prstGeom prst="roundRect">
                <a:avLst>
                  <a:gd name="adj" fmla="val 5634"/>
                </a:avLst>
              </a:prstGeom>
              <a:gradFill rotWithShape="1">
                <a:gsLst>
                  <a:gs pos="0">
                    <a:srgbClr val="C9CAC8"/>
                  </a:gs>
                  <a:gs pos="100000">
                    <a:srgbClr val="DEDFDE"/>
                  </a:gs>
                </a:gsLst>
                <a:lin ang="5400000" scaled="1"/>
              </a:gradFill>
              <a:ln w="9525">
                <a:solidFill>
                  <a:srgbClr val="0083A9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ct val="50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AutoShape 38"/>
              <p:cNvSpPr>
                <a:spLocks noChangeArrowheads="1"/>
              </p:cNvSpPr>
              <p:nvPr/>
            </p:nvSpPr>
            <p:spPr bwMode="auto">
              <a:xfrm>
                <a:off x="292980" y="4860968"/>
                <a:ext cx="3732990" cy="1240407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400" b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«Стремится»</a:t>
                </a:r>
                <a:endParaRPr kumimoji="0" lang="en-GB" sz="1400" b="1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Сотрудник прикладывает дополнительные усилия, чтобы способствовать успеху бизнеса</a:t>
                </a:r>
                <a:endParaRPr kumimoji="0" lang="en-GB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AutoShape 39"/>
              <p:cNvSpPr>
                <a:spLocks noChangeArrowheads="1"/>
              </p:cNvSpPr>
              <p:nvPr/>
            </p:nvSpPr>
            <p:spPr bwMode="auto">
              <a:xfrm>
                <a:off x="259072" y="3501008"/>
                <a:ext cx="3732990" cy="1240407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400" b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«Остаётся»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Сотрудник действительно хочет остаться в организации на длительное время, быть частью организации</a:t>
                </a:r>
                <a:endParaRPr kumimoji="0" lang="en-GB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AutoShape 41"/>
              <p:cNvSpPr>
                <a:spLocks noChangeArrowheads="1"/>
              </p:cNvSpPr>
              <p:nvPr/>
            </p:nvSpPr>
            <p:spPr bwMode="auto">
              <a:xfrm>
                <a:off x="625949" y="1397031"/>
                <a:ext cx="2919187" cy="602056"/>
              </a:xfrm>
              <a:prstGeom prst="roundRect">
                <a:avLst>
                  <a:gd name="adj" fmla="val 22727"/>
                </a:avLst>
              </a:prstGeom>
              <a:solidFill>
                <a:srgbClr val="33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3 </a:t>
                </a:r>
                <a:r>
                  <a:rPr kumimoji="0" lang="ru-RU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индикатора вовлеченности</a:t>
                </a:r>
                <a:endParaRPr kumimoji="0" lang="en-GB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AutoShape 40"/>
              <p:cNvSpPr>
                <a:spLocks noChangeArrowheads="1"/>
              </p:cNvSpPr>
              <p:nvPr/>
            </p:nvSpPr>
            <p:spPr bwMode="auto">
              <a:xfrm>
                <a:off x="268696" y="2132856"/>
                <a:ext cx="3732990" cy="1240407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400" b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«Говорит»</a:t>
                </a:r>
                <a:endParaRPr kumimoji="0" lang="en-GB" sz="1400" b="1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Сотрудник всегда позитивно отзывается о организации в общении с коллегами, потенциальными сотрудниками и клиентами</a:t>
                </a:r>
                <a:endParaRPr kumimoji="0" lang="en-GB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18758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74" name="Picture 46" descr="http://www.haberler.com/haber-resimleri/881/baskan-kutlucan-enflasyon-verilerini-degerlendirdi-4794881_6680_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70457"/>
            <a:ext cx="2958339" cy="279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7282" name="Rectangle 20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460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802" name="think-cell Slide" r:id="rId8" imgW="0" imgH="0" progId="">
                  <p:embed/>
                </p:oleObj>
              </mc:Choice>
              <mc:Fallback>
                <p:oleObj name="think-cell Slide" r:id="rId8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460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284" name="Rectangle 2"/>
          <p:cNvSpPr>
            <a:spLocks noGrp="1" noChangeArrowheads="1"/>
          </p:cNvSpPr>
          <p:nvPr>
            <p:ph type="title" sz="quarter" idx="4294967295"/>
            <p:custDataLst>
              <p:tags r:id="rId3"/>
            </p:custDataLst>
          </p:nvPr>
        </p:nvSpPr>
        <p:spPr>
          <a:xfrm>
            <a:off x="251520" y="332656"/>
            <a:ext cx="8396735" cy="576064"/>
          </a:xfrm>
          <a:noFill/>
          <a:ln/>
        </p:spPr>
        <p:txBody>
          <a:bodyPr lIns="91440" rIns="91440" anchor="b"/>
          <a:lstStyle/>
          <a:p>
            <a:pPr eaLnBrk="1" hangingPunct="1"/>
            <a:r>
              <a:rPr lang="ru-RU" sz="2400" dirty="0" smtClean="0"/>
              <a:t>Вовлеченность влияет на бизнес-результаты компании</a:t>
            </a:r>
            <a:endParaRPr lang="en-US" sz="2400" dirty="0" smtClean="0"/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2788" y="6448425"/>
            <a:ext cx="637380" cy="37782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fld id="{F1E44C94-A001-4023-910D-528990876130}" type="slidenum">
              <a:rPr lang="ru-RU"/>
              <a:pPr/>
              <a:t>3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340768"/>
            <a:ext cx="6336704" cy="1801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" lvl="1" eaLnBrk="0" hangingPunct="0">
              <a:lnSpc>
                <a:spcPct val="93000"/>
              </a:lnSpc>
              <a:spcBef>
                <a:spcPct val="31000"/>
              </a:spcBef>
              <a:spcAft>
                <a:spcPct val="31000"/>
              </a:spcAft>
              <a:buClr>
                <a:srgbClr val="003366"/>
              </a:buClr>
              <a:buSzPct val="81000"/>
            </a:pPr>
            <a:r>
              <a:rPr lang="ru-RU" dirty="0">
                <a:solidFill>
                  <a:srgbClr val="000000"/>
                </a:solidFill>
                <a:ea typeface="ＭＳ Ｐゴシック" charset="-128"/>
              </a:rPr>
              <a:t>Исследования показывают, что вовлеченность имеет сильную корреляцию с результатами бизнеса (~ 0,7-0,8): </a:t>
            </a:r>
            <a:endParaRPr lang="ru-RU" dirty="0" smtClean="0">
              <a:solidFill>
                <a:srgbClr val="000000"/>
              </a:solidFill>
              <a:ea typeface="ＭＳ Ｐゴシック" charset="-128"/>
            </a:endParaRPr>
          </a:p>
          <a:p>
            <a:pPr marL="344487" lvl="1" indent="-342900" eaLnBrk="0" hangingPunct="0"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81000"/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0000"/>
                </a:solidFill>
                <a:ea typeface="ＭＳ Ｐゴシック" charset="-128"/>
              </a:rPr>
              <a:t>совокупный доход </a:t>
            </a:r>
            <a:r>
              <a:rPr lang="ru-RU" b="1" dirty="0" smtClean="0">
                <a:solidFill>
                  <a:srgbClr val="000000"/>
                </a:solidFill>
              </a:rPr>
              <a:t>компании</a:t>
            </a:r>
            <a:r>
              <a:rPr lang="ru-RU" b="1" dirty="0" smtClean="0">
                <a:solidFill>
                  <a:srgbClr val="000000"/>
                </a:solidFill>
                <a:ea typeface="ＭＳ Ｐゴシック" charset="-128"/>
              </a:rPr>
              <a:t>, </a:t>
            </a:r>
          </a:p>
          <a:p>
            <a:pPr marL="344487" lvl="1" indent="-342900" eaLnBrk="0" hangingPunct="0"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81000"/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0000"/>
                </a:solidFill>
                <a:ea typeface="ＭＳ Ｐゴシック" charset="-128"/>
              </a:rPr>
              <a:t>производительность</a:t>
            </a:r>
            <a:r>
              <a:rPr lang="ru-RU" b="1" dirty="0">
                <a:solidFill>
                  <a:srgbClr val="000000"/>
                </a:solidFill>
                <a:ea typeface="ＭＳ Ｐゴシック" charset="-128"/>
              </a:rPr>
              <a:t>, </a:t>
            </a:r>
            <a:endParaRPr lang="ru-RU" b="1" dirty="0" smtClean="0">
              <a:solidFill>
                <a:srgbClr val="000000"/>
              </a:solidFill>
              <a:ea typeface="ＭＳ Ｐゴシック" charset="-128"/>
            </a:endParaRPr>
          </a:p>
          <a:p>
            <a:pPr marL="344487" lvl="1" indent="-342900" eaLnBrk="0" hangingPunct="0"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81000"/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0000"/>
                </a:solidFill>
                <a:ea typeface="ＭＳ Ｐゴシック" charset="-128"/>
              </a:rPr>
              <a:t>текучесть кадров, </a:t>
            </a:r>
          </a:p>
          <a:p>
            <a:pPr marL="344487" lvl="1" indent="-342900" eaLnBrk="0" hangingPunct="0"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ct val="81000"/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0000"/>
                </a:solidFill>
                <a:ea typeface="ＭＳ Ｐゴシック" charset="-128"/>
              </a:rPr>
              <a:t>удовлетворенность </a:t>
            </a:r>
            <a:r>
              <a:rPr lang="ru-RU" b="1" dirty="0">
                <a:solidFill>
                  <a:srgbClr val="000000"/>
                </a:solidFill>
                <a:ea typeface="ＭＳ Ｐゴシック" charset="-128"/>
              </a:rPr>
              <a:t>потребителей.</a:t>
            </a:r>
            <a:endParaRPr lang="en-US" b="1" dirty="0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43" name="TextBox 42"/>
          <p:cNvSpPr txBox="1"/>
          <p:nvPr>
            <p:custDataLst>
              <p:tags r:id="rId4"/>
            </p:custDataLst>
          </p:nvPr>
        </p:nvSpPr>
        <p:spPr>
          <a:xfrm>
            <a:off x="251520" y="3311493"/>
            <a:ext cx="590465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Чем выше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вовлеченность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сотрудников в организации, тем лучше в организации с промышленной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безопасностью:</a:t>
            </a:r>
          </a:p>
          <a:p>
            <a:pPr>
              <a:defRPr/>
            </a:pPr>
            <a:endParaRPr lang="ru-RU" dirty="0">
              <a:solidFill>
                <a:schemeClr val="tx1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н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а </a:t>
            </a: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44% реже попадают в несчастные 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случаи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в организациях с высокой вовлеченностью персонала;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в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2,8 раза ниже коэффициент тяжести несчастных случаев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там, где сотрудники вовлечены.</a:t>
            </a:r>
          </a:p>
        </p:txBody>
      </p:sp>
    </p:spTree>
    <p:extLst>
      <p:ext uri="{BB962C8B-B14F-4D97-AF65-F5344CB8AC3E}">
        <p14:creationId xmlns:p14="http://schemas.microsoft.com/office/powerpoint/2010/main" val="1507736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3"/>
          <p:cNvSpPr>
            <a:spLocks noGrp="1"/>
          </p:cNvSpPr>
          <p:nvPr>
            <p:ph type="title"/>
          </p:nvPr>
        </p:nvSpPr>
        <p:spPr>
          <a:xfrm>
            <a:off x="395535" y="116632"/>
            <a:ext cx="8157916" cy="962025"/>
          </a:xfrm>
        </p:spPr>
        <p:txBody>
          <a:bodyPr/>
          <a:lstStyle/>
          <a:p>
            <a:r>
              <a:rPr lang="ru-RU" sz="2400" dirty="0" smtClean="0"/>
              <a:t>С вовлеченностью работают крупнейшие международные и российские компании</a:t>
            </a:r>
          </a:p>
        </p:txBody>
      </p:sp>
      <p:sp>
        <p:nvSpPr>
          <p:cNvPr id="18449" name="Slide Number Placeholder 3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8553451" y="6496050"/>
            <a:ext cx="435219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fld id="{99B82CA3-7BC5-4BA5-9784-5FA766C0DD98}" type="slidenum">
              <a:rPr lang="ru-RU"/>
              <a:pPr/>
              <a:t>4</a:t>
            </a:fld>
            <a:endParaRPr lang="ru-RU" dirty="0"/>
          </a:p>
        </p:txBody>
      </p:sp>
      <p:pic>
        <p:nvPicPr>
          <p:cNvPr id="21" name="Рисунок 20" descr="http://www.rosatom.ru/wps/wcm/connect/rosatom/rosatomsite/resources/a0fc0b80435120adb9a2ffc5687e4a83/RosAtom_logo_rus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7" t="16976" r="25066" b="18833"/>
          <a:stretch/>
        </p:blipFill>
        <p:spPr bwMode="auto">
          <a:xfrm>
            <a:off x="251520" y="1354832"/>
            <a:ext cx="1152128" cy="1426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6852" name="Picture 4" descr="http://www.profi-forex.org/system/news/rusal-281-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720" y="1617288"/>
            <a:ext cx="2448272" cy="114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506022"/>
            <a:ext cx="2807587" cy="727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79355"/>
            <a:ext cx="1323975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7637"/>
            <a:ext cx="1984448" cy="1541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5" y="3685174"/>
            <a:ext cx="1976195" cy="36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746" y="4610398"/>
            <a:ext cx="2640908" cy="140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59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411" y="1481259"/>
            <a:ext cx="1829243" cy="141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60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481" y="4685035"/>
            <a:ext cx="1269203" cy="1194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6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584" y="3506022"/>
            <a:ext cx="2957065" cy="872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62" name="Picture 14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2"/>
          <a:stretch/>
        </p:blipFill>
        <p:spPr bwMode="auto">
          <a:xfrm>
            <a:off x="3635895" y="4719457"/>
            <a:ext cx="2102223" cy="1125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776771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3"/>
          <p:cNvSpPr>
            <a:spLocks noGrp="1"/>
          </p:cNvSpPr>
          <p:nvPr>
            <p:ph type="title"/>
          </p:nvPr>
        </p:nvSpPr>
        <p:spPr>
          <a:xfrm>
            <a:off x="274027" y="116632"/>
            <a:ext cx="8497033" cy="962025"/>
          </a:xfrm>
        </p:spPr>
        <p:txBody>
          <a:bodyPr/>
          <a:lstStyle/>
          <a:p>
            <a:r>
              <a:rPr lang="ru-RU" sz="2400" dirty="0" smtClean="0"/>
              <a:t>В атомной отрасли с вовлеченностью работают более четырех лет</a:t>
            </a: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1763688" y="1326771"/>
            <a:ext cx="3551503" cy="318435"/>
          </a:xfrm>
          <a:prstGeom prst="rect">
            <a:avLst/>
          </a:prstGeom>
          <a:solidFill>
            <a:srgbClr val="B9B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b="1" dirty="0">
                <a:solidFill>
                  <a:srgbClr val="002060"/>
                </a:solidFill>
              </a:rPr>
              <a:t>Формирование стратегии</a:t>
            </a:r>
          </a:p>
        </p:txBody>
      </p:sp>
      <p:sp>
        <p:nvSpPr>
          <p:cNvPr id="18437" name="TextBox 7"/>
          <p:cNvSpPr txBox="1">
            <a:spLocks noChangeArrowheads="1"/>
          </p:cNvSpPr>
          <p:nvPr/>
        </p:nvSpPr>
        <p:spPr bwMode="auto">
          <a:xfrm>
            <a:off x="1763688" y="2368168"/>
            <a:ext cx="3551504" cy="307777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b="1" dirty="0">
                <a:solidFill>
                  <a:srgbClr val="002060"/>
                </a:solidFill>
              </a:rPr>
              <a:t>Первое исследование вовлеченности</a:t>
            </a:r>
          </a:p>
        </p:txBody>
      </p:sp>
      <p:sp>
        <p:nvSpPr>
          <p:cNvPr id="18439" name="Стрелка вправо 6"/>
          <p:cNvSpPr>
            <a:spLocks noChangeArrowheads="1"/>
          </p:cNvSpPr>
          <p:nvPr/>
        </p:nvSpPr>
        <p:spPr bwMode="auto">
          <a:xfrm>
            <a:off x="192527" y="1350268"/>
            <a:ext cx="1389877" cy="677863"/>
          </a:xfrm>
          <a:prstGeom prst="rightArrow">
            <a:avLst>
              <a:gd name="adj1" fmla="val 50000"/>
              <a:gd name="adj2" fmla="val 49983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 type="none" w="lg" len="lg"/>
                <a:tailEnd type="none" w="lg" len="lg"/>
              </a14:hiddenLine>
            </a:ext>
          </a:extLst>
        </p:spPr>
        <p:txBody>
          <a:bodyPr wrap="none" tIns="91440" bIns="9144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2010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год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8440" name="TextBox 10"/>
          <p:cNvSpPr txBox="1">
            <a:spLocks noChangeArrowheads="1"/>
          </p:cNvSpPr>
          <p:nvPr/>
        </p:nvSpPr>
        <p:spPr bwMode="auto">
          <a:xfrm>
            <a:off x="1763688" y="1664472"/>
            <a:ext cx="3551503" cy="523220"/>
          </a:xfrm>
          <a:prstGeom prst="rect">
            <a:avLst/>
          </a:prstGeom>
          <a:solidFill>
            <a:srgbClr val="B9B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b="1" dirty="0">
                <a:solidFill>
                  <a:srgbClr val="002060"/>
                </a:solidFill>
              </a:rPr>
              <a:t>Необходимость искренней поддержки и участия сотрудников</a:t>
            </a:r>
          </a:p>
        </p:txBody>
      </p:sp>
      <p:sp>
        <p:nvSpPr>
          <p:cNvPr id="18442" name="Стрелка вправо 13"/>
          <p:cNvSpPr>
            <a:spLocks noChangeArrowheads="1"/>
          </p:cNvSpPr>
          <p:nvPr/>
        </p:nvSpPr>
        <p:spPr bwMode="auto">
          <a:xfrm>
            <a:off x="196867" y="2202923"/>
            <a:ext cx="1373065" cy="677863"/>
          </a:xfrm>
          <a:prstGeom prst="rightArrow">
            <a:avLst>
              <a:gd name="adj1" fmla="val 50000"/>
              <a:gd name="adj2" fmla="val 49983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 type="none" w="lg" len="lg"/>
                <a:tailEnd type="none" w="lg" len="lg"/>
              </a14:hiddenLine>
            </a:ext>
          </a:extLst>
        </p:spPr>
        <p:txBody>
          <a:bodyPr wrap="none" tIns="91440" bIns="9144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2011 год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8443" name="Стрелка вправо 14"/>
          <p:cNvSpPr>
            <a:spLocks noChangeArrowheads="1"/>
          </p:cNvSpPr>
          <p:nvPr/>
        </p:nvSpPr>
        <p:spPr bwMode="auto">
          <a:xfrm>
            <a:off x="194910" y="3204860"/>
            <a:ext cx="1373065" cy="677863"/>
          </a:xfrm>
          <a:prstGeom prst="rightArrow">
            <a:avLst>
              <a:gd name="adj1" fmla="val 50000"/>
              <a:gd name="adj2" fmla="val 49983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 type="none" w="lg" len="lg"/>
                <a:tailEnd type="none" w="lg" len="lg"/>
              </a14:hiddenLine>
            </a:ext>
          </a:extLst>
        </p:spPr>
        <p:txBody>
          <a:bodyPr wrap="none" tIns="91440" bIns="9144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2012 год</a:t>
            </a:r>
            <a:endParaRPr lang="ru-RU" dirty="0"/>
          </a:p>
        </p:txBody>
      </p:sp>
      <p:sp>
        <p:nvSpPr>
          <p:cNvPr id="18445" name="TextBox 9"/>
          <p:cNvSpPr txBox="1">
            <a:spLocks noChangeArrowheads="1"/>
          </p:cNvSpPr>
          <p:nvPr/>
        </p:nvSpPr>
        <p:spPr bwMode="auto">
          <a:xfrm>
            <a:off x="1762712" y="2701421"/>
            <a:ext cx="3553200" cy="31843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defRPr sz="1400" b="1">
                <a:solidFill>
                  <a:srgbClr val="002060"/>
                </a:solidFill>
              </a:defRPr>
            </a:lvl1pPr>
            <a:lvl2pPr marL="742950" indent="-285750">
              <a:defRPr sz="1400"/>
            </a:lvl2pPr>
            <a:lvl3pPr marL="1143000" indent="-228600">
              <a:defRPr sz="1400"/>
            </a:lvl3pPr>
            <a:lvl4pPr marL="1600200" indent="-228600">
              <a:defRPr sz="1400"/>
            </a:lvl4pPr>
            <a:lvl5pPr marL="2057400" indent="-228600">
              <a:defRPr sz="14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/>
            </a:lvl9pPr>
          </a:lstStyle>
          <a:p>
            <a:r>
              <a:rPr lang="ru-RU" dirty="0"/>
              <a:t>Вовлеченность 60%</a:t>
            </a:r>
          </a:p>
        </p:txBody>
      </p:sp>
      <p:sp>
        <p:nvSpPr>
          <p:cNvPr id="18449" name="Slide Number Placeholder 3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8553451" y="6496050"/>
            <a:ext cx="435219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fld id="{99B82CA3-7BC5-4BA5-9784-5FA766C0DD98}" type="slidenum">
              <a:rPr lang="ru-RU"/>
              <a:pPr/>
              <a:t>5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765096" y="3246962"/>
            <a:ext cx="3584449" cy="318435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Вовлеченность 62%</a:t>
            </a:r>
          </a:p>
        </p:txBody>
      </p:sp>
      <p:sp>
        <p:nvSpPr>
          <p:cNvPr id="18451" name="Стрелка вправо 14"/>
          <p:cNvSpPr>
            <a:spLocks noChangeArrowheads="1"/>
          </p:cNvSpPr>
          <p:nvPr/>
        </p:nvSpPr>
        <p:spPr bwMode="auto">
          <a:xfrm>
            <a:off x="209704" y="4291376"/>
            <a:ext cx="1301262" cy="677863"/>
          </a:xfrm>
          <a:prstGeom prst="rightArrow">
            <a:avLst>
              <a:gd name="adj1" fmla="val 50000"/>
              <a:gd name="adj2" fmla="val 49978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 type="none" w="lg" len="lg"/>
                <a:tailEnd type="none" w="lg" len="lg"/>
              </a14:hiddenLine>
            </a:ext>
          </a:extLst>
        </p:spPr>
        <p:txBody>
          <a:bodyPr wrap="none" tIns="91440" bIns="9144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2013 год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765096" y="3590129"/>
            <a:ext cx="3584449" cy="541338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</a:defRPr>
            </a:lvl1pPr>
          </a:lstStyle>
          <a:p>
            <a:r>
              <a:rPr lang="ru-RU" dirty="0"/>
              <a:t>Цель на 2013 год  – вовлеченность на уровне 65%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763688" y="4292964"/>
            <a:ext cx="3585857" cy="307777"/>
          </a:xfrm>
          <a:prstGeom prst="rect">
            <a:avLst/>
          </a:prstGeom>
          <a:solidFill>
            <a:srgbClr val="FFFF66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Вовлеченность</a:t>
            </a:r>
            <a:r>
              <a:rPr lang="ru-RU" b="1" dirty="0" smtClean="0"/>
              <a:t> </a:t>
            </a:r>
            <a:r>
              <a:rPr lang="ru-RU" b="1" dirty="0">
                <a:solidFill>
                  <a:srgbClr val="002060"/>
                </a:solidFill>
              </a:rPr>
              <a:t>– 67</a:t>
            </a:r>
            <a:r>
              <a:rPr lang="ru-RU" b="1" dirty="0" smtClean="0">
                <a:solidFill>
                  <a:srgbClr val="002060"/>
                </a:solidFill>
              </a:rPr>
              <a:t>%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763688" y="4639039"/>
            <a:ext cx="3585857" cy="523220"/>
          </a:xfrm>
          <a:prstGeom prst="rect">
            <a:avLst/>
          </a:prstGeom>
          <a:solidFill>
            <a:srgbClr val="FFFF66"/>
          </a:solidFill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</a:defRPr>
            </a:lvl1pPr>
            <a:lvl2pPr marL="742950" indent="-285750">
              <a:defRPr sz="1400"/>
            </a:lvl2pPr>
            <a:lvl3pPr marL="1143000" indent="-228600">
              <a:defRPr sz="1400"/>
            </a:lvl3pPr>
            <a:lvl4pPr marL="1600200" indent="-228600">
              <a:defRPr sz="1400"/>
            </a:lvl4pPr>
            <a:lvl5pPr marL="2057400" indent="-228600">
              <a:defRPr sz="14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/>
            </a:lvl9pPr>
          </a:lstStyle>
          <a:p>
            <a:r>
              <a:rPr lang="ru-RU" dirty="0"/>
              <a:t>Цель на 2014 год – вовлеченность на уровне – 67%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194748774"/>
              </p:ext>
            </p:extLst>
          </p:nvPr>
        </p:nvGraphicFramePr>
        <p:xfrm>
          <a:off x="5607811" y="1350268"/>
          <a:ext cx="3116765" cy="1631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Rectangle 3"/>
          <p:cNvSpPr txBox="1">
            <a:spLocks noChangeArrowheads="1"/>
          </p:cNvSpPr>
          <p:nvPr/>
        </p:nvSpPr>
        <p:spPr bwMode="auto">
          <a:xfrm>
            <a:off x="5622182" y="3247623"/>
            <a:ext cx="3120526" cy="7587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40000"/>
              </a:spcBef>
              <a:spcAft>
                <a:spcPct val="2000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2300" indent="-261938" algn="l" rtl="0" eaLnBrk="0" fontAlgn="base" hangingPunct="0">
              <a:spcBef>
                <a:spcPct val="0"/>
              </a:spcBef>
              <a:spcAft>
                <a:spcPct val="20000"/>
              </a:spcAft>
              <a:buBlip>
                <a:blip r:embed="rId6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892175" indent="-268288" algn="l" rtl="0" eaLnBrk="0" fontAlgn="base" hangingPunct="0">
              <a:spcBef>
                <a:spcPct val="0"/>
              </a:spcBef>
              <a:spcAft>
                <a:spcPct val="30000"/>
              </a:spcAft>
              <a:buBlip>
                <a:blip r:embed="rId6"/>
              </a:buBlip>
              <a:defRPr sz="2200">
                <a:solidFill>
                  <a:schemeClr val="tx1"/>
                </a:solidFill>
                <a:latin typeface="+mn-lt"/>
                <a:cs typeface="+mn-cs"/>
              </a:defRPr>
            </a:lvl3pPr>
            <a:lvl4pPr marL="16652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732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304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876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448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9020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177800" indent="0">
              <a:lnSpc>
                <a:spcPct val="90000"/>
              </a:lnSpc>
              <a:buNone/>
            </a:pPr>
            <a:endParaRPr lang="ru-RU" sz="100" b="1" dirty="0" smtClean="0">
              <a:solidFill>
                <a:srgbClr val="FF0000"/>
              </a:solidFill>
            </a:endParaRPr>
          </a:p>
          <a:p>
            <a:pPr marL="266700" indent="-177800">
              <a:lnSpc>
                <a:spcPct val="90000"/>
              </a:lnSpc>
              <a:buFont typeface="Arial" pitchFamily="34" charset="0"/>
              <a:buChar char="•"/>
              <a:tabLst>
                <a:tab pos="266700" algn="l"/>
              </a:tabLst>
            </a:pPr>
            <a:r>
              <a:rPr lang="ru-RU" sz="1600" dirty="0" smtClean="0"/>
              <a:t>Уровень вовлеченности по отрасли вырос с 60 до 73%</a:t>
            </a:r>
          </a:p>
        </p:txBody>
      </p:sp>
      <p:sp>
        <p:nvSpPr>
          <p:cNvPr id="18" name="Стрелка вправо 14"/>
          <p:cNvSpPr>
            <a:spLocks noChangeArrowheads="1"/>
          </p:cNvSpPr>
          <p:nvPr/>
        </p:nvSpPr>
        <p:spPr bwMode="auto">
          <a:xfrm>
            <a:off x="219002" y="5293366"/>
            <a:ext cx="1301262" cy="677863"/>
          </a:xfrm>
          <a:prstGeom prst="rightArrow">
            <a:avLst>
              <a:gd name="adj1" fmla="val 50000"/>
              <a:gd name="adj2" fmla="val 49978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 type="none" w="lg" len="lg"/>
                <a:tailEnd type="none" w="lg" len="lg"/>
              </a14:hiddenLine>
            </a:ext>
          </a:extLst>
        </p:spPr>
        <p:txBody>
          <a:bodyPr wrap="none" tIns="91440" bIns="9144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2014 год</a:t>
            </a:r>
            <a:endParaRPr lang="ru-RU" dirty="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746511" y="5374082"/>
            <a:ext cx="3585857" cy="3077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Вовлеченность</a:t>
            </a:r>
            <a:r>
              <a:rPr lang="ru-RU" b="1" dirty="0" smtClean="0"/>
              <a:t> </a:t>
            </a:r>
            <a:r>
              <a:rPr lang="ru-RU" b="1" dirty="0">
                <a:solidFill>
                  <a:srgbClr val="002060"/>
                </a:solidFill>
              </a:rPr>
              <a:t>– </a:t>
            </a:r>
            <a:r>
              <a:rPr lang="ru-RU" b="1" dirty="0" smtClean="0">
                <a:solidFill>
                  <a:srgbClr val="002060"/>
                </a:solidFill>
              </a:rPr>
              <a:t>73%!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765096" y="5733256"/>
            <a:ext cx="3585857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</a:defRPr>
            </a:lvl1pPr>
            <a:lvl2pPr marL="742950" indent="-285750">
              <a:defRPr sz="1400"/>
            </a:lvl2pPr>
            <a:lvl3pPr marL="1143000" indent="-228600">
              <a:defRPr sz="1400"/>
            </a:lvl3pPr>
            <a:lvl4pPr marL="1600200" indent="-228600">
              <a:defRPr sz="1400"/>
            </a:lvl4pPr>
            <a:lvl5pPr marL="2057400" indent="-228600">
              <a:defRPr sz="14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/>
            </a:lvl9pPr>
          </a:lstStyle>
          <a:p>
            <a:r>
              <a:rPr lang="ru-RU" dirty="0"/>
              <a:t>Цель на </a:t>
            </a:r>
            <a:r>
              <a:rPr lang="ru-RU" dirty="0" smtClean="0"/>
              <a:t>2015 </a:t>
            </a:r>
            <a:r>
              <a:rPr lang="ru-RU" dirty="0"/>
              <a:t>год – вовлеченность на уровне – </a:t>
            </a:r>
            <a:r>
              <a:rPr lang="ru-RU" dirty="0" smtClean="0"/>
              <a:t>75%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01233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0" y="1340769"/>
            <a:ext cx="4572000" cy="496855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337038" y="228601"/>
            <a:ext cx="8699457" cy="530225"/>
          </a:xfrm>
          <a:noFill/>
        </p:spPr>
        <p:txBody>
          <a:bodyPr/>
          <a:lstStyle/>
          <a:p>
            <a:pPr eaLnBrk="1" hangingPunct="1"/>
            <a:r>
              <a:rPr lang="ru-RU" sz="2400" dirty="0" smtClean="0"/>
              <a:t>Этапы работы с вовлеченностью</a:t>
            </a:r>
          </a:p>
        </p:txBody>
      </p:sp>
      <p:sp>
        <p:nvSpPr>
          <p:cNvPr id="60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2788" y="6448425"/>
            <a:ext cx="811212" cy="37782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fld id="{D7D26470-E4EA-41C1-8E4D-79632E3F3307}" type="slidenum">
              <a:rPr lang="ru-RU"/>
              <a:pPr/>
              <a:t>6</a:t>
            </a:fld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778943161"/>
              </p:ext>
            </p:extLst>
          </p:nvPr>
        </p:nvGraphicFramePr>
        <p:xfrm>
          <a:off x="2123728" y="1403154"/>
          <a:ext cx="6048672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Развернутая стрелка 5"/>
          <p:cNvSpPr/>
          <p:nvPr/>
        </p:nvSpPr>
        <p:spPr>
          <a:xfrm rot="16200000">
            <a:off x="-933724" y="2599981"/>
            <a:ext cx="4532689" cy="2302298"/>
          </a:xfrm>
          <a:prstGeom prst="uturnArrow">
            <a:avLst>
              <a:gd name="adj1" fmla="val 24265"/>
              <a:gd name="adj2" fmla="val 25000"/>
              <a:gd name="adj3" fmla="val 25000"/>
              <a:gd name="adj4" fmla="val 43750"/>
              <a:gd name="adj5" fmla="val 75000"/>
            </a:avLst>
          </a:prstGeom>
          <a:solidFill>
            <a:srgbClr val="FCE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5445224"/>
            <a:ext cx="1872208" cy="572249"/>
          </a:xfrm>
          <a:prstGeom prst="rect">
            <a:avLst/>
          </a:prstGeom>
          <a:solidFill>
            <a:srgbClr val="FCE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3486289"/>
            <a:ext cx="19782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/>
              <a:t>Работает сообщество экспертов </a:t>
            </a:r>
            <a:r>
              <a:rPr lang="ru-RU" sz="1500" b="1" dirty="0" smtClean="0"/>
              <a:t>вовлеченности</a:t>
            </a:r>
            <a:endParaRPr lang="ru-RU" sz="1500" b="1" dirty="0"/>
          </a:p>
        </p:txBody>
      </p:sp>
      <p:pic>
        <p:nvPicPr>
          <p:cNvPr id="215041" name="Picture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864" y="1268760"/>
            <a:ext cx="1547664" cy="153396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4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924944"/>
            <a:ext cx="1547664" cy="1547664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43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340" y="4633103"/>
            <a:ext cx="1543136" cy="152003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163201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337038" y="228601"/>
            <a:ext cx="8699457" cy="530225"/>
          </a:xfrm>
          <a:noFill/>
        </p:spPr>
        <p:txBody>
          <a:bodyPr/>
          <a:lstStyle/>
          <a:p>
            <a:pPr eaLnBrk="1" hangingPunct="1"/>
            <a:r>
              <a:rPr lang="ru-RU" sz="2400" dirty="0" smtClean="0"/>
              <a:t>Ключевые факторы влияния</a:t>
            </a:r>
          </a:p>
        </p:txBody>
      </p:sp>
      <p:sp>
        <p:nvSpPr>
          <p:cNvPr id="60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32788" y="6448425"/>
            <a:ext cx="811212" cy="37782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fld id="{D7D26470-E4EA-41C1-8E4D-79632E3F3307}" type="slidenum">
              <a:rPr lang="ru-RU">
                <a:solidFill>
                  <a:srgbClr val="003274"/>
                </a:solidFill>
              </a:rPr>
              <a:pPr/>
              <a:t>7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13" name="TextBox 12"/>
          <p:cNvSpPr txBox="1"/>
          <p:nvPr>
            <p:custDataLst>
              <p:tags r:id="rId2"/>
            </p:custDataLst>
          </p:nvPr>
        </p:nvSpPr>
        <p:spPr>
          <a:xfrm flipH="1">
            <a:off x="3088247" y="5015309"/>
            <a:ext cx="2692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14142"/>
                </a:solidFill>
                <a:latin typeface="Arial" charset="0"/>
                <a:cs typeface="Arial" charset="0"/>
              </a:rPr>
              <a:t>Топ-менеджмент</a:t>
            </a:r>
            <a:endParaRPr lang="ru-RU" sz="1400" b="1" dirty="0">
              <a:solidFill>
                <a:srgbClr val="414142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TextBox 13"/>
          <p:cNvSpPr txBox="1"/>
          <p:nvPr>
            <p:custDataLst>
              <p:tags r:id="rId3"/>
            </p:custDataLst>
          </p:nvPr>
        </p:nvSpPr>
        <p:spPr>
          <a:xfrm flipH="1">
            <a:off x="71439" y="5015309"/>
            <a:ext cx="3148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14142"/>
                </a:solidFill>
                <a:latin typeface="Arial" charset="0"/>
                <a:cs typeface="Arial" charset="0"/>
              </a:rPr>
              <a:t>Ценность сотрудников</a:t>
            </a:r>
            <a:endParaRPr lang="ru-RU" sz="1400" b="1" dirty="0">
              <a:solidFill>
                <a:srgbClr val="414142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Oval 3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3719576" y="3395556"/>
            <a:ext cx="286161" cy="1060453"/>
          </a:xfrm>
          <a:prstGeom prst="upArrow">
            <a:avLst/>
          </a:prstGeom>
          <a:gradFill rotWithShape="1">
            <a:gsLst>
              <a:gs pos="0">
                <a:srgbClr val="4596D1">
                  <a:shade val="51000"/>
                  <a:satMod val="130000"/>
                </a:srgbClr>
              </a:gs>
              <a:gs pos="80000">
                <a:srgbClr val="4596D1">
                  <a:shade val="93000"/>
                  <a:satMod val="130000"/>
                </a:srgbClr>
              </a:gs>
              <a:gs pos="100000">
                <a:srgbClr val="4596D1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596D1">
                <a:shade val="95000"/>
                <a:satMod val="105000"/>
              </a:srgbClr>
            </a:solidFill>
            <a:prstDash val="solid"/>
            <a:headEnd/>
            <a:tailEnd/>
          </a:ln>
          <a:effectLst/>
        </p:spPr>
        <p:txBody>
          <a:bodyPr lIns="0" tIns="0" rIns="0" bIns="0" anchor="ctr" anchorCtr="1"/>
          <a:lstStyle/>
          <a:p>
            <a:pPr marL="0" marR="0" lvl="0" indent="0" defTabSz="9135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0000"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>
            <p:custDataLst>
              <p:tags r:id="rId5"/>
            </p:custDataLst>
          </p:nvPr>
        </p:nvSpPr>
        <p:spPr>
          <a:xfrm>
            <a:off x="3059176" y="3657493"/>
            <a:ext cx="909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414142"/>
                </a:solidFill>
                <a:latin typeface="Arial" charset="0"/>
                <a:cs typeface="Arial" charset="0"/>
              </a:rPr>
              <a:t>+ 22%</a:t>
            </a:r>
            <a:endParaRPr lang="ru-RU" sz="1600" b="1" dirty="0">
              <a:solidFill>
                <a:srgbClr val="414142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Oval 3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>
            <a:off x="1243212" y="3395556"/>
            <a:ext cx="286161" cy="1060453"/>
          </a:xfrm>
          <a:prstGeom prst="upArrow">
            <a:avLst/>
          </a:prstGeom>
          <a:gradFill rotWithShape="1">
            <a:gsLst>
              <a:gs pos="0">
                <a:srgbClr val="4596D1">
                  <a:shade val="51000"/>
                  <a:satMod val="130000"/>
                </a:srgbClr>
              </a:gs>
              <a:gs pos="80000">
                <a:srgbClr val="4596D1">
                  <a:shade val="93000"/>
                  <a:satMod val="130000"/>
                </a:srgbClr>
              </a:gs>
              <a:gs pos="100000">
                <a:srgbClr val="4596D1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596D1">
                <a:shade val="95000"/>
                <a:satMod val="105000"/>
              </a:srgbClr>
            </a:solidFill>
            <a:prstDash val="solid"/>
            <a:headEnd/>
            <a:tailEnd/>
          </a:ln>
          <a:effectLst/>
        </p:spPr>
        <p:txBody>
          <a:bodyPr lIns="0" tIns="0" rIns="0" bIns="0" anchor="ctr" anchorCtr="1"/>
          <a:lstStyle/>
          <a:p>
            <a:pPr marL="0" marR="0" lvl="0" indent="0" defTabSz="9135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0000"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>
            <p:custDataLst>
              <p:tags r:id="rId7"/>
            </p:custDataLst>
          </p:nvPr>
        </p:nvSpPr>
        <p:spPr>
          <a:xfrm>
            <a:off x="397075" y="3657493"/>
            <a:ext cx="909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414142"/>
                </a:solidFill>
                <a:latin typeface="Arial" charset="0"/>
                <a:cs typeface="Arial" charset="0"/>
              </a:rPr>
              <a:t>+ 20%</a:t>
            </a:r>
            <a:endParaRPr lang="ru-RU" sz="1600" b="1" dirty="0">
              <a:solidFill>
                <a:srgbClr val="414142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Скругленный прямоугольник 18"/>
          <p:cNvSpPr/>
          <p:nvPr>
            <p:custDataLst>
              <p:tags r:id="rId8"/>
            </p:custDataLst>
          </p:nvPr>
        </p:nvSpPr>
        <p:spPr>
          <a:xfrm>
            <a:off x="397074" y="3215883"/>
            <a:ext cx="2587425" cy="1834234"/>
          </a:xfrm>
          <a:prstGeom prst="roundRect">
            <a:avLst/>
          </a:prstGeom>
          <a:noFill/>
          <a:ln w="25400" cap="flat" cmpd="sng" algn="ctr">
            <a:solidFill>
              <a:srgbClr val="F37D0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0" name="Скругленный прямоугольник 19"/>
          <p:cNvSpPr/>
          <p:nvPr>
            <p:custDataLst>
              <p:tags r:id="rId9"/>
            </p:custDataLst>
          </p:nvPr>
        </p:nvSpPr>
        <p:spPr>
          <a:xfrm>
            <a:off x="3105213" y="3215883"/>
            <a:ext cx="2522945" cy="1834234"/>
          </a:xfrm>
          <a:prstGeom prst="roundRect">
            <a:avLst/>
          </a:prstGeom>
          <a:noFill/>
          <a:ln w="25400" cap="flat" cmpd="sng" algn="ctr">
            <a:solidFill>
              <a:srgbClr val="F37D0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cxnSp>
        <p:nvCxnSpPr>
          <p:cNvPr id="21" name="Прямая соединительная линия 20"/>
          <p:cNvCxnSpPr/>
          <p:nvPr>
            <p:custDataLst>
              <p:tags r:id="rId10"/>
            </p:custDataLst>
          </p:nvPr>
        </p:nvCxnSpPr>
        <p:spPr bwMode="auto">
          <a:xfrm>
            <a:off x="5056251" y="3879887"/>
            <a:ext cx="133350" cy="0"/>
          </a:xfrm>
          <a:prstGeom prst="line">
            <a:avLst/>
          </a:prstGeom>
          <a:noFill/>
          <a:ln w="3175" cap="flat" cmpd="sng" algn="ctr">
            <a:solidFill>
              <a:srgbClr val="414142"/>
            </a:solidFill>
            <a:prstDash val="lgDash"/>
            <a:headEnd type="none"/>
            <a:tailEnd type="none"/>
          </a:ln>
          <a:effectLst/>
        </p:spPr>
      </p:cxnSp>
      <p:cxnSp>
        <p:nvCxnSpPr>
          <p:cNvPr id="22" name="Прямая соединительная линия 21"/>
          <p:cNvCxnSpPr/>
          <p:nvPr>
            <p:custDataLst>
              <p:tags r:id="rId11"/>
            </p:custDataLst>
          </p:nvPr>
        </p:nvCxnSpPr>
        <p:spPr bwMode="auto">
          <a:xfrm>
            <a:off x="4751451" y="4175162"/>
            <a:ext cx="133350" cy="0"/>
          </a:xfrm>
          <a:prstGeom prst="line">
            <a:avLst/>
          </a:prstGeom>
          <a:noFill/>
          <a:ln w="3175" cap="flat" cmpd="sng" algn="ctr">
            <a:solidFill>
              <a:srgbClr val="414142"/>
            </a:solidFill>
            <a:prstDash val="lgDash"/>
            <a:headEnd type="none"/>
            <a:tailEnd type="none"/>
          </a:ln>
          <a:effectLst/>
        </p:spPr>
      </p:cxnSp>
      <p:cxnSp>
        <p:nvCxnSpPr>
          <p:cNvPr id="23" name="Прямая соединительная линия 22"/>
          <p:cNvCxnSpPr/>
          <p:nvPr>
            <p:custDataLst>
              <p:tags r:id="rId12"/>
            </p:custDataLst>
          </p:nvPr>
        </p:nvCxnSpPr>
        <p:spPr bwMode="auto">
          <a:xfrm>
            <a:off x="4446651" y="4318037"/>
            <a:ext cx="133350" cy="0"/>
          </a:xfrm>
          <a:prstGeom prst="line">
            <a:avLst/>
          </a:prstGeom>
          <a:noFill/>
          <a:ln w="3175" cap="flat" cmpd="sng" algn="ctr">
            <a:solidFill>
              <a:srgbClr val="414142"/>
            </a:solidFill>
            <a:prstDash val="lgDash"/>
            <a:headEnd type="none"/>
            <a:tailEnd type="none"/>
          </a:ln>
          <a:effectLst/>
        </p:spPr>
      </p:cxnSp>
      <p:graphicFrame>
        <p:nvGraphicFramePr>
          <p:cNvPr id="24" name="Объект 23"/>
          <p:cNvGraphicFramePr>
            <a:graphicFrameLocks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774738194"/>
              </p:ext>
            </p:extLst>
          </p:nvPr>
        </p:nvGraphicFramePr>
        <p:xfrm>
          <a:off x="4113276" y="3413162"/>
          <a:ext cx="1428797" cy="1238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58" name="Диаграмма" r:id="rId67" imgW="1428797" imgH="1238185" progId="MSGraph.Chart.8">
                  <p:embed followColorScheme="full"/>
                </p:oleObj>
              </mc:Choice>
              <mc:Fallback>
                <p:oleObj name="Диаграмма" r:id="rId67" imgW="1428797" imgH="1238185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4113276" y="3413162"/>
                        <a:ext cx="1428797" cy="1238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 useBgFill="1">
        <p:nvSpPr>
          <p:cNvPr id="25" name="Полилиния 24"/>
          <p:cNvSpPr/>
          <p:nvPr>
            <p:custDataLst>
              <p:tags r:id="rId14"/>
            </p:custDataLst>
          </p:nvPr>
        </p:nvSpPr>
        <p:spPr bwMode="white">
          <a:xfrm>
            <a:off x="4237101" y="4349787"/>
            <a:ext cx="260351" cy="127001"/>
          </a:xfrm>
          <a:custGeom>
            <a:avLst/>
            <a:gdLst/>
            <a:ahLst/>
            <a:cxnLst/>
            <a:rect l="0" t="0" r="0" b="0"/>
            <a:pathLst>
              <a:path w="260351" h="127001">
                <a:moveTo>
                  <a:pt x="0" y="69850"/>
                </a:moveTo>
                <a:lnTo>
                  <a:pt x="260350" y="0"/>
                </a:lnTo>
                <a:lnTo>
                  <a:pt x="260350" y="57150"/>
                </a:lnTo>
                <a:lnTo>
                  <a:pt x="0" y="127000"/>
                </a:lnTo>
                <a:close/>
              </a:path>
            </a:pathLst>
          </a:custGeom>
          <a:blipFill dpi="0" rotWithShape="0">
            <a:blip r:embed="rId69" cstate="print"/>
            <a:srcRect/>
            <a:stretch>
              <a:fillRect l="-3119512" t="-2802500" r="-292683" b="-2497500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6" name="Полилиния 25"/>
          <p:cNvSpPr/>
          <p:nvPr>
            <p:custDataLst>
              <p:tags r:id="rId15"/>
            </p:custDataLst>
          </p:nvPr>
        </p:nvSpPr>
        <p:spPr bwMode="auto">
          <a:xfrm>
            <a:off x="4237101" y="4406937"/>
            <a:ext cx="260351" cy="69851"/>
          </a:xfrm>
          <a:custGeom>
            <a:avLst/>
            <a:gdLst/>
            <a:ahLst/>
            <a:cxnLst/>
            <a:rect l="0" t="0" r="0" b="0"/>
            <a:pathLst>
              <a:path w="260351" h="69851">
                <a:moveTo>
                  <a:pt x="0" y="69850"/>
                </a:moveTo>
                <a:lnTo>
                  <a:pt x="260350" y="0"/>
                </a:lnTo>
              </a:path>
            </a:pathLst>
          </a:custGeom>
          <a:noFill/>
          <a:ln w="9525" cap="flat" cmpd="sng" algn="ctr">
            <a:solidFill>
              <a:srgbClr val="414142"/>
            </a:solidFill>
            <a:prstDash val="solid"/>
            <a:headEnd type="none"/>
            <a:tailEnd type="none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7" name="Полилиния 26"/>
          <p:cNvSpPr/>
          <p:nvPr>
            <p:custDataLst>
              <p:tags r:id="rId16"/>
            </p:custDataLst>
          </p:nvPr>
        </p:nvSpPr>
        <p:spPr bwMode="auto">
          <a:xfrm>
            <a:off x="4237101" y="4349787"/>
            <a:ext cx="260351" cy="69851"/>
          </a:xfrm>
          <a:custGeom>
            <a:avLst/>
            <a:gdLst/>
            <a:ahLst/>
            <a:cxnLst/>
            <a:rect l="0" t="0" r="0" b="0"/>
            <a:pathLst>
              <a:path w="260351" h="69851">
                <a:moveTo>
                  <a:pt x="0" y="69850"/>
                </a:moveTo>
                <a:lnTo>
                  <a:pt x="260350" y="0"/>
                </a:lnTo>
              </a:path>
            </a:pathLst>
          </a:custGeom>
          <a:noFill/>
          <a:ln w="9525" cap="flat" cmpd="sng" algn="ctr">
            <a:solidFill>
              <a:srgbClr val="414142"/>
            </a:solidFill>
            <a:prstDash val="solid"/>
            <a:headEnd type="none"/>
            <a:tailEnd type="none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" name="Прямоугольник 27"/>
          <p:cNvSpPr/>
          <p:nvPr>
            <p:custDataLst>
              <p:tags r:id="rId17"/>
            </p:custDataLst>
          </p:nvPr>
        </p:nvSpPr>
        <p:spPr bwMode="auto">
          <a:xfrm>
            <a:off x="5184838" y="4600612"/>
            <a:ext cx="182563" cy="3365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vert="eaVert" wrap="none" lIns="0" tIns="0" rIns="0" bIns="0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D45776-EB45-452F-A1F1-DCB0BC83DAAB}" type="datetime'''''''''''''''''''''''''2''0''''''''''''''''1''''''''4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2014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Прямоугольник 28"/>
          <p:cNvSpPr/>
          <p:nvPr>
            <p:custDataLst>
              <p:tags r:id="rId18"/>
            </p:custDataLst>
          </p:nvPr>
        </p:nvSpPr>
        <p:spPr bwMode="gray">
          <a:xfrm>
            <a:off x="5170551" y="3603662"/>
            <a:ext cx="209550" cy="182563"/>
          </a:xfrm>
          <a:prstGeom prst="rect">
            <a:avLst/>
          </a:prstGeom>
          <a:solidFill>
            <a:srgbClr val="F37D0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wrap="none" lIns="20638" tIns="0" rIns="20638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27498E-AA0C-4B55-8955-03E10C58D796}" type="datetime'''1''''''''''''''''''''''''''''''''''0''''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Прямоугольник 29"/>
          <p:cNvSpPr/>
          <p:nvPr>
            <p:custDataLst>
              <p:tags r:id="rId19"/>
            </p:custDataLst>
          </p:nvPr>
        </p:nvSpPr>
        <p:spPr bwMode="auto">
          <a:xfrm>
            <a:off x="4880038" y="4600612"/>
            <a:ext cx="182563" cy="3365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vert="eaVert" wrap="none" lIns="0" tIns="0" rIns="0" bIns="0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35D2A8-1A80-4F85-8BFE-95EFB29D5530}" type="datetime'''''''''''''''''''2''''''''''''0''1''''''''''''''''''''3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2013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Прямоугольник 30"/>
          <p:cNvSpPr/>
          <p:nvPr>
            <p:custDataLst>
              <p:tags r:id="rId20"/>
            </p:custDataLst>
          </p:nvPr>
        </p:nvSpPr>
        <p:spPr bwMode="gray">
          <a:xfrm>
            <a:off x="4908613" y="3937037"/>
            <a:ext cx="125413" cy="1825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wrap="none" lIns="20638" tIns="0" rIns="20638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BD7BA-F7C0-4627-818E-C9FEAD0B612A}" type="datetime'''''''''''''''''''''''''''''''''''8''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Прямоугольник 31"/>
          <p:cNvSpPr/>
          <p:nvPr>
            <p:custDataLst>
              <p:tags r:id="rId21"/>
            </p:custDataLst>
          </p:nvPr>
        </p:nvSpPr>
        <p:spPr bwMode="auto">
          <a:xfrm>
            <a:off x="4575238" y="4600612"/>
            <a:ext cx="182563" cy="3365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vert="eaVert" wrap="none" lIns="0" tIns="0" rIns="0" bIns="0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C2BEA1-E93B-455D-9950-E6D9DC62BDA0}" type="datetime'''''2''''''''''''''''''0''''''''''''''''''''''''1''2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2012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Прямоугольник 32"/>
          <p:cNvSpPr/>
          <p:nvPr>
            <p:custDataLst>
              <p:tags r:id="rId22"/>
            </p:custDataLst>
          </p:nvPr>
        </p:nvSpPr>
        <p:spPr bwMode="gray">
          <a:xfrm>
            <a:off x="4603813" y="4156112"/>
            <a:ext cx="125413" cy="182563"/>
          </a:xfrm>
          <a:prstGeom prst="rect">
            <a:avLst/>
          </a:prstGeom>
          <a:solidFill>
            <a:srgbClr val="F37D0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wrap="none" lIns="20638" tIns="0" rIns="20638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93F365-BCCC-4634-8104-C28CD0F12A3B}" type="datetime'''''''4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Прямоугольник 33"/>
          <p:cNvSpPr/>
          <p:nvPr>
            <p:custDataLst>
              <p:tags r:id="rId23"/>
            </p:custDataLst>
          </p:nvPr>
        </p:nvSpPr>
        <p:spPr bwMode="auto">
          <a:xfrm>
            <a:off x="4270438" y="4600612"/>
            <a:ext cx="182563" cy="3365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vert="eaVert" wrap="none" lIns="0" tIns="0" rIns="0" bIns="0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D701AC-C4C7-40DD-AD35-3D08A102DBC7}" type="datetime'''201''1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2011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Прямоугольник 34"/>
          <p:cNvSpPr/>
          <p:nvPr>
            <p:custDataLst>
              <p:tags r:id="rId24"/>
            </p:custDataLst>
          </p:nvPr>
        </p:nvSpPr>
        <p:spPr bwMode="auto">
          <a:xfrm>
            <a:off x="4256151" y="4110075"/>
            <a:ext cx="209550" cy="1825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wrap="none" lIns="20638" tIns="0" rIns="20638" bIns="0" rtlCol="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A9FD80-6AC2-4873-89F0-A04122A1C1D3}" type="datetime'''''''''''''''''3''''''''''''''5''''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36" name="Прямая соединительная линия 35"/>
          <p:cNvCxnSpPr/>
          <p:nvPr>
            <p:custDataLst>
              <p:tags r:id="rId25"/>
            </p:custDataLst>
          </p:nvPr>
        </p:nvCxnSpPr>
        <p:spPr bwMode="auto">
          <a:xfrm>
            <a:off x="2400363" y="3905287"/>
            <a:ext cx="142875" cy="0"/>
          </a:xfrm>
          <a:prstGeom prst="line">
            <a:avLst/>
          </a:prstGeom>
          <a:noFill/>
          <a:ln w="3175" cap="flat" cmpd="sng" algn="ctr">
            <a:solidFill>
              <a:srgbClr val="414142"/>
            </a:solidFill>
            <a:prstDash val="lgDash"/>
            <a:headEnd type="none"/>
            <a:tailEnd type="none"/>
          </a:ln>
          <a:effectLst/>
        </p:spPr>
      </p:cxnSp>
      <p:cxnSp>
        <p:nvCxnSpPr>
          <p:cNvPr id="37" name="Прямая соединительная линия 36"/>
          <p:cNvCxnSpPr/>
          <p:nvPr>
            <p:custDataLst>
              <p:tags r:id="rId26"/>
            </p:custDataLst>
          </p:nvPr>
        </p:nvCxnSpPr>
        <p:spPr bwMode="auto">
          <a:xfrm>
            <a:off x="2076513" y="4171987"/>
            <a:ext cx="142875" cy="0"/>
          </a:xfrm>
          <a:prstGeom prst="line">
            <a:avLst/>
          </a:prstGeom>
          <a:noFill/>
          <a:ln w="3175" cap="flat" cmpd="sng" algn="ctr">
            <a:solidFill>
              <a:srgbClr val="414142"/>
            </a:solidFill>
            <a:prstDash val="lgDash"/>
            <a:headEnd type="none"/>
            <a:tailEnd type="none"/>
          </a:ln>
          <a:effectLst/>
        </p:spPr>
      </p:cxnSp>
      <p:cxnSp>
        <p:nvCxnSpPr>
          <p:cNvPr id="38" name="Прямая соединительная линия 37"/>
          <p:cNvCxnSpPr/>
          <p:nvPr>
            <p:custDataLst>
              <p:tags r:id="rId27"/>
            </p:custDataLst>
          </p:nvPr>
        </p:nvCxnSpPr>
        <p:spPr bwMode="auto">
          <a:xfrm>
            <a:off x="1752663" y="4324387"/>
            <a:ext cx="142875" cy="0"/>
          </a:xfrm>
          <a:prstGeom prst="line">
            <a:avLst/>
          </a:prstGeom>
          <a:noFill/>
          <a:ln w="3175" cap="flat" cmpd="sng" algn="ctr">
            <a:solidFill>
              <a:srgbClr val="414142"/>
            </a:solidFill>
            <a:prstDash val="lgDash"/>
            <a:headEnd type="none"/>
            <a:tailEnd type="none"/>
          </a:ln>
          <a:effectLst/>
        </p:spPr>
      </p:cxnSp>
      <p:graphicFrame>
        <p:nvGraphicFramePr>
          <p:cNvPr id="39" name="Объект 38"/>
          <p:cNvGraphicFramePr>
            <a:graphicFrameLocks/>
          </p:cNvGraphicFramePr>
          <p:nvPr>
            <p:custDataLst>
              <p:tags r:id="rId28"/>
            </p:custDataLst>
            <p:extLst>
              <p:ext uri="{D42A27DB-BD31-4B8C-83A1-F6EECF244321}">
                <p14:modId xmlns:p14="http://schemas.microsoft.com/office/powerpoint/2010/main" val="1176749173"/>
              </p:ext>
            </p:extLst>
          </p:nvPr>
        </p:nvGraphicFramePr>
        <p:xfrm>
          <a:off x="1409763" y="3467137"/>
          <a:ext cx="1504920" cy="1190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59" name="Диаграмма" r:id="rId70" imgW="1504920" imgH="1190677" progId="MSGraph.Chart.8">
                  <p:embed followColorScheme="full"/>
                </p:oleObj>
              </mc:Choice>
              <mc:Fallback>
                <p:oleObj name="Диаграмма" r:id="rId70" imgW="1504920" imgH="1190677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1409763" y="3467137"/>
                        <a:ext cx="1504920" cy="1190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 useBgFill="1">
        <p:nvSpPr>
          <p:cNvPr id="40" name="Полилиния 39"/>
          <p:cNvSpPr/>
          <p:nvPr>
            <p:custDataLst>
              <p:tags r:id="rId29"/>
            </p:custDataLst>
          </p:nvPr>
        </p:nvSpPr>
        <p:spPr bwMode="white">
          <a:xfrm>
            <a:off x="1538351" y="4348200"/>
            <a:ext cx="269876" cy="128588"/>
          </a:xfrm>
          <a:custGeom>
            <a:avLst/>
            <a:gdLst/>
            <a:ahLst/>
            <a:cxnLst/>
            <a:rect l="0" t="0" r="0" b="0"/>
            <a:pathLst>
              <a:path w="269876" h="128588">
                <a:moveTo>
                  <a:pt x="0" y="71437"/>
                </a:moveTo>
                <a:lnTo>
                  <a:pt x="269875" y="0"/>
                </a:lnTo>
                <a:lnTo>
                  <a:pt x="269875" y="57150"/>
                </a:lnTo>
                <a:lnTo>
                  <a:pt x="0" y="128587"/>
                </a:lnTo>
                <a:close/>
              </a:path>
            </a:pathLst>
          </a:custGeom>
          <a:blipFill dpi="0" rotWithShape="0">
            <a:blip r:embed="rId69" cstate="print"/>
            <a:srcRect/>
            <a:stretch>
              <a:fillRect l="-637059" t="-3566681" r="-2651176" b="-1666673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1" name="Полилиния 40"/>
          <p:cNvSpPr/>
          <p:nvPr>
            <p:custDataLst>
              <p:tags r:id="rId30"/>
            </p:custDataLst>
          </p:nvPr>
        </p:nvSpPr>
        <p:spPr bwMode="auto">
          <a:xfrm>
            <a:off x="1538351" y="4405350"/>
            <a:ext cx="269876" cy="71438"/>
          </a:xfrm>
          <a:custGeom>
            <a:avLst/>
            <a:gdLst/>
            <a:ahLst/>
            <a:cxnLst/>
            <a:rect l="0" t="0" r="0" b="0"/>
            <a:pathLst>
              <a:path w="269876" h="71438">
                <a:moveTo>
                  <a:pt x="0" y="71437"/>
                </a:moveTo>
                <a:lnTo>
                  <a:pt x="269875" y="0"/>
                </a:lnTo>
              </a:path>
            </a:pathLst>
          </a:custGeom>
          <a:noFill/>
          <a:ln w="9525" cap="flat" cmpd="sng" algn="ctr">
            <a:solidFill>
              <a:srgbClr val="414142"/>
            </a:solidFill>
            <a:prstDash val="solid"/>
            <a:headEnd type="none"/>
            <a:tailEnd type="none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2" name="Полилиния 41"/>
          <p:cNvSpPr/>
          <p:nvPr>
            <p:custDataLst>
              <p:tags r:id="rId31"/>
            </p:custDataLst>
          </p:nvPr>
        </p:nvSpPr>
        <p:spPr bwMode="auto">
          <a:xfrm>
            <a:off x="1538351" y="4348200"/>
            <a:ext cx="269876" cy="71438"/>
          </a:xfrm>
          <a:custGeom>
            <a:avLst/>
            <a:gdLst/>
            <a:ahLst/>
            <a:cxnLst/>
            <a:rect l="0" t="0" r="0" b="0"/>
            <a:pathLst>
              <a:path w="269876" h="71438">
                <a:moveTo>
                  <a:pt x="0" y="71437"/>
                </a:moveTo>
                <a:lnTo>
                  <a:pt x="269875" y="0"/>
                </a:lnTo>
              </a:path>
            </a:pathLst>
          </a:custGeom>
          <a:noFill/>
          <a:ln w="9525" cap="flat" cmpd="sng" algn="ctr">
            <a:solidFill>
              <a:srgbClr val="414142"/>
            </a:solidFill>
            <a:prstDash val="solid"/>
            <a:headEnd type="none"/>
            <a:tailEnd type="none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3" name="Прямоугольник 42"/>
          <p:cNvSpPr/>
          <p:nvPr>
            <p:custDataLst>
              <p:tags r:id="rId32"/>
            </p:custDataLst>
          </p:nvPr>
        </p:nvSpPr>
        <p:spPr bwMode="auto">
          <a:xfrm>
            <a:off x="2543238" y="4606962"/>
            <a:ext cx="182563" cy="3365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vert="eaVert" wrap="none" lIns="0" tIns="0" rIns="0" bIns="0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F40C0A-2461-4086-AEB8-C34AA8595EF0}" type="datetime'''''''''''''''''''''''''''''''20''''''''''''''1''4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2014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4" name="Прямоугольник 43"/>
          <p:cNvSpPr/>
          <p:nvPr>
            <p:custDataLst>
              <p:tags r:id="rId33"/>
            </p:custDataLst>
          </p:nvPr>
        </p:nvSpPr>
        <p:spPr bwMode="gray">
          <a:xfrm>
            <a:off x="2571813" y="3643350"/>
            <a:ext cx="125413" cy="1825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wrap="none" lIns="20638" tIns="0" rIns="20638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981DE-E703-4D45-87FC-E7BF845B0CBE}" type="datetime'''''''''''''''''9''''''''''''''''''''''''''''''''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5" name="Прямоугольник 44"/>
          <p:cNvSpPr/>
          <p:nvPr>
            <p:custDataLst>
              <p:tags r:id="rId34"/>
            </p:custDataLst>
          </p:nvPr>
        </p:nvSpPr>
        <p:spPr bwMode="auto">
          <a:xfrm>
            <a:off x="2219388" y="4606962"/>
            <a:ext cx="182563" cy="3365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vert="eaVert" wrap="none" lIns="0" tIns="0" rIns="0" bIns="0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15DC80-9C4F-453D-B344-2372620CDC4D}" type="datetime'''''2''''''''''''''''''''''01''''''''''3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2013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6" name="Прямоугольник 45"/>
          <p:cNvSpPr/>
          <p:nvPr>
            <p:custDataLst>
              <p:tags r:id="rId35"/>
            </p:custDataLst>
          </p:nvPr>
        </p:nvSpPr>
        <p:spPr bwMode="gray">
          <a:xfrm>
            <a:off x="2247963" y="3948150"/>
            <a:ext cx="125413" cy="1825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wrap="none" lIns="20638" tIns="0" rIns="20638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DFF15-8DCF-4EE4-BDFB-A12B658B3DB9}" type="datetime'''''''''''''''7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7" name="Прямоугольник 46"/>
          <p:cNvSpPr/>
          <p:nvPr>
            <p:custDataLst>
              <p:tags r:id="rId36"/>
            </p:custDataLst>
          </p:nvPr>
        </p:nvSpPr>
        <p:spPr bwMode="auto">
          <a:xfrm>
            <a:off x="1895538" y="4606962"/>
            <a:ext cx="182563" cy="3365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vert="eaVert" wrap="none" lIns="0" tIns="0" rIns="0" bIns="0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8BCD-2BD8-4FF1-B55D-7ACE85B71D30}" type="datetime'''20''''''''''1''2''''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2012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8" name="Прямоугольник 47"/>
          <p:cNvSpPr/>
          <p:nvPr>
            <p:custDataLst>
              <p:tags r:id="rId37"/>
            </p:custDataLst>
          </p:nvPr>
        </p:nvSpPr>
        <p:spPr bwMode="gray">
          <a:xfrm>
            <a:off x="1924113" y="4157700"/>
            <a:ext cx="125413" cy="1825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wrap="none" lIns="20638" tIns="0" rIns="20638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BB3EF8-FA04-4071-B273-0B1BA3573066}" type="datetime'''''''''''''''''''''''''''''''4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9" name="Прямоугольник 48"/>
          <p:cNvSpPr/>
          <p:nvPr>
            <p:custDataLst>
              <p:tags r:id="rId38"/>
            </p:custDataLst>
          </p:nvPr>
        </p:nvSpPr>
        <p:spPr bwMode="auto">
          <a:xfrm>
            <a:off x="1571688" y="4606962"/>
            <a:ext cx="182563" cy="3365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vert="eaVert" wrap="none" lIns="0" tIns="0" rIns="0" bIns="0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0FA3DD-DC60-4011-807A-9673DC26EE63}" type="datetime'''''''2''''0''''''''''''''''''''''''''''''''''''11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2011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0" name="Прямоугольник 49"/>
          <p:cNvSpPr/>
          <p:nvPr>
            <p:custDataLst>
              <p:tags r:id="rId39"/>
            </p:custDataLst>
          </p:nvPr>
        </p:nvSpPr>
        <p:spPr bwMode="auto">
          <a:xfrm>
            <a:off x="1557401" y="4116425"/>
            <a:ext cx="209550" cy="1825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wrap="none" lIns="20638" tIns="0" rIns="20638" bIns="0" rtlCol="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0BE85F-F841-44A5-8095-4F65EB041A18}" type="datetime'''3''''''''1''''''''''''''''''''''''''''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51" name="Прямая соединительная линия 50"/>
          <p:cNvCxnSpPr/>
          <p:nvPr>
            <p:custDataLst>
              <p:tags r:id="rId40"/>
            </p:custDataLst>
          </p:nvPr>
        </p:nvCxnSpPr>
        <p:spPr bwMode="auto">
          <a:xfrm>
            <a:off x="7712138" y="4256125"/>
            <a:ext cx="133350" cy="0"/>
          </a:xfrm>
          <a:prstGeom prst="line">
            <a:avLst/>
          </a:prstGeom>
          <a:noFill/>
          <a:ln w="3175" cap="flat" cmpd="sng" algn="ctr">
            <a:solidFill>
              <a:srgbClr val="414142"/>
            </a:solidFill>
            <a:prstDash val="lgDash"/>
            <a:headEnd type="none"/>
            <a:tailEnd type="none"/>
          </a:ln>
          <a:effectLst/>
        </p:spPr>
      </p:cxnSp>
      <p:cxnSp>
        <p:nvCxnSpPr>
          <p:cNvPr id="52" name="Прямая соединительная линия 51"/>
          <p:cNvCxnSpPr/>
          <p:nvPr>
            <p:custDataLst>
              <p:tags r:id="rId41"/>
            </p:custDataLst>
          </p:nvPr>
        </p:nvCxnSpPr>
        <p:spPr bwMode="auto">
          <a:xfrm>
            <a:off x="8016938" y="4018000"/>
            <a:ext cx="133350" cy="0"/>
          </a:xfrm>
          <a:prstGeom prst="line">
            <a:avLst/>
          </a:prstGeom>
          <a:noFill/>
          <a:ln w="3175" cap="flat" cmpd="sng" algn="ctr">
            <a:solidFill>
              <a:srgbClr val="414142"/>
            </a:solidFill>
            <a:prstDash val="lgDash"/>
            <a:headEnd type="none"/>
            <a:tailEnd type="none"/>
          </a:ln>
          <a:effectLst/>
        </p:spPr>
      </p:cxnSp>
      <p:cxnSp>
        <p:nvCxnSpPr>
          <p:cNvPr id="53" name="Прямая соединительная линия 52"/>
          <p:cNvCxnSpPr/>
          <p:nvPr>
            <p:custDataLst>
              <p:tags r:id="rId42"/>
            </p:custDataLst>
          </p:nvPr>
        </p:nvCxnSpPr>
        <p:spPr bwMode="auto">
          <a:xfrm>
            <a:off x="7407338" y="4218025"/>
            <a:ext cx="133350" cy="0"/>
          </a:xfrm>
          <a:prstGeom prst="line">
            <a:avLst/>
          </a:prstGeom>
          <a:noFill/>
          <a:ln w="3175" cap="flat" cmpd="sng" algn="ctr">
            <a:solidFill>
              <a:srgbClr val="414142"/>
            </a:solidFill>
            <a:prstDash val="lgDash"/>
            <a:headEnd type="none"/>
            <a:tailEnd type="none"/>
          </a:ln>
          <a:effectLst/>
        </p:spPr>
      </p:cxnSp>
      <p:graphicFrame>
        <p:nvGraphicFramePr>
          <p:cNvPr id="54" name="Объект 53"/>
          <p:cNvGraphicFramePr>
            <a:graphicFrameLocks/>
          </p:cNvGraphicFramePr>
          <p:nvPr>
            <p:custDataLst>
              <p:tags r:id="rId43"/>
            </p:custDataLst>
            <p:extLst>
              <p:ext uri="{D42A27DB-BD31-4B8C-83A1-F6EECF244321}">
                <p14:modId xmlns:p14="http://schemas.microsoft.com/office/powerpoint/2010/main" val="2876915158"/>
              </p:ext>
            </p:extLst>
          </p:nvPr>
        </p:nvGraphicFramePr>
        <p:xfrm>
          <a:off x="7073963" y="3436975"/>
          <a:ext cx="1428797" cy="1162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60" name="Диаграмма" r:id="rId72" imgW="1428797" imgH="1162064" progId="MSGraph.Chart.8">
                  <p:embed followColorScheme="full"/>
                </p:oleObj>
              </mc:Choice>
              <mc:Fallback>
                <p:oleObj name="Диаграмма" r:id="rId72" imgW="1428797" imgH="116206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7073963" y="3436975"/>
                        <a:ext cx="1428797" cy="1162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 useBgFill="1">
        <p:nvSpPr>
          <p:cNvPr id="55" name="Полилиния 54"/>
          <p:cNvSpPr/>
          <p:nvPr>
            <p:custDataLst>
              <p:tags r:id="rId44"/>
            </p:custDataLst>
          </p:nvPr>
        </p:nvSpPr>
        <p:spPr bwMode="white">
          <a:xfrm>
            <a:off x="7197788" y="4289462"/>
            <a:ext cx="260351" cy="127001"/>
          </a:xfrm>
          <a:custGeom>
            <a:avLst/>
            <a:gdLst/>
            <a:ahLst/>
            <a:cxnLst/>
            <a:rect l="0" t="0" r="0" b="0"/>
            <a:pathLst>
              <a:path w="260351" h="127001">
                <a:moveTo>
                  <a:pt x="0" y="69850"/>
                </a:moveTo>
                <a:lnTo>
                  <a:pt x="260350" y="0"/>
                </a:lnTo>
                <a:lnTo>
                  <a:pt x="260350" y="57150"/>
                </a:lnTo>
                <a:lnTo>
                  <a:pt x="0" y="127000"/>
                </a:lnTo>
                <a:close/>
              </a:path>
            </a:pathLst>
          </a:custGeom>
          <a:blipFill dpi="0" rotWithShape="0">
            <a:blip r:embed="rId69" cstate="print"/>
            <a:srcRect/>
            <a:stretch>
              <a:fillRect l="-1507927" t="-4392500" r="-1904268" b="-907500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6" name="Полилиния 55"/>
          <p:cNvSpPr/>
          <p:nvPr>
            <p:custDataLst>
              <p:tags r:id="rId45"/>
            </p:custDataLst>
          </p:nvPr>
        </p:nvSpPr>
        <p:spPr bwMode="auto">
          <a:xfrm>
            <a:off x="7197788" y="4346612"/>
            <a:ext cx="260351" cy="69851"/>
          </a:xfrm>
          <a:custGeom>
            <a:avLst/>
            <a:gdLst/>
            <a:ahLst/>
            <a:cxnLst/>
            <a:rect l="0" t="0" r="0" b="0"/>
            <a:pathLst>
              <a:path w="260351" h="69851">
                <a:moveTo>
                  <a:pt x="0" y="69850"/>
                </a:moveTo>
                <a:lnTo>
                  <a:pt x="260350" y="0"/>
                </a:lnTo>
              </a:path>
            </a:pathLst>
          </a:custGeom>
          <a:noFill/>
          <a:ln w="9525" cap="flat" cmpd="sng" algn="ctr">
            <a:solidFill>
              <a:srgbClr val="414142"/>
            </a:solidFill>
            <a:prstDash val="solid"/>
            <a:headEnd type="none"/>
            <a:tailEnd type="none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7" name="Полилиния 56"/>
          <p:cNvSpPr/>
          <p:nvPr>
            <p:custDataLst>
              <p:tags r:id="rId46"/>
            </p:custDataLst>
          </p:nvPr>
        </p:nvSpPr>
        <p:spPr bwMode="auto">
          <a:xfrm>
            <a:off x="7197788" y="4289462"/>
            <a:ext cx="260351" cy="69851"/>
          </a:xfrm>
          <a:custGeom>
            <a:avLst/>
            <a:gdLst/>
            <a:ahLst/>
            <a:cxnLst/>
            <a:rect l="0" t="0" r="0" b="0"/>
            <a:pathLst>
              <a:path w="260351" h="69851">
                <a:moveTo>
                  <a:pt x="0" y="69850"/>
                </a:moveTo>
                <a:lnTo>
                  <a:pt x="260350" y="0"/>
                </a:lnTo>
              </a:path>
            </a:pathLst>
          </a:custGeom>
          <a:noFill/>
          <a:ln w="9525" cap="flat" cmpd="sng" algn="ctr">
            <a:solidFill>
              <a:srgbClr val="414142"/>
            </a:solidFill>
            <a:prstDash val="solid"/>
            <a:headEnd type="none"/>
            <a:tailEnd type="none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cxnSp>
        <p:nvCxnSpPr>
          <p:cNvPr id="58" name="Прямая соединительная линия 57"/>
          <p:cNvCxnSpPr/>
          <p:nvPr>
            <p:custDataLst>
              <p:tags r:id="rId47"/>
            </p:custDataLst>
          </p:nvPr>
        </p:nvCxnSpPr>
        <p:spPr bwMode="auto">
          <a:xfrm flipV="1">
            <a:off x="7626413" y="4237075"/>
            <a:ext cx="0" cy="44450"/>
          </a:xfrm>
          <a:prstGeom prst="line">
            <a:avLst/>
          </a:prstGeom>
          <a:noFill/>
          <a:ln w="6350" cap="flat" cmpd="sng" algn="ctr">
            <a:solidFill>
              <a:srgbClr val="414142"/>
            </a:solidFill>
            <a:prstDash val="solid"/>
            <a:headEnd type="none"/>
            <a:tailEnd type="none"/>
          </a:ln>
          <a:effectLst/>
        </p:spPr>
      </p:cxnSp>
      <p:sp>
        <p:nvSpPr>
          <p:cNvPr id="59" name="Прямоугольник 58"/>
          <p:cNvSpPr/>
          <p:nvPr>
            <p:custDataLst>
              <p:tags r:id="rId48"/>
            </p:custDataLst>
          </p:nvPr>
        </p:nvSpPr>
        <p:spPr bwMode="auto">
          <a:xfrm>
            <a:off x="8145526" y="4565687"/>
            <a:ext cx="182563" cy="3365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vert="eaVert" wrap="none" lIns="0" tIns="0" rIns="0" bIns="0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D88FE1-7C01-4C55-91BF-5FB812D5595E}" type="datetime'''''2''01''''4''''''''''''''''''''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2014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" name="Прямоугольник 60"/>
          <p:cNvSpPr/>
          <p:nvPr>
            <p:custDataLst>
              <p:tags r:id="rId49"/>
            </p:custDataLst>
          </p:nvPr>
        </p:nvSpPr>
        <p:spPr bwMode="gray">
          <a:xfrm>
            <a:off x="8131238" y="3684625"/>
            <a:ext cx="209550" cy="182563"/>
          </a:xfrm>
          <a:prstGeom prst="rect">
            <a:avLst/>
          </a:prstGeom>
          <a:solidFill>
            <a:srgbClr val="F37D0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wrap="none" lIns="20638" tIns="0" rIns="20638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7871FD-2D28-4D81-9B16-C9E3F30888ED}" type="datetime'''1''2''''''''''''''''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" name="Прямоугольник 61"/>
          <p:cNvSpPr/>
          <p:nvPr>
            <p:custDataLst>
              <p:tags r:id="rId50"/>
            </p:custDataLst>
          </p:nvPr>
        </p:nvSpPr>
        <p:spPr bwMode="auto">
          <a:xfrm>
            <a:off x="7840726" y="4565687"/>
            <a:ext cx="182563" cy="3365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vert="eaVert" wrap="none" lIns="0" tIns="0" rIns="0" bIns="0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BDE32E-9BAE-45D3-A4CC-76BBA0D5EF85}" type="datetime'''''''2''''''''''0''''1''''''''''''''3''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2013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" name="Прямоугольник 62"/>
          <p:cNvSpPr/>
          <p:nvPr>
            <p:custDataLst>
              <p:tags r:id="rId51"/>
            </p:custDataLst>
          </p:nvPr>
        </p:nvSpPr>
        <p:spPr bwMode="gray">
          <a:xfrm>
            <a:off x="7869301" y="4046575"/>
            <a:ext cx="125413" cy="1825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wrap="none" lIns="20638" tIns="0" rIns="20638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EA87D-DA4D-4682-BA21-A5DADC873276}" type="datetime'''''''''''''''''''''''''''''''''''''''''''''''''''''''''''6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" name="Прямоугольник 63"/>
          <p:cNvSpPr/>
          <p:nvPr>
            <p:custDataLst>
              <p:tags r:id="rId52"/>
            </p:custDataLst>
          </p:nvPr>
        </p:nvSpPr>
        <p:spPr bwMode="auto">
          <a:xfrm>
            <a:off x="7535926" y="4565687"/>
            <a:ext cx="182563" cy="3365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vert="eaVert" wrap="none" lIns="0" tIns="0" rIns="0" bIns="0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984CFE-DF91-4EEB-A72C-8576CAC5EB62}" type="datetime'''''20''''''''''''''''''1''''''''''''''''''2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2012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 useBgFill="1">
        <p:nvSpPr>
          <p:cNvPr id="65" name="Прямоугольник 64"/>
          <p:cNvSpPr/>
          <p:nvPr>
            <p:custDataLst>
              <p:tags r:id="rId53"/>
            </p:custDataLst>
          </p:nvPr>
        </p:nvSpPr>
        <p:spPr bwMode="auto">
          <a:xfrm>
            <a:off x="7564501" y="4281525"/>
            <a:ext cx="125413" cy="182563"/>
          </a:xfrm>
          <a:prstGeom prst="rect">
            <a:avLst/>
          </a:prstGeom>
          <a:blipFill dpi="0" rotWithShape="0">
            <a:blip r:embed="rId69" cstate="print"/>
            <a:srcRect/>
            <a:stretch>
              <a:fillRect r="-5660000" b="-4220000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wrap="none" lIns="20638" tIns="0" rIns="20638" bIns="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CE6F3D-AA11-403E-B094-7F732A013FCB}" type="datetime'''''''''''''''''''''''''1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6" name="Прямоугольник 65"/>
          <p:cNvSpPr/>
          <p:nvPr>
            <p:custDataLst>
              <p:tags r:id="rId54"/>
            </p:custDataLst>
          </p:nvPr>
        </p:nvSpPr>
        <p:spPr bwMode="auto">
          <a:xfrm>
            <a:off x="7231126" y="4565687"/>
            <a:ext cx="182563" cy="3365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vert="eaVert" wrap="none" lIns="0" tIns="0" rIns="0" bIns="0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58FE8-8443-4BEF-B7F8-B6C85F7ED111}" type="datetime'''''2''''0''''''''''''''''1''''''''''1''''''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2011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" name="Прямоугольник 66"/>
          <p:cNvSpPr/>
          <p:nvPr>
            <p:custDataLst>
              <p:tags r:id="rId55"/>
            </p:custDataLst>
          </p:nvPr>
        </p:nvSpPr>
        <p:spPr bwMode="auto">
          <a:xfrm>
            <a:off x="7216838" y="4010062"/>
            <a:ext cx="209550" cy="1825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wrap="none" lIns="20638" tIns="0" rIns="20638" bIns="0" rtlCol="0"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B34069-CE77-4181-B96F-04AF47CE248F}" type="datetime'''''2''''''''''''''''''''''''''''''''8'''''''''''''''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" name="TextBox 67"/>
          <p:cNvSpPr txBox="1"/>
          <p:nvPr>
            <p:custDataLst>
              <p:tags r:id="rId56"/>
            </p:custDataLst>
          </p:nvPr>
        </p:nvSpPr>
        <p:spPr>
          <a:xfrm>
            <a:off x="5657231" y="5015309"/>
            <a:ext cx="30811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14142"/>
                </a:solidFill>
                <a:latin typeface="Arial" charset="0"/>
                <a:cs typeface="Arial" charset="0"/>
              </a:rPr>
              <a:t>Карьерные возможности</a:t>
            </a:r>
            <a:endParaRPr lang="ru-RU" sz="1400" b="1" dirty="0">
              <a:solidFill>
                <a:srgbClr val="414142"/>
              </a:solidFill>
              <a:latin typeface="Arial" charset="0"/>
              <a:cs typeface="Arial" charset="0"/>
            </a:endParaRPr>
          </a:p>
        </p:txBody>
      </p:sp>
      <p:sp>
        <p:nvSpPr>
          <p:cNvPr id="69" name="Oval 39"/>
          <p:cNvSpPr>
            <a:spLocks noChangeArrowheads="1"/>
          </p:cNvSpPr>
          <p:nvPr>
            <p:custDataLst>
              <p:tags r:id="rId57"/>
            </p:custDataLst>
          </p:nvPr>
        </p:nvSpPr>
        <p:spPr bwMode="auto">
          <a:xfrm>
            <a:off x="6681851" y="3383000"/>
            <a:ext cx="286161" cy="1060453"/>
          </a:xfrm>
          <a:prstGeom prst="upArrow">
            <a:avLst/>
          </a:prstGeom>
          <a:gradFill rotWithShape="1">
            <a:gsLst>
              <a:gs pos="0">
                <a:srgbClr val="4596D1">
                  <a:shade val="51000"/>
                  <a:satMod val="130000"/>
                </a:srgbClr>
              </a:gs>
              <a:gs pos="80000">
                <a:srgbClr val="4596D1">
                  <a:shade val="93000"/>
                  <a:satMod val="130000"/>
                </a:srgbClr>
              </a:gs>
              <a:gs pos="100000">
                <a:srgbClr val="4596D1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596D1">
                <a:shade val="95000"/>
                <a:satMod val="105000"/>
              </a:srgbClr>
            </a:solidFill>
            <a:prstDash val="solid"/>
            <a:headEnd/>
            <a:tailEnd/>
          </a:ln>
          <a:effectLst/>
        </p:spPr>
        <p:txBody>
          <a:bodyPr lIns="0" tIns="0" rIns="0" bIns="0" anchor="ctr" anchorCtr="1"/>
          <a:lstStyle/>
          <a:p>
            <a:pPr marL="0" marR="0" lvl="0" indent="0" defTabSz="9135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0000"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0" name="TextBox 69"/>
          <p:cNvSpPr txBox="1"/>
          <p:nvPr>
            <p:custDataLst>
              <p:tags r:id="rId58"/>
            </p:custDataLst>
          </p:nvPr>
        </p:nvSpPr>
        <p:spPr>
          <a:xfrm flipH="1">
            <a:off x="5834126" y="3648112"/>
            <a:ext cx="909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414142"/>
                </a:solidFill>
                <a:latin typeface="Arial" charset="0"/>
                <a:cs typeface="Arial" charset="0"/>
              </a:rPr>
              <a:t>+ 16%</a:t>
            </a:r>
            <a:endParaRPr lang="ru-RU" sz="1600" b="1" dirty="0">
              <a:solidFill>
                <a:srgbClr val="414142"/>
              </a:solidFill>
              <a:latin typeface="Arial" charset="0"/>
              <a:cs typeface="Arial" charset="0"/>
            </a:endParaRPr>
          </a:p>
        </p:txBody>
      </p:sp>
      <p:sp>
        <p:nvSpPr>
          <p:cNvPr id="71" name="Скругленный прямоугольник 70"/>
          <p:cNvSpPr/>
          <p:nvPr>
            <p:custDataLst>
              <p:tags r:id="rId59"/>
            </p:custDataLst>
          </p:nvPr>
        </p:nvSpPr>
        <p:spPr>
          <a:xfrm>
            <a:off x="5824601" y="3226916"/>
            <a:ext cx="2707839" cy="1800200"/>
          </a:xfrm>
          <a:prstGeom prst="roundRect">
            <a:avLst/>
          </a:prstGeom>
          <a:noFill/>
          <a:ln w="25400" cap="flat" cmpd="sng" algn="ctr">
            <a:solidFill>
              <a:srgbClr val="F37D0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2" name="TextBox 71"/>
          <p:cNvSpPr txBox="1"/>
          <p:nvPr>
            <p:custDataLst>
              <p:tags r:id="rId60"/>
            </p:custDataLst>
          </p:nvPr>
        </p:nvSpPr>
        <p:spPr>
          <a:xfrm>
            <a:off x="395536" y="1412776"/>
            <a:ext cx="29062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414142"/>
                </a:solidFill>
                <a:latin typeface="Arial" charset="0"/>
                <a:cs typeface="Arial" charset="0"/>
              </a:rPr>
              <a:t>В ходе анализа результатов 2011     для работы были определены факторы с максимальным влиянием:</a:t>
            </a:r>
            <a:endParaRPr lang="ru-RU" sz="1600" dirty="0">
              <a:solidFill>
                <a:srgbClr val="414142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73" name="Object 65"/>
          <p:cNvGraphicFramePr>
            <a:graphicFrameLocks noChangeAspect="1"/>
          </p:cNvGraphicFramePr>
          <p:nvPr>
            <p:custDataLst>
              <p:tags r:id="rId61"/>
            </p:custDataLst>
            <p:extLst>
              <p:ext uri="{D42A27DB-BD31-4B8C-83A1-F6EECF244321}">
                <p14:modId xmlns:p14="http://schemas.microsoft.com/office/powerpoint/2010/main" val="348883409"/>
              </p:ext>
            </p:extLst>
          </p:nvPr>
        </p:nvGraphicFramePr>
        <p:xfrm>
          <a:off x="4908613" y="1232223"/>
          <a:ext cx="4296569" cy="183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61" name="Лист" r:id="rId74" imgW="6084335" imgH="3316511" progId="Excel.Sheet.8">
                  <p:embed/>
                </p:oleObj>
              </mc:Choice>
              <mc:Fallback>
                <p:oleObj name="Лист" r:id="rId74" imgW="6084335" imgH="3316511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8613" y="1232223"/>
                        <a:ext cx="4296569" cy="1836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Group 121"/>
          <p:cNvGraphicFramePr>
            <a:graphicFrameLocks noGrp="1"/>
          </p:cNvGraphicFramePr>
          <p:nvPr>
            <p:custDataLst>
              <p:tags r:id="rId62"/>
            </p:custDataLst>
            <p:extLst>
              <p:ext uri="{D42A27DB-BD31-4B8C-83A1-F6EECF244321}">
                <p14:modId xmlns:p14="http://schemas.microsoft.com/office/powerpoint/2010/main" val="2652081840"/>
              </p:ext>
            </p:extLst>
          </p:nvPr>
        </p:nvGraphicFramePr>
        <p:xfrm>
          <a:off x="3695073" y="1268760"/>
          <a:ext cx="2766656" cy="1201831"/>
        </p:xfrm>
        <a:graphic>
          <a:graphicData uri="http://schemas.openxmlformats.org/drawingml/2006/table">
            <a:tbl>
              <a:tblPr/>
              <a:tblGrid>
                <a:gridCol w="2281278"/>
                <a:gridCol w="485378"/>
              </a:tblGrid>
              <a:tr h="243490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z-Cyrl-AZ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92" marR="8792" marT="952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z-Cyrl-AZ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92" marR="8792" marT="952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49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z-Cyrl-AZ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Ценность сотрудников</a:t>
                      </a:r>
                    </a:p>
                  </a:txBody>
                  <a:tcPr marL="8792" marR="8792" marT="952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z-Cyrl-AZ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31%</a:t>
                      </a:r>
                    </a:p>
                  </a:txBody>
                  <a:tcPr marL="8792" marR="8792" marT="952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87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z-Cyrl-AZ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Карьерные возможности</a:t>
                      </a:r>
                    </a:p>
                  </a:txBody>
                  <a:tcPr marL="8792" marR="8792" marT="952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z-Cyrl-AZ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28%</a:t>
                      </a:r>
                    </a:p>
                  </a:txBody>
                  <a:tcPr marL="8792" marR="8792" marT="952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49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z-Cyrl-AZ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Политики и процедуры</a:t>
                      </a:r>
                    </a:p>
                  </a:txBody>
                  <a:tcPr marL="8792" marR="8792" marT="952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z-Cyrl-AZ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37%</a:t>
                      </a:r>
                    </a:p>
                  </a:txBody>
                  <a:tcPr marL="8792" marR="8792" marT="952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49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z-Cyrl-AZ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Топ-менеджеры</a:t>
                      </a:r>
                    </a:p>
                  </a:txBody>
                  <a:tcPr marL="8792" marR="8792" marT="952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z-Cyrl-AZ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35%</a:t>
                      </a:r>
                    </a:p>
                  </a:txBody>
                  <a:tcPr marL="8792" marR="8792" marT="952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275791" y="2489992"/>
            <a:ext cx="3616689" cy="650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>
            <p:custDataLst>
              <p:tags r:id="rId63"/>
            </p:custDataLst>
          </p:nvPr>
        </p:nvSpPr>
        <p:spPr>
          <a:xfrm>
            <a:off x="521271" y="5577059"/>
            <a:ext cx="81650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414142"/>
                </a:solidFill>
              </a:rPr>
              <a:t>Благодаря планомерной работе именно с ключевыми факторами анализа влияния Росатом смог добиться максимального прироста уровня удовлетворённости по данным факторам к 2014 году, что значительно повлияло на уровень вовлеченности по </a:t>
            </a:r>
            <a:r>
              <a:rPr lang="ru-RU" sz="1400" dirty="0" smtClean="0">
                <a:solidFill>
                  <a:srgbClr val="414142"/>
                </a:solidFill>
              </a:rPr>
              <a:t>отрасли.</a:t>
            </a:r>
            <a:endParaRPr lang="ru-RU" sz="1400" dirty="0"/>
          </a:p>
        </p:txBody>
      </p:sp>
      <p:sp>
        <p:nvSpPr>
          <p:cNvPr id="12" name="TextBox 11"/>
          <p:cNvSpPr txBox="1"/>
          <p:nvPr>
            <p:custDataLst>
              <p:tags r:id="rId64"/>
            </p:custDataLst>
          </p:nvPr>
        </p:nvSpPr>
        <p:spPr>
          <a:xfrm>
            <a:off x="394644" y="2663123"/>
            <a:ext cx="78848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414142"/>
                </a:solidFill>
                <a:latin typeface="Arial" charset="0"/>
                <a:cs typeface="Arial" charset="0"/>
              </a:rPr>
              <a:t>Факторы - лидеры роста и факторы с положительной динамикой за 4 года</a:t>
            </a:r>
          </a:p>
        </p:txBody>
      </p:sp>
    </p:spTree>
    <p:extLst>
      <p:ext uri="{BB962C8B-B14F-4D97-AF65-F5344CB8AC3E}">
        <p14:creationId xmlns:p14="http://schemas.microsoft.com/office/powerpoint/2010/main" val="51709213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6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262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92" name="think-cell Slide" r:id="rId7" imgW="0" imgH="0" progId="TCLayout.ActiveDocument.1">
                  <p:embed/>
                </p:oleObj>
              </mc:Choice>
              <mc:Fallback>
                <p:oleObj name="think-cell Slide" r:id="rId7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262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7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ru-RU" sz="2400" dirty="0" smtClean="0"/>
              <a:t>Проекты реализованные по итогам исследования в отрасли</a:t>
            </a:r>
            <a:endParaRPr lang="en-US" sz="2400" dirty="0" smtClean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34505738"/>
              </p:ext>
            </p:extLst>
          </p:nvPr>
        </p:nvGraphicFramePr>
        <p:xfrm>
          <a:off x="54596" y="1124744"/>
          <a:ext cx="604661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210949" name="Picture 5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" b="5260"/>
          <a:stretch/>
        </p:blipFill>
        <p:spPr bwMode="auto">
          <a:xfrm>
            <a:off x="5838379" y="1268761"/>
            <a:ext cx="1439719" cy="141729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0950" name="Picture 6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" t="5401" r="2309" b="1"/>
          <a:stretch/>
        </p:blipFill>
        <p:spPr bwMode="auto">
          <a:xfrm>
            <a:off x="7449975" y="3886199"/>
            <a:ext cx="1538695" cy="148424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0953" name="Picture 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128" y="3050338"/>
            <a:ext cx="1481963" cy="150228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0954" name="Picture 10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379" y="4823804"/>
            <a:ext cx="1544712" cy="154471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0955" name="Picture 1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975" y="1997658"/>
            <a:ext cx="1513917" cy="153413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Slide Number Placeholder 3"/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8553451" y="6496050"/>
            <a:ext cx="435219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fld id="{99B82CA3-7BC5-4BA5-9784-5FA766C0DD98}" type="slidenum">
              <a:rPr lang="ru-RU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17775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6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262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15" name="think-cell Slide" r:id="rId7" imgW="0" imgH="0" progId="TCLayout.ActiveDocument.1">
                  <p:embed/>
                </p:oleObj>
              </mc:Choice>
              <mc:Fallback>
                <p:oleObj name="think-cell Slide" r:id="rId7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262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7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ru-RU" sz="2400" dirty="0" smtClean="0"/>
              <a:t>Примеры проектов, реализованных по итогам исследования на предприятиях</a:t>
            </a:r>
            <a:endParaRPr lang="en-US" sz="2400" dirty="0" smtClean="0"/>
          </a:p>
        </p:txBody>
      </p:sp>
      <p:sp>
        <p:nvSpPr>
          <p:cNvPr id="30728" name="Slide Number Placeholder 3"/>
          <p:cNvSpPr>
            <a:spLocks noGrp="1"/>
          </p:cNvSpPr>
          <p:nvPr>
            <p:ph type="sldNum" sz="quarter" idx="4294967295"/>
            <p:custDataLst>
              <p:tags r:id="rId4"/>
            </p:custDataLst>
          </p:nvPr>
        </p:nvSpPr>
        <p:spPr bwMode="auto">
          <a:xfrm>
            <a:off x="8332177" y="6448426"/>
            <a:ext cx="811823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fld id="{F2793661-EF40-4E45-919C-AC186BE9CBB6}" type="slidenum">
              <a:rPr lang="ru-RU"/>
              <a:pPr/>
              <a:t>9</a:t>
            </a:fld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801325515"/>
              </p:ext>
            </p:extLst>
          </p:nvPr>
        </p:nvGraphicFramePr>
        <p:xfrm>
          <a:off x="0" y="1268760"/>
          <a:ext cx="6028512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5858956" y="1225100"/>
            <a:ext cx="1548000" cy="1548000"/>
            <a:chOff x="6303666" y="1340770"/>
            <a:chExt cx="1728000" cy="1728190"/>
          </a:xfrm>
        </p:grpSpPr>
        <p:pic>
          <p:nvPicPr>
            <p:cNvPr id="211973" name="Picture 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5893" y="1412777"/>
              <a:ext cx="1643546" cy="158417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Овал 2"/>
            <p:cNvSpPr/>
            <p:nvPr/>
          </p:nvSpPr>
          <p:spPr>
            <a:xfrm>
              <a:off x="6303666" y="1340770"/>
              <a:ext cx="1728000" cy="172819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11977" name="Picture 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479" y="4797152"/>
            <a:ext cx="1483200" cy="141389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7328995" y="2380893"/>
            <a:ext cx="1523332" cy="1479345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858956" y="3612841"/>
            <a:ext cx="1584000" cy="161635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263186" y="4731921"/>
            <a:ext cx="1586809" cy="154435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15"/>
          <a:srcRect b="29761"/>
          <a:stretch/>
        </p:blipFill>
        <p:spPr bwMode="auto">
          <a:xfrm>
            <a:off x="5901536" y="3648844"/>
            <a:ext cx="1505420" cy="1544352"/>
          </a:xfrm>
          <a:prstGeom prst="ellipse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004" name="Picture 3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28" y="2392854"/>
            <a:ext cx="1457552" cy="143465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40501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EtivMfGP0K4VPPgHdzvX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vDFwyqBDU._gEBfGBvlX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Fq50Z24uU2f8qxsYyGGX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GqN93_OjkGzUXCcOQsYo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pcT9ENTjE23rYQVUtfma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_tTRJPaUmkdCigCaAP_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5lWsT.LI0mMm0wZ_nooM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fVzplqGo02kVj66NGN6Y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wyBdRZ9_0qoNp82h_ApA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Imoc9ctDU2iv_Nowr9dP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uERzQ6RIk2_ar7MQLaoo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fxT6.6HFEaHwHBZ2Bx71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A4cq2JiX02gts0OqaY9a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98x6g0XuEezw5OweTyvj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i5z8b4rCk6t3.Vp7bz5C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a_66V9ajkOpexiGrQuw_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P2ZG.7S00uMxZGpY0aHk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wsVitKruUmXMQOMiLbNW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DGpuNhEHkSV2MKGLmjfs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Ea.NxuBkEe6_5BVP.7Fo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39DEMbUAUa8TcRwFl6KC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VO3ts6a3US83WC1LIpUe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yKtQaCFikuN9DLLE7hd4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tPBJMjJMUS59ICmhtI05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COZqI4_D0KOzI4xzLsm9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Jl6X7Kd5ESUDQSLVWvtT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wf.LrgjnkOVDzVyFmibP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OR2qNfVOk.VqUbWIX3z.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A9fbWVI0W8joqk65fdH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VYCB4KJpUuFenGwKqc2f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R4d2x2BoEyVVcIT4SW_Z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deIqlJXyEuxPxdjI7xc2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.v9qRii8Ei2fmSvFb1_y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4WAnbpp0COb0afBe89o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OLFgs_SN0eXGt4co.Up8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GoJ73VCkk2KjdrajTxYA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VpBnpC5nkiTle.TKVZiQ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2ORTQ4BE6KWeHpMu0Vi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VZmqxm06kGiCvEkvUflV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WYp7l_Ip0OACHu50zlRW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1uWFC_nkmwB3eFwjBBT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Vk_NLvTEkyMH.LhHHHwHg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G_LzV6x8E2hWcWLFEIaR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.v9qRii8Ei2fmSvFb1_yg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7bxeCI1rE66Rl3kG.L5yA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9us1G2CVEePVR6bDBGrY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P3bw1SYbkSEPUV2leCt4Q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Epj0MASESOmHCThfss6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UFDmhffnEWQHBPJnyhpdQ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uuie.i8uUasjsGqHhgxM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Tea.7738UCu4auC4TmZQ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CVMXz7SEE6ji4EY6kLau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_O58CHw6E2I3q0ob0E4RQ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ktxVomcNUSytcfAAtjK8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LZ.g0TYgk.3zdRNnBlRb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0Ix69it2USZrYYpi98wv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vHqw8uGoE6GjrejwRlKXQ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RuLwojtUkGao4N5KX5K7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mp7_24b7E2w2hqz8912kQ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ZJoaitxs06mK2rmDM8SWg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MM7BaUrr0SiSeMOsFN5GA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kZTefMB0Kj0lqm05f0R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B4u9xadi0S0scxn9RnzSw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93QP2Ibl06PqgO82OSulQ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eJQGmVV0ku7AX6rxSxW2g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IghwgdxmkCyX2M.Vk_7BQ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.v9qRii8Ei2fmSvFb1_y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IghwgdxmkCyX2M.Vk_7BQ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.v9qRii8Ei2fmSvFb1_yg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IghwgdxmkCyX2M.Vk_7B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.v9qRii8Ei2fmSvFb1_y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IghwgdxmkCyX2M.Vk_7B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qSAViEYR0CelYCloqQvZA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.v9qRii8Ei2fmSvFb1_yg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gwRZxdtk2utnPd94cQU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iXtzHfYTEmjnvA7ZkoiDg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pGNlyf4b0izIWzGkipX6g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WzIjsZHF0itRoGPpGbXgQ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mUzxxoREWdre3sXD8LI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gQJOFBfJEy3FVAHv6Ft7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EoiZQZYT0mYm1LXzq4ttw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2n1A5C9P0eb7EFVtanX.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YY0qnUHkkuosyflYyp4W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5H3tTvmqkymcRvLMpzBqQ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WWD2uoELk.AXLwza5nbCg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Yj..1D3SUmqDbUdaPmFo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24sxXsv7Ueaph3SxTAnIg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xm.v57gckmxOCsrOjm15g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dlbrZJ680ijOU29Y928q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OEztqRZUUG3kGhdvGQfnA"/>
</p:tagLst>
</file>

<file path=ppt/theme/theme1.xml><?xml version="1.0" encoding="utf-8"?>
<a:theme xmlns:a="http://schemas.openxmlformats.org/drawingml/2006/main" name="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-content">
  <a:themeElements>
    <a:clrScheme name="a-conten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cont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a-section33">
  <a:themeElements>
    <a:clrScheme name="a-section33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section3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section3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3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3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3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3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3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a-section31">
  <a:themeElements>
    <a:clrScheme name="a-section31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section3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section3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1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1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1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1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1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a-section32">
  <a:themeElements>
    <a:clrScheme name="a-section32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section3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section3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2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2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2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2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32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3039</TotalTime>
  <Words>942</Words>
  <Application>Microsoft Office PowerPoint</Application>
  <PresentationFormat>Экран (4:3)</PresentationFormat>
  <Paragraphs>201</Paragraphs>
  <Slides>14</Slides>
  <Notes>14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a-default</vt:lpstr>
      <vt:lpstr>a-content</vt:lpstr>
      <vt:lpstr>a-section33</vt:lpstr>
      <vt:lpstr>a-section31</vt:lpstr>
      <vt:lpstr>a-section32</vt:lpstr>
      <vt:lpstr>think-cell Slide</vt:lpstr>
      <vt:lpstr>Диаграмма</vt:lpstr>
      <vt:lpstr>Лист</vt:lpstr>
      <vt:lpstr>Работа с вовлеченностью персонала в Госкорпорации «Росатом»</vt:lpstr>
      <vt:lpstr>Какие сотрудники нужны организации? </vt:lpstr>
      <vt:lpstr>Вовлеченность влияет на бизнес-результаты компании</vt:lpstr>
      <vt:lpstr>С вовлеченностью работают крупнейшие международные и российские компании</vt:lpstr>
      <vt:lpstr>В атомной отрасли с вовлеченностью работают более четырех лет</vt:lpstr>
      <vt:lpstr>Этапы работы с вовлеченностью</vt:lpstr>
      <vt:lpstr>Ключевые факторы влияния</vt:lpstr>
      <vt:lpstr>Проекты реализованные по итогам исследования в отрасли</vt:lpstr>
      <vt:lpstr>Примеры проектов, реализованных по итогам исследования на предприятиях</vt:lpstr>
      <vt:lpstr>Обратная связь работников по итогам фокус-групп на предприятиях</vt:lpstr>
      <vt:lpstr>Фокус работы с вовлеченностью в отрасли в 2014 году</vt:lpstr>
      <vt:lpstr>Контактная информация</vt:lpstr>
      <vt:lpstr>Факторы вовлеченности </vt:lpstr>
      <vt:lpstr>Приборная панель вовлечённости</vt:lpstr>
    </vt:vector>
  </TitlesOfParts>
  <Company>ГК Росатома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отраслевым кадровым резервом (целевая модель, результаты пилотного проекта в 2009 и текущие задачи в 2010 году)</dc:title>
  <dc:creator>Пользователь</dc:creator>
  <cp:lastModifiedBy>SVR</cp:lastModifiedBy>
  <cp:revision>363</cp:revision>
  <cp:lastPrinted>2014-03-13T04:41:59Z</cp:lastPrinted>
  <dcterms:created xsi:type="dcterms:W3CDTF">2010-05-26T05:50:10Z</dcterms:created>
  <dcterms:modified xsi:type="dcterms:W3CDTF">2014-06-26T19:47:02Z</dcterms:modified>
</cp:coreProperties>
</file>