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13"/>
  </p:notesMasterIdLst>
  <p:sldIdLst>
    <p:sldId id="265" r:id="rId3"/>
    <p:sldId id="266" r:id="rId4"/>
    <p:sldId id="267" r:id="rId5"/>
    <p:sldId id="268" r:id="rId6"/>
    <p:sldId id="269" r:id="rId7"/>
    <p:sldId id="270" r:id="rId8"/>
    <p:sldId id="272" r:id="rId9"/>
    <p:sldId id="271" r:id="rId10"/>
    <p:sldId id="273" r:id="rId11"/>
    <p:sldId id="274" r:id="rId12"/>
  </p:sldIdLst>
  <p:sldSz cx="9144000" cy="6858000" type="screen4x3"/>
  <p:notesSz cx="6797675" cy="987266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8" autoAdjust="0"/>
  </p:normalViewPr>
  <p:slideViewPr>
    <p:cSldViewPr snapToGrid="0" snapToObjects="1">
      <p:cViewPr>
        <p:scale>
          <a:sx n="100" d="100"/>
          <a:sy n="100" d="100"/>
        </p:scale>
        <p:origin x="-294" y="-16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>
      <p:cViewPr varScale="1">
        <p:scale>
          <a:sx n="65" d="100"/>
          <a:sy n="65" d="100"/>
        </p:scale>
        <p:origin x="-2892" y="-114"/>
      </p:cViewPr>
      <p:guideLst>
        <p:guide orient="horz" pos="3110"/>
        <p:guide pos="2142"/>
      </p:guideLst>
    </p:cSldViewPr>
  </p:notesViewPr>
  <p:gridSpacing cx="72010" cy="7201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3"/>
            <a:ext cx="2946401" cy="494027"/>
          </a:xfrm>
          <a:prstGeom prst="rect">
            <a:avLst/>
          </a:prstGeom>
        </p:spPr>
        <p:txBody>
          <a:bodyPr vert="horz" lIns="91300" tIns="45650" rIns="91300" bIns="4565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9" y="3"/>
            <a:ext cx="2946401" cy="494027"/>
          </a:xfrm>
          <a:prstGeom prst="rect">
            <a:avLst/>
          </a:prstGeom>
        </p:spPr>
        <p:txBody>
          <a:bodyPr vert="horz" lIns="91300" tIns="45650" rIns="91300" bIns="45650" rtlCol="0"/>
          <a:lstStyle>
            <a:lvl1pPr algn="r">
              <a:defRPr sz="1200"/>
            </a:lvl1pPr>
          </a:lstStyle>
          <a:p>
            <a:fld id="{AADC6104-A62F-4EA9-BE65-16219705A49B}" type="datetimeFigureOut">
              <a:rPr lang="ru-RU" smtClean="0"/>
              <a:pPr/>
              <a:t>26.06.2014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30275" y="738188"/>
            <a:ext cx="4937125" cy="370363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300" tIns="45650" rIns="91300" bIns="4565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2" y="4689319"/>
            <a:ext cx="5438775" cy="4443091"/>
          </a:xfrm>
          <a:prstGeom prst="rect">
            <a:avLst/>
          </a:prstGeom>
        </p:spPr>
        <p:txBody>
          <a:bodyPr vert="horz" lIns="91300" tIns="45650" rIns="91300" bIns="4565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7060"/>
            <a:ext cx="2946401" cy="494026"/>
          </a:xfrm>
          <a:prstGeom prst="rect">
            <a:avLst/>
          </a:prstGeom>
        </p:spPr>
        <p:txBody>
          <a:bodyPr vert="horz" lIns="91300" tIns="45650" rIns="91300" bIns="4565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9" y="9377060"/>
            <a:ext cx="2946401" cy="494026"/>
          </a:xfrm>
          <a:prstGeom prst="rect">
            <a:avLst/>
          </a:prstGeom>
        </p:spPr>
        <p:txBody>
          <a:bodyPr vert="horz" lIns="91300" tIns="45650" rIns="91300" bIns="45650" rtlCol="0" anchor="b"/>
          <a:lstStyle>
            <a:lvl1pPr algn="r">
              <a:defRPr sz="1200"/>
            </a:lvl1pPr>
          </a:lstStyle>
          <a:p>
            <a:fld id="{3BDFE149-33BE-4C93-9FCC-CCFA3034FB1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74576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198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82613" y="2181225"/>
            <a:ext cx="7866062" cy="1223963"/>
          </a:xfrm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3400">
                <a:solidFill>
                  <a:schemeClr val="hlink"/>
                </a:solidFill>
              </a:defRPr>
            </a:lvl1pPr>
          </a:lstStyle>
          <a:p>
            <a:pPr lvl="0"/>
            <a:r>
              <a:rPr lang="ru-RU" noProof="0" smtClean="0"/>
              <a:t>Образец заголовка</a:t>
            </a:r>
          </a:p>
        </p:txBody>
      </p:sp>
      <p:sp>
        <p:nvSpPr>
          <p:cNvPr id="68198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82613" y="3644900"/>
            <a:ext cx="6688137" cy="1008063"/>
          </a:xfrm>
        </p:spPr>
        <p:txBody>
          <a:bodyPr anchor="ctr"/>
          <a:lstStyle>
            <a:lvl1pPr marL="0" indent="0">
              <a:buFontTx/>
              <a:buNone/>
              <a:defRPr sz="2800" b="1">
                <a:solidFill>
                  <a:schemeClr val="bg2"/>
                </a:solidFill>
              </a:defRPr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  <p:pic>
        <p:nvPicPr>
          <p:cNvPr id="681988" name="Picture 4" descr="ujkm,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293688"/>
            <a:ext cx="1674813" cy="1481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698029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F7DDAE7D-D7A6-427C-9D86-C4C818562677}" type="slidenum">
              <a:rPr lang="ru-RU">
                <a:solidFill>
                  <a:srgbClr val="045FA3"/>
                </a:solidFill>
              </a:rPr>
              <a:pPr/>
              <a:t>‹#›</a:t>
            </a:fld>
            <a:endParaRPr lang="ru-RU">
              <a:solidFill>
                <a:srgbClr val="045FA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5645013"/>
      </p:ext>
    </p:extLst>
  </p:cSld>
  <p:clrMapOvr>
    <a:masterClrMapping/>
  </p:clrMapOvr>
  <p:transition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4638" y="77788"/>
            <a:ext cx="2051050" cy="60071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68313" y="77788"/>
            <a:ext cx="6003925" cy="60071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D00EFABE-96E9-467E-99CE-1C2DDFBE9570}" type="slidenum">
              <a:rPr lang="ru-RU">
                <a:solidFill>
                  <a:srgbClr val="045FA3"/>
                </a:solidFill>
              </a:rPr>
              <a:pPr/>
              <a:t>‹#›</a:t>
            </a:fld>
            <a:endParaRPr lang="ru-RU">
              <a:solidFill>
                <a:srgbClr val="045FA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6523853"/>
      </p:ext>
    </p:extLst>
  </p:cSld>
  <p:clrMapOvr>
    <a:masterClrMapping/>
  </p:clrMapOvr>
  <p:transition>
    <p:wipe dir="r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82613" y="2181225"/>
            <a:ext cx="7866062" cy="1223963"/>
          </a:xfrm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3400">
                <a:solidFill>
                  <a:schemeClr val="hlink"/>
                </a:solidFill>
              </a:defRPr>
            </a:lvl1pPr>
          </a:lstStyle>
          <a:p>
            <a:pPr lvl="0"/>
            <a:r>
              <a:rPr lang="ru-RU" noProof="0" smtClean="0"/>
              <a:t>Образец заголовка</a:t>
            </a:r>
          </a:p>
        </p:txBody>
      </p:sp>
      <p:sp>
        <p:nvSpPr>
          <p:cNvPr id="1576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82613" y="3789363"/>
            <a:ext cx="6653212" cy="647700"/>
          </a:xfrm>
        </p:spPr>
        <p:txBody>
          <a:bodyPr anchor="ctr"/>
          <a:lstStyle>
            <a:lvl1pPr marL="0" indent="0">
              <a:buFontTx/>
              <a:buNone/>
              <a:defRPr b="1">
                <a:solidFill>
                  <a:schemeClr val="bg2"/>
                </a:solidFill>
              </a:defRPr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  <p:pic>
        <p:nvPicPr>
          <p:cNvPr id="157703" name="Picture 7" descr="ujkm,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293688"/>
            <a:ext cx="1674813" cy="1481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8623257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491F36A0-0D40-4224-9C0F-97420839CC0B}" type="slidenum">
              <a:rPr lang="ru-RU">
                <a:solidFill>
                  <a:srgbClr val="003274"/>
                </a:solidFill>
              </a:rPr>
              <a:pPr/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2839076"/>
      </p:ext>
    </p:extLst>
  </p:cSld>
  <p:clrMapOvr>
    <a:masterClrMapping/>
  </p:clrMapOvr>
  <p:transition>
    <p:wipe dir="r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192708B4-A086-48EE-90B7-ADD32DBF55EE}" type="slidenum">
              <a:rPr lang="ru-RU">
                <a:solidFill>
                  <a:srgbClr val="003274"/>
                </a:solidFill>
              </a:rPr>
              <a:pPr/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1540872"/>
      </p:ext>
    </p:extLst>
  </p:cSld>
  <p:clrMapOvr>
    <a:masterClrMapping/>
  </p:clrMapOvr>
  <p:transition>
    <p:wipe dir="r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68313" y="1557338"/>
            <a:ext cx="4027487" cy="45275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557338"/>
            <a:ext cx="4027488" cy="45275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1E5F2C3E-D9AD-4FE6-81C8-A777CE06B75A}" type="slidenum">
              <a:rPr lang="ru-RU">
                <a:solidFill>
                  <a:srgbClr val="003274"/>
                </a:solidFill>
              </a:rPr>
              <a:pPr/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0546323"/>
      </p:ext>
    </p:extLst>
  </p:cSld>
  <p:clrMapOvr>
    <a:masterClrMapping/>
  </p:clrMapOvr>
  <p:transition>
    <p:wipe dir="r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8EB999D8-4EFF-42B1-AC8F-24E00DC14A60}" type="slidenum">
              <a:rPr lang="ru-RU">
                <a:solidFill>
                  <a:srgbClr val="003274"/>
                </a:solidFill>
              </a:rPr>
              <a:pPr/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5338566"/>
      </p:ext>
    </p:extLst>
  </p:cSld>
  <p:clrMapOvr>
    <a:masterClrMapping/>
  </p:clrMapOvr>
  <p:transition>
    <p:wipe dir="r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069AE898-2F6F-406A-9C75-45792CF659F2}" type="slidenum">
              <a:rPr lang="ru-RU">
                <a:solidFill>
                  <a:srgbClr val="003274"/>
                </a:solidFill>
              </a:rPr>
              <a:pPr/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1388020"/>
      </p:ext>
    </p:extLst>
  </p:cSld>
  <p:clrMapOvr>
    <a:masterClrMapping/>
  </p:clrMapOvr>
  <p:transition>
    <p:wipe dir="r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3A500267-1394-4C5B-AFC3-788F092CBBFA}" type="slidenum">
              <a:rPr lang="ru-RU">
                <a:solidFill>
                  <a:srgbClr val="003274"/>
                </a:solidFill>
              </a:rPr>
              <a:pPr/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5657362"/>
      </p:ext>
    </p:extLst>
  </p:cSld>
  <p:clrMapOvr>
    <a:masterClrMapping/>
  </p:clrMapOvr>
  <p:transition>
    <p:wipe dir="r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184B7337-B2ED-4480-ACF8-7A86B0DA0845}" type="slidenum">
              <a:rPr lang="ru-RU">
                <a:solidFill>
                  <a:srgbClr val="003274"/>
                </a:solidFill>
              </a:rPr>
              <a:pPr/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4843151"/>
      </p:ext>
    </p:extLst>
  </p:cSld>
  <p:clrMapOvr>
    <a:masterClrMapping/>
  </p:clrMapOvr>
  <p:transition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CA353A82-6BA1-4585-A610-B313269956AD}" type="slidenum">
              <a:rPr lang="ru-RU">
                <a:solidFill>
                  <a:srgbClr val="045FA3"/>
                </a:solidFill>
              </a:rPr>
              <a:pPr/>
              <a:t>‹#›</a:t>
            </a:fld>
            <a:endParaRPr lang="ru-RU">
              <a:solidFill>
                <a:srgbClr val="045FA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9005024"/>
      </p:ext>
    </p:extLst>
  </p:cSld>
  <p:clrMapOvr>
    <a:masterClrMapping/>
  </p:clrMapOvr>
  <p:transition>
    <p:wipe dir="r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67A57F8F-7F52-4408-B305-DE8737404BD1}" type="slidenum">
              <a:rPr lang="ru-RU">
                <a:solidFill>
                  <a:srgbClr val="003274"/>
                </a:solidFill>
              </a:rPr>
              <a:pPr/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9890479"/>
      </p:ext>
    </p:extLst>
  </p:cSld>
  <p:clrMapOvr>
    <a:masterClrMapping/>
  </p:clrMapOvr>
  <p:transition>
    <p:wipe dir="r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4F5A2448-5464-4FA2-B564-6A4A30B2F0B7}" type="slidenum">
              <a:rPr lang="ru-RU">
                <a:solidFill>
                  <a:srgbClr val="003274"/>
                </a:solidFill>
              </a:rPr>
              <a:pPr/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4882986"/>
      </p:ext>
    </p:extLst>
  </p:cSld>
  <p:clrMapOvr>
    <a:masterClrMapping/>
  </p:clrMapOvr>
  <p:transition>
    <p:wipe dir="r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4638" y="77788"/>
            <a:ext cx="2051050" cy="60071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68313" y="77788"/>
            <a:ext cx="6003925" cy="60071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F4058728-C60C-4582-B9E0-6F3E7BFF8122}" type="slidenum">
              <a:rPr lang="ru-RU">
                <a:solidFill>
                  <a:srgbClr val="003274"/>
                </a:solidFill>
              </a:rPr>
              <a:pPr/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7048930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FE50A503-19AA-49E7-80F8-FC4FFBFDCDB6}" type="slidenum">
              <a:rPr lang="ru-RU">
                <a:solidFill>
                  <a:srgbClr val="045FA3"/>
                </a:solidFill>
              </a:rPr>
              <a:pPr/>
              <a:t>‹#›</a:t>
            </a:fld>
            <a:endParaRPr lang="ru-RU">
              <a:solidFill>
                <a:srgbClr val="045FA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1743631"/>
      </p:ext>
    </p:extLst>
  </p:cSld>
  <p:clrMapOvr>
    <a:masterClrMapping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68313" y="1557338"/>
            <a:ext cx="4027487" cy="45275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557338"/>
            <a:ext cx="4027488" cy="45275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D0D5FC83-107F-4FBF-920D-9C9E3AEEF55C}" type="slidenum">
              <a:rPr lang="ru-RU">
                <a:solidFill>
                  <a:srgbClr val="045FA3"/>
                </a:solidFill>
              </a:rPr>
              <a:pPr/>
              <a:t>‹#›</a:t>
            </a:fld>
            <a:endParaRPr lang="ru-RU">
              <a:solidFill>
                <a:srgbClr val="045FA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4591548"/>
      </p:ext>
    </p:extLst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1C16AEE0-5BB8-48E3-B468-626ADC20605D}" type="slidenum">
              <a:rPr lang="ru-RU">
                <a:solidFill>
                  <a:srgbClr val="045FA3"/>
                </a:solidFill>
              </a:rPr>
              <a:pPr/>
              <a:t>‹#›</a:t>
            </a:fld>
            <a:endParaRPr lang="ru-RU">
              <a:solidFill>
                <a:srgbClr val="045FA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2785366"/>
      </p:ext>
    </p:extLst>
  </p:cSld>
  <p:clrMapOvr>
    <a:masterClrMapping/>
  </p:clrMapOvr>
  <p:transition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640F6A8F-DAAE-47A7-A4B1-6F253EE43E5C}" type="slidenum">
              <a:rPr lang="ru-RU">
                <a:solidFill>
                  <a:srgbClr val="045FA3"/>
                </a:solidFill>
              </a:rPr>
              <a:pPr/>
              <a:t>‹#›</a:t>
            </a:fld>
            <a:endParaRPr lang="ru-RU">
              <a:solidFill>
                <a:srgbClr val="045FA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8769693"/>
      </p:ext>
    </p:extLst>
  </p:cSld>
  <p:clrMapOvr>
    <a:masterClrMapping/>
  </p:clrMapOvr>
  <p:transition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D386BAE9-7D57-43E9-B5D7-D7A36D760E16}" type="slidenum">
              <a:rPr lang="ru-RU">
                <a:solidFill>
                  <a:srgbClr val="045FA3"/>
                </a:solidFill>
              </a:rPr>
              <a:pPr/>
              <a:t>‹#›</a:t>
            </a:fld>
            <a:endParaRPr lang="ru-RU">
              <a:solidFill>
                <a:srgbClr val="045FA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0634099"/>
      </p:ext>
    </p:extLst>
  </p:cSld>
  <p:clrMapOvr>
    <a:masterClrMapping/>
  </p:clrMapOvr>
  <p:transition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5E3EA802-1D37-47D6-84CB-A3BB9350F6EC}" type="slidenum">
              <a:rPr lang="ru-RU">
                <a:solidFill>
                  <a:srgbClr val="045FA3"/>
                </a:solidFill>
              </a:rPr>
              <a:pPr/>
              <a:t>‹#›</a:t>
            </a:fld>
            <a:endParaRPr lang="ru-RU">
              <a:solidFill>
                <a:srgbClr val="045FA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7683465"/>
      </p:ext>
    </p:extLst>
  </p:cSld>
  <p:clrMapOvr>
    <a:masterClrMapping/>
  </p:clrMapOvr>
  <p:transition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3B10EA47-FD8B-43FE-8BC3-286BA0DDD54A}" type="slidenum">
              <a:rPr lang="ru-RU">
                <a:solidFill>
                  <a:srgbClr val="045FA3"/>
                </a:solidFill>
              </a:rPr>
              <a:pPr/>
              <a:t>‹#›</a:t>
            </a:fld>
            <a:endParaRPr lang="ru-RU">
              <a:solidFill>
                <a:srgbClr val="045FA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2185627"/>
      </p:ext>
    </p:extLst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hyperlink" Target="http://www.rosatom.ru/" TargetMode="Externa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6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hyperlink" Target="http://www.rosatom.ru/" TargetMode="Externa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0963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8313" y="1557338"/>
            <a:ext cx="8207375" cy="4527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</p:txBody>
      </p:sp>
      <p:sp>
        <p:nvSpPr>
          <p:cNvPr id="680964" name="Rectangle 102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332788" y="6448425"/>
            <a:ext cx="811212" cy="377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1" compatLnSpc="1">
            <a:prstTxWarp prst="textNoShape">
              <a:avLst/>
            </a:prstTxWarp>
          </a:bodyPr>
          <a:lstStyle>
            <a:lvl1pPr algn="r">
              <a:defRPr sz="2200" b="1">
                <a:solidFill>
                  <a:schemeClr val="hlink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208011B6-13CD-4518-AD81-3178DED024DA}" type="slidenum">
              <a:rPr lang="ru-RU">
                <a:solidFill>
                  <a:srgbClr val="045FA3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>
              <a:solidFill>
                <a:srgbClr val="045FA3"/>
              </a:solidFill>
            </a:endParaRPr>
          </a:p>
        </p:txBody>
      </p:sp>
      <p:sp>
        <p:nvSpPr>
          <p:cNvPr id="680966" name="Rectangle 1030"/>
          <p:cNvSpPr>
            <a:spLocks noGrp="1" noChangeArrowheads="1"/>
          </p:cNvSpPr>
          <p:nvPr>
            <p:ph type="title"/>
          </p:nvPr>
        </p:nvSpPr>
        <p:spPr bwMode="auto">
          <a:xfrm>
            <a:off x="468313" y="77788"/>
            <a:ext cx="8207375" cy="903287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chemeClr val="hlink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680967" name="Text Box 1031">
            <a:hlinkClick r:id="rId14"/>
          </p:cNvPr>
          <p:cNvSpPr txBox="1">
            <a:spLocks noChangeArrowheads="1"/>
          </p:cNvSpPr>
          <p:nvPr/>
        </p:nvSpPr>
        <p:spPr bwMode="auto">
          <a:xfrm>
            <a:off x="468313" y="6529388"/>
            <a:ext cx="1390650" cy="212725"/>
          </a:xfrm>
          <a:prstGeom prst="rect">
            <a:avLst/>
          </a:prstGeom>
          <a:solidFill>
            <a:srgbClr val="FFFFFF">
              <a:alpha val="999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1400" b="1">
                <a:solidFill>
                  <a:srgbClr val="045FA3"/>
                </a:solidFill>
              </a:rPr>
              <a:t>www.rosatom.ru</a:t>
            </a:r>
            <a:endParaRPr lang="ru-RU" sz="1400" b="1">
              <a:solidFill>
                <a:srgbClr val="045FA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70354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wipe dir="r"/>
  </p:transition>
  <p:hf hdr="0" ftr="0" dt="0"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9pPr>
    </p:titleStyle>
    <p:bodyStyle>
      <a:lvl1pPr marL="358775" indent="-358775" algn="l" rtl="0" fontAlgn="base">
        <a:spcBef>
          <a:spcPct val="40000"/>
        </a:spcBef>
        <a:spcAft>
          <a:spcPct val="20000"/>
        </a:spcAft>
        <a:buBlip>
          <a:blip r:embed="rId15"/>
        </a:buBlip>
        <a:defRPr sz="2600">
          <a:solidFill>
            <a:schemeClr val="tx1"/>
          </a:solidFill>
          <a:latin typeface="+mn-lt"/>
          <a:ea typeface="+mn-ea"/>
          <a:cs typeface="+mn-cs"/>
        </a:defRPr>
      </a:lvl1pPr>
      <a:lvl2pPr marL="622300" indent="-261938" algn="l" rtl="0" fontAlgn="base">
        <a:spcBef>
          <a:spcPct val="0"/>
        </a:spcBef>
        <a:spcAft>
          <a:spcPct val="20000"/>
        </a:spcAft>
        <a:buBlip>
          <a:blip r:embed="rId16"/>
        </a:buBlip>
        <a:defRPr sz="2400">
          <a:solidFill>
            <a:schemeClr val="tx1"/>
          </a:solidFill>
          <a:latin typeface="+mn-lt"/>
        </a:defRPr>
      </a:lvl2pPr>
      <a:lvl3pPr marL="892175" indent="-268288" algn="l" rtl="0" fontAlgn="base">
        <a:spcBef>
          <a:spcPct val="0"/>
        </a:spcBef>
        <a:spcAft>
          <a:spcPct val="30000"/>
        </a:spcAft>
        <a:buBlip>
          <a:blip r:embed="rId16"/>
        </a:buBlip>
        <a:defRPr sz="2200">
          <a:solidFill>
            <a:schemeClr val="tx1"/>
          </a:solidFill>
          <a:latin typeface="+mn-lt"/>
        </a:defRPr>
      </a:lvl3pPr>
      <a:lvl4pPr marL="1665288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732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304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876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448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9020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8313" y="1557338"/>
            <a:ext cx="8207375" cy="4527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</p:txBody>
      </p:sp>
      <p:sp>
        <p:nvSpPr>
          <p:cNvPr id="156676" name="Rectangle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332788" y="6448425"/>
            <a:ext cx="811212" cy="377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1" compatLnSpc="1">
            <a:prstTxWarp prst="textNoShape">
              <a:avLst/>
            </a:prstTxWarp>
          </a:bodyPr>
          <a:lstStyle>
            <a:lvl1pPr algn="r">
              <a:defRPr sz="2200" b="1">
                <a:solidFill>
                  <a:schemeClr val="hlink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3A20B68C-B53E-408B-9B5B-D3F82D2B4340}" type="slidenum">
              <a:rPr lang="ru-RU">
                <a:solidFill>
                  <a:srgbClr val="003274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  <p:sp>
        <p:nvSpPr>
          <p:cNvPr id="156678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468313" y="77788"/>
            <a:ext cx="8207375" cy="903287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chemeClr val="hlink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56679" name="Text Box 7">
            <a:hlinkClick r:id="rId14"/>
          </p:cNvPr>
          <p:cNvSpPr txBox="1">
            <a:spLocks noChangeArrowheads="1"/>
          </p:cNvSpPr>
          <p:nvPr/>
        </p:nvSpPr>
        <p:spPr bwMode="auto">
          <a:xfrm>
            <a:off x="468313" y="6529388"/>
            <a:ext cx="1390650" cy="212725"/>
          </a:xfrm>
          <a:prstGeom prst="rect">
            <a:avLst/>
          </a:prstGeom>
          <a:solidFill>
            <a:srgbClr val="FFFFFF">
              <a:alpha val="999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1400" b="1">
                <a:solidFill>
                  <a:srgbClr val="003274"/>
                </a:solidFill>
              </a:rPr>
              <a:t>www.rosatom.ru</a:t>
            </a:r>
            <a:endParaRPr lang="ru-RU" sz="1400" b="1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87882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>
    <p:wipe dir="r"/>
  </p:transition>
  <p:hf hdr="0" ftr="0" dt="0"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9pPr>
    </p:titleStyle>
    <p:bodyStyle>
      <a:lvl1pPr marL="358775" indent="-358775" algn="l" rtl="0" fontAlgn="base">
        <a:spcBef>
          <a:spcPct val="40000"/>
        </a:spcBef>
        <a:spcAft>
          <a:spcPct val="20000"/>
        </a:spcAft>
        <a:buBlip>
          <a:blip r:embed="rId15"/>
        </a:buBlip>
        <a:defRPr sz="2600">
          <a:solidFill>
            <a:schemeClr val="tx1"/>
          </a:solidFill>
          <a:latin typeface="+mn-lt"/>
          <a:ea typeface="+mn-ea"/>
          <a:cs typeface="+mn-cs"/>
        </a:defRPr>
      </a:lvl1pPr>
      <a:lvl2pPr marL="622300" indent="-261938" algn="l" rtl="0" fontAlgn="base">
        <a:spcBef>
          <a:spcPct val="0"/>
        </a:spcBef>
        <a:spcAft>
          <a:spcPct val="20000"/>
        </a:spcAft>
        <a:buBlip>
          <a:blip r:embed="rId16"/>
        </a:buBlip>
        <a:defRPr sz="2400">
          <a:solidFill>
            <a:schemeClr val="tx1"/>
          </a:solidFill>
          <a:latin typeface="+mn-lt"/>
        </a:defRPr>
      </a:lvl2pPr>
      <a:lvl3pPr marL="892175" indent="-268288" algn="l" rtl="0" fontAlgn="base">
        <a:spcBef>
          <a:spcPct val="0"/>
        </a:spcBef>
        <a:spcAft>
          <a:spcPct val="30000"/>
        </a:spcAft>
        <a:buBlip>
          <a:blip r:embed="rId16"/>
        </a:buBlip>
        <a:defRPr sz="2200">
          <a:solidFill>
            <a:schemeClr val="tx1"/>
          </a:solidFill>
          <a:latin typeface="+mn-lt"/>
        </a:defRPr>
      </a:lvl3pPr>
      <a:lvl4pPr marL="1665288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732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304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876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448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9020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g"/><Relationship Id="rId3" Type="http://schemas.openxmlformats.org/officeDocument/2006/relationships/image" Target="../media/image8.jpeg"/><Relationship Id="rId7" Type="http://schemas.openxmlformats.org/officeDocument/2006/relationships/image" Target="../media/image12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jpg"/><Relationship Id="rId5" Type="http://schemas.openxmlformats.org/officeDocument/2006/relationships/image" Target="../media/image10.gif"/><Relationship Id="rId10" Type="http://schemas.openxmlformats.org/officeDocument/2006/relationships/image" Target="../media/image15.jpeg"/><Relationship Id="rId4" Type="http://schemas.openxmlformats.org/officeDocument/2006/relationships/image" Target="../media/image9.jpg"/><Relationship Id="rId9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Обнинск – стартовая площадка международного сотрудничества в мирном атоме</a:t>
            </a:r>
            <a:endParaRPr lang="ru-RU" dirty="0"/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582612" y="3644900"/>
            <a:ext cx="8184017" cy="1008063"/>
          </a:xfrm>
        </p:spPr>
        <p:txBody>
          <a:bodyPr/>
          <a:lstStyle/>
          <a:p>
            <a:r>
              <a:rPr lang="ru-RU" sz="2000" dirty="0" smtClean="0"/>
              <a:t>Директор Департамента международного сотрудничества Государственной корпорации по атомной энергии «</a:t>
            </a:r>
            <a:r>
              <a:rPr lang="ru-RU" sz="2000" dirty="0" err="1" smtClean="0"/>
              <a:t>Росатом</a:t>
            </a:r>
            <a:r>
              <a:rPr lang="ru-RU" sz="2000" dirty="0" smtClean="0"/>
              <a:t>»</a:t>
            </a:r>
          </a:p>
          <a:p>
            <a:r>
              <a:rPr lang="ru-RU" sz="2000" dirty="0" smtClean="0"/>
              <a:t>М.Н. Лысенко</a:t>
            </a:r>
            <a:endParaRPr lang="ru-RU" sz="20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8332788" y="6448425"/>
            <a:ext cx="811212" cy="377825"/>
          </a:xfrm>
        </p:spPr>
        <p:txBody>
          <a:bodyPr/>
          <a:lstStyle/>
          <a:p>
            <a:fld id="{CA353A82-6BA1-4585-A610-B313269956AD}" type="slidenum">
              <a:rPr lang="ru-RU" smtClean="0">
                <a:solidFill>
                  <a:srgbClr val="045FA3"/>
                </a:solidFill>
              </a:rPr>
              <a:pPr/>
              <a:t>1</a:t>
            </a:fld>
            <a:endParaRPr lang="ru-RU">
              <a:solidFill>
                <a:srgbClr val="045FA3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82612" y="5355771"/>
            <a:ext cx="2117045" cy="3773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июнь </a:t>
            </a:r>
            <a:r>
              <a:rPr lang="ru-RU" dirty="0" smtClean="0"/>
              <a:t>2014 </a:t>
            </a:r>
            <a:r>
              <a:rPr lang="ru-RU" dirty="0" smtClean="0"/>
              <a:t>года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9255225"/>
      </p:ext>
    </p:extLst>
  </p:cSld>
  <p:clrMapOvr>
    <a:masterClrMapping/>
  </p:clrMapOvr>
  <p:transition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Спасибо за внимание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353A82-6BA1-4585-A610-B313269956AD}" type="slidenum">
              <a:rPr lang="ru-RU" smtClean="0">
                <a:solidFill>
                  <a:srgbClr val="045FA3"/>
                </a:solidFill>
              </a:rPr>
              <a:pPr/>
              <a:t>10</a:t>
            </a:fld>
            <a:endParaRPr lang="ru-RU">
              <a:solidFill>
                <a:srgbClr val="045FA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6410495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Старт международного сотрудничества </a:t>
            </a:r>
            <a:r>
              <a:rPr lang="ru-RU" dirty="0"/>
              <a:t>в мирном </a:t>
            </a:r>
            <a:r>
              <a:rPr lang="ru-RU" dirty="0" smtClean="0"/>
              <a:t>атоме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1800" b="1" dirty="0">
                <a:solidFill>
                  <a:srgbClr val="FF0000"/>
                </a:solidFill>
              </a:rPr>
              <a:t>Июнь 1954 </a:t>
            </a:r>
            <a:r>
              <a:rPr lang="ru-RU" sz="1800" b="1" dirty="0" smtClean="0">
                <a:solidFill>
                  <a:srgbClr val="FF0000"/>
                </a:solidFill>
              </a:rPr>
              <a:t>года </a:t>
            </a:r>
            <a:r>
              <a:rPr lang="ru-RU" sz="1800" b="1" dirty="0">
                <a:solidFill>
                  <a:srgbClr val="FF0000"/>
                </a:solidFill>
              </a:rPr>
              <a:t>– пуск первой в мире АЭС</a:t>
            </a:r>
          </a:p>
          <a:p>
            <a:r>
              <a:rPr lang="ru-RU" sz="1800" b="1" dirty="0" smtClean="0"/>
              <a:t>Декабрь </a:t>
            </a:r>
            <a:r>
              <a:rPr lang="ru-RU" sz="1800" b="1" dirty="0"/>
              <a:t>1954 </a:t>
            </a:r>
            <a:r>
              <a:rPr lang="ru-RU" sz="1800" b="1" dirty="0" smtClean="0"/>
              <a:t>года </a:t>
            </a:r>
            <a:r>
              <a:rPr lang="ru-RU" sz="1800" dirty="0" smtClean="0"/>
              <a:t>-  </a:t>
            </a:r>
            <a:r>
              <a:rPr lang="ru-RU" sz="1800" dirty="0"/>
              <a:t>резолюция о международном сотрудничестве в области применения атомной энергии в мирных </a:t>
            </a:r>
            <a:r>
              <a:rPr lang="ru-RU" sz="1800" dirty="0" smtClean="0"/>
              <a:t>целях (Генассамблея ООН)</a:t>
            </a:r>
            <a:endParaRPr lang="ru-RU" sz="1800" dirty="0"/>
          </a:p>
          <a:p>
            <a:r>
              <a:rPr lang="ru-RU" sz="1800" b="1" dirty="0" smtClean="0"/>
              <a:t>Январь </a:t>
            </a:r>
            <a:r>
              <a:rPr lang="ru-RU" sz="1800" b="1" dirty="0"/>
              <a:t>1955 </a:t>
            </a:r>
            <a:r>
              <a:rPr lang="ru-RU" sz="1800" b="1" dirty="0" smtClean="0"/>
              <a:t>года </a:t>
            </a:r>
            <a:r>
              <a:rPr lang="ru-RU" sz="1800" dirty="0" smtClean="0"/>
              <a:t>- </a:t>
            </a:r>
            <a:r>
              <a:rPr lang="ru-RU" sz="1800" dirty="0"/>
              <a:t>сообщение </a:t>
            </a:r>
            <a:r>
              <a:rPr lang="ru-RU" sz="1800" dirty="0" smtClean="0"/>
              <a:t>Правительства </a:t>
            </a:r>
            <a:r>
              <a:rPr lang="ru-RU" sz="1800" dirty="0"/>
              <a:t>СССР </a:t>
            </a:r>
            <a:r>
              <a:rPr lang="ru-RU" sz="1800" dirty="0" smtClean="0"/>
              <a:t>«</a:t>
            </a:r>
            <a:r>
              <a:rPr lang="ru-RU" sz="1800" dirty="0"/>
              <a:t>Об оказании помощи зарубежным странам в создании научно-исследовательских центров по ядерной физике</a:t>
            </a:r>
            <a:r>
              <a:rPr lang="ru-RU" sz="1800" dirty="0" smtClean="0"/>
              <a:t>».</a:t>
            </a:r>
          </a:p>
          <a:p>
            <a:r>
              <a:rPr lang="ru-RU" sz="1800" b="1" dirty="0" smtClean="0"/>
              <a:t>1955 год </a:t>
            </a:r>
            <a:r>
              <a:rPr lang="ru-RU" sz="1800" dirty="0" smtClean="0"/>
              <a:t>– первая международная конференция </a:t>
            </a:r>
            <a:r>
              <a:rPr lang="ru-RU" sz="1800" dirty="0"/>
              <a:t>в </a:t>
            </a:r>
            <a:r>
              <a:rPr lang="ru-RU" sz="1800" dirty="0" smtClean="0"/>
              <a:t>Женеве - доклад </a:t>
            </a:r>
            <a:r>
              <a:rPr lang="ru-RU" sz="1800" dirty="0"/>
              <a:t>советской делегацией </a:t>
            </a:r>
            <a:r>
              <a:rPr lang="ru-RU" sz="1800" dirty="0" smtClean="0"/>
              <a:t>об </a:t>
            </a:r>
            <a:r>
              <a:rPr lang="ru-RU" sz="1800" dirty="0"/>
              <a:t>опыте функционирования первой </a:t>
            </a:r>
            <a:r>
              <a:rPr lang="ru-RU" sz="1800" dirty="0" smtClean="0"/>
              <a:t>АЭС. Подписания первых соглашений </a:t>
            </a:r>
            <a:r>
              <a:rPr lang="ru-RU" sz="1800" dirty="0"/>
              <a:t>об оказании Советским Союзом помощи в мирном атоме ГДР, ЧССР, СРР</a:t>
            </a:r>
            <a:r>
              <a:rPr lang="ru-RU" sz="1800" dirty="0" smtClean="0"/>
              <a:t>, НРБ </a:t>
            </a:r>
            <a:r>
              <a:rPr lang="ru-RU" sz="1800" dirty="0"/>
              <a:t>и ВНР.</a:t>
            </a:r>
          </a:p>
          <a:p>
            <a:r>
              <a:rPr lang="ru-RU" sz="1800" b="1" dirty="0" smtClean="0"/>
              <a:t>1956 год </a:t>
            </a:r>
            <a:r>
              <a:rPr lang="ru-RU" sz="1800" dirty="0" smtClean="0"/>
              <a:t>- создание Объединенного института </a:t>
            </a:r>
            <a:r>
              <a:rPr lang="ru-RU" sz="1800" dirty="0"/>
              <a:t>ядерных исследований в </a:t>
            </a:r>
            <a:r>
              <a:rPr lang="ru-RU" sz="1800" dirty="0" smtClean="0"/>
              <a:t>Дубне</a:t>
            </a:r>
            <a:endParaRPr lang="ru-RU" sz="1800" dirty="0"/>
          </a:p>
          <a:p>
            <a:r>
              <a:rPr lang="ru-RU" sz="1800" b="1" dirty="0" smtClean="0"/>
              <a:t>1957 </a:t>
            </a:r>
            <a:r>
              <a:rPr lang="ru-RU" sz="1800" b="1" dirty="0"/>
              <a:t>год </a:t>
            </a:r>
            <a:r>
              <a:rPr lang="ru-RU" sz="1800" dirty="0" smtClean="0"/>
              <a:t>- учреждение </a:t>
            </a:r>
            <a:r>
              <a:rPr lang="ru-RU" sz="1800" dirty="0"/>
              <a:t>МАГАТЭ</a:t>
            </a:r>
          </a:p>
          <a:p>
            <a:endParaRPr lang="ru-RU" sz="1800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0F6A8F-DAAE-47A7-A4B1-6F253EE43E5C}" type="slidenum">
              <a:rPr lang="ru-RU" smtClean="0">
                <a:solidFill>
                  <a:srgbClr val="045FA3"/>
                </a:solidFill>
              </a:rPr>
              <a:pPr/>
              <a:t>2</a:t>
            </a:fld>
            <a:endParaRPr lang="ru-RU">
              <a:solidFill>
                <a:srgbClr val="045FA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221238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Международное сотрудничество сегодня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39713" y="1252538"/>
            <a:ext cx="8685212" cy="5033962"/>
          </a:xfrm>
        </p:spPr>
        <p:txBody>
          <a:bodyPr/>
          <a:lstStyle/>
          <a:p>
            <a:r>
              <a:rPr lang="ru-RU" sz="1800" dirty="0"/>
              <a:t>К настоящему времени в </a:t>
            </a:r>
            <a:r>
              <a:rPr lang="ru-RU" sz="1800" dirty="0" smtClean="0"/>
              <a:t>мире: </a:t>
            </a:r>
          </a:p>
          <a:p>
            <a:pPr lvl="1"/>
            <a:r>
              <a:rPr lang="ru-RU" sz="1600" dirty="0" smtClean="0"/>
              <a:t>эксплуатируется </a:t>
            </a:r>
            <a:r>
              <a:rPr lang="ru-RU" sz="1600" b="1" dirty="0"/>
              <a:t>437 блоков АЭС </a:t>
            </a:r>
            <a:r>
              <a:rPr lang="ru-RU" sz="1600" b="1" dirty="0" smtClean="0"/>
              <a:t/>
            </a:r>
            <a:br>
              <a:rPr lang="ru-RU" sz="1600" b="1" dirty="0" smtClean="0"/>
            </a:br>
            <a:r>
              <a:rPr lang="ru-RU" sz="1600" dirty="0" smtClean="0"/>
              <a:t>(суммарной </a:t>
            </a:r>
            <a:r>
              <a:rPr lang="ru-RU" sz="1600" dirty="0"/>
              <a:t>установленной мощностью </a:t>
            </a:r>
            <a:r>
              <a:rPr lang="ru-RU" sz="1600" b="1" dirty="0"/>
              <a:t>373,3 </a:t>
            </a:r>
            <a:r>
              <a:rPr lang="ru-RU" sz="1600" b="1" dirty="0" smtClean="0"/>
              <a:t>ГВт</a:t>
            </a:r>
            <a:r>
              <a:rPr lang="ru-RU" sz="1600" dirty="0" smtClean="0"/>
              <a:t>)</a:t>
            </a:r>
          </a:p>
          <a:p>
            <a:pPr lvl="1"/>
            <a:r>
              <a:rPr lang="ru-RU" sz="1600" dirty="0" smtClean="0"/>
              <a:t>строится </a:t>
            </a:r>
            <a:r>
              <a:rPr lang="ru-RU" sz="1600" b="1" dirty="0"/>
              <a:t>72 новых блока АЭС </a:t>
            </a:r>
            <a:r>
              <a:rPr lang="ru-RU" sz="1600" b="1" dirty="0" smtClean="0"/>
              <a:t/>
            </a:r>
            <a:br>
              <a:rPr lang="ru-RU" sz="1600" b="1" dirty="0" smtClean="0"/>
            </a:br>
            <a:r>
              <a:rPr lang="ru-RU" sz="1600" dirty="0" smtClean="0"/>
              <a:t>(это </a:t>
            </a:r>
            <a:r>
              <a:rPr lang="ru-RU" sz="1600" dirty="0"/>
              <a:t>наибольшее количество с 1989 </a:t>
            </a:r>
            <a:r>
              <a:rPr lang="ru-RU" sz="1600" dirty="0" smtClean="0"/>
              <a:t>года) </a:t>
            </a:r>
          </a:p>
          <a:p>
            <a:pPr lvl="1"/>
            <a:r>
              <a:rPr lang="ru-RU" sz="1600" dirty="0" smtClean="0"/>
              <a:t>причем </a:t>
            </a:r>
            <a:r>
              <a:rPr lang="ru-RU" sz="1600" b="1" dirty="0"/>
              <a:t>в 2013 году </a:t>
            </a:r>
            <a:r>
              <a:rPr lang="ru-RU" sz="1600" dirty="0"/>
              <a:t>начато строительство 10 ядерных энергоблоков </a:t>
            </a:r>
            <a:r>
              <a:rPr lang="ru-RU" sz="1800" dirty="0" smtClean="0"/>
              <a:t/>
            </a:r>
            <a:br>
              <a:rPr lang="ru-RU" sz="1800" dirty="0" smtClean="0"/>
            </a:br>
            <a:endParaRPr lang="ru-RU" sz="1800" dirty="0" smtClean="0"/>
          </a:p>
          <a:p>
            <a:r>
              <a:rPr lang="ru-RU" sz="1800" dirty="0" smtClean="0"/>
              <a:t>Т.е</a:t>
            </a:r>
            <a:r>
              <a:rPr lang="ru-RU" sz="1800" dirty="0"/>
              <a:t>. после реакции на аварию на АЭС Фукусима-1 в 2011 году с 2012 года </a:t>
            </a:r>
            <a:r>
              <a:rPr lang="ru-RU" sz="1800" b="1" dirty="0"/>
              <a:t>просматривается устойчивый рост атомной энергетики</a:t>
            </a:r>
            <a:r>
              <a:rPr lang="ru-RU" sz="1800" dirty="0"/>
              <a:t>.</a:t>
            </a:r>
          </a:p>
          <a:p>
            <a:pPr lvl="1"/>
            <a:r>
              <a:rPr lang="ru-RU" sz="1600" b="1" dirty="0"/>
              <a:t>Причина ясна: </a:t>
            </a:r>
            <a:r>
              <a:rPr lang="ru-RU" sz="1600" dirty="0"/>
              <a:t>страны хотят жить в режиме </a:t>
            </a:r>
            <a:r>
              <a:rPr lang="ru-RU" sz="1600" b="1" dirty="0"/>
              <a:t>предсказуемости</a:t>
            </a:r>
            <a:r>
              <a:rPr lang="ru-RU" sz="1600" dirty="0"/>
              <a:t> и </a:t>
            </a:r>
            <a:r>
              <a:rPr lang="ru-RU" sz="1600" b="1" dirty="0"/>
              <a:t>долгосрочного</a:t>
            </a:r>
            <a:r>
              <a:rPr lang="ru-RU" sz="1600" dirty="0"/>
              <a:t> планирования своего </a:t>
            </a:r>
            <a:r>
              <a:rPr lang="ru-RU" sz="1600" b="1" dirty="0"/>
              <a:t>энергетического будущего</a:t>
            </a:r>
            <a:r>
              <a:rPr lang="ru-RU" sz="1600" dirty="0"/>
              <a:t>, в том числе исходя из необходимости преодолевать растущий </a:t>
            </a:r>
            <a:r>
              <a:rPr lang="ru-RU" sz="1600" dirty="0" err="1"/>
              <a:t>энергодефицит</a:t>
            </a:r>
            <a:r>
              <a:rPr lang="ru-RU" sz="1600" dirty="0"/>
              <a:t>, сохранять экологию и экономить углеводороды. К настоящему времени более 60 стран включили атомную энергетику в свои национальные энергетические стратегии. </a:t>
            </a:r>
          </a:p>
          <a:p>
            <a:endParaRPr lang="ru-RU" sz="18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353A82-6BA1-4585-A610-B313269956AD}" type="slidenum">
              <a:rPr lang="ru-RU" smtClean="0">
                <a:solidFill>
                  <a:srgbClr val="045FA3"/>
                </a:solidFill>
              </a:rPr>
              <a:pPr/>
              <a:t>3</a:t>
            </a:fld>
            <a:endParaRPr lang="ru-RU">
              <a:solidFill>
                <a:srgbClr val="045FA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4118523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Международное сотрудничество России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0472" y="1547813"/>
            <a:ext cx="7943056" cy="4348162"/>
          </a:xfrm>
        </p:spPr>
        <p:txBody>
          <a:bodyPr/>
          <a:lstStyle/>
          <a:p>
            <a:pPr marL="360000">
              <a:spcBef>
                <a:spcPts val="850"/>
              </a:spcBef>
              <a:spcAft>
                <a:spcPts val="450"/>
              </a:spcAft>
            </a:pPr>
            <a:r>
              <a:rPr lang="ru-RU" sz="2000" dirty="0"/>
              <a:t>К настоящему времени 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b="1" dirty="0" smtClean="0"/>
              <a:t>Россия </a:t>
            </a:r>
            <a:r>
              <a:rPr lang="ru-RU" sz="2000" b="1" dirty="0"/>
              <a:t>заключила </a:t>
            </a:r>
            <a:r>
              <a:rPr lang="ru-RU" sz="2000" b="1" dirty="0" smtClean="0"/>
              <a:t>межправительственные </a:t>
            </a:r>
            <a:r>
              <a:rPr lang="ru-RU" sz="2000" b="1" dirty="0"/>
              <a:t>соглашения о сотрудничестве в области мирного использования атомной </a:t>
            </a:r>
            <a:r>
              <a:rPr lang="ru-RU" sz="2000" b="1" dirty="0" smtClean="0"/>
              <a:t>энергии (МПС)</a:t>
            </a:r>
            <a:r>
              <a:rPr lang="ru-RU" sz="2000" dirty="0" smtClean="0"/>
              <a:t> с </a:t>
            </a:r>
            <a:r>
              <a:rPr lang="ru-RU" sz="2000" dirty="0"/>
              <a:t>большинством значимых с точки зрения атомной энергетики </a:t>
            </a:r>
            <a:r>
              <a:rPr lang="ru-RU" sz="2000" dirty="0" smtClean="0"/>
              <a:t>стран </a:t>
            </a:r>
          </a:p>
          <a:p>
            <a:pPr marL="360000">
              <a:spcBef>
                <a:spcPts val="850"/>
              </a:spcBef>
              <a:spcAft>
                <a:spcPts val="450"/>
              </a:spcAft>
            </a:pPr>
            <a:r>
              <a:rPr lang="ru-RU" sz="2000" dirty="0" smtClean="0"/>
              <a:t>Договорная </a:t>
            </a:r>
            <a:r>
              <a:rPr lang="ru-RU" sz="2000" dirty="0"/>
              <a:t>база </a:t>
            </a:r>
            <a:r>
              <a:rPr lang="ru-RU" sz="2000" dirty="0" smtClean="0"/>
              <a:t>состоит </a:t>
            </a:r>
            <a:r>
              <a:rPr lang="ru-RU" sz="2000" dirty="0" smtClean="0"/>
              <a:t>из:</a:t>
            </a:r>
          </a:p>
          <a:p>
            <a:pPr marL="623525" lvl="1">
              <a:spcBef>
                <a:spcPts val="850"/>
              </a:spcBef>
              <a:spcAft>
                <a:spcPts val="450"/>
              </a:spcAft>
            </a:pPr>
            <a:r>
              <a:rPr lang="ru-RU" sz="1800" b="1" dirty="0" smtClean="0"/>
              <a:t>63 </a:t>
            </a:r>
            <a:r>
              <a:rPr lang="ru-RU" sz="1800" b="1" dirty="0"/>
              <a:t>двусторонних </a:t>
            </a:r>
            <a:r>
              <a:rPr lang="ru-RU" sz="1800" b="1" dirty="0" smtClean="0"/>
              <a:t>МПС </a:t>
            </a:r>
            <a:endParaRPr lang="ru-RU" sz="1800" b="1" dirty="0" smtClean="0"/>
          </a:p>
          <a:p>
            <a:pPr marL="623525" lvl="1">
              <a:spcBef>
                <a:spcPts val="850"/>
              </a:spcBef>
              <a:spcAft>
                <a:spcPts val="450"/>
              </a:spcAft>
            </a:pPr>
            <a:r>
              <a:rPr lang="ru-RU" sz="1800" dirty="0" smtClean="0"/>
              <a:t>с </a:t>
            </a:r>
            <a:r>
              <a:rPr lang="ru-RU" sz="1800" b="1" dirty="0"/>
              <a:t>60 </a:t>
            </a:r>
            <a:r>
              <a:rPr lang="ru-RU" sz="1800" b="1" dirty="0" smtClean="0"/>
              <a:t>странами</a:t>
            </a:r>
          </a:p>
          <a:p>
            <a:pPr marL="360000" indent="0">
              <a:spcBef>
                <a:spcPts val="850"/>
              </a:spcBef>
              <a:spcAft>
                <a:spcPts val="450"/>
              </a:spcAft>
              <a:buNone/>
            </a:pPr>
            <a:endParaRPr lang="ru-RU" sz="2000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353A82-6BA1-4585-A610-B313269956AD}" type="slidenum">
              <a:rPr lang="ru-RU" smtClean="0">
                <a:solidFill>
                  <a:srgbClr val="045FA3"/>
                </a:solidFill>
              </a:rPr>
              <a:pPr/>
              <a:t>4</a:t>
            </a:fld>
            <a:endParaRPr lang="ru-RU">
              <a:solidFill>
                <a:srgbClr val="045FA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1623622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Международное сотрудничество </a:t>
            </a:r>
            <a:r>
              <a:rPr lang="ru-RU" dirty="0" err="1" smtClean="0"/>
              <a:t>Росатома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30188" y="1423988"/>
            <a:ext cx="8666162" cy="2833687"/>
          </a:xfrm>
        </p:spPr>
        <p:txBody>
          <a:bodyPr/>
          <a:lstStyle/>
          <a:p>
            <a:pPr marL="324000">
              <a:spcBef>
                <a:spcPts val="850"/>
              </a:spcBef>
              <a:spcAft>
                <a:spcPts val="450"/>
              </a:spcAft>
            </a:pPr>
            <a:r>
              <a:rPr lang="ru-RU" sz="1800" b="1" dirty="0" err="1" smtClean="0"/>
              <a:t>Росатом</a:t>
            </a:r>
            <a:r>
              <a:rPr lang="ru-RU" sz="1800" dirty="0" smtClean="0"/>
              <a:t> </a:t>
            </a:r>
            <a:r>
              <a:rPr lang="ru-RU" sz="1800" dirty="0"/>
              <a:t>– единственная в мире компания, </a:t>
            </a:r>
            <a:r>
              <a:rPr lang="ru-RU" sz="1800" dirty="0" smtClean="0"/>
              <a:t>которая </a:t>
            </a:r>
            <a:r>
              <a:rPr lang="ru-RU" sz="1800" dirty="0"/>
              <a:t>строит за рубежом масштабно и </a:t>
            </a:r>
            <a:r>
              <a:rPr lang="ru-RU" sz="1800" dirty="0" err="1" smtClean="0"/>
              <a:t>референтно</a:t>
            </a:r>
            <a:r>
              <a:rPr lang="ru-RU" sz="1800" dirty="0" smtClean="0"/>
              <a:t>:</a:t>
            </a:r>
            <a:endParaRPr lang="ru-RU" sz="1800" dirty="0"/>
          </a:p>
          <a:p>
            <a:pPr lvl="1">
              <a:spcBef>
                <a:spcPts val="850"/>
              </a:spcBef>
              <a:spcAft>
                <a:spcPts val="450"/>
              </a:spcAft>
            </a:pPr>
            <a:r>
              <a:rPr lang="ru-RU" sz="1600" b="1" dirty="0"/>
              <a:t>Наш пакет </a:t>
            </a:r>
            <a:r>
              <a:rPr lang="ru-RU" sz="1600" dirty="0" smtClean="0"/>
              <a:t>– </a:t>
            </a:r>
            <a:r>
              <a:rPr lang="ru-RU" sz="1600" dirty="0"/>
              <a:t>20 блоков под МПС и контрактами, более 40 – в переговорном </a:t>
            </a:r>
            <a:r>
              <a:rPr lang="ru-RU" sz="1600" dirty="0" smtClean="0"/>
              <a:t>режиме</a:t>
            </a:r>
            <a:endParaRPr lang="ru-RU" sz="1600" dirty="0"/>
          </a:p>
          <a:p>
            <a:pPr lvl="1">
              <a:spcBef>
                <a:spcPts val="850"/>
              </a:spcBef>
              <a:spcAft>
                <a:spcPts val="450"/>
              </a:spcAft>
            </a:pPr>
            <a:r>
              <a:rPr lang="ru-RU" sz="1600" b="1" dirty="0"/>
              <a:t>Реальное сооружение АЭС </a:t>
            </a:r>
            <a:r>
              <a:rPr lang="ru-RU" sz="1600" dirty="0" smtClean="0"/>
              <a:t>(Китай – 2 </a:t>
            </a:r>
            <a:r>
              <a:rPr lang="ru-RU" sz="1600" dirty="0"/>
              <a:t>блока сданы, 2 блока </a:t>
            </a:r>
            <a:r>
              <a:rPr lang="ru-RU" sz="1600" dirty="0" smtClean="0"/>
              <a:t>строятся</a:t>
            </a:r>
            <a:r>
              <a:rPr lang="ru-RU" sz="1600" dirty="0"/>
              <a:t>, </a:t>
            </a: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>Индия </a:t>
            </a:r>
            <a:r>
              <a:rPr lang="ru-RU" sz="1600" dirty="0"/>
              <a:t>– 2 блока + 2, Иран – один блок сдан, Белоруссия – 2 </a:t>
            </a:r>
            <a:r>
              <a:rPr lang="ru-RU" sz="1600" dirty="0" smtClean="0"/>
              <a:t>блока, </a:t>
            </a: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>Турция </a:t>
            </a:r>
            <a:r>
              <a:rPr lang="ru-RU" sz="1600" dirty="0"/>
              <a:t>– выбрана площадка, Бангладеш– выбрана площадка, </a:t>
            </a: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>Вьетнам </a:t>
            </a:r>
            <a:r>
              <a:rPr lang="ru-RU" sz="1600" dirty="0" smtClean="0"/>
              <a:t>– </a:t>
            </a:r>
            <a:r>
              <a:rPr lang="ru-RU" sz="1600" dirty="0"/>
              <a:t>выбрана </a:t>
            </a:r>
            <a:r>
              <a:rPr lang="ru-RU" sz="1600" dirty="0" smtClean="0"/>
              <a:t>площадка)</a:t>
            </a:r>
            <a:endParaRPr lang="ru-RU" sz="1600" dirty="0"/>
          </a:p>
          <a:p>
            <a:pPr>
              <a:spcBef>
                <a:spcPts val="850"/>
              </a:spcBef>
              <a:spcAft>
                <a:spcPts val="450"/>
              </a:spcAft>
            </a:pPr>
            <a:r>
              <a:rPr lang="ru-RU" sz="1800" dirty="0"/>
              <a:t>«</a:t>
            </a:r>
            <a:r>
              <a:rPr lang="ru-RU" sz="1800" b="1" dirty="0"/>
              <a:t>Новые – старые</a:t>
            </a:r>
            <a:r>
              <a:rPr lang="ru-RU" sz="1800" dirty="0"/>
              <a:t>» партнеры: </a:t>
            </a:r>
            <a:endParaRPr lang="ru-RU" sz="1800" dirty="0" smtClean="0"/>
          </a:p>
          <a:p>
            <a:pPr lvl="1">
              <a:spcBef>
                <a:spcPts val="850"/>
              </a:spcBef>
              <a:spcAft>
                <a:spcPts val="450"/>
              </a:spcAft>
            </a:pPr>
            <a:r>
              <a:rPr lang="ru-RU" sz="1600" dirty="0" smtClean="0"/>
              <a:t>Венгрия</a:t>
            </a:r>
            <a:r>
              <a:rPr lang="ru-RU" sz="1600" dirty="0"/>
              <a:t>, Финляндия </a:t>
            </a:r>
            <a:r>
              <a:rPr lang="ru-RU" sz="1600" dirty="0" smtClean="0"/>
              <a:t>(подписаны </a:t>
            </a:r>
            <a:r>
              <a:rPr lang="ru-RU" sz="1600" dirty="0"/>
              <a:t>соглашения о сооружении </a:t>
            </a:r>
            <a:r>
              <a:rPr lang="ru-RU" sz="1600" dirty="0" smtClean="0"/>
              <a:t>АЭС)</a:t>
            </a:r>
            <a:endParaRPr lang="ru-RU" sz="1600" dirty="0"/>
          </a:p>
          <a:p>
            <a:pPr marL="288000">
              <a:spcBef>
                <a:spcPts val="850"/>
              </a:spcBef>
              <a:spcAft>
                <a:spcPts val="450"/>
              </a:spcAft>
            </a:pPr>
            <a:r>
              <a:rPr lang="ru-RU" sz="1800" b="1" dirty="0"/>
              <a:t>Новые перспективные </a:t>
            </a:r>
            <a:r>
              <a:rPr lang="ru-RU" sz="1800" dirty="0" smtClean="0"/>
              <a:t>партнеры:</a:t>
            </a:r>
            <a:endParaRPr lang="ru-RU" sz="18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353A82-6BA1-4585-A610-B313269956AD}" type="slidenum">
              <a:rPr lang="ru-RU" smtClean="0">
                <a:solidFill>
                  <a:srgbClr val="045FA3"/>
                </a:solidFill>
              </a:rPr>
              <a:pPr/>
              <a:t>5</a:t>
            </a:fld>
            <a:endParaRPr lang="ru-RU">
              <a:solidFill>
                <a:srgbClr val="045FA3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06413" y="4886325"/>
            <a:ext cx="36179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ru-RU" sz="1600" dirty="0"/>
              <a:t>Казахстан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1600" dirty="0"/>
              <a:t>Иордания, Алжир, Египет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1600" dirty="0"/>
              <a:t>Нигерия, </a:t>
            </a:r>
            <a:r>
              <a:rPr lang="ru-RU" sz="1600" dirty="0" smtClean="0"/>
              <a:t>Гана</a:t>
            </a:r>
            <a:endParaRPr lang="ru-RU" sz="1600" dirty="0"/>
          </a:p>
        </p:txBody>
      </p:sp>
      <p:sp>
        <p:nvSpPr>
          <p:cNvPr id="6" name="TextBox 5"/>
          <p:cNvSpPr txBox="1"/>
          <p:nvPr/>
        </p:nvSpPr>
        <p:spPr>
          <a:xfrm>
            <a:off x="3676650" y="4876800"/>
            <a:ext cx="43418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ru-RU" sz="1600" dirty="0" smtClean="0"/>
              <a:t>Индонезия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1600" dirty="0" smtClean="0"/>
              <a:t>Аргентина</a:t>
            </a:r>
            <a:r>
              <a:rPr lang="ru-RU" sz="1600" dirty="0"/>
              <a:t>, Бразилия, Чили, Перу, Куба, </a:t>
            </a:r>
            <a:r>
              <a:rPr lang="ru-RU" sz="1600" dirty="0" smtClean="0"/>
              <a:t>Венесуэла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6301997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Международное сотрудничество России</a:t>
            </a:r>
            <a:endParaRPr lang="ru-RU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0F6A8F-DAAE-47A7-A4B1-6F253EE43E5C}" type="slidenum">
              <a:rPr lang="ru-RU" smtClean="0">
                <a:solidFill>
                  <a:srgbClr val="045FA3"/>
                </a:solidFill>
              </a:rPr>
              <a:pPr/>
              <a:t>6</a:t>
            </a:fld>
            <a:endParaRPr lang="ru-RU">
              <a:solidFill>
                <a:srgbClr val="045FA3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023" y="2868034"/>
            <a:ext cx="1546101" cy="60335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9557" y="1559496"/>
            <a:ext cx="754360" cy="75436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961" y="5554014"/>
            <a:ext cx="3201119" cy="75524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8305" y="5619578"/>
            <a:ext cx="2023492" cy="77350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8930" y="4346003"/>
            <a:ext cx="915612" cy="814653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66780"/>
            <a:ext cx="1631826" cy="122387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87" y="1332223"/>
            <a:ext cx="1480293" cy="1208906"/>
          </a:xfrm>
          <a:prstGeom prst="rect">
            <a:avLst/>
          </a:prstGeom>
        </p:spPr>
      </p:pic>
      <p:sp>
        <p:nvSpPr>
          <p:cNvPr id="12" name="Объект 2"/>
          <p:cNvSpPr txBox="1">
            <a:spLocks/>
          </p:cNvSpPr>
          <p:nvPr/>
        </p:nvSpPr>
        <p:spPr>
          <a:xfrm>
            <a:off x="1475656" y="1332223"/>
            <a:ext cx="6696744" cy="4491880"/>
          </a:xfrm>
          <a:prstGeom prst="rect">
            <a:avLst/>
          </a:prstGeom>
          <a:solidFill>
            <a:srgbClr val="FFFFFF">
              <a:alpha val="74000"/>
            </a:srgbClr>
          </a:solidFill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itchFamily="2" charset="2"/>
              <a:buChar char="§"/>
            </a:pPr>
            <a:r>
              <a:rPr lang="ru-RU" sz="1600" dirty="0"/>
              <a:t>Международное агентство по атомной энергии (МАГАТЭ)</a:t>
            </a:r>
          </a:p>
          <a:p>
            <a:pPr>
              <a:buFont typeface="Wingdings" pitchFamily="2" charset="2"/>
              <a:buChar char="§"/>
            </a:pPr>
            <a:r>
              <a:rPr lang="ru-RU" sz="1600" dirty="0"/>
              <a:t>Агентство по ядерной энергии (АЯЭ) в рамках Организации по экономическому сотрудничеству и развитию (ОЭСР)</a:t>
            </a:r>
          </a:p>
          <a:p>
            <a:pPr>
              <a:buFont typeface="Wingdings" pitchFamily="2" charset="2"/>
              <a:buChar char="§"/>
            </a:pPr>
            <a:r>
              <a:rPr lang="ru-RU" sz="1600" dirty="0"/>
              <a:t>Группа ядерных поставщиков и Комитет </a:t>
            </a:r>
            <a:r>
              <a:rPr lang="ru-RU" sz="1600" dirty="0" err="1"/>
              <a:t>Цангера</a:t>
            </a:r>
            <a:r>
              <a:rPr lang="ru-RU" sz="1600" dirty="0"/>
              <a:t> (экспортный контроль)</a:t>
            </a:r>
          </a:p>
          <a:p>
            <a:pPr>
              <a:buFont typeface="Wingdings" pitchFamily="2" charset="2"/>
              <a:buChar char="§"/>
            </a:pPr>
            <a:r>
              <a:rPr lang="ru-RU" sz="1600" dirty="0"/>
              <a:t>Проект создания Международного термоядерного экспериментального реактора (ИТЭР) </a:t>
            </a:r>
          </a:p>
          <a:p>
            <a:pPr>
              <a:buFont typeface="Wingdings" pitchFamily="2" charset="2"/>
              <a:buChar char="§"/>
            </a:pPr>
            <a:r>
              <a:rPr lang="ru-RU" sz="1600" dirty="0"/>
              <a:t>Европейский центр ядерных исследований (ЦЕРН) </a:t>
            </a:r>
          </a:p>
          <a:p>
            <a:pPr>
              <a:buFont typeface="Wingdings" pitchFamily="2" charset="2"/>
              <a:buChar char="§"/>
            </a:pPr>
            <a:r>
              <a:rPr lang="ru-RU" sz="1600" dirty="0"/>
              <a:t>Центр по изучению антипротонов и нейтронов (ФАИР)</a:t>
            </a:r>
          </a:p>
          <a:p>
            <a:pPr>
              <a:buFont typeface="Wingdings" pitchFamily="2" charset="2"/>
              <a:buChar char="§"/>
            </a:pPr>
            <a:r>
              <a:rPr lang="ru-RU" sz="1600" dirty="0"/>
              <a:t>Всемирная ядерная ассоциация</a:t>
            </a:r>
          </a:p>
          <a:p>
            <a:pPr>
              <a:buFont typeface="Wingdings" pitchFamily="2" charset="2"/>
              <a:buChar char="§"/>
            </a:pPr>
            <a:r>
              <a:rPr lang="ru-RU" sz="1600" dirty="0"/>
              <a:t>Всемирная ассоциация операторов АЭС</a:t>
            </a:r>
          </a:p>
          <a:p>
            <a:pPr>
              <a:buFont typeface="Wingdings" pitchFamily="2" charset="2"/>
              <a:buChar char="§"/>
            </a:pPr>
            <a:r>
              <a:rPr lang="ru-RU" sz="1600" dirty="0"/>
              <a:t>Обзорная конференция по рассмотрению действия Договора о нераспространении ядерного оружия в рамках ООН</a:t>
            </a:r>
          </a:p>
          <a:p>
            <a:pPr>
              <a:buFont typeface="Wingdings" pitchFamily="2" charset="2"/>
              <a:buChar char="§"/>
            </a:pPr>
            <a:r>
              <a:rPr lang="ru-RU" sz="1600" dirty="0"/>
              <a:t>Подготовительная комиссия  Организации Договора о  всеобъемлющем запрещении ядерных  испытаний</a:t>
            </a:r>
          </a:p>
          <a:p>
            <a:pPr>
              <a:buFont typeface="Wingdings" pitchFamily="2" charset="2"/>
              <a:buChar char="§"/>
            </a:pPr>
            <a:r>
              <a:rPr lang="ru-RU" sz="1600" dirty="0"/>
              <a:t>       и др.</a:t>
            </a: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4440" y="5872612"/>
            <a:ext cx="2610725" cy="50693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9793" y="3235263"/>
            <a:ext cx="1438275" cy="68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4018925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Международное </a:t>
            </a:r>
            <a:r>
              <a:rPr lang="ru-RU" dirty="0" smtClean="0"/>
              <a:t>сотрудничество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30188" y="1204913"/>
            <a:ext cx="8666162" cy="4348162"/>
          </a:xfrm>
        </p:spPr>
        <p:txBody>
          <a:bodyPr/>
          <a:lstStyle/>
          <a:p>
            <a:pPr>
              <a:spcBef>
                <a:spcPts val="400"/>
              </a:spcBef>
              <a:spcAft>
                <a:spcPts val="400"/>
              </a:spcAft>
            </a:pPr>
            <a:r>
              <a:rPr lang="ru-RU" sz="1800" b="1" dirty="0" smtClean="0"/>
              <a:t>2007 год </a:t>
            </a:r>
            <a:r>
              <a:rPr lang="ru-RU" sz="1800" dirty="0" smtClean="0"/>
              <a:t>– Международный центр по обогащению урана (МЦОУ)</a:t>
            </a:r>
            <a:r>
              <a:rPr lang="ru-RU" sz="1800" b="1" dirty="0" smtClean="0"/>
              <a:t> </a:t>
            </a:r>
          </a:p>
          <a:p>
            <a:pPr>
              <a:spcBef>
                <a:spcPts val="400"/>
              </a:spcBef>
              <a:spcAft>
                <a:spcPts val="400"/>
              </a:spcAft>
            </a:pPr>
            <a:r>
              <a:rPr lang="ru-RU" sz="1800" b="1" dirty="0" smtClean="0"/>
              <a:t>2010 год </a:t>
            </a:r>
            <a:r>
              <a:rPr lang="ru-RU" sz="1800" dirty="0" smtClean="0"/>
              <a:t>– Первый в мире «банк топлива» </a:t>
            </a:r>
            <a:r>
              <a:rPr lang="ru-RU" sz="1800" dirty="0"/>
              <a:t>под эгидой </a:t>
            </a:r>
            <a:r>
              <a:rPr lang="ru-RU" sz="1800" dirty="0" smtClean="0"/>
              <a:t>МАГАТЭ – гарантийный запас низкообогащенного урана в Ангарске</a:t>
            </a:r>
            <a:endParaRPr lang="ru-RU" sz="1800" dirty="0"/>
          </a:p>
          <a:p>
            <a:pPr>
              <a:spcBef>
                <a:spcPts val="400"/>
              </a:spcBef>
              <a:spcAft>
                <a:spcPts val="400"/>
              </a:spcAft>
            </a:pPr>
            <a:r>
              <a:rPr lang="ru-RU" sz="1800" b="1" dirty="0" smtClean="0"/>
              <a:t>2010 год </a:t>
            </a:r>
            <a:r>
              <a:rPr lang="ru-RU" sz="1800" dirty="0" smtClean="0"/>
              <a:t>– Соглашение с </a:t>
            </a:r>
            <a:r>
              <a:rPr lang="ru-RU" sz="1800" dirty="0"/>
              <a:t>МАГАТЭ о </a:t>
            </a:r>
            <a:r>
              <a:rPr lang="ru-RU" sz="1800" dirty="0" smtClean="0"/>
              <a:t>подготовке младших профессиональных кадров</a:t>
            </a:r>
          </a:p>
          <a:p>
            <a:pPr>
              <a:spcBef>
                <a:spcPts val="400"/>
              </a:spcBef>
              <a:spcAft>
                <a:spcPts val="400"/>
              </a:spcAft>
            </a:pPr>
            <a:r>
              <a:rPr lang="ru-RU" sz="1800" b="1" dirty="0" smtClean="0"/>
              <a:t>2013 год </a:t>
            </a:r>
            <a:r>
              <a:rPr lang="ru-RU" sz="1800" dirty="0" smtClean="0"/>
              <a:t>– Конференция </a:t>
            </a:r>
            <a:r>
              <a:rPr lang="ru-RU" sz="1800" dirty="0"/>
              <a:t>высокого уровня «Атомная энергия в 21-м веке» </a:t>
            </a:r>
            <a:r>
              <a:rPr lang="ru-RU" sz="1800" dirty="0" smtClean="0"/>
              <a:t>в</a:t>
            </a:r>
            <a:r>
              <a:rPr lang="ru-RU" sz="1800" b="1" dirty="0" smtClean="0"/>
              <a:t> </a:t>
            </a:r>
            <a:r>
              <a:rPr lang="ru-RU" sz="1800" dirty="0" smtClean="0"/>
              <a:t>Санкт-Петербурге (совместно </a:t>
            </a:r>
            <a:r>
              <a:rPr lang="ru-RU" sz="1800" dirty="0"/>
              <a:t>МАГАТЭ и </a:t>
            </a:r>
            <a:r>
              <a:rPr lang="ru-RU" sz="1800" dirty="0" err="1"/>
              <a:t>Госкорпорация</a:t>
            </a:r>
            <a:r>
              <a:rPr lang="ru-RU" sz="1800" dirty="0"/>
              <a:t> «</a:t>
            </a:r>
            <a:r>
              <a:rPr lang="ru-RU" sz="1800" dirty="0" err="1"/>
              <a:t>Росатом</a:t>
            </a:r>
            <a:r>
              <a:rPr lang="ru-RU" sz="1800" dirty="0"/>
              <a:t>») </a:t>
            </a:r>
            <a:endParaRPr lang="ru-RU" sz="1800" dirty="0" smtClean="0"/>
          </a:p>
          <a:p>
            <a:pPr lvl="1">
              <a:spcBef>
                <a:spcPts val="400"/>
              </a:spcBef>
              <a:spcAft>
                <a:spcPts val="400"/>
              </a:spcAft>
            </a:pPr>
            <a:r>
              <a:rPr lang="ru-RU" sz="1600" dirty="0" smtClean="0"/>
              <a:t>самое </a:t>
            </a:r>
            <a:r>
              <a:rPr lang="ru-RU" sz="1600" dirty="0"/>
              <a:t>масштабное событие в истории мировой атомной энергетики: </a:t>
            </a: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>более </a:t>
            </a:r>
            <a:r>
              <a:rPr lang="ru-RU" sz="1600" b="1" dirty="0"/>
              <a:t>500</a:t>
            </a:r>
            <a:r>
              <a:rPr lang="ru-RU" sz="1600" dirty="0"/>
              <a:t> делегатов </a:t>
            </a: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>из </a:t>
            </a:r>
            <a:r>
              <a:rPr lang="ru-RU" sz="1600" b="1" dirty="0"/>
              <a:t>87</a:t>
            </a:r>
            <a:r>
              <a:rPr lang="ru-RU" sz="1600" dirty="0"/>
              <a:t> стран и </a:t>
            </a:r>
            <a:r>
              <a:rPr lang="ru-RU" sz="1600" b="1" dirty="0" smtClean="0"/>
              <a:t>7</a:t>
            </a:r>
            <a:r>
              <a:rPr lang="ru-RU" sz="1600" dirty="0" smtClean="0"/>
              <a:t> </a:t>
            </a:r>
            <a:r>
              <a:rPr lang="ru-RU" sz="1600" dirty="0"/>
              <a:t>международных организаций, из них </a:t>
            </a: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>более </a:t>
            </a:r>
            <a:r>
              <a:rPr lang="ru-RU" sz="1600" b="1" dirty="0"/>
              <a:t>60</a:t>
            </a:r>
            <a:r>
              <a:rPr lang="ru-RU" sz="1600" dirty="0"/>
              <a:t> гостей уровня министров или приравненных лиц.</a:t>
            </a:r>
            <a:r>
              <a:rPr lang="ru-RU" sz="1400" dirty="0"/>
              <a:t> </a:t>
            </a:r>
          </a:p>
          <a:p>
            <a:pPr lvl="1">
              <a:spcBef>
                <a:spcPts val="400"/>
              </a:spcBef>
              <a:spcAft>
                <a:spcPts val="400"/>
              </a:spcAft>
            </a:pPr>
            <a:r>
              <a:rPr lang="ru-RU" sz="1600" b="1" dirty="0"/>
              <a:t>Конференция задала генеральное направление развитию </a:t>
            </a:r>
            <a:r>
              <a:rPr lang="ru-RU" sz="1600" dirty="0"/>
              <a:t>атомной энергетики на годы вперед, она наглядно продемонстрировала, что </a:t>
            </a: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err="1" smtClean="0"/>
              <a:t>постфукусимский</a:t>
            </a:r>
            <a:r>
              <a:rPr lang="ru-RU" sz="1600" dirty="0" smtClean="0"/>
              <a:t> </a:t>
            </a:r>
            <a:r>
              <a:rPr lang="ru-RU" sz="1600" dirty="0"/>
              <a:t>синдром проходит и </a:t>
            </a: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b="1" dirty="0" smtClean="0"/>
              <a:t>ядерная </a:t>
            </a:r>
            <a:r>
              <a:rPr lang="ru-RU" sz="1600" b="1" dirty="0"/>
              <a:t>энергетика остается важной составляющей </a:t>
            </a:r>
            <a:r>
              <a:rPr lang="ru-RU" sz="1600" b="1" dirty="0" smtClean="0"/>
              <a:t/>
            </a:r>
            <a:br>
              <a:rPr lang="ru-RU" sz="1600" b="1" dirty="0" smtClean="0"/>
            </a:br>
            <a:r>
              <a:rPr lang="ru-RU" sz="1600" b="1" dirty="0" smtClean="0"/>
              <a:t>в </a:t>
            </a:r>
            <a:r>
              <a:rPr lang="ru-RU" sz="1600" b="1" dirty="0"/>
              <a:t>глобальном энергетическом балансе</a:t>
            </a:r>
            <a:endParaRPr lang="ru-RU" sz="1600" b="1" dirty="0" smtClean="0"/>
          </a:p>
          <a:p>
            <a:pPr>
              <a:spcBef>
                <a:spcPts val="400"/>
              </a:spcBef>
              <a:spcAft>
                <a:spcPts val="400"/>
              </a:spcAft>
            </a:pPr>
            <a:endParaRPr lang="ru-RU" sz="1800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353A82-6BA1-4585-A610-B313269956AD}" type="slidenum">
              <a:rPr lang="ru-RU" smtClean="0">
                <a:solidFill>
                  <a:srgbClr val="045FA3"/>
                </a:solidFill>
              </a:rPr>
              <a:pPr/>
              <a:t>7</a:t>
            </a:fld>
            <a:endParaRPr lang="ru-RU">
              <a:solidFill>
                <a:srgbClr val="045FA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7110881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Агентство по ядерной энергии </a:t>
            </a:r>
            <a:r>
              <a:rPr lang="ru-RU" dirty="0" smtClean="0"/>
              <a:t>(АЯЭ)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000" b="1" dirty="0" smtClean="0"/>
              <a:t>Агентство </a:t>
            </a:r>
            <a:r>
              <a:rPr lang="ru-RU" sz="2000" b="1" dirty="0"/>
              <a:t>по ядерной энергии </a:t>
            </a:r>
            <a:r>
              <a:rPr lang="ru-RU" sz="2000" b="1" dirty="0" smtClean="0"/>
              <a:t>Организации </a:t>
            </a:r>
            <a:r>
              <a:rPr lang="ru-RU" sz="2000" b="1" dirty="0"/>
              <a:t>экономического сотрудничества и развития </a:t>
            </a:r>
            <a:r>
              <a:rPr lang="ru-RU" sz="2000" b="1" dirty="0" smtClean="0"/>
              <a:t>(</a:t>
            </a:r>
            <a:r>
              <a:rPr lang="ru-RU" sz="2000" b="1" dirty="0"/>
              <a:t>АЯЭ ОЭСР) </a:t>
            </a:r>
            <a:r>
              <a:rPr lang="ru-RU" sz="2000" dirty="0"/>
              <a:t>- </a:t>
            </a:r>
            <a:r>
              <a:rPr lang="ru-RU" sz="2000" dirty="0"/>
              <a:t>элитный «клуб» 34 стран с развитой атомно-энергетической отраслью. 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С </a:t>
            </a:r>
            <a:r>
              <a:rPr lang="ru-RU" sz="2000" dirty="0"/>
              <a:t>1 января 2013 года Россия стала </a:t>
            </a:r>
            <a:r>
              <a:rPr lang="ru-RU" sz="2000" dirty="0" smtClean="0"/>
              <a:t>участником АЯЭ ОЭСР. </a:t>
            </a:r>
            <a:endParaRPr lang="ru-RU" sz="2000" dirty="0" smtClean="0"/>
          </a:p>
          <a:p>
            <a:pPr lvl="1"/>
            <a:r>
              <a:rPr lang="ru-RU" sz="1800" dirty="0" smtClean="0"/>
              <a:t>Вступление </a:t>
            </a:r>
            <a:r>
              <a:rPr lang="ru-RU" sz="1800" dirty="0" smtClean="0"/>
              <a:t>в </a:t>
            </a:r>
            <a:r>
              <a:rPr lang="ru-RU" sz="1800" dirty="0"/>
              <a:t>АЯЭ ОЭСР обеспечивает дополнительные условия для </a:t>
            </a:r>
            <a:r>
              <a:rPr lang="ru-RU" sz="1800" dirty="0" smtClean="0"/>
              <a:t>обмена ядерно-энергетическими технологиями</a:t>
            </a:r>
            <a:endParaRPr lang="ru-RU" sz="1800" dirty="0"/>
          </a:p>
          <a:p>
            <a:pPr lvl="1"/>
            <a:r>
              <a:rPr lang="ru-RU" sz="1800" dirty="0"/>
              <a:t>Участие в Банке данных АЯЭ позволяет </a:t>
            </a:r>
            <a:r>
              <a:rPr lang="ru-RU" sz="1800" dirty="0" smtClean="0"/>
              <a:t>в </a:t>
            </a:r>
            <a:r>
              <a:rPr lang="ru-RU" sz="1800" dirty="0"/>
              <a:t>полном объеме пользоваться его обширной и полезной информацией, в том числе по свойствам реакторных материалов, а также расчетными кодами</a:t>
            </a:r>
          </a:p>
          <a:p>
            <a:endParaRPr lang="ru-RU" sz="20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353A82-6BA1-4585-A610-B313269956AD}" type="slidenum">
              <a:rPr lang="ru-RU" smtClean="0">
                <a:solidFill>
                  <a:srgbClr val="045FA3"/>
                </a:solidFill>
              </a:rPr>
              <a:pPr/>
              <a:t>8</a:t>
            </a:fld>
            <a:endParaRPr lang="ru-RU">
              <a:solidFill>
                <a:srgbClr val="045FA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9482274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Объект 7"/>
          <p:cNvSpPr>
            <a:spLocks noGrp="1"/>
          </p:cNvSpPr>
          <p:nvPr>
            <p:ph idx="1"/>
          </p:nvPr>
        </p:nvSpPr>
        <p:spPr>
          <a:xfrm>
            <a:off x="468313" y="1557338"/>
            <a:ext cx="8207375" cy="3119437"/>
          </a:xfrm>
        </p:spPr>
        <p:txBody>
          <a:bodyPr/>
          <a:lstStyle/>
          <a:p>
            <a:r>
              <a:rPr lang="ru-RU" sz="2400" dirty="0" smtClean="0"/>
              <a:t>Создание системы </a:t>
            </a:r>
            <a:r>
              <a:rPr lang="ru-RU" sz="2400" dirty="0" err="1" smtClean="0"/>
              <a:t>загранпредставителей</a:t>
            </a:r>
            <a:r>
              <a:rPr lang="ru-RU" sz="2400" dirty="0" smtClean="0"/>
              <a:t>:</a:t>
            </a:r>
          </a:p>
          <a:p>
            <a:pPr marL="360362" lvl="1" indent="0">
              <a:buNone/>
            </a:pPr>
            <a:r>
              <a:rPr lang="ru-RU" sz="2000" dirty="0" smtClean="0"/>
              <a:t>в 13 страна и 2 </a:t>
            </a:r>
            <a:r>
              <a:rPr lang="ru-RU" sz="2000" dirty="0"/>
              <a:t>постоянных представительствах</a:t>
            </a:r>
            <a:endParaRPr lang="ru-RU" sz="2000" dirty="0" smtClean="0"/>
          </a:p>
          <a:p>
            <a:pPr lvl="2"/>
            <a:r>
              <a:rPr lang="ru-RU" sz="2000" u="sng" dirty="0"/>
              <a:t>при посольствах </a:t>
            </a:r>
            <a:r>
              <a:rPr lang="ru-RU" sz="2000" u="sng" dirty="0" smtClean="0"/>
              <a:t>России:</a:t>
            </a:r>
          </a:p>
          <a:p>
            <a:pPr lvl="2"/>
            <a:endParaRPr lang="ru-RU" sz="2000" u="sng" dirty="0" smtClean="0"/>
          </a:p>
          <a:p>
            <a:pPr lvl="2"/>
            <a:endParaRPr lang="ru-RU" sz="2000" u="sng" dirty="0" smtClean="0"/>
          </a:p>
          <a:p>
            <a:pPr lvl="2"/>
            <a:r>
              <a:rPr lang="ru-RU" sz="2000" u="sng" dirty="0" smtClean="0"/>
              <a:t>при </a:t>
            </a:r>
            <a:r>
              <a:rPr lang="ru-RU" sz="2000" u="sng" dirty="0"/>
              <a:t>торгпредствах </a:t>
            </a:r>
            <a:r>
              <a:rPr lang="ru-RU" sz="2000" u="sng" dirty="0" smtClean="0"/>
              <a:t>России:</a:t>
            </a:r>
          </a:p>
          <a:p>
            <a:pPr lvl="3"/>
            <a:endParaRPr lang="ru-RU" sz="1800" u="sng" dirty="0" smtClean="0"/>
          </a:p>
          <a:p>
            <a:pPr lvl="3"/>
            <a:endParaRPr lang="ru-RU" sz="1800" u="sng" dirty="0"/>
          </a:p>
          <a:p>
            <a:pPr marL="2759075" lvl="6" indent="0">
              <a:buNone/>
            </a:pPr>
            <a:endParaRPr lang="ru-RU" sz="1800" u="sng" dirty="0" smtClean="0"/>
          </a:p>
          <a:p>
            <a:pPr lvl="2"/>
            <a:r>
              <a:rPr lang="ru-RU" sz="2000" u="sng" dirty="0" smtClean="0"/>
              <a:t>при постпредствах России</a:t>
            </a:r>
            <a:r>
              <a:rPr lang="ru-RU" sz="2000" dirty="0" smtClean="0"/>
              <a:t>:</a:t>
            </a:r>
          </a:p>
          <a:p>
            <a:endParaRPr lang="ru-RU" sz="24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Международное сотрудничество </a:t>
            </a:r>
            <a:r>
              <a:rPr lang="ru-RU" dirty="0" err="1" smtClean="0"/>
              <a:t>Росатома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353A82-6BA1-4585-A610-B313269956AD}" type="slidenum">
              <a:rPr lang="ru-RU" smtClean="0">
                <a:solidFill>
                  <a:srgbClr val="045FA3"/>
                </a:solidFill>
              </a:rPr>
              <a:pPr/>
              <a:t>9</a:t>
            </a:fld>
            <a:endParaRPr lang="ru-RU">
              <a:solidFill>
                <a:srgbClr val="045FA3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344613" y="2647950"/>
            <a:ext cx="27130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ru-RU" sz="1600" dirty="0" smtClean="0"/>
              <a:t>Индия 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1600" dirty="0" smtClean="0"/>
              <a:t>Иран 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1600" dirty="0" smtClean="0"/>
              <a:t>Казахстан </a:t>
            </a:r>
            <a:endParaRPr lang="ru-RU" sz="1600" dirty="0" smtClean="0"/>
          </a:p>
        </p:txBody>
      </p:sp>
      <p:sp>
        <p:nvSpPr>
          <p:cNvPr id="11" name="TextBox 10"/>
          <p:cNvSpPr txBox="1"/>
          <p:nvPr/>
        </p:nvSpPr>
        <p:spPr>
          <a:xfrm>
            <a:off x="1354138" y="3834080"/>
            <a:ext cx="313213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ru-RU" sz="1600" dirty="0" smtClean="0"/>
              <a:t>Аргентина</a:t>
            </a:r>
            <a:endParaRPr lang="ru-RU" sz="1600" dirty="0" smtClean="0"/>
          </a:p>
          <a:p>
            <a:pPr marL="285750" indent="-285750">
              <a:buFont typeface="Arial" pitchFamily="34" charset="0"/>
              <a:buChar char="•"/>
            </a:pPr>
            <a:r>
              <a:rPr lang="ru-RU" sz="1600" dirty="0" smtClean="0"/>
              <a:t>Великобритания </a:t>
            </a:r>
            <a:endParaRPr lang="ru-RU" sz="1600" dirty="0" smtClean="0"/>
          </a:p>
          <a:p>
            <a:pPr marL="285750" indent="-285750">
              <a:buFont typeface="Arial" pitchFamily="34" charset="0"/>
              <a:buChar char="•"/>
            </a:pPr>
            <a:r>
              <a:rPr lang="ru-RU" sz="1600" dirty="0" smtClean="0"/>
              <a:t>Вьетнам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1600" dirty="0" smtClean="0"/>
              <a:t>Венгрия 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344613" y="5219700"/>
            <a:ext cx="25717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ru-RU" sz="1600" dirty="0" smtClean="0"/>
              <a:t>Вена </a:t>
            </a:r>
            <a:endParaRPr lang="ru-RU" sz="1600" dirty="0" smtClean="0"/>
          </a:p>
          <a:p>
            <a:pPr marL="285750" indent="-285750">
              <a:buFont typeface="Arial" pitchFamily="34" charset="0"/>
              <a:buChar char="•"/>
            </a:pPr>
            <a:r>
              <a:rPr lang="ru-RU" sz="1600" dirty="0" smtClean="0"/>
              <a:t>Брюссель</a:t>
            </a:r>
            <a:endParaRPr lang="ru-RU" sz="1600" dirty="0"/>
          </a:p>
        </p:txBody>
      </p:sp>
      <p:sp>
        <p:nvSpPr>
          <p:cNvPr id="13" name="TextBox 12"/>
          <p:cNvSpPr txBox="1"/>
          <p:nvPr/>
        </p:nvSpPr>
        <p:spPr>
          <a:xfrm>
            <a:off x="2868613" y="2636282"/>
            <a:ext cx="157956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ru-RU" sz="1600" dirty="0" smtClean="0"/>
              <a:t>Китай 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1600" dirty="0" smtClean="0"/>
              <a:t>Турция 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1600" dirty="0" smtClean="0"/>
              <a:t>Япония</a:t>
            </a:r>
            <a:endParaRPr lang="ru-RU" sz="1600" dirty="0"/>
          </a:p>
        </p:txBody>
      </p:sp>
      <p:sp>
        <p:nvSpPr>
          <p:cNvPr id="14" name="TextBox 13"/>
          <p:cNvSpPr txBox="1"/>
          <p:nvPr/>
        </p:nvSpPr>
        <p:spPr>
          <a:xfrm>
            <a:off x="3796506" y="3841489"/>
            <a:ext cx="16383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ru-RU" sz="1600" dirty="0" smtClean="0"/>
              <a:t>Германия 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1600" dirty="0" smtClean="0"/>
              <a:t>США 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1600" dirty="0" smtClean="0"/>
              <a:t>Чехия 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1394520093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7_Оформление по умолчанию">
  <a:themeElements>
    <a:clrScheme name="7_Оформление по умолчанию 3">
      <a:dk1>
        <a:srgbClr val="414142"/>
      </a:dk1>
      <a:lt1>
        <a:srgbClr val="FFFFFF"/>
      </a:lt1>
      <a:dk2>
        <a:srgbClr val="FFFFFF"/>
      </a:dk2>
      <a:lt2>
        <a:srgbClr val="808080"/>
      </a:lt2>
      <a:accent1>
        <a:srgbClr val="4595D1"/>
      </a:accent1>
      <a:accent2>
        <a:srgbClr val="003274"/>
      </a:accent2>
      <a:accent3>
        <a:srgbClr val="FFFFFF"/>
      </a:accent3>
      <a:accent4>
        <a:srgbClr val="363637"/>
      </a:accent4>
      <a:accent5>
        <a:srgbClr val="B0C8E5"/>
      </a:accent5>
      <a:accent6>
        <a:srgbClr val="002C68"/>
      </a:accent6>
      <a:hlink>
        <a:srgbClr val="045FA3"/>
      </a:hlink>
      <a:folHlink>
        <a:srgbClr val="6CAEDF"/>
      </a:folHlink>
    </a:clrScheme>
    <a:fontScheme name="7_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1DCF1"/>
        </a:solidFill>
        <a:ln w="2857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1DCF1"/>
        </a:solidFill>
        <a:ln w="2857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7_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0594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Оформление по умолчанию 2">
        <a:dk1>
          <a:srgbClr val="414142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363637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0594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Оформление по умолчанию 3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4595D1"/>
        </a:accent1>
        <a:accent2>
          <a:srgbClr val="003274"/>
        </a:accent2>
        <a:accent3>
          <a:srgbClr val="FFFFFF"/>
        </a:accent3>
        <a:accent4>
          <a:srgbClr val="363637"/>
        </a:accent4>
        <a:accent5>
          <a:srgbClr val="B0C8E5"/>
        </a:accent5>
        <a:accent6>
          <a:srgbClr val="002C68"/>
        </a:accent6>
        <a:hlink>
          <a:srgbClr val="045FA3"/>
        </a:hlink>
        <a:folHlink>
          <a:srgbClr val="6CAED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Оформление по умолчанию 4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4596D1"/>
        </a:accent1>
        <a:accent2>
          <a:srgbClr val="003274"/>
        </a:accent2>
        <a:accent3>
          <a:srgbClr val="FFFFFF"/>
        </a:accent3>
        <a:accent4>
          <a:srgbClr val="363637"/>
        </a:accent4>
        <a:accent5>
          <a:srgbClr val="B0C9E5"/>
        </a:accent5>
        <a:accent6>
          <a:srgbClr val="002C68"/>
        </a:accent6>
        <a:hlink>
          <a:srgbClr val="025EA1"/>
        </a:hlink>
        <a:folHlink>
          <a:srgbClr val="6CAED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Оформление по умолчанию 5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FF6600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FB8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Оформление по умолчанию 6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F37D07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8BF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Оформление по умолчанию">
  <a:themeElements>
    <a:clrScheme name="Оформление по умолчанию 6">
      <a:dk1>
        <a:srgbClr val="414142"/>
      </a:dk1>
      <a:lt1>
        <a:srgbClr val="FFFFFF"/>
      </a:lt1>
      <a:dk2>
        <a:srgbClr val="FFFFFF"/>
      </a:dk2>
      <a:lt2>
        <a:srgbClr val="808080"/>
      </a:lt2>
      <a:accent1>
        <a:srgbClr val="F37D07"/>
      </a:accent1>
      <a:accent2>
        <a:srgbClr val="4596D1"/>
      </a:accent2>
      <a:accent3>
        <a:srgbClr val="FFFFFF"/>
      </a:accent3>
      <a:accent4>
        <a:srgbClr val="363637"/>
      </a:accent4>
      <a:accent5>
        <a:srgbClr val="F8BFAA"/>
      </a:accent5>
      <a:accent6>
        <a:srgbClr val="3E87BD"/>
      </a:accent6>
      <a:hlink>
        <a:srgbClr val="003274"/>
      </a:hlink>
      <a:folHlink>
        <a:srgbClr val="025EA1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1DCF1"/>
        </a:solidFill>
        <a:ln w="2857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1DCF1"/>
        </a:solidFill>
        <a:ln w="2857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0594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414142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363637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0594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4595D1"/>
        </a:accent1>
        <a:accent2>
          <a:srgbClr val="003274"/>
        </a:accent2>
        <a:accent3>
          <a:srgbClr val="FFFFFF"/>
        </a:accent3>
        <a:accent4>
          <a:srgbClr val="363637"/>
        </a:accent4>
        <a:accent5>
          <a:srgbClr val="B0C8E5"/>
        </a:accent5>
        <a:accent6>
          <a:srgbClr val="002C68"/>
        </a:accent6>
        <a:hlink>
          <a:srgbClr val="045FA3"/>
        </a:hlink>
        <a:folHlink>
          <a:srgbClr val="6CAED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4596D1"/>
        </a:accent1>
        <a:accent2>
          <a:srgbClr val="003274"/>
        </a:accent2>
        <a:accent3>
          <a:srgbClr val="FFFFFF"/>
        </a:accent3>
        <a:accent4>
          <a:srgbClr val="363637"/>
        </a:accent4>
        <a:accent5>
          <a:srgbClr val="B0C9E5"/>
        </a:accent5>
        <a:accent6>
          <a:srgbClr val="002C68"/>
        </a:accent6>
        <a:hlink>
          <a:srgbClr val="025EA1"/>
        </a:hlink>
        <a:folHlink>
          <a:srgbClr val="6CAED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FF6600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FB8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F37D07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8BF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629</TotalTime>
  <Words>484</Words>
  <Application>Microsoft Office PowerPoint</Application>
  <PresentationFormat>Экран (4:3)</PresentationFormat>
  <Paragraphs>95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10</vt:i4>
      </vt:variant>
    </vt:vector>
  </HeadingPairs>
  <TitlesOfParts>
    <vt:vector size="12" baseType="lpstr">
      <vt:lpstr>7_Оформление по умолчанию</vt:lpstr>
      <vt:lpstr>Оформление по умолчанию</vt:lpstr>
      <vt:lpstr>Обнинск – стартовая площадка международного сотрудничества в мирном атоме</vt:lpstr>
      <vt:lpstr>Старт международного сотрудничества в мирном атоме</vt:lpstr>
      <vt:lpstr>Международное сотрудничество сегодня</vt:lpstr>
      <vt:lpstr>Международное сотрудничество России</vt:lpstr>
      <vt:lpstr>Международное сотрудничество Росатома</vt:lpstr>
      <vt:lpstr>Международное сотрудничество России</vt:lpstr>
      <vt:lpstr>Международное сотрудничество</vt:lpstr>
      <vt:lpstr>Агентство по ядерной энергии (АЯЭ)</vt:lpstr>
      <vt:lpstr>Международное сотрудничество Росатома</vt:lpstr>
      <vt:lpstr>Презентация PowerPoint</vt:lpstr>
    </vt:vector>
  </TitlesOfParts>
  <Company>ГК Росатом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Козлова Надежда Владимировна</cp:lastModifiedBy>
  <cp:revision>88</cp:revision>
  <cp:lastPrinted>2014-06-24T10:11:09Z</cp:lastPrinted>
  <dcterms:created xsi:type="dcterms:W3CDTF">2013-12-10T14:18:27Z</dcterms:created>
  <dcterms:modified xsi:type="dcterms:W3CDTF">2014-06-26T06:47:18Z</dcterms:modified>
</cp:coreProperties>
</file>