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xls" ContentType="application/vnd.ms-excel"/>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2.xml" ContentType="application/vnd.openxmlformats-officedocument.themeOverride+xml"/>
  <Override PartName="/ppt/charts/chart2.xml" ContentType="application/vnd.openxmlformats-officedocument.drawingml.chart+xml"/>
  <Override PartName="/ppt/theme/themeOverride3.xml" ContentType="application/vnd.openxmlformats-officedocument.themeOverr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1.xml" ContentType="application/vnd.openxmlformats-officedocument.drawingml.chart+xml"/>
  <Override PartName="/ppt/theme/themeOverride4.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handoutMasterIdLst>
    <p:handoutMasterId r:id="rId29"/>
  </p:handoutMasterIdLst>
  <p:sldIdLst>
    <p:sldId id="313" r:id="rId2"/>
    <p:sldId id="314" r:id="rId3"/>
    <p:sldId id="310" r:id="rId4"/>
    <p:sldId id="319" r:id="rId5"/>
    <p:sldId id="320" r:id="rId6"/>
    <p:sldId id="321" r:id="rId7"/>
    <p:sldId id="322" r:id="rId8"/>
    <p:sldId id="323" r:id="rId9"/>
    <p:sldId id="371" r:id="rId10"/>
    <p:sldId id="372" r:id="rId11"/>
    <p:sldId id="327" r:id="rId12"/>
    <p:sldId id="328" r:id="rId13"/>
    <p:sldId id="330" r:id="rId14"/>
    <p:sldId id="368" r:id="rId15"/>
    <p:sldId id="332" r:id="rId16"/>
    <p:sldId id="369" r:id="rId17"/>
    <p:sldId id="370" r:id="rId18"/>
    <p:sldId id="373" r:id="rId19"/>
    <p:sldId id="374" r:id="rId20"/>
    <p:sldId id="334" r:id="rId21"/>
    <p:sldId id="375" r:id="rId22"/>
    <p:sldId id="336" r:id="rId23"/>
    <p:sldId id="365" r:id="rId24"/>
    <p:sldId id="366" r:id="rId25"/>
    <p:sldId id="282" r:id="rId26"/>
    <p:sldId id="283" r:id="rId27"/>
  </p:sldIdLst>
  <p:sldSz cx="9144000" cy="6858000" type="screen4x3"/>
  <p:notesSz cx="6797675" cy="9928225"/>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96" autoAdjust="0"/>
    <p:restoredTop sz="81528" autoAdjust="0"/>
  </p:normalViewPr>
  <p:slideViewPr>
    <p:cSldViewPr>
      <p:cViewPr>
        <p:scale>
          <a:sx n="60" d="100"/>
          <a:sy n="60" d="100"/>
        </p:scale>
        <p:origin x="-1578"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75" d="100"/>
          <a:sy n="75" d="100"/>
        </p:scale>
        <p:origin x="-1782" y="5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oleObject" Target="file:///C:\Users\Gritsevskyia\AppData\Local\Microsoft\Windows\Temporary%20Internet%20Files\Content.Outlook\VMH515U3\Copy%20of%20NP2013.xlsx" TargetMode="External"/><Relationship Id="rId1" Type="http://schemas.openxmlformats.org/officeDocument/2006/relationships/themeOverride" Target="../theme/themeOverride2.xm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11.xml.rels><?xml version="1.0" encoding="UTF-8" standalone="yes"?>
<Relationships xmlns="http://schemas.openxmlformats.org/package/2006/relationships"><Relationship Id="rId2" Type="http://schemas.openxmlformats.org/officeDocument/2006/relationships/oleObject" Target="file:///\\MTBF-store\MTBF-store\data\PBS-Programme%20&amp;%20Budget%20Section\PBS-Public\Budget2014_2015\Budget%20Hearings\Final%20Version\Agency%20OBIEE%20Data%20Dump%202013-01-15.xlsx" TargetMode="External"/><Relationship Id="rId1" Type="http://schemas.openxmlformats.org/officeDocument/2006/relationships/themeOverride" Target="../theme/themeOverride4.xml"/></Relationships>
</file>

<file path=ppt/charts/_rels/chart2.xml.rels><?xml version="1.0" encoding="UTF-8" standalone="yes"?>
<Relationships xmlns="http://schemas.openxmlformats.org/package/2006/relationships"><Relationship Id="rId2" Type="http://schemas.openxmlformats.org/officeDocument/2006/relationships/oleObject" Target="file:///C:\Users\Gritsevskyia\AppData\Local\Microsoft\Windows\Temporary%20Internet%20Files\Content.Outlook\VMH515U3\Copy%20of%20NP2013.xlsx" TargetMode="External"/><Relationship Id="rId1" Type="http://schemas.openxmlformats.org/officeDocument/2006/relationships/themeOverride" Target="../theme/themeOverride3.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autoTitleDeleted val="0"/>
    <c:plotArea>
      <c:layout>
        <c:manualLayout>
          <c:layoutTarget val="inner"/>
          <c:xMode val="edge"/>
          <c:yMode val="edge"/>
          <c:x val="0.12273917294893348"/>
          <c:y val="5.8823587672322354E-2"/>
          <c:w val="0.76098287228338835"/>
          <c:h val="0.83570062486195851"/>
        </c:manualLayout>
      </c:layout>
      <c:barChart>
        <c:barDir val="col"/>
        <c:grouping val="clustered"/>
        <c:varyColors val="0"/>
        <c:ser>
          <c:idx val="0"/>
          <c:order val="0"/>
          <c:tx>
            <c:v>history</c:v>
          </c:tx>
          <c:spPr>
            <a:solidFill>
              <a:srgbClr val="C0C0C0"/>
            </a:solidFill>
            <a:ln w="25400">
              <a:noFill/>
            </a:ln>
          </c:spPr>
          <c:invertIfNegative val="0"/>
          <c:cat>
            <c:numRef>
              <c:f>project_p2013!$F$3:$CC$3</c:f>
              <c:numCache>
                <c:formatCode>General</c:formatCode>
                <c:ptCount val="76"/>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pt idx="54">
                  <c:v>2014</c:v>
                </c:pt>
                <c:pt idx="55">
                  <c:v>2015</c:v>
                </c:pt>
                <c:pt idx="56">
                  <c:v>2016</c:v>
                </c:pt>
                <c:pt idx="57">
                  <c:v>2017</c:v>
                </c:pt>
                <c:pt idx="58">
                  <c:v>2018</c:v>
                </c:pt>
                <c:pt idx="59">
                  <c:v>2019</c:v>
                </c:pt>
                <c:pt idx="60">
                  <c:v>2020</c:v>
                </c:pt>
                <c:pt idx="70">
                  <c:v>2030</c:v>
                </c:pt>
              </c:numCache>
            </c:numRef>
          </c:cat>
          <c:val>
            <c:numRef>
              <c:f>project_p2013!$F$10:$CC$10</c:f>
              <c:numCache>
                <c:formatCode>General</c:formatCode>
                <c:ptCount val="76"/>
                <c:pt idx="0">
                  <c:v>0.84</c:v>
                </c:pt>
                <c:pt idx="1">
                  <c:v>0.85499999999999998</c:v>
                </c:pt>
                <c:pt idx="2">
                  <c:v>1.748</c:v>
                </c:pt>
                <c:pt idx="3">
                  <c:v>2.1179999999999999</c:v>
                </c:pt>
                <c:pt idx="4">
                  <c:v>4.3609999999999998</c:v>
                </c:pt>
                <c:pt idx="5">
                  <c:v>6.4559999999999995</c:v>
                </c:pt>
                <c:pt idx="6">
                  <c:v>8.4499999999999993</c:v>
                </c:pt>
                <c:pt idx="7">
                  <c:v>10.488000000000001</c:v>
                </c:pt>
                <c:pt idx="8">
                  <c:v>11.951000000000001</c:v>
                </c:pt>
                <c:pt idx="9">
                  <c:v>15.102</c:v>
                </c:pt>
                <c:pt idx="10">
                  <c:v>16.644000000000002</c:v>
                </c:pt>
                <c:pt idx="11">
                  <c:v>23.992000000000004</c:v>
                </c:pt>
                <c:pt idx="12">
                  <c:v>34.916999999999994</c:v>
                </c:pt>
                <c:pt idx="13">
                  <c:v>43.356999999999999</c:v>
                </c:pt>
                <c:pt idx="14">
                  <c:v>60.037000000000006</c:v>
                </c:pt>
                <c:pt idx="15">
                  <c:v>75.164000000000001</c:v>
                </c:pt>
                <c:pt idx="16">
                  <c:v>85.800000000000011</c:v>
                </c:pt>
                <c:pt idx="17">
                  <c:v>101.08199999999999</c:v>
                </c:pt>
                <c:pt idx="18">
                  <c:v>116.34700000000001</c:v>
                </c:pt>
                <c:pt idx="19">
                  <c:v>126.56700000000002</c:v>
                </c:pt>
                <c:pt idx="20">
                  <c:v>140.77700000000002</c:v>
                </c:pt>
                <c:pt idx="21">
                  <c:v>161.05199999999999</c:v>
                </c:pt>
                <c:pt idx="22">
                  <c:v>172.61700000000002</c:v>
                </c:pt>
                <c:pt idx="23">
                  <c:v>191.25399999999999</c:v>
                </c:pt>
                <c:pt idx="24">
                  <c:v>211.33</c:v>
                </c:pt>
                <c:pt idx="25">
                  <c:v>252.16799999999998</c:v>
                </c:pt>
                <c:pt idx="26">
                  <c:v>277.43200000000002</c:v>
                </c:pt>
                <c:pt idx="27">
                  <c:v>299.10500000000008</c:v>
                </c:pt>
                <c:pt idx="28">
                  <c:v>311.15600000000006</c:v>
                </c:pt>
                <c:pt idx="29">
                  <c:v>319.471</c:v>
                </c:pt>
                <c:pt idx="30">
                  <c:v>325.04899999999998</c:v>
                </c:pt>
                <c:pt idx="31">
                  <c:v>326.899</c:v>
                </c:pt>
                <c:pt idx="32">
                  <c:v>329.66200000000003</c:v>
                </c:pt>
                <c:pt idx="33">
                  <c:v>338.68800000000005</c:v>
                </c:pt>
                <c:pt idx="34">
                  <c:v>341.73599999999993</c:v>
                </c:pt>
                <c:pt idx="35">
                  <c:v>344.25699999999995</c:v>
                </c:pt>
                <c:pt idx="36">
                  <c:v>349.95199999999994</c:v>
                </c:pt>
                <c:pt idx="37">
                  <c:v>349.69599999999997</c:v>
                </c:pt>
                <c:pt idx="38">
                  <c:v>347.03599999999994</c:v>
                </c:pt>
                <c:pt idx="39">
                  <c:v>349.07399999999996</c:v>
                </c:pt>
                <c:pt idx="40">
                  <c:v>351.327</c:v>
                </c:pt>
                <c:pt idx="41">
                  <c:v>353.30699999999996</c:v>
                </c:pt>
                <c:pt idx="42">
                  <c:v>358.661</c:v>
                </c:pt>
                <c:pt idx="43">
                  <c:v>361.88599999999997</c:v>
                </c:pt>
                <c:pt idx="44">
                  <c:v>368.38200000000001</c:v>
                </c:pt>
                <c:pt idx="45">
                  <c:v>369.52299999999997</c:v>
                </c:pt>
                <c:pt idx="46">
                  <c:v>369.68199999999996</c:v>
                </c:pt>
                <c:pt idx="47">
                  <c:v>372.20799999999997</c:v>
                </c:pt>
                <c:pt idx="48">
                  <c:v>371.56200000000001</c:v>
                </c:pt>
                <c:pt idx="49">
                  <c:v>371.89000000000004</c:v>
                </c:pt>
                <c:pt idx="50">
                  <c:v>375.267</c:v>
                </c:pt>
                <c:pt idx="51">
                  <c:v>368.79100000000005</c:v>
                </c:pt>
                <c:pt idx="52">
                  <c:v>373.1</c:v>
                </c:pt>
              </c:numCache>
            </c:numRef>
          </c:val>
        </c:ser>
        <c:ser>
          <c:idx val="6"/>
          <c:order val="1"/>
          <c:tx>
            <c:strRef>
              <c:f>project_p2013!$B$17</c:f>
              <c:strCache>
                <c:ptCount val="1"/>
                <c:pt idx="0">
                  <c:v>2006</c:v>
                </c:pt>
              </c:strCache>
            </c:strRef>
          </c:tx>
          <c:spPr>
            <a:solidFill>
              <a:srgbClr val="CC99FF"/>
            </a:solidFill>
            <a:ln w="25400">
              <a:noFill/>
            </a:ln>
          </c:spPr>
          <c:invertIfNegative val="0"/>
          <c:cat>
            <c:numRef>
              <c:f>project_p2013!$F$3:$CC$3</c:f>
              <c:numCache>
                <c:formatCode>General</c:formatCode>
                <c:ptCount val="76"/>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pt idx="54">
                  <c:v>2014</c:v>
                </c:pt>
                <c:pt idx="55">
                  <c:v>2015</c:v>
                </c:pt>
                <c:pt idx="56">
                  <c:v>2016</c:v>
                </c:pt>
                <c:pt idx="57">
                  <c:v>2017</c:v>
                </c:pt>
                <c:pt idx="58">
                  <c:v>2018</c:v>
                </c:pt>
                <c:pt idx="59">
                  <c:v>2019</c:v>
                </c:pt>
                <c:pt idx="60">
                  <c:v>2020</c:v>
                </c:pt>
                <c:pt idx="70">
                  <c:v>2030</c:v>
                </c:pt>
              </c:numCache>
            </c:numRef>
          </c:cat>
          <c:val>
            <c:numRef>
              <c:f>project_p2013!$G$17:$BY$17</c:f>
              <c:numCache>
                <c:formatCode>General</c:formatCode>
                <c:ptCount val="71"/>
                <c:pt idx="58">
                  <c:v>423</c:v>
                </c:pt>
                <c:pt idx="67">
                  <c:v>414</c:v>
                </c:pt>
              </c:numCache>
            </c:numRef>
          </c:val>
        </c:ser>
        <c:ser>
          <c:idx val="7"/>
          <c:order val="2"/>
          <c:tx>
            <c:strRef>
              <c:f>project_p2013!$B$18</c:f>
              <c:strCache>
                <c:ptCount val="1"/>
                <c:pt idx="0">
                  <c:v>2007</c:v>
                </c:pt>
              </c:strCache>
            </c:strRef>
          </c:tx>
          <c:spPr>
            <a:solidFill>
              <a:srgbClr val="993366"/>
            </a:solidFill>
            <a:ln w="25400">
              <a:noFill/>
            </a:ln>
          </c:spPr>
          <c:invertIfNegative val="0"/>
          <c:cat>
            <c:numRef>
              <c:f>project_p2013!$F$3:$CC$3</c:f>
              <c:numCache>
                <c:formatCode>General</c:formatCode>
                <c:ptCount val="76"/>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pt idx="54">
                  <c:v>2014</c:v>
                </c:pt>
                <c:pt idx="55">
                  <c:v>2015</c:v>
                </c:pt>
                <c:pt idx="56">
                  <c:v>2016</c:v>
                </c:pt>
                <c:pt idx="57">
                  <c:v>2017</c:v>
                </c:pt>
                <c:pt idx="58">
                  <c:v>2018</c:v>
                </c:pt>
                <c:pt idx="59">
                  <c:v>2019</c:v>
                </c:pt>
                <c:pt idx="60">
                  <c:v>2020</c:v>
                </c:pt>
                <c:pt idx="70">
                  <c:v>2030</c:v>
                </c:pt>
              </c:numCache>
            </c:numRef>
          </c:cat>
          <c:val>
            <c:numRef>
              <c:f>project_p2013!$G$18:$BY$18</c:f>
              <c:numCache>
                <c:formatCode>General</c:formatCode>
                <c:ptCount val="71"/>
                <c:pt idx="59">
                  <c:v>425</c:v>
                </c:pt>
                <c:pt idx="68">
                  <c:v>447</c:v>
                </c:pt>
              </c:numCache>
            </c:numRef>
          </c:val>
        </c:ser>
        <c:ser>
          <c:idx val="8"/>
          <c:order val="3"/>
          <c:tx>
            <c:strRef>
              <c:f>project_p2013!$B$19</c:f>
              <c:strCache>
                <c:ptCount val="1"/>
                <c:pt idx="0">
                  <c:v>2008</c:v>
                </c:pt>
              </c:strCache>
            </c:strRef>
          </c:tx>
          <c:spPr>
            <a:solidFill>
              <a:srgbClr val="00FF00"/>
            </a:solidFill>
            <a:ln w="25400">
              <a:noFill/>
            </a:ln>
          </c:spPr>
          <c:invertIfNegative val="0"/>
          <c:cat>
            <c:numRef>
              <c:f>project_p2013!$F$3:$CC$3</c:f>
              <c:numCache>
                <c:formatCode>General</c:formatCode>
                <c:ptCount val="76"/>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pt idx="54">
                  <c:v>2014</c:v>
                </c:pt>
                <c:pt idx="55">
                  <c:v>2015</c:v>
                </c:pt>
                <c:pt idx="56">
                  <c:v>2016</c:v>
                </c:pt>
                <c:pt idx="57">
                  <c:v>2017</c:v>
                </c:pt>
                <c:pt idx="58">
                  <c:v>2018</c:v>
                </c:pt>
                <c:pt idx="59">
                  <c:v>2019</c:v>
                </c:pt>
                <c:pt idx="60">
                  <c:v>2020</c:v>
                </c:pt>
                <c:pt idx="70">
                  <c:v>2030</c:v>
                </c:pt>
              </c:numCache>
            </c:numRef>
          </c:cat>
          <c:val>
            <c:numRef>
              <c:f>project_p2013!$G$19:$BZ$19</c:f>
              <c:numCache>
                <c:formatCode>General</c:formatCode>
                <c:ptCount val="72"/>
                <c:pt idx="60">
                  <c:v>437.42</c:v>
                </c:pt>
                <c:pt idx="69">
                  <c:v>473.17</c:v>
                </c:pt>
              </c:numCache>
            </c:numRef>
          </c:val>
        </c:ser>
        <c:ser>
          <c:idx val="9"/>
          <c:order val="4"/>
          <c:tx>
            <c:strRef>
              <c:f>project_p2013!$B$20</c:f>
              <c:strCache>
                <c:ptCount val="1"/>
                <c:pt idx="0">
                  <c:v>2009</c:v>
                </c:pt>
              </c:strCache>
            </c:strRef>
          </c:tx>
          <c:spPr>
            <a:solidFill>
              <a:srgbClr val="F79646">
                <a:lumMod val="75000"/>
              </a:srgbClr>
            </a:solidFill>
            <a:ln>
              <a:noFill/>
            </a:ln>
          </c:spPr>
          <c:invertIfNegative val="0"/>
          <c:cat>
            <c:numRef>
              <c:f>project_p2013!$F$3:$CC$3</c:f>
              <c:numCache>
                <c:formatCode>General</c:formatCode>
                <c:ptCount val="76"/>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pt idx="54">
                  <c:v>2014</c:v>
                </c:pt>
                <c:pt idx="55">
                  <c:v>2015</c:v>
                </c:pt>
                <c:pt idx="56">
                  <c:v>2016</c:v>
                </c:pt>
                <c:pt idx="57">
                  <c:v>2017</c:v>
                </c:pt>
                <c:pt idx="58">
                  <c:v>2018</c:v>
                </c:pt>
                <c:pt idx="59">
                  <c:v>2019</c:v>
                </c:pt>
                <c:pt idx="60">
                  <c:v>2020</c:v>
                </c:pt>
                <c:pt idx="70">
                  <c:v>2030</c:v>
                </c:pt>
              </c:numCache>
            </c:numRef>
          </c:cat>
          <c:val>
            <c:numRef>
              <c:f>project_p2013!$G$20:$BZ$20</c:f>
              <c:numCache>
                <c:formatCode>General</c:formatCode>
                <c:ptCount val="72"/>
                <c:pt idx="61">
                  <c:v>445.5</c:v>
                </c:pt>
                <c:pt idx="70">
                  <c:v>511.47</c:v>
                </c:pt>
              </c:numCache>
            </c:numRef>
          </c:val>
        </c:ser>
        <c:ser>
          <c:idx val="10"/>
          <c:order val="5"/>
          <c:tx>
            <c:strRef>
              <c:f>project_p2013!$B$21</c:f>
              <c:strCache>
                <c:ptCount val="1"/>
                <c:pt idx="0">
                  <c:v>2010</c:v>
                </c:pt>
              </c:strCache>
            </c:strRef>
          </c:tx>
          <c:spPr>
            <a:solidFill>
              <a:schemeClr val="tx2">
                <a:lumMod val="75000"/>
              </a:schemeClr>
            </a:solidFill>
          </c:spPr>
          <c:invertIfNegative val="0"/>
          <c:cat>
            <c:numRef>
              <c:f>project_p2013!$F$3:$CC$3</c:f>
              <c:numCache>
                <c:formatCode>General</c:formatCode>
                <c:ptCount val="76"/>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pt idx="54">
                  <c:v>2014</c:v>
                </c:pt>
                <c:pt idx="55">
                  <c:v>2015</c:v>
                </c:pt>
                <c:pt idx="56">
                  <c:v>2016</c:v>
                </c:pt>
                <c:pt idx="57">
                  <c:v>2017</c:v>
                </c:pt>
                <c:pt idx="58">
                  <c:v>2018</c:v>
                </c:pt>
                <c:pt idx="59">
                  <c:v>2019</c:v>
                </c:pt>
                <c:pt idx="60">
                  <c:v>2020</c:v>
                </c:pt>
                <c:pt idx="70">
                  <c:v>2030</c:v>
                </c:pt>
              </c:numCache>
            </c:numRef>
          </c:cat>
          <c:val>
            <c:numRef>
              <c:f>project_p2013!$G$21:$BZ$21</c:f>
              <c:numCache>
                <c:formatCode>General</c:formatCode>
                <c:ptCount val="72"/>
                <c:pt idx="62">
                  <c:v>453.06</c:v>
                </c:pt>
                <c:pt idx="71">
                  <c:v>546.45500000000004</c:v>
                </c:pt>
              </c:numCache>
            </c:numRef>
          </c:val>
        </c:ser>
        <c:ser>
          <c:idx val="1"/>
          <c:order val="6"/>
          <c:tx>
            <c:strRef>
              <c:f>project_p2013!$B$22</c:f>
              <c:strCache>
                <c:ptCount val="1"/>
                <c:pt idx="0">
                  <c:v>2011</c:v>
                </c:pt>
              </c:strCache>
            </c:strRef>
          </c:tx>
          <c:spPr>
            <a:solidFill>
              <a:srgbClr val="00B0F0"/>
            </a:solidFill>
          </c:spPr>
          <c:invertIfNegative val="0"/>
          <c:cat>
            <c:numRef>
              <c:f>project_p2013!$F$3:$CC$3</c:f>
              <c:numCache>
                <c:formatCode>General</c:formatCode>
                <c:ptCount val="76"/>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pt idx="54">
                  <c:v>2014</c:v>
                </c:pt>
                <c:pt idx="55">
                  <c:v>2015</c:v>
                </c:pt>
                <c:pt idx="56">
                  <c:v>2016</c:v>
                </c:pt>
                <c:pt idx="57">
                  <c:v>2017</c:v>
                </c:pt>
                <c:pt idx="58">
                  <c:v>2018</c:v>
                </c:pt>
                <c:pt idx="59">
                  <c:v>2019</c:v>
                </c:pt>
                <c:pt idx="60">
                  <c:v>2020</c:v>
                </c:pt>
                <c:pt idx="70">
                  <c:v>2030</c:v>
                </c:pt>
              </c:numCache>
            </c:numRef>
          </c:cat>
          <c:val>
            <c:numRef>
              <c:f>project_p2013!$G$22:$CA$22</c:f>
              <c:numCache>
                <c:formatCode>General</c:formatCode>
                <c:ptCount val="73"/>
                <c:pt idx="63">
                  <c:v>428.83100000000002</c:v>
                </c:pt>
                <c:pt idx="72">
                  <c:v>500.5</c:v>
                </c:pt>
              </c:numCache>
            </c:numRef>
          </c:val>
        </c:ser>
        <c:ser>
          <c:idx val="2"/>
          <c:order val="7"/>
          <c:tx>
            <c:strRef>
              <c:f>project_p2013!$B$23</c:f>
              <c:strCache>
                <c:ptCount val="1"/>
                <c:pt idx="0">
                  <c:v>2012</c:v>
                </c:pt>
              </c:strCache>
            </c:strRef>
          </c:tx>
          <c:spPr>
            <a:solidFill>
              <a:srgbClr val="FF0000"/>
            </a:solidFill>
          </c:spPr>
          <c:invertIfNegative val="0"/>
          <c:cat>
            <c:numRef>
              <c:f>project_p2013!$F$3:$CC$3</c:f>
              <c:numCache>
                <c:formatCode>General</c:formatCode>
                <c:ptCount val="76"/>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pt idx="54">
                  <c:v>2014</c:v>
                </c:pt>
                <c:pt idx="55">
                  <c:v>2015</c:v>
                </c:pt>
                <c:pt idx="56">
                  <c:v>2016</c:v>
                </c:pt>
                <c:pt idx="57">
                  <c:v>2017</c:v>
                </c:pt>
                <c:pt idx="58">
                  <c:v>2018</c:v>
                </c:pt>
                <c:pt idx="59">
                  <c:v>2019</c:v>
                </c:pt>
                <c:pt idx="60">
                  <c:v>2020</c:v>
                </c:pt>
                <c:pt idx="70">
                  <c:v>2030</c:v>
                </c:pt>
              </c:numCache>
            </c:numRef>
          </c:cat>
          <c:val>
            <c:numRef>
              <c:f>project_p2013!$G$23:$CB$23</c:f>
              <c:numCache>
                <c:formatCode>General</c:formatCode>
                <c:ptCount val="74"/>
                <c:pt idx="64">
                  <c:v>421.14699999999999</c:v>
                </c:pt>
                <c:pt idx="73">
                  <c:v>455.97199999999998</c:v>
                </c:pt>
              </c:numCache>
            </c:numRef>
          </c:val>
        </c:ser>
        <c:ser>
          <c:idx val="3"/>
          <c:order val="8"/>
          <c:tx>
            <c:strRef>
              <c:f>project_p2013!$B$24</c:f>
              <c:strCache>
                <c:ptCount val="1"/>
                <c:pt idx="0">
                  <c:v>2013</c:v>
                </c:pt>
              </c:strCache>
            </c:strRef>
          </c:tx>
          <c:invertIfNegative val="0"/>
          <c:val>
            <c:numRef>
              <c:f>project_p2013!$G$24:$CC$24</c:f>
              <c:numCache>
                <c:formatCode>General</c:formatCode>
                <c:ptCount val="75"/>
                <c:pt idx="65">
                  <c:v>407</c:v>
                </c:pt>
                <c:pt idx="74">
                  <c:v>435</c:v>
                </c:pt>
              </c:numCache>
            </c:numRef>
          </c:val>
        </c:ser>
        <c:dLbls>
          <c:showLegendKey val="0"/>
          <c:showVal val="0"/>
          <c:showCatName val="0"/>
          <c:showSerName val="0"/>
          <c:showPercent val="0"/>
          <c:showBubbleSize val="0"/>
        </c:dLbls>
        <c:gapWidth val="0"/>
        <c:overlap val="100"/>
        <c:axId val="115017600"/>
        <c:axId val="115019136"/>
      </c:barChart>
      <c:catAx>
        <c:axId val="115017600"/>
        <c:scaling>
          <c:orientation val="minMax"/>
        </c:scaling>
        <c:delete val="0"/>
        <c:axPos val="b"/>
        <c:numFmt formatCode="General" sourceLinked="1"/>
        <c:majorTickMark val="none"/>
        <c:minorTickMark val="none"/>
        <c:tickLblPos val="nextTo"/>
        <c:spPr>
          <a:ln w="3175">
            <a:solidFill>
              <a:srgbClr val="000000"/>
            </a:solidFill>
            <a:prstDash val="solid"/>
          </a:ln>
        </c:spPr>
        <c:txPr>
          <a:bodyPr rot="0" vert="horz"/>
          <a:lstStyle/>
          <a:p>
            <a:pPr>
              <a:defRPr sz="1100" b="1" i="0" u="none" strike="noStrike" baseline="0">
                <a:solidFill>
                  <a:srgbClr val="000000"/>
                </a:solidFill>
                <a:latin typeface="Arial"/>
                <a:ea typeface="Arial"/>
                <a:cs typeface="Arial"/>
              </a:defRPr>
            </a:pPr>
            <a:endParaRPr lang="en-US"/>
          </a:p>
        </c:txPr>
        <c:crossAx val="115019136"/>
        <c:crosses val="autoZero"/>
        <c:auto val="1"/>
        <c:lblAlgn val="ctr"/>
        <c:lblOffset val="100"/>
        <c:tickLblSkip val="10"/>
        <c:tickMarkSkip val="1"/>
        <c:noMultiLvlLbl val="0"/>
      </c:catAx>
      <c:valAx>
        <c:axId val="115019136"/>
        <c:scaling>
          <c:orientation val="minMax"/>
          <c:max val="900"/>
        </c:scaling>
        <c:delete val="0"/>
        <c:axPos val="l"/>
        <c:majorGridlines>
          <c:spPr>
            <a:ln w="3175">
              <a:solidFill>
                <a:srgbClr val="000000"/>
              </a:solidFill>
              <a:prstDash val="solid"/>
            </a:ln>
          </c:spPr>
        </c:majorGridlines>
        <c:title>
          <c:tx>
            <c:rich>
              <a:bodyPr/>
              <a:lstStyle/>
              <a:p>
                <a:pPr>
                  <a:defRPr lang="en-US" sz="1500" b="1" i="0" u="none" strike="noStrike" baseline="0">
                    <a:solidFill>
                      <a:srgbClr val="000000"/>
                    </a:solidFill>
                    <a:latin typeface="Arial"/>
                    <a:ea typeface="Arial"/>
                    <a:cs typeface="Arial"/>
                  </a:defRPr>
                </a:pPr>
                <a:r>
                  <a:rPr lang="en-US"/>
                  <a:t>GW(e)</a:t>
                </a:r>
              </a:p>
            </c:rich>
          </c:tx>
          <c:layout>
            <c:manualLayout>
              <c:xMode val="edge"/>
              <c:yMode val="edge"/>
              <c:x val="8.1719160104987039E-3"/>
              <c:y val="0.41987871475743027"/>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0" vert="horz"/>
          <a:lstStyle/>
          <a:p>
            <a:pPr>
              <a:defRPr sz="1100" b="1" i="0" u="none" strike="noStrike" baseline="0">
                <a:solidFill>
                  <a:srgbClr val="000000"/>
                </a:solidFill>
                <a:latin typeface="Arial"/>
                <a:ea typeface="Arial"/>
                <a:cs typeface="Arial"/>
              </a:defRPr>
            </a:pPr>
            <a:endParaRPr lang="en-US"/>
          </a:p>
        </c:txPr>
        <c:crossAx val="115017600"/>
        <c:crosses val="autoZero"/>
        <c:crossBetween val="midCat"/>
      </c:valAx>
      <c:spPr>
        <a:noFill/>
        <a:ln w="12700">
          <a:solidFill>
            <a:srgbClr val="808080"/>
          </a:solidFill>
          <a:prstDash val="solid"/>
        </a:ln>
      </c:spPr>
    </c:plotArea>
    <c:legend>
      <c:legendPos val="r"/>
      <c:layout/>
      <c:overlay val="0"/>
      <c:txPr>
        <a:bodyPr/>
        <a:lstStyle/>
        <a:p>
          <a:pPr>
            <a:defRPr b="1"/>
          </a:pPr>
          <a:endParaRPr lang="en-US"/>
        </a:p>
      </c:txPr>
    </c:legend>
    <c:plotVisOnly val="1"/>
    <c:dispBlanksAs val="gap"/>
    <c:showDLblsOverMax val="0"/>
  </c:chart>
  <c:spPr>
    <a:noFill/>
    <a:ln w="9525">
      <a:noFill/>
    </a:ln>
  </c:spPr>
  <c:txPr>
    <a:bodyPr/>
    <a:lstStyle/>
    <a:p>
      <a:pPr>
        <a:defRPr sz="950" b="0" i="0" u="none" strike="noStrike" baseline="0">
          <a:solidFill>
            <a:srgbClr val="000000"/>
          </a:solidFill>
          <a:latin typeface="Arial"/>
          <a:ea typeface="Arial"/>
          <a:cs typeface="Arial"/>
        </a:defRPr>
      </a:pPr>
      <a:endParaRPr lang="en-US"/>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GB" sz="999" dirty="0" smtClean="0">
                <a:solidFill>
                  <a:srgbClr val="333333"/>
                </a:solidFill>
              </a:rPr>
              <a:t>South East Asia &amp; the Pacific</a:t>
            </a:r>
            <a:endParaRPr lang="en-GB" sz="1000" dirty="0">
              <a:solidFill>
                <a:srgbClr val="333333"/>
              </a:solidFill>
            </a:endParaRPr>
          </a:p>
        </c:rich>
      </c:tx>
      <c:layout>
        <c:manualLayout>
          <c:xMode val="edge"/>
          <c:yMode val="edge"/>
          <c:x val="0.30413021289005543"/>
          <c:y val="0.29703451247698515"/>
        </c:manualLayout>
      </c:layout>
      <c:overlay val="0"/>
    </c:title>
    <c:autoTitleDeleted val="0"/>
    <c:plotArea>
      <c:layout>
        <c:manualLayout>
          <c:layoutTarget val="inner"/>
          <c:xMode val="edge"/>
          <c:yMode val="edge"/>
          <c:x val="0.18493668832118099"/>
          <c:y val="3.65749884439215E-2"/>
          <c:w val="0.773785368877142"/>
          <c:h val="0.83688069924780395"/>
        </c:manualLayout>
      </c:layout>
      <c:barChart>
        <c:barDir val="col"/>
        <c:grouping val="clustered"/>
        <c:varyColors val="0"/>
        <c:ser>
          <c:idx val="0"/>
          <c:order val="0"/>
          <c:tx>
            <c:strRef>
              <c:f>Sheet1!$B$1</c:f>
              <c:strCache>
                <c:ptCount val="1"/>
                <c:pt idx="0">
                  <c:v>low</c:v>
                </c:pt>
              </c:strCache>
            </c:strRef>
          </c:tx>
          <c:invertIfNegative val="0"/>
          <c:dLbls>
            <c:spPr>
              <a:noFill/>
              <a:ln w="25377">
                <a:noFill/>
              </a:ln>
            </c:spPr>
            <c:txPr>
              <a:bodyPr/>
              <a:lstStyle/>
              <a:p>
                <a:pPr>
                  <a:defRPr sz="500">
                    <a:solidFill>
                      <a:srgbClr val="333333"/>
                    </a:solidFill>
                  </a:defRPr>
                </a:pPr>
                <a:endParaRPr lang="en-US"/>
              </a:p>
            </c:txPr>
            <c:dLblPos val="outEnd"/>
            <c:showLegendKey val="0"/>
            <c:showVal val="1"/>
            <c:showCatName val="0"/>
            <c:showSerName val="0"/>
            <c:showPercent val="0"/>
            <c:showBubbleSize val="0"/>
            <c:showLeaderLines val="0"/>
          </c:dLbls>
          <c:cat>
            <c:numRef>
              <c:f>Sheet1!$A$2:$A$5</c:f>
              <c:numCache>
                <c:formatCode>General</c:formatCode>
                <c:ptCount val="4"/>
                <c:pt idx="0">
                  <c:v>2012</c:v>
                </c:pt>
                <c:pt idx="1">
                  <c:v>2020</c:v>
                </c:pt>
                <c:pt idx="2">
                  <c:v>2030</c:v>
                </c:pt>
                <c:pt idx="3">
                  <c:v>2050</c:v>
                </c:pt>
              </c:numCache>
            </c:numRef>
          </c:cat>
          <c:val>
            <c:numRef>
              <c:f>Sheet1!$B$2:$B$5</c:f>
              <c:numCache>
                <c:formatCode>General</c:formatCode>
                <c:ptCount val="4"/>
                <c:pt idx="2">
                  <c:v>0</c:v>
                </c:pt>
                <c:pt idx="3">
                  <c:v>5</c:v>
                </c:pt>
              </c:numCache>
            </c:numRef>
          </c:val>
        </c:ser>
        <c:ser>
          <c:idx val="1"/>
          <c:order val="1"/>
          <c:tx>
            <c:strRef>
              <c:f>Sheet1!$C$1</c:f>
              <c:strCache>
                <c:ptCount val="1"/>
                <c:pt idx="0">
                  <c:v>high</c:v>
                </c:pt>
              </c:strCache>
            </c:strRef>
          </c:tx>
          <c:invertIfNegative val="0"/>
          <c:dLbls>
            <c:spPr>
              <a:noFill/>
              <a:ln w="25377">
                <a:noFill/>
              </a:ln>
            </c:spPr>
            <c:txPr>
              <a:bodyPr/>
              <a:lstStyle/>
              <a:p>
                <a:pPr>
                  <a:defRPr sz="500">
                    <a:solidFill>
                      <a:srgbClr val="333333"/>
                    </a:solidFill>
                  </a:defRPr>
                </a:pPr>
                <a:endParaRPr lang="en-US"/>
              </a:p>
            </c:txPr>
            <c:dLblPos val="outEnd"/>
            <c:showLegendKey val="0"/>
            <c:showVal val="1"/>
            <c:showCatName val="0"/>
            <c:showSerName val="0"/>
            <c:showPercent val="0"/>
            <c:showBubbleSize val="0"/>
            <c:showLeaderLines val="0"/>
          </c:dLbls>
          <c:cat>
            <c:numRef>
              <c:f>Sheet1!$A$2:$A$5</c:f>
              <c:numCache>
                <c:formatCode>General</c:formatCode>
                <c:ptCount val="4"/>
                <c:pt idx="0">
                  <c:v>2012</c:v>
                </c:pt>
                <c:pt idx="1">
                  <c:v>2020</c:v>
                </c:pt>
                <c:pt idx="2">
                  <c:v>2030</c:v>
                </c:pt>
                <c:pt idx="3">
                  <c:v>2050</c:v>
                </c:pt>
              </c:numCache>
            </c:numRef>
          </c:cat>
          <c:val>
            <c:numRef>
              <c:f>Sheet1!$C$2:$C$5</c:f>
              <c:numCache>
                <c:formatCode>General</c:formatCode>
                <c:ptCount val="4"/>
                <c:pt idx="2">
                  <c:v>4</c:v>
                </c:pt>
                <c:pt idx="3">
                  <c:v>20</c:v>
                </c:pt>
              </c:numCache>
            </c:numRef>
          </c:val>
        </c:ser>
        <c:dLbls>
          <c:showLegendKey val="0"/>
          <c:showVal val="0"/>
          <c:showCatName val="0"/>
          <c:showSerName val="0"/>
          <c:showPercent val="0"/>
          <c:showBubbleSize val="0"/>
        </c:dLbls>
        <c:gapWidth val="150"/>
        <c:axId val="45114880"/>
        <c:axId val="45116800"/>
      </c:barChart>
      <c:catAx>
        <c:axId val="45114880"/>
        <c:scaling>
          <c:orientation val="minMax"/>
        </c:scaling>
        <c:delete val="0"/>
        <c:axPos val="b"/>
        <c:title>
          <c:tx>
            <c:rich>
              <a:bodyPr/>
              <a:lstStyle/>
              <a:p>
                <a:pPr>
                  <a:defRPr sz="699" b="1" i="0" u="none" strike="noStrike" baseline="0">
                    <a:solidFill>
                      <a:srgbClr val="333333"/>
                    </a:solidFill>
                    <a:latin typeface="Arial"/>
                    <a:ea typeface="Arial"/>
                    <a:cs typeface="Arial"/>
                  </a:defRPr>
                </a:pPr>
                <a:r>
                  <a:rPr lang="en-GB"/>
                  <a:t>Year</a:t>
                </a:r>
              </a:p>
            </c:rich>
          </c:tx>
          <c:layout/>
          <c:overlay val="0"/>
        </c:title>
        <c:numFmt formatCode="General" sourceLinked="1"/>
        <c:majorTickMark val="out"/>
        <c:minorTickMark val="none"/>
        <c:tickLblPos val="nextTo"/>
        <c:spPr>
          <a:ln>
            <a:solidFill>
              <a:srgbClr val="333333"/>
            </a:solidFill>
          </a:ln>
        </c:spPr>
        <c:txPr>
          <a:bodyPr/>
          <a:lstStyle/>
          <a:p>
            <a:pPr>
              <a:defRPr sz="699">
                <a:solidFill>
                  <a:srgbClr val="333333"/>
                </a:solidFill>
              </a:defRPr>
            </a:pPr>
            <a:endParaRPr lang="en-US"/>
          </a:p>
        </c:txPr>
        <c:crossAx val="45116800"/>
        <c:crosses val="autoZero"/>
        <c:auto val="1"/>
        <c:lblAlgn val="ctr"/>
        <c:lblOffset val="100"/>
        <c:noMultiLvlLbl val="0"/>
      </c:catAx>
      <c:valAx>
        <c:axId val="45116800"/>
        <c:scaling>
          <c:orientation val="minMax"/>
          <c:max val="500"/>
        </c:scaling>
        <c:delete val="0"/>
        <c:axPos val="l"/>
        <c:title>
          <c:tx>
            <c:rich>
              <a:bodyPr/>
              <a:lstStyle/>
              <a:p>
                <a:pPr>
                  <a:defRPr sz="699" b="1" i="0" u="none" strike="noStrike" baseline="0">
                    <a:solidFill>
                      <a:srgbClr val="333333"/>
                    </a:solidFill>
                    <a:latin typeface="Arial"/>
                    <a:ea typeface="Arial"/>
                    <a:cs typeface="Arial"/>
                  </a:defRPr>
                </a:pPr>
                <a:r>
                  <a:rPr lang="en-GB"/>
                  <a:t>GW(e)</a:t>
                </a:r>
              </a:p>
            </c:rich>
          </c:tx>
          <c:layout>
            <c:manualLayout>
              <c:xMode val="edge"/>
              <c:yMode val="edge"/>
              <c:x val="2.5940871974336543E-2"/>
              <c:y val="0.36627414110549616"/>
            </c:manualLayout>
          </c:layout>
          <c:overlay val="0"/>
        </c:title>
        <c:numFmt formatCode="General" sourceLinked="1"/>
        <c:majorTickMark val="out"/>
        <c:minorTickMark val="none"/>
        <c:tickLblPos val="nextTo"/>
        <c:spPr>
          <a:ln>
            <a:solidFill>
              <a:srgbClr val="333333"/>
            </a:solidFill>
          </a:ln>
        </c:spPr>
        <c:txPr>
          <a:bodyPr/>
          <a:lstStyle/>
          <a:p>
            <a:pPr>
              <a:defRPr sz="699">
                <a:solidFill>
                  <a:srgbClr val="333333"/>
                </a:solidFill>
              </a:defRPr>
            </a:pPr>
            <a:endParaRPr lang="en-US"/>
          </a:p>
        </c:txPr>
        <c:crossAx val="45114880"/>
        <c:crosses val="autoZero"/>
        <c:crossBetween val="between"/>
        <c:majorUnit val="100"/>
      </c:valAx>
      <c:spPr>
        <a:noFill/>
        <a:ln w="25377">
          <a:noFill/>
        </a:ln>
      </c:spPr>
    </c:plotArea>
    <c:plotVisOnly val="1"/>
    <c:dispBlanksAs val="gap"/>
    <c:showDLblsOverMax val="0"/>
  </c:chart>
  <c:txPr>
    <a:bodyPr/>
    <a:lstStyle/>
    <a:p>
      <a:pPr>
        <a:defRPr sz="1798"/>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30"/>
      <c:rotY val="0"/>
      <c:rAngAx val="0"/>
      <c:perspective val="30"/>
    </c:view3D>
    <c:floor>
      <c:thickness val="0"/>
    </c:floor>
    <c:sideWall>
      <c:thickness val="0"/>
    </c:sideWall>
    <c:backWall>
      <c:thickness val="0"/>
    </c:backWall>
    <c:plotArea>
      <c:layout>
        <c:manualLayout>
          <c:layoutTarget val="inner"/>
          <c:xMode val="edge"/>
          <c:yMode val="edge"/>
          <c:x val="8.9021846952675204E-2"/>
          <c:y val="0.194476111277851"/>
          <c:w val="0.73181286053333905"/>
          <c:h val="0.69653682758300495"/>
        </c:manualLayout>
      </c:layout>
      <c:pie3DChart>
        <c:varyColors val="1"/>
        <c:ser>
          <c:idx val="0"/>
          <c:order val="0"/>
          <c:spPr>
            <a:scene3d>
              <a:camera prst="orthographicFront"/>
              <a:lightRig rig="threePt" dir="t"/>
            </a:scene3d>
            <a:sp3d>
              <a:bevelT/>
            </a:sp3d>
          </c:spPr>
          <c:dLbls>
            <c:delete val="1"/>
          </c:dLbls>
          <c:cat>
            <c:strRef>
              <c:f>'MP Charts - Presentations'!$K$30:$K$35</c:f>
              <c:strCache>
                <c:ptCount val="6"/>
                <c:pt idx="0">
                  <c:v>Overall management, coordination and common activities</c:v>
                </c:pt>
                <c:pt idx="1">
                  <c:v>Incident and Emergency Preparedness and Response</c:v>
                </c:pt>
                <c:pt idx="2">
                  <c:v>Safety of Nuclear Installations</c:v>
                </c:pt>
                <c:pt idx="3">
                  <c:v>Radiation and Transport Safety</c:v>
                </c:pt>
                <c:pt idx="4">
                  <c:v>Management of Radioactive Waste</c:v>
                </c:pt>
                <c:pt idx="5">
                  <c:v>Nuclear Security</c:v>
                </c:pt>
              </c:strCache>
            </c:strRef>
          </c:cat>
          <c:val>
            <c:numRef>
              <c:f>'MP Charts - Presentations'!$M$30:$M$35</c:f>
              <c:numCache>
                <c:formatCode>_(* #,##0.00_);_(* \(#,##0.00\);_(* "-"??_);_(@_)</c:formatCode>
                <c:ptCount val="6"/>
                <c:pt idx="0">
                  <c:v>4.4003569999999996</c:v>
                </c:pt>
                <c:pt idx="1">
                  <c:v>3.799668</c:v>
                </c:pt>
                <c:pt idx="2">
                  <c:v>10.079000000000001</c:v>
                </c:pt>
                <c:pt idx="3">
                  <c:v>7.0793799999999996</c:v>
                </c:pt>
                <c:pt idx="4">
                  <c:v>7.0550220000000001</c:v>
                </c:pt>
                <c:pt idx="5">
                  <c:v>5.1740149999999963</c:v>
                </c:pt>
              </c:numCache>
            </c:numRef>
          </c:val>
        </c:ser>
        <c:dLbls>
          <c:dLblPos val="outEnd"/>
          <c:showLegendKey val="0"/>
          <c:showVal val="1"/>
          <c:showCatName val="0"/>
          <c:showSerName val="0"/>
          <c:showPercent val="0"/>
          <c:showBubbleSize val="0"/>
          <c:showLeaderLines val="1"/>
        </c:dLbls>
      </c:pie3DChart>
    </c:plotArea>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autoTitleDeleted val="0"/>
    <c:plotArea>
      <c:layout>
        <c:manualLayout>
          <c:layoutTarget val="inner"/>
          <c:xMode val="edge"/>
          <c:yMode val="edge"/>
          <c:x val="0.12273917294893362"/>
          <c:y val="5.8823587672322354E-2"/>
          <c:w val="0.76098287228338934"/>
          <c:h val="0.83570062486195851"/>
        </c:manualLayout>
      </c:layout>
      <c:barChart>
        <c:barDir val="col"/>
        <c:grouping val="clustered"/>
        <c:varyColors val="0"/>
        <c:ser>
          <c:idx val="0"/>
          <c:order val="0"/>
          <c:tx>
            <c:v>history</c:v>
          </c:tx>
          <c:spPr>
            <a:solidFill>
              <a:srgbClr val="C0C0C0"/>
            </a:solidFill>
            <a:ln w="25400">
              <a:noFill/>
            </a:ln>
          </c:spPr>
          <c:invertIfNegative val="0"/>
          <c:cat>
            <c:numRef>
              <c:f>project_p2013!$F$3:$CC$3</c:f>
              <c:numCache>
                <c:formatCode>General</c:formatCode>
                <c:ptCount val="76"/>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pt idx="54">
                  <c:v>2014</c:v>
                </c:pt>
                <c:pt idx="55">
                  <c:v>2015</c:v>
                </c:pt>
                <c:pt idx="56">
                  <c:v>2016</c:v>
                </c:pt>
                <c:pt idx="57">
                  <c:v>2017</c:v>
                </c:pt>
                <c:pt idx="58">
                  <c:v>2018</c:v>
                </c:pt>
                <c:pt idx="59">
                  <c:v>2019</c:v>
                </c:pt>
                <c:pt idx="60">
                  <c:v>2020</c:v>
                </c:pt>
                <c:pt idx="70">
                  <c:v>2030</c:v>
                </c:pt>
              </c:numCache>
            </c:numRef>
          </c:cat>
          <c:val>
            <c:numRef>
              <c:f>project_p2013!$F$10:$CC$10</c:f>
              <c:numCache>
                <c:formatCode>General</c:formatCode>
                <c:ptCount val="76"/>
                <c:pt idx="0">
                  <c:v>0.84</c:v>
                </c:pt>
                <c:pt idx="1">
                  <c:v>0.85499999999999998</c:v>
                </c:pt>
                <c:pt idx="2">
                  <c:v>1.748</c:v>
                </c:pt>
                <c:pt idx="3">
                  <c:v>2.1179999999999999</c:v>
                </c:pt>
                <c:pt idx="4">
                  <c:v>4.3609999999999998</c:v>
                </c:pt>
                <c:pt idx="5">
                  <c:v>6.4559999999999995</c:v>
                </c:pt>
                <c:pt idx="6">
                  <c:v>8.4499999999999993</c:v>
                </c:pt>
                <c:pt idx="7">
                  <c:v>10.488000000000001</c:v>
                </c:pt>
                <c:pt idx="8">
                  <c:v>11.951000000000001</c:v>
                </c:pt>
                <c:pt idx="9">
                  <c:v>15.102</c:v>
                </c:pt>
                <c:pt idx="10">
                  <c:v>16.644000000000002</c:v>
                </c:pt>
                <c:pt idx="11">
                  <c:v>23.992000000000004</c:v>
                </c:pt>
                <c:pt idx="12">
                  <c:v>34.916999999999994</c:v>
                </c:pt>
                <c:pt idx="13">
                  <c:v>43.356999999999999</c:v>
                </c:pt>
                <c:pt idx="14">
                  <c:v>60.037000000000006</c:v>
                </c:pt>
                <c:pt idx="15">
                  <c:v>75.164000000000001</c:v>
                </c:pt>
                <c:pt idx="16">
                  <c:v>85.800000000000011</c:v>
                </c:pt>
                <c:pt idx="17">
                  <c:v>101.08199999999999</c:v>
                </c:pt>
                <c:pt idx="18">
                  <c:v>116.34700000000001</c:v>
                </c:pt>
                <c:pt idx="19">
                  <c:v>126.56700000000002</c:v>
                </c:pt>
                <c:pt idx="20">
                  <c:v>140.77700000000002</c:v>
                </c:pt>
                <c:pt idx="21">
                  <c:v>161.05199999999999</c:v>
                </c:pt>
                <c:pt idx="22">
                  <c:v>172.61700000000002</c:v>
                </c:pt>
                <c:pt idx="23">
                  <c:v>191.25399999999999</c:v>
                </c:pt>
                <c:pt idx="24">
                  <c:v>211.33</c:v>
                </c:pt>
                <c:pt idx="25">
                  <c:v>252.16799999999998</c:v>
                </c:pt>
                <c:pt idx="26">
                  <c:v>277.43200000000002</c:v>
                </c:pt>
                <c:pt idx="27">
                  <c:v>299.10500000000008</c:v>
                </c:pt>
                <c:pt idx="28">
                  <c:v>311.15600000000006</c:v>
                </c:pt>
                <c:pt idx="29">
                  <c:v>319.471</c:v>
                </c:pt>
                <c:pt idx="30">
                  <c:v>325.04899999999998</c:v>
                </c:pt>
                <c:pt idx="31">
                  <c:v>326.899</c:v>
                </c:pt>
                <c:pt idx="32">
                  <c:v>329.66200000000003</c:v>
                </c:pt>
                <c:pt idx="33">
                  <c:v>338.68800000000005</c:v>
                </c:pt>
                <c:pt idx="34">
                  <c:v>341.73599999999993</c:v>
                </c:pt>
                <c:pt idx="35">
                  <c:v>344.25699999999995</c:v>
                </c:pt>
                <c:pt idx="36">
                  <c:v>349.95199999999994</c:v>
                </c:pt>
                <c:pt idx="37">
                  <c:v>349.69599999999997</c:v>
                </c:pt>
                <c:pt idx="38">
                  <c:v>347.03599999999994</c:v>
                </c:pt>
                <c:pt idx="39">
                  <c:v>349.07399999999996</c:v>
                </c:pt>
                <c:pt idx="40">
                  <c:v>351.327</c:v>
                </c:pt>
                <c:pt idx="41">
                  <c:v>353.30699999999996</c:v>
                </c:pt>
                <c:pt idx="42">
                  <c:v>358.661</c:v>
                </c:pt>
                <c:pt idx="43">
                  <c:v>361.88599999999997</c:v>
                </c:pt>
                <c:pt idx="44">
                  <c:v>368.38200000000001</c:v>
                </c:pt>
                <c:pt idx="45">
                  <c:v>369.52299999999997</c:v>
                </c:pt>
                <c:pt idx="46">
                  <c:v>369.68199999999996</c:v>
                </c:pt>
                <c:pt idx="47">
                  <c:v>372.20799999999997</c:v>
                </c:pt>
                <c:pt idx="48">
                  <c:v>371.56200000000001</c:v>
                </c:pt>
                <c:pt idx="49">
                  <c:v>371.89000000000004</c:v>
                </c:pt>
                <c:pt idx="50">
                  <c:v>375.267</c:v>
                </c:pt>
                <c:pt idx="51">
                  <c:v>368.79100000000005</c:v>
                </c:pt>
                <c:pt idx="52">
                  <c:v>373.1</c:v>
                </c:pt>
              </c:numCache>
            </c:numRef>
          </c:val>
        </c:ser>
        <c:ser>
          <c:idx val="6"/>
          <c:order val="1"/>
          <c:tx>
            <c:strRef>
              <c:f>project_p2013!$B$17</c:f>
              <c:strCache>
                <c:ptCount val="1"/>
                <c:pt idx="0">
                  <c:v>2006</c:v>
                </c:pt>
              </c:strCache>
            </c:strRef>
          </c:tx>
          <c:spPr>
            <a:solidFill>
              <a:srgbClr val="CC99FF"/>
            </a:solidFill>
            <a:ln w="25400">
              <a:noFill/>
            </a:ln>
          </c:spPr>
          <c:invertIfNegative val="0"/>
          <c:cat>
            <c:numRef>
              <c:f>project_p2013!$F$3:$CC$3</c:f>
              <c:numCache>
                <c:formatCode>General</c:formatCode>
                <c:ptCount val="76"/>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pt idx="54">
                  <c:v>2014</c:v>
                </c:pt>
                <c:pt idx="55">
                  <c:v>2015</c:v>
                </c:pt>
                <c:pt idx="56">
                  <c:v>2016</c:v>
                </c:pt>
                <c:pt idx="57">
                  <c:v>2017</c:v>
                </c:pt>
                <c:pt idx="58">
                  <c:v>2018</c:v>
                </c:pt>
                <c:pt idx="59">
                  <c:v>2019</c:v>
                </c:pt>
                <c:pt idx="60">
                  <c:v>2020</c:v>
                </c:pt>
                <c:pt idx="70">
                  <c:v>2030</c:v>
                </c:pt>
              </c:numCache>
            </c:numRef>
          </c:cat>
          <c:val>
            <c:numRef>
              <c:f>project_p2013!$G$34:$BY$34</c:f>
              <c:numCache>
                <c:formatCode>General</c:formatCode>
                <c:ptCount val="71"/>
                <c:pt idx="58">
                  <c:v>520</c:v>
                </c:pt>
                <c:pt idx="67">
                  <c:v>679</c:v>
                </c:pt>
              </c:numCache>
            </c:numRef>
          </c:val>
        </c:ser>
        <c:ser>
          <c:idx val="7"/>
          <c:order val="2"/>
          <c:tx>
            <c:strRef>
              <c:f>project_p2013!$B$18</c:f>
              <c:strCache>
                <c:ptCount val="1"/>
                <c:pt idx="0">
                  <c:v>2007</c:v>
                </c:pt>
              </c:strCache>
            </c:strRef>
          </c:tx>
          <c:spPr>
            <a:solidFill>
              <a:srgbClr val="993366"/>
            </a:solidFill>
            <a:ln w="25400">
              <a:noFill/>
            </a:ln>
          </c:spPr>
          <c:invertIfNegative val="0"/>
          <c:cat>
            <c:numRef>
              <c:f>project_p2013!$F$3:$CC$3</c:f>
              <c:numCache>
                <c:formatCode>General</c:formatCode>
                <c:ptCount val="76"/>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pt idx="54">
                  <c:v>2014</c:v>
                </c:pt>
                <c:pt idx="55">
                  <c:v>2015</c:v>
                </c:pt>
                <c:pt idx="56">
                  <c:v>2016</c:v>
                </c:pt>
                <c:pt idx="57">
                  <c:v>2017</c:v>
                </c:pt>
                <c:pt idx="58">
                  <c:v>2018</c:v>
                </c:pt>
                <c:pt idx="59">
                  <c:v>2019</c:v>
                </c:pt>
                <c:pt idx="60">
                  <c:v>2020</c:v>
                </c:pt>
                <c:pt idx="70">
                  <c:v>2030</c:v>
                </c:pt>
              </c:numCache>
            </c:numRef>
          </c:cat>
          <c:val>
            <c:numRef>
              <c:f>project_p2013!$G$35:$BY$35</c:f>
              <c:numCache>
                <c:formatCode>General</c:formatCode>
                <c:ptCount val="71"/>
                <c:pt idx="59">
                  <c:v>525</c:v>
                </c:pt>
                <c:pt idx="68">
                  <c:v>691</c:v>
                </c:pt>
              </c:numCache>
            </c:numRef>
          </c:val>
        </c:ser>
        <c:ser>
          <c:idx val="8"/>
          <c:order val="3"/>
          <c:tx>
            <c:strRef>
              <c:f>project_p2013!$B$19</c:f>
              <c:strCache>
                <c:ptCount val="1"/>
                <c:pt idx="0">
                  <c:v>2008</c:v>
                </c:pt>
              </c:strCache>
            </c:strRef>
          </c:tx>
          <c:spPr>
            <a:solidFill>
              <a:srgbClr val="00FF00"/>
            </a:solidFill>
            <a:ln w="25400">
              <a:noFill/>
            </a:ln>
          </c:spPr>
          <c:invertIfNegative val="0"/>
          <c:cat>
            <c:numRef>
              <c:f>project_p2013!$F$3:$CC$3</c:f>
              <c:numCache>
                <c:formatCode>General</c:formatCode>
                <c:ptCount val="76"/>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pt idx="54">
                  <c:v>2014</c:v>
                </c:pt>
                <c:pt idx="55">
                  <c:v>2015</c:v>
                </c:pt>
                <c:pt idx="56">
                  <c:v>2016</c:v>
                </c:pt>
                <c:pt idx="57">
                  <c:v>2017</c:v>
                </c:pt>
                <c:pt idx="58">
                  <c:v>2018</c:v>
                </c:pt>
                <c:pt idx="59">
                  <c:v>2019</c:v>
                </c:pt>
                <c:pt idx="60">
                  <c:v>2020</c:v>
                </c:pt>
                <c:pt idx="70">
                  <c:v>2030</c:v>
                </c:pt>
              </c:numCache>
            </c:numRef>
          </c:cat>
          <c:val>
            <c:numRef>
              <c:f>project_p2013!$G$36:$BZ$36</c:f>
              <c:numCache>
                <c:formatCode>General</c:formatCode>
                <c:ptCount val="72"/>
                <c:pt idx="60">
                  <c:v>541.61</c:v>
                </c:pt>
                <c:pt idx="69">
                  <c:v>747.52</c:v>
                </c:pt>
              </c:numCache>
            </c:numRef>
          </c:val>
        </c:ser>
        <c:ser>
          <c:idx val="9"/>
          <c:order val="4"/>
          <c:tx>
            <c:strRef>
              <c:f>project_p2013!$B$20</c:f>
              <c:strCache>
                <c:ptCount val="1"/>
                <c:pt idx="0">
                  <c:v>2009</c:v>
                </c:pt>
              </c:strCache>
            </c:strRef>
          </c:tx>
          <c:spPr>
            <a:solidFill>
              <a:srgbClr val="F79646">
                <a:lumMod val="75000"/>
              </a:srgbClr>
            </a:solidFill>
            <a:ln>
              <a:noFill/>
            </a:ln>
          </c:spPr>
          <c:invertIfNegative val="0"/>
          <c:cat>
            <c:numRef>
              <c:f>project_p2013!$F$3:$CC$3</c:f>
              <c:numCache>
                <c:formatCode>General</c:formatCode>
                <c:ptCount val="76"/>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pt idx="54">
                  <c:v>2014</c:v>
                </c:pt>
                <c:pt idx="55">
                  <c:v>2015</c:v>
                </c:pt>
                <c:pt idx="56">
                  <c:v>2016</c:v>
                </c:pt>
                <c:pt idx="57">
                  <c:v>2017</c:v>
                </c:pt>
                <c:pt idx="58">
                  <c:v>2018</c:v>
                </c:pt>
                <c:pt idx="59">
                  <c:v>2019</c:v>
                </c:pt>
                <c:pt idx="60">
                  <c:v>2020</c:v>
                </c:pt>
                <c:pt idx="70">
                  <c:v>2030</c:v>
                </c:pt>
              </c:numCache>
            </c:numRef>
          </c:cat>
          <c:val>
            <c:numRef>
              <c:f>project_p2013!$G$37:$BZ$37</c:f>
              <c:numCache>
                <c:formatCode>General</c:formatCode>
                <c:ptCount val="72"/>
                <c:pt idx="61">
                  <c:v>543.29999999999995</c:v>
                </c:pt>
                <c:pt idx="70">
                  <c:v>806.55</c:v>
                </c:pt>
              </c:numCache>
            </c:numRef>
          </c:val>
        </c:ser>
        <c:ser>
          <c:idx val="10"/>
          <c:order val="5"/>
          <c:tx>
            <c:strRef>
              <c:f>project_p2013!$B$21</c:f>
              <c:strCache>
                <c:ptCount val="1"/>
                <c:pt idx="0">
                  <c:v>2010</c:v>
                </c:pt>
              </c:strCache>
            </c:strRef>
          </c:tx>
          <c:spPr>
            <a:solidFill>
              <a:schemeClr val="tx2">
                <a:lumMod val="75000"/>
              </a:schemeClr>
            </a:solidFill>
          </c:spPr>
          <c:invertIfNegative val="0"/>
          <c:cat>
            <c:numRef>
              <c:f>project_p2013!$F$3:$CC$3</c:f>
              <c:numCache>
                <c:formatCode>General</c:formatCode>
                <c:ptCount val="76"/>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pt idx="54">
                  <c:v>2014</c:v>
                </c:pt>
                <c:pt idx="55">
                  <c:v>2015</c:v>
                </c:pt>
                <c:pt idx="56">
                  <c:v>2016</c:v>
                </c:pt>
                <c:pt idx="57">
                  <c:v>2017</c:v>
                </c:pt>
                <c:pt idx="58">
                  <c:v>2018</c:v>
                </c:pt>
                <c:pt idx="59">
                  <c:v>2019</c:v>
                </c:pt>
                <c:pt idx="60">
                  <c:v>2020</c:v>
                </c:pt>
                <c:pt idx="70">
                  <c:v>2030</c:v>
                </c:pt>
              </c:numCache>
            </c:numRef>
          </c:cat>
          <c:val>
            <c:numRef>
              <c:f>project_p2013!$G$38:$BZ$38</c:f>
              <c:numCache>
                <c:formatCode>General</c:formatCode>
                <c:ptCount val="72"/>
                <c:pt idx="62">
                  <c:v>549.95799999999997</c:v>
                </c:pt>
                <c:pt idx="71">
                  <c:v>803.16</c:v>
                </c:pt>
              </c:numCache>
            </c:numRef>
          </c:val>
        </c:ser>
        <c:ser>
          <c:idx val="1"/>
          <c:order val="6"/>
          <c:tx>
            <c:strRef>
              <c:f>project_p2013!$B$39</c:f>
              <c:strCache>
                <c:ptCount val="1"/>
                <c:pt idx="0">
                  <c:v>2011</c:v>
                </c:pt>
              </c:strCache>
            </c:strRef>
          </c:tx>
          <c:spPr>
            <a:solidFill>
              <a:srgbClr val="00B0F0"/>
            </a:solidFill>
          </c:spPr>
          <c:invertIfNegative val="0"/>
          <c:cat>
            <c:numRef>
              <c:f>project_p2013!$F$3:$CC$3</c:f>
              <c:numCache>
                <c:formatCode>General</c:formatCode>
                <c:ptCount val="76"/>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pt idx="54">
                  <c:v>2014</c:v>
                </c:pt>
                <c:pt idx="55">
                  <c:v>2015</c:v>
                </c:pt>
                <c:pt idx="56">
                  <c:v>2016</c:v>
                </c:pt>
                <c:pt idx="57">
                  <c:v>2017</c:v>
                </c:pt>
                <c:pt idx="58">
                  <c:v>2018</c:v>
                </c:pt>
                <c:pt idx="59">
                  <c:v>2019</c:v>
                </c:pt>
                <c:pt idx="60">
                  <c:v>2020</c:v>
                </c:pt>
                <c:pt idx="70">
                  <c:v>2030</c:v>
                </c:pt>
              </c:numCache>
            </c:numRef>
          </c:cat>
          <c:val>
            <c:numRef>
              <c:f>project_p2013!$G$39:$CA$39</c:f>
              <c:numCache>
                <c:formatCode>General</c:formatCode>
                <c:ptCount val="73"/>
                <c:pt idx="63">
                  <c:v>525</c:v>
                </c:pt>
                <c:pt idx="72">
                  <c:v>745</c:v>
                </c:pt>
              </c:numCache>
            </c:numRef>
          </c:val>
        </c:ser>
        <c:ser>
          <c:idx val="2"/>
          <c:order val="7"/>
          <c:tx>
            <c:strRef>
              <c:f>project_p2013!$B$40</c:f>
              <c:strCache>
                <c:ptCount val="1"/>
                <c:pt idx="0">
                  <c:v>2012</c:v>
                </c:pt>
              </c:strCache>
            </c:strRef>
          </c:tx>
          <c:spPr>
            <a:solidFill>
              <a:srgbClr val="FF0000"/>
            </a:solidFill>
          </c:spPr>
          <c:invertIfNegative val="0"/>
          <c:cat>
            <c:numRef>
              <c:f>project_p2013!$F$3:$CC$3</c:f>
              <c:numCache>
                <c:formatCode>General</c:formatCode>
                <c:ptCount val="76"/>
                <c:pt idx="0">
                  <c:v>1960</c:v>
                </c:pt>
                <c:pt idx="1">
                  <c:v>1961</c:v>
                </c:pt>
                <c:pt idx="2">
                  <c:v>1962</c:v>
                </c:pt>
                <c:pt idx="3">
                  <c:v>1963</c:v>
                </c:pt>
                <c:pt idx="4">
                  <c:v>1964</c:v>
                </c:pt>
                <c:pt idx="5">
                  <c:v>1965</c:v>
                </c:pt>
                <c:pt idx="6">
                  <c:v>1966</c:v>
                </c:pt>
                <c:pt idx="7">
                  <c:v>1967</c:v>
                </c:pt>
                <c:pt idx="8">
                  <c:v>1968</c:v>
                </c:pt>
                <c:pt idx="9">
                  <c:v>1969</c:v>
                </c:pt>
                <c:pt idx="10">
                  <c:v>1970</c:v>
                </c:pt>
                <c:pt idx="11">
                  <c:v>1971</c:v>
                </c:pt>
                <c:pt idx="12">
                  <c:v>1972</c:v>
                </c:pt>
                <c:pt idx="13">
                  <c:v>1973</c:v>
                </c:pt>
                <c:pt idx="14">
                  <c:v>1974</c:v>
                </c:pt>
                <c:pt idx="15">
                  <c:v>1975</c:v>
                </c:pt>
                <c:pt idx="16">
                  <c:v>1976</c:v>
                </c:pt>
                <c:pt idx="17">
                  <c:v>1977</c:v>
                </c:pt>
                <c:pt idx="18">
                  <c:v>1978</c:v>
                </c:pt>
                <c:pt idx="19">
                  <c:v>1979</c:v>
                </c:pt>
                <c:pt idx="20">
                  <c:v>1980</c:v>
                </c:pt>
                <c:pt idx="21">
                  <c:v>1981</c:v>
                </c:pt>
                <c:pt idx="22">
                  <c:v>1982</c:v>
                </c:pt>
                <c:pt idx="23">
                  <c:v>1983</c:v>
                </c:pt>
                <c:pt idx="24">
                  <c:v>1984</c:v>
                </c:pt>
                <c:pt idx="25">
                  <c:v>1985</c:v>
                </c:pt>
                <c:pt idx="26">
                  <c:v>1986</c:v>
                </c:pt>
                <c:pt idx="27">
                  <c:v>1987</c:v>
                </c:pt>
                <c:pt idx="28">
                  <c:v>1988</c:v>
                </c:pt>
                <c:pt idx="29">
                  <c:v>1989</c:v>
                </c:pt>
                <c:pt idx="30">
                  <c:v>1990</c:v>
                </c:pt>
                <c:pt idx="31">
                  <c:v>1991</c:v>
                </c:pt>
                <c:pt idx="32">
                  <c:v>1992</c:v>
                </c:pt>
                <c:pt idx="33">
                  <c:v>1993</c:v>
                </c:pt>
                <c:pt idx="34">
                  <c:v>1994</c:v>
                </c:pt>
                <c:pt idx="35">
                  <c:v>1995</c:v>
                </c:pt>
                <c:pt idx="36">
                  <c:v>1996</c:v>
                </c:pt>
                <c:pt idx="37">
                  <c:v>1997</c:v>
                </c:pt>
                <c:pt idx="38">
                  <c:v>1998</c:v>
                </c:pt>
                <c:pt idx="39">
                  <c:v>1999</c:v>
                </c:pt>
                <c:pt idx="40">
                  <c:v>2000</c:v>
                </c:pt>
                <c:pt idx="41">
                  <c:v>2001</c:v>
                </c:pt>
                <c:pt idx="42">
                  <c:v>2002</c:v>
                </c:pt>
                <c:pt idx="43">
                  <c:v>2003</c:v>
                </c:pt>
                <c:pt idx="44">
                  <c:v>2004</c:v>
                </c:pt>
                <c:pt idx="45">
                  <c:v>2005</c:v>
                </c:pt>
                <c:pt idx="46">
                  <c:v>2006</c:v>
                </c:pt>
                <c:pt idx="47">
                  <c:v>2007</c:v>
                </c:pt>
                <c:pt idx="48">
                  <c:v>2008</c:v>
                </c:pt>
                <c:pt idx="49">
                  <c:v>2009</c:v>
                </c:pt>
                <c:pt idx="50">
                  <c:v>2010</c:v>
                </c:pt>
                <c:pt idx="51">
                  <c:v>2011</c:v>
                </c:pt>
                <c:pt idx="52">
                  <c:v>2012</c:v>
                </c:pt>
                <c:pt idx="53">
                  <c:v>2013</c:v>
                </c:pt>
                <c:pt idx="54">
                  <c:v>2014</c:v>
                </c:pt>
                <c:pt idx="55">
                  <c:v>2015</c:v>
                </c:pt>
                <c:pt idx="56">
                  <c:v>2016</c:v>
                </c:pt>
                <c:pt idx="57">
                  <c:v>2017</c:v>
                </c:pt>
                <c:pt idx="58">
                  <c:v>2018</c:v>
                </c:pt>
                <c:pt idx="59">
                  <c:v>2019</c:v>
                </c:pt>
                <c:pt idx="60">
                  <c:v>2020</c:v>
                </c:pt>
                <c:pt idx="70">
                  <c:v>2030</c:v>
                </c:pt>
              </c:numCache>
            </c:numRef>
          </c:cat>
          <c:val>
            <c:numRef>
              <c:f>project_p2013!$G$40:$CB$40</c:f>
              <c:numCache>
                <c:formatCode>General</c:formatCode>
                <c:ptCount val="74"/>
                <c:pt idx="64">
                  <c:v>508.24200000000002</c:v>
                </c:pt>
                <c:pt idx="73">
                  <c:v>740.41499999999996</c:v>
                </c:pt>
              </c:numCache>
            </c:numRef>
          </c:val>
        </c:ser>
        <c:ser>
          <c:idx val="3"/>
          <c:order val="8"/>
          <c:tx>
            <c:strRef>
              <c:f>project_p2013!$B$41</c:f>
              <c:strCache>
                <c:ptCount val="1"/>
                <c:pt idx="0">
                  <c:v>2013</c:v>
                </c:pt>
              </c:strCache>
            </c:strRef>
          </c:tx>
          <c:invertIfNegative val="0"/>
          <c:val>
            <c:numRef>
              <c:f>project_p2013!$G$41:$CC$41</c:f>
              <c:numCache>
                <c:formatCode>General</c:formatCode>
                <c:ptCount val="75"/>
                <c:pt idx="65">
                  <c:v>503</c:v>
                </c:pt>
                <c:pt idx="74">
                  <c:v>722</c:v>
                </c:pt>
              </c:numCache>
            </c:numRef>
          </c:val>
        </c:ser>
        <c:dLbls>
          <c:showLegendKey val="0"/>
          <c:showVal val="0"/>
          <c:showCatName val="0"/>
          <c:showSerName val="0"/>
          <c:showPercent val="0"/>
          <c:showBubbleSize val="0"/>
        </c:dLbls>
        <c:gapWidth val="0"/>
        <c:overlap val="100"/>
        <c:axId val="117604352"/>
        <c:axId val="117605888"/>
      </c:barChart>
      <c:catAx>
        <c:axId val="117604352"/>
        <c:scaling>
          <c:orientation val="minMax"/>
        </c:scaling>
        <c:delete val="0"/>
        <c:axPos val="b"/>
        <c:numFmt formatCode="General" sourceLinked="1"/>
        <c:majorTickMark val="none"/>
        <c:minorTickMark val="none"/>
        <c:tickLblPos val="nextTo"/>
        <c:spPr>
          <a:ln w="3175">
            <a:solidFill>
              <a:srgbClr val="000000"/>
            </a:solidFill>
            <a:prstDash val="solid"/>
          </a:ln>
        </c:spPr>
        <c:txPr>
          <a:bodyPr rot="0" vert="horz"/>
          <a:lstStyle/>
          <a:p>
            <a:pPr>
              <a:defRPr sz="1100" b="1" i="0" u="none" strike="noStrike" baseline="0">
                <a:solidFill>
                  <a:srgbClr val="000000"/>
                </a:solidFill>
                <a:latin typeface="Arial"/>
                <a:ea typeface="Arial"/>
                <a:cs typeface="Arial"/>
              </a:defRPr>
            </a:pPr>
            <a:endParaRPr lang="en-US"/>
          </a:p>
        </c:txPr>
        <c:crossAx val="117605888"/>
        <c:crosses val="autoZero"/>
        <c:auto val="1"/>
        <c:lblAlgn val="ctr"/>
        <c:lblOffset val="100"/>
        <c:tickLblSkip val="10"/>
        <c:tickMarkSkip val="1"/>
        <c:noMultiLvlLbl val="0"/>
      </c:catAx>
      <c:valAx>
        <c:axId val="117605888"/>
        <c:scaling>
          <c:orientation val="minMax"/>
          <c:max val="900"/>
        </c:scaling>
        <c:delete val="0"/>
        <c:axPos val="l"/>
        <c:majorGridlines>
          <c:spPr>
            <a:ln w="3175">
              <a:solidFill>
                <a:srgbClr val="000000"/>
              </a:solidFill>
              <a:prstDash val="solid"/>
            </a:ln>
          </c:spPr>
        </c:majorGridlines>
        <c:title>
          <c:tx>
            <c:rich>
              <a:bodyPr/>
              <a:lstStyle/>
              <a:p>
                <a:pPr>
                  <a:defRPr lang="en-US" sz="1500" b="1" i="0" u="none" strike="noStrike" baseline="0">
                    <a:solidFill>
                      <a:srgbClr val="000000"/>
                    </a:solidFill>
                    <a:latin typeface="Arial"/>
                    <a:ea typeface="Arial"/>
                    <a:cs typeface="Arial"/>
                  </a:defRPr>
                </a:pPr>
                <a:r>
                  <a:rPr lang="en-US"/>
                  <a:t>GW(e)</a:t>
                </a:r>
              </a:p>
            </c:rich>
          </c:tx>
          <c:layout>
            <c:manualLayout>
              <c:xMode val="edge"/>
              <c:yMode val="edge"/>
              <c:x val="8.1719160104987126E-3"/>
              <c:y val="0.41987871475743066"/>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0" vert="horz"/>
          <a:lstStyle/>
          <a:p>
            <a:pPr>
              <a:defRPr sz="1100" b="1" i="0" u="none" strike="noStrike" baseline="0">
                <a:solidFill>
                  <a:srgbClr val="000000"/>
                </a:solidFill>
                <a:latin typeface="Arial"/>
                <a:ea typeface="Arial"/>
                <a:cs typeface="Arial"/>
              </a:defRPr>
            </a:pPr>
            <a:endParaRPr lang="en-US"/>
          </a:p>
        </c:txPr>
        <c:crossAx val="117604352"/>
        <c:crosses val="autoZero"/>
        <c:crossBetween val="midCat"/>
      </c:valAx>
      <c:spPr>
        <a:noFill/>
        <a:ln w="12700">
          <a:solidFill>
            <a:srgbClr val="808080"/>
          </a:solidFill>
          <a:prstDash val="solid"/>
        </a:ln>
      </c:spPr>
    </c:plotArea>
    <c:legend>
      <c:legendPos val="r"/>
      <c:layout/>
      <c:overlay val="0"/>
      <c:txPr>
        <a:bodyPr/>
        <a:lstStyle/>
        <a:p>
          <a:pPr>
            <a:defRPr b="1"/>
          </a:pPr>
          <a:endParaRPr lang="en-US"/>
        </a:p>
      </c:txPr>
    </c:legend>
    <c:plotVisOnly val="1"/>
    <c:dispBlanksAs val="gap"/>
    <c:showDLblsOverMax val="0"/>
  </c:chart>
  <c:spPr>
    <a:noFill/>
    <a:ln w="9525">
      <a:noFill/>
    </a:ln>
  </c:spPr>
  <c:txPr>
    <a:bodyPr/>
    <a:lstStyle/>
    <a:p>
      <a:pPr>
        <a:defRPr sz="950" b="0" i="0" u="none" strike="noStrike" baseline="0">
          <a:solidFill>
            <a:srgbClr val="000000"/>
          </a:solidFill>
          <a:latin typeface="Arial"/>
          <a:ea typeface="Arial"/>
          <a:cs typeface="Arial"/>
        </a:defRPr>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GB" sz="1000" dirty="0" smtClean="0">
                <a:solidFill>
                  <a:srgbClr val="333333"/>
                </a:solidFill>
              </a:rPr>
              <a:t>North America</a:t>
            </a:r>
            <a:endParaRPr lang="en-GB" sz="1000" dirty="0">
              <a:solidFill>
                <a:srgbClr val="333333"/>
              </a:solidFill>
            </a:endParaRPr>
          </a:p>
        </c:rich>
      </c:tx>
      <c:layout>
        <c:manualLayout>
          <c:xMode val="edge"/>
          <c:yMode val="edge"/>
          <c:x val="0.35946741032370955"/>
          <c:y val="0.19029837688199425"/>
        </c:manualLayout>
      </c:layout>
      <c:overlay val="0"/>
    </c:title>
    <c:autoTitleDeleted val="0"/>
    <c:plotArea>
      <c:layout>
        <c:manualLayout>
          <c:layoutTarget val="inner"/>
          <c:xMode val="edge"/>
          <c:yMode val="edge"/>
          <c:x val="0.18493668832118099"/>
          <c:y val="3.65749884439215E-2"/>
          <c:w val="0.773785368877142"/>
          <c:h val="0.83688069924780395"/>
        </c:manualLayout>
      </c:layout>
      <c:barChart>
        <c:barDir val="col"/>
        <c:grouping val="clustered"/>
        <c:varyColors val="0"/>
        <c:ser>
          <c:idx val="0"/>
          <c:order val="0"/>
          <c:tx>
            <c:strRef>
              <c:f>Sheet1!$B$1</c:f>
              <c:strCache>
                <c:ptCount val="1"/>
                <c:pt idx="0">
                  <c:v>low</c:v>
                </c:pt>
              </c:strCache>
            </c:strRef>
          </c:tx>
          <c:invertIfNegative val="0"/>
          <c:dLbls>
            <c:spPr>
              <a:noFill/>
              <a:ln w="25391">
                <a:noFill/>
              </a:ln>
            </c:spPr>
            <c:txPr>
              <a:bodyPr/>
              <a:lstStyle/>
              <a:p>
                <a:pPr>
                  <a:defRPr sz="500">
                    <a:solidFill>
                      <a:srgbClr val="333333"/>
                    </a:solidFill>
                  </a:defRPr>
                </a:pPr>
                <a:endParaRPr lang="en-US"/>
              </a:p>
            </c:txPr>
            <c:dLblPos val="outEnd"/>
            <c:showLegendKey val="0"/>
            <c:showVal val="1"/>
            <c:showCatName val="0"/>
            <c:showSerName val="0"/>
            <c:showPercent val="0"/>
            <c:showBubbleSize val="0"/>
            <c:showLeaderLines val="0"/>
          </c:dLbls>
          <c:cat>
            <c:numRef>
              <c:f>Sheet1!$A$2:$A$5</c:f>
              <c:numCache>
                <c:formatCode>General</c:formatCode>
                <c:ptCount val="4"/>
                <c:pt idx="0">
                  <c:v>2012</c:v>
                </c:pt>
                <c:pt idx="1">
                  <c:v>2020</c:v>
                </c:pt>
                <c:pt idx="2">
                  <c:v>2030</c:v>
                </c:pt>
                <c:pt idx="3">
                  <c:v>2050</c:v>
                </c:pt>
              </c:numCache>
            </c:numRef>
          </c:cat>
          <c:val>
            <c:numRef>
              <c:f>Sheet1!$B$2:$B$5</c:f>
              <c:numCache>
                <c:formatCode>General</c:formatCode>
                <c:ptCount val="4"/>
                <c:pt idx="1">
                  <c:v>118</c:v>
                </c:pt>
                <c:pt idx="2">
                  <c:v>101</c:v>
                </c:pt>
                <c:pt idx="3">
                  <c:v>64</c:v>
                </c:pt>
              </c:numCache>
            </c:numRef>
          </c:val>
        </c:ser>
        <c:ser>
          <c:idx val="1"/>
          <c:order val="1"/>
          <c:tx>
            <c:strRef>
              <c:f>Sheet1!$C$1</c:f>
              <c:strCache>
                <c:ptCount val="1"/>
                <c:pt idx="0">
                  <c:v>high</c:v>
                </c:pt>
              </c:strCache>
            </c:strRef>
          </c:tx>
          <c:invertIfNegative val="0"/>
          <c:dPt>
            <c:idx val="0"/>
            <c:invertIfNegative val="0"/>
            <c:bubble3D val="0"/>
            <c:spPr>
              <a:solidFill>
                <a:srgbClr val="777777"/>
              </a:solidFill>
            </c:spPr>
          </c:dPt>
          <c:dLbls>
            <c:spPr>
              <a:noFill/>
              <a:ln w="25391">
                <a:noFill/>
              </a:ln>
            </c:spPr>
            <c:txPr>
              <a:bodyPr/>
              <a:lstStyle/>
              <a:p>
                <a:pPr>
                  <a:defRPr sz="500">
                    <a:solidFill>
                      <a:srgbClr val="333333"/>
                    </a:solidFill>
                  </a:defRPr>
                </a:pPr>
                <a:endParaRPr lang="en-US"/>
              </a:p>
            </c:txPr>
            <c:dLblPos val="outEnd"/>
            <c:showLegendKey val="0"/>
            <c:showVal val="1"/>
            <c:showCatName val="0"/>
            <c:showSerName val="0"/>
            <c:showPercent val="0"/>
            <c:showBubbleSize val="0"/>
            <c:showLeaderLines val="0"/>
          </c:dLbls>
          <c:cat>
            <c:numRef>
              <c:f>Sheet1!$A$2:$A$5</c:f>
              <c:numCache>
                <c:formatCode>General</c:formatCode>
                <c:ptCount val="4"/>
                <c:pt idx="0">
                  <c:v>2012</c:v>
                </c:pt>
                <c:pt idx="1">
                  <c:v>2020</c:v>
                </c:pt>
                <c:pt idx="2">
                  <c:v>2030</c:v>
                </c:pt>
                <c:pt idx="3">
                  <c:v>2050</c:v>
                </c:pt>
              </c:numCache>
            </c:numRef>
          </c:cat>
          <c:val>
            <c:numRef>
              <c:f>Sheet1!$C$2:$C$5</c:f>
              <c:numCache>
                <c:formatCode>General</c:formatCode>
                <c:ptCount val="4"/>
                <c:pt idx="0">
                  <c:v>115.6</c:v>
                </c:pt>
                <c:pt idx="1">
                  <c:v>124</c:v>
                </c:pt>
                <c:pt idx="2">
                  <c:v>143</c:v>
                </c:pt>
                <c:pt idx="3">
                  <c:v>163</c:v>
                </c:pt>
              </c:numCache>
            </c:numRef>
          </c:val>
        </c:ser>
        <c:dLbls>
          <c:showLegendKey val="0"/>
          <c:showVal val="0"/>
          <c:showCatName val="0"/>
          <c:showSerName val="0"/>
          <c:showPercent val="0"/>
          <c:showBubbleSize val="0"/>
        </c:dLbls>
        <c:gapWidth val="150"/>
        <c:axId val="23553920"/>
        <c:axId val="24866816"/>
      </c:barChart>
      <c:catAx>
        <c:axId val="23553920"/>
        <c:scaling>
          <c:orientation val="minMax"/>
        </c:scaling>
        <c:delete val="0"/>
        <c:axPos val="b"/>
        <c:title>
          <c:tx>
            <c:rich>
              <a:bodyPr/>
              <a:lstStyle/>
              <a:p>
                <a:pPr>
                  <a:defRPr sz="700" b="1" i="0" u="none" strike="noStrike" baseline="0">
                    <a:solidFill>
                      <a:srgbClr val="333333"/>
                    </a:solidFill>
                    <a:latin typeface="Arial"/>
                    <a:ea typeface="Arial"/>
                    <a:cs typeface="Arial"/>
                  </a:defRPr>
                </a:pPr>
                <a:r>
                  <a:rPr lang="en-GB"/>
                  <a:t>Year</a:t>
                </a:r>
              </a:p>
            </c:rich>
          </c:tx>
          <c:layout/>
          <c:overlay val="0"/>
        </c:title>
        <c:numFmt formatCode="General" sourceLinked="1"/>
        <c:majorTickMark val="out"/>
        <c:minorTickMark val="none"/>
        <c:tickLblPos val="nextTo"/>
        <c:spPr>
          <a:ln>
            <a:solidFill>
              <a:srgbClr val="333333"/>
            </a:solidFill>
          </a:ln>
        </c:spPr>
        <c:txPr>
          <a:bodyPr/>
          <a:lstStyle/>
          <a:p>
            <a:pPr>
              <a:defRPr sz="700">
                <a:solidFill>
                  <a:srgbClr val="333333"/>
                </a:solidFill>
              </a:defRPr>
            </a:pPr>
            <a:endParaRPr lang="en-US"/>
          </a:p>
        </c:txPr>
        <c:crossAx val="24866816"/>
        <c:crosses val="autoZero"/>
        <c:auto val="1"/>
        <c:lblAlgn val="ctr"/>
        <c:lblOffset val="100"/>
        <c:noMultiLvlLbl val="0"/>
      </c:catAx>
      <c:valAx>
        <c:axId val="24866816"/>
        <c:scaling>
          <c:orientation val="minMax"/>
          <c:max val="500"/>
        </c:scaling>
        <c:delete val="0"/>
        <c:axPos val="l"/>
        <c:title>
          <c:tx>
            <c:rich>
              <a:bodyPr/>
              <a:lstStyle/>
              <a:p>
                <a:pPr>
                  <a:defRPr sz="700" b="1" i="0" u="none" strike="noStrike" baseline="0">
                    <a:solidFill>
                      <a:srgbClr val="333333"/>
                    </a:solidFill>
                    <a:latin typeface="Arial"/>
                    <a:ea typeface="Arial"/>
                    <a:cs typeface="Arial"/>
                  </a:defRPr>
                </a:pPr>
                <a:r>
                  <a:rPr lang="en-GB"/>
                  <a:t>GW(e)</a:t>
                </a:r>
              </a:p>
            </c:rich>
          </c:tx>
          <c:layout>
            <c:manualLayout>
              <c:xMode val="edge"/>
              <c:yMode val="edge"/>
              <c:x val="2.5940871974336543E-2"/>
              <c:y val="0.36627414110549616"/>
            </c:manualLayout>
          </c:layout>
          <c:overlay val="0"/>
        </c:title>
        <c:numFmt formatCode="General" sourceLinked="1"/>
        <c:majorTickMark val="out"/>
        <c:minorTickMark val="none"/>
        <c:tickLblPos val="nextTo"/>
        <c:spPr>
          <a:ln>
            <a:solidFill>
              <a:srgbClr val="333333"/>
            </a:solidFill>
          </a:ln>
        </c:spPr>
        <c:txPr>
          <a:bodyPr/>
          <a:lstStyle/>
          <a:p>
            <a:pPr>
              <a:defRPr sz="700">
                <a:solidFill>
                  <a:srgbClr val="333333"/>
                </a:solidFill>
              </a:defRPr>
            </a:pPr>
            <a:endParaRPr lang="en-US"/>
          </a:p>
        </c:txPr>
        <c:crossAx val="23553920"/>
        <c:crosses val="autoZero"/>
        <c:crossBetween val="between"/>
        <c:majorUnit val="100"/>
      </c:valAx>
      <c:spPr>
        <a:noFill/>
        <a:ln w="25391">
          <a:noFill/>
        </a:ln>
      </c:spPr>
    </c:plotArea>
    <c:plotVisOnly val="1"/>
    <c:dispBlanksAs val="gap"/>
    <c:showDLblsOverMax val="0"/>
  </c:chart>
  <c:txPr>
    <a:bodyPr/>
    <a:lstStyle/>
    <a:p>
      <a:pPr>
        <a:defRPr sz="1799"/>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GB" sz="1000" dirty="0" smtClean="0">
                <a:solidFill>
                  <a:srgbClr val="333333"/>
                </a:solidFill>
              </a:rPr>
              <a:t>Latin America</a:t>
            </a:r>
            <a:endParaRPr lang="en-GB" sz="1000" dirty="0">
              <a:solidFill>
                <a:srgbClr val="333333"/>
              </a:solidFill>
            </a:endParaRPr>
          </a:p>
        </c:rich>
      </c:tx>
      <c:layout>
        <c:manualLayout>
          <c:xMode val="edge"/>
          <c:yMode val="edge"/>
          <c:x val="0.35946741032370955"/>
          <c:y val="0.19029837688199425"/>
        </c:manualLayout>
      </c:layout>
      <c:overlay val="0"/>
    </c:title>
    <c:autoTitleDeleted val="0"/>
    <c:plotArea>
      <c:layout>
        <c:manualLayout>
          <c:layoutTarget val="inner"/>
          <c:xMode val="edge"/>
          <c:yMode val="edge"/>
          <c:x val="0.18493668832118099"/>
          <c:y val="3.65749884439215E-2"/>
          <c:w val="0.773785368877142"/>
          <c:h val="0.83688069924780395"/>
        </c:manualLayout>
      </c:layout>
      <c:barChart>
        <c:barDir val="col"/>
        <c:grouping val="clustered"/>
        <c:varyColors val="0"/>
        <c:ser>
          <c:idx val="0"/>
          <c:order val="0"/>
          <c:tx>
            <c:strRef>
              <c:f>Sheet1!$B$1</c:f>
              <c:strCache>
                <c:ptCount val="1"/>
                <c:pt idx="0">
                  <c:v>low</c:v>
                </c:pt>
              </c:strCache>
            </c:strRef>
          </c:tx>
          <c:invertIfNegative val="0"/>
          <c:dLbls>
            <c:spPr>
              <a:noFill/>
              <a:ln w="25391">
                <a:noFill/>
              </a:ln>
            </c:spPr>
            <c:txPr>
              <a:bodyPr/>
              <a:lstStyle/>
              <a:p>
                <a:pPr>
                  <a:defRPr sz="500">
                    <a:solidFill>
                      <a:srgbClr val="333333"/>
                    </a:solidFill>
                  </a:defRPr>
                </a:pPr>
                <a:endParaRPr lang="en-US"/>
              </a:p>
            </c:txPr>
            <c:dLblPos val="outEnd"/>
            <c:showLegendKey val="0"/>
            <c:showVal val="1"/>
            <c:showCatName val="0"/>
            <c:showSerName val="0"/>
            <c:showPercent val="0"/>
            <c:showBubbleSize val="0"/>
            <c:showLeaderLines val="0"/>
          </c:dLbls>
          <c:cat>
            <c:numRef>
              <c:f>Sheet1!$A$2:$A$5</c:f>
              <c:numCache>
                <c:formatCode>General</c:formatCode>
                <c:ptCount val="4"/>
                <c:pt idx="0">
                  <c:v>2012</c:v>
                </c:pt>
                <c:pt idx="1">
                  <c:v>2020</c:v>
                </c:pt>
                <c:pt idx="2">
                  <c:v>2030</c:v>
                </c:pt>
                <c:pt idx="3">
                  <c:v>2050</c:v>
                </c:pt>
              </c:numCache>
            </c:numRef>
          </c:cat>
          <c:val>
            <c:numRef>
              <c:f>Sheet1!$B$2:$B$5</c:f>
              <c:numCache>
                <c:formatCode>General</c:formatCode>
                <c:ptCount val="4"/>
                <c:pt idx="1">
                  <c:v>4.8</c:v>
                </c:pt>
                <c:pt idx="2">
                  <c:v>7</c:v>
                </c:pt>
                <c:pt idx="3">
                  <c:v>13</c:v>
                </c:pt>
              </c:numCache>
            </c:numRef>
          </c:val>
        </c:ser>
        <c:ser>
          <c:idx val="1"/>
          <c:order val="1"/>
          <c:tx>
            <c:strRef>
              <c:f>Sheet1!$C$1</c:f>
              <c:strCache>
                <c:ptCount val="1"/>
                <c:pt idx="0">
                  <c:v>high</c:v>
                </c:pt>
              </c:strCache>
            </c:strRef>
          </c:tx>
          <c:invertIfNegative val="0"/>
          <c:dPt>
            <c:idx val="0"/>
            <c:invertIfNegative val="0"/>
            <c:bubble3D val="0"/>
            <c:spPr>
              <a:solidFill>
                <a:srgbClr val="777777"/>
              </a:solidFill>
            </c:spPr>
          </c:dPt>
          <c:dLbls>
            <c:spPr>
              <a:noFill/>
              <a:ln w="25391">
                <a:noFill/>
              </a:ln>
            </c:spPr>
            <c:txPr>
              <a:bodyPr/>
              <a:lstStyle/>
              <a:p>
                <a:pPr>
                  <a:defRPr sz="500">
                    <a:solidFill>
                      <a:srgbClr val="333333"/>
                    </a:solidFill>
                  </a:defRPr>
                </a:pPr>
                <a:endParaRPr lang="en-US"/>
              </a:p>
            </c:txPr>
            <c:dLblPos val="outEnd"/>
            <c:showLegendKey val="0"/>
            <c:showVal val="1"/>
            <c:showCatName val="0"/>
            <c:showSerName val="0"/>
            <c:showPercent val="0"/>
            <c:showBubbleSize val="0"/>
            <c:showLeaderLines val="0"/>
          </c:dLbls>
          <c:cat>
            <c:numRef>
              <c:f>Sheet1!$A$2:$A$5</c:f>
              <c:numCache>
                <c:formatCode>General</c:formatCode>
                <c:ptCount val="4"/>
                <c:pt idx="0">
                  <c:v>2012</c:v>
                </c:pt>
                <c:pt idx="1">
                  <c:v>2020</c:v>
                </c:pt>
                <c:pt idx="2">
                  <c:v>2030</c:v>
                </c:pt>
                <c:pt idx="3">
                  <c:v>2050</c:v>
                </c:pt>
              </c:numCache>
            </c:numRef>
          </c:cat>
          <c:val>
            <c:numRef>
              <c:f>Sheet1!$C$2:$C$5</c:f>
              <c:numCache>
                <c:formatCode>General</c:formatCode>
                <c:ptCount val="4"/>
                <c:pt idx="0">
                  <c:v>4.3</c:v>
                </c:pt>
                <c:pt idx="1">
                  <c:v>6.1</c:v>
                </c:pt>
                <c:pt idx="2">
                  <c:v>15</c:v>
                </c:pt>
                <c:pt idx="3">
                  <c:v>59</c:v>
                </c:pt>
              </c:numCache>
            </c:numRef>
          </c:val>
        </c:ser>
        <c:dLbls>
          <c:showLegendKey val="0"/>
          <c:showVal val="0"/>
          <c:showCatName val="0"/>
          <c:showSerName val="0"/>
          <c:showPercent val="0"/>
          <c:showBubbleSize val="0"/>
        </c:dLbls>
        <c:gapWidth val="150"/>
        <c:axId val="25534464"/>
        <c:axId val="25536384"/>
      </c:barChart>
      <c:catAx>
        <c:axId val="25534464"/>
        <c:scaling>
          <c:orientation val="minMax"/>
        </c:scaling>
        <c:delete val="0"/>
        <c:axPos val="b"/>
        <c:title>
          <c:tx>
            <c:rich>
              <a:bodyPr/>
              <a:lstStyle/>
              <a:p>
                <a:pPr>
                  <a:defRPr sz="700" b="1" i="0" u="none" strike="noStrike" baseline="0">
                    <a:solidFill>
                      <a:srgbClr val="333333"/>
                    </a:solidFill>
                    <a:latin typeface="Arial"/>
                    <a:ea typeface="Arial"/>
                    <a:cs typeface="Arial"/>
                  </a:defRPr>
                </a:pPr>
                <a:r>
                  <a:rPr lang="en-GB"/>
                  <a:t>Year</a:t>
                </a:r>
              </a:p>
            </c:rich>
          </c:tx>
          <c:layout/>
          <c:overlay val="0"/>
        </c:title>
        <c:numFmt formatCode="General" sourceLinked="1"/>
        <c:majorTickMark val="out"/>
        <c:minorTickMark val="none"/>
        <c:tickLblPos val="nextTo"/>
        <c:spPr>
          <a:ln>
            <a:solidFill>
              <a:srgbClr val="333333"/>
            </a:solidFill>
          </a:ln>
        </c:spPr>
        <c:txPr>
          <a:bodyPr/>
          <a:lstStyle/>
          <a:p>
            <a:pPr>
              <a:defRPr sz="700">
                <a:solidFill>
                  <a:srgbClr val="333333"/>
                </a:solidFill>
              </a:defRPr>
            </a:pPr>
            <a:endParaRPr lang="en-US"/>
          </a:p>
        </c:txPr>
        <c:crossAx val="25536384"/>
        <c:crosses val="autoZero"/>
        <c:auto val="1"/>
        <c:lblAlgn val="ctr"/>
        <c:lblOffset val="100"/>
        <c:noMultiLvlLbl val="0"/>
      </c:catAx>
      <c:valAx>
        <c:axId val="25536384"/>
        <c:scaling>
          <c:orientation val="minMax"/>
          <c:max val="500"/>
        </c:scaling>
        <c:delete val="0"/>
        <c:axPos val="l"/>
        <c:title>
          <c:tx>
            <c:rich>
              <a:bodyPr/>
              <a:lstStyle/>
              <a:p>
                <a:pPr>
                  <a:defRPr sz="700" b="1" i="0" u="none" strike="noStrike" baseline="0">
                    <a:solidFill>
                      <a:srgbClr val="333333"/>
                    </a:solidFill>
                    <a:latin typeface="Arial"/>
                    <a:ea typeface="Arial"/>
                    <a:cs typeface="Arial"/>
                  </a:defRPr>
                </a:pPr>
                <a:r>
                  <a:rPr lang="en-GB"/>
                  <a:t>GW(e)</a:t>
                </a:r>
              </a:p>
            </c:rich>
          </c:tx>
          <c:layout>
            <c:manualLayout>
              <c:xMode val="edge"/>
              <c:yMode val="edge"/>
              <c:x val="2.5940871974336543E-2"/>
              <c:y val="0.36627414110549616"/>
            </c:manualLayout>
          </c:layout>
          <c:overlay val="0"/>
        </c:title>
        <c:numFmt formatCode="General" sourceLinked="1"/>
        <c:majorTickMark val="out"/>
        <c:minorTickMark val="none"/>
        <c:tickLblPos val="nextTo"/>
        <c:spPr>
          <a:ln>
            <a:solidFill>
              <a:srgbClr val="333333"/>
            </a:solidFill>
          </a:ln>
        </c:spPr>
        <c:txPr>
          <a:bodyPr/>
          <a:lstStyle/>
          <a:p>
            <a:pPr>
              <a:defRPr sz="700">
                <a:solidFill>
                  <a:srgbClr val="333333"/>
                </a:solidFill>
              </a:defRPr>
            </a:pPr>
            <a:endParaRPr lang="en-US"/>
          </a:p>
        </c:txPr>
        <c:crossAx val="25534464"/>
        <c:crosses val="autoZero"/>
        <c:crossBetween val="between"/>
        <c:majorUnit val="100"/>
      </c:valAx>
      <c:spPr>
        <a:noFill/>
        <a:ln w="25391">
          <a:noFill/>
        </a:ln>
      </c:spPr>
    </c:plotArea>
    <c:plotVisOnly val="1"/>
    <c:dispBlanksAs val="gap"/>
    <c:showDLblsOverMax val="0"/>
  </c:chart>
  <c:txPr>
    <a:bodyPr/>
    <a:lstStyle/>
    <a:p>
      <a:pPr>
        <a:defRPr sz="1799"/>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GB" sz="1000" dirty="0" smtClean="0">
                <a:solidFill>
                  <a:srgbClr val="333333"/>
                </a:solidFill>
              </a:rPr>
              <a:t>Western Europe</a:t>
            </a:r>
            <a:endParaRPr lang="en-GB" sz="1000" dirty="0">
              <a:solidFill>
                <a:srgbClr val="333333"/>
              </a:solidFill>
            </a:endParaRPr>
          </a:p>
        </c:rich>
      </c:tx>
      <c:layout>
        <c:manualLayout>
          <c:xMode val="edge"/>
          <c:yMode val="edge"/>
          <c:x val="0.35946741032370955"/>
          <c:y val="0.19029837688199425"/>
        </c:manualLayout>
      </c:layout>
      <c:overlay val="0"/>
    </c:title>
    <c:autoTitleDeleted val="0"/>
    <c:plotArea>
      <c:layout>
        <c:manualLayout>
          <c:layoutTarget val="inner"/>
          <c:xMode val="edge"/>
          <c:yMode val="edge"/>
          <c:x val="0.18493668832118099"/>
          <c:y val="3.65749884439215E-2"/>
          <c:w val="0.773785368877142"/>
          <c:h val="0.83688069924780395"/>
        </c:manualLayout>
      </c:layout>
      <c:barChart>
        <c:barDir val="col"/>
        <c:grouping val="clustered"/>
        <c:varyColors val="0"/>
        <c:ser>
          <c:idx val="0"/>
          <c:order val="0"/>
          <c:tx>
            <c:strRef>
              <c:f>Sheet1!$B$1</c:f>
              <c:strCache>
                <c:ptCount val="1"/>
                <c:pt idx="0">
                  <c:v>low</c:v>
                </c:pt>
              </c:strCache>
            </c:strRef>
          </c:tx>
          <c:invertIfNegative val="0"/>
          <c:dLbls>
            <c:spPr>
              <a:noFill/>
              <a:ln w="25391">
                <a:noFill/>
              </a:ln>
            </c:spPr>
            <c:txPr>
              <a:bodyPr/>
              <a:lstStyle/>
              <a:p>
                <a:pPr>
                  <a:defRPr sz="500">
                    <a:solidFill>
                      <a:srgbClr val="333333"/>
                    </a:solidFill>
                  </a:defRPr>
                </a:pPr>
                <a:endParaRPr lang="en-US"/>
              </a:p>
            </c:txPr>
            <c:dLblPos val="outEnd"/>
            <c:showLegendKey val="0"/>
            <c:showVal val="1"/>
            <c:showCatName val="0"/>
            <c:showSerName val="0"/>
            <c:showPercent val="0"/>
            <c:showBubbleSize val="0"/>
            <c:showLeaderLines val="0"/>
          </c:dLbls>
          <c:cat>
            <c:numRef>
              <c:f>Sheet1!$A$2:$A$5</c:f>
              <c:numCache>
                <c:formatCode>General</c:formatCode>
                <c:ptCount val="4"/>
                <c:pt idx="0">
                  <c:v>2012</c:v>
                </c:pt>
                <c:pt idx="1">
                  <c:v>2020</c:v>
                </c:pt>
                <c:pt idx="2">
                  <c:v>2030</c:v>
                </c:pt>
                <c:pt idx="3">
                  <c:v>2050</c:v>
                </c:pt>
              </c:numCache>
            </c:numRef>
          </c:cat>
          <c:val>
            <c:numRef>
              <c:f>Sheet1!$B$2:$B$5</c:f>
              <c:numCache>
                <c:formatCode>General</c:formatCode>
                <c:ptCount val="4"/>
                <c:pt idx="1">
                  <c:v>94</c:v>
                </c:pt>
                <c:pt idx="2">
                  <c:v>68</c:v>
                </c:pt>
                <c:pt idx="3">
                  <c:v>33</c:v>
                </c:pt>
              </c:numCache>
            </c:numRef>
          </c:val>
        </c:ser>
        <c:ser>
          <c:idx val="1"/>
          <c:order val="1"/>
          <c:tx>
            <c:strRef>
              <c:f>Sheet1!$C$1</c:f>
              <c:strCache>
                <c:ptCount val="1"/>
                <c:pt idx="0">
                  <c:v>high</c:v>
                </c:pt>
              </c:strCache>
            </c:strRef>
          </c:tx>
          <c:invertIfNegative val="0"/>
          <c:dPt>
            <c:idx val="0"/>
            <c:invertIfNegative val="0"/>
            <c:bubble3D val="0"/>
            <c:spPr>
              <a:solidFill>
                <a:srgbClr val="777777"/>
              </a:solidFill>
            </c:spPr>
          </c:dPt>
          <c:dLbls>
            <c:spPr>
              <a:noFill/>
              <a:ln w="25391">
                <a:noFill/>
              </a:ln>
            </c:spPr>
            <c:txPr>
              <a:bodyPr/>
              <a:lstStyle/>
              <a:p>
                <a:pPr>
                  <a:defRPr sz="500">
                    <a:solidFill>
                      <a:srgbClr val="333333"/>
                    </a:solidFill>
                  </a:defRPr>
                </a:pPr>
                <a:endParaRPr lang="en-US"/>
              </a:p>
            </c:txPr>
            <c:dLblPos val="outEnd"/>
            <c:showLegendKey val="0"/>
            <c:showVal val="1"/>
            <c:showCatName val="0"/>
            <c:showSerName val="0"/>
            <c:showPercent val="0"/>
            <c:showBubbleSize val="0"/>
            <c:showLeaderLines val="0"/>
          </c:dLbls>
          <c:cat>
            <c:numRef>
              <c:f>Sheet1!$A$2:$A$5</c:f>
              <c:numCache>
                <c:formatCode>General</c:formatCode>
                <c:ptCount val="4"/>
                <c:pt idx="0">
                  <c:v>2012</c:v>
                </c:pt>
                <c:pt idx="1">
                  <c:v>2020</c:v>
                </c:pt>
                <c:pt idx="2">
                  <c:v>2030</c:v>
                </c:pt>
                <c:pt idx="3">
                  <c:v>2050</c:v>
                </c:pt>
              </c:numCache>
            </c:numRef>
          </c:cat>
          <c:val>
            <c:numRef>
              <c:f>Sheet1!$C$2:$C$5</c:f>
              <c:numCache>
                <c:formatCode>General</c:formatCode>
                <c:ptCount val="4"/>
                <c:pt idx="0">
                  <c:v>113.8</c:v>
                </c:pt>
                <c:pt idx="1">
                  <c:v>117</c:v>
                </c:pt>
                <c:pt idx="2">
                  <c:v>124</c:v>
                </c:pt>
                <c:pt idx="3">
                  <c:v>137</c:v>
                </c:pt>
              </c:numCache>
            </c:numRef>
          </c:val>
        </c:ser>
        <c:dLbls>
          <c:showLegendKey val="0"/>
          <c:showVal val="0"/>
          <c:showCatName val="0"/>
          <c:showSerName val="0"/>
          <c:showPercent val="0"/>
          <c:showBubbleSize val="0"/>
        </c:dLbls>
        <c:gapWidth val="150"/>
        <c:axId val="25012096"/>
        <c:axId val="25030656"/>
      </c:barChart>
      <c:catAx>
        <c:axId val="25012096"/>
        <c:scaling>
          <c:orientation val="minMax"/>
        </c:scaling>
        <c:delete val="0"/>
        <c:axPos val="b"/>
        <c:title>
          <c:tx>
            <c:rich>
              <a:bodyPr/>
              <a:lstStyle/>
              <a:p>
                <a:pPr>
                  <a:defRPr sz="700" b="1" i="0" u="none" strike="noStrike" baseline="0">
                    <a:solidFill>
                      <a:srgbClr val="333333"/>
                    </a:solidFill>
                    <a:latin typeface="Arial"/>
                    <a:ea typeface="Arial"/>
                    <a:cs typeface="Arial"/>
                  </a:defRPr>
                </a:pPr>
                <a:r>
                  <a:rPr lang="en-GB"/>
                  <a:t>Year</a:t>
                </a:r>
              </a:p>
            </c:rich>
          </c:tx>
          <c:layout/>
          <c:overlay val="0"/>
        </c:title>
        <c:numFmt formatCode="General" sourceLinked="1"/>
        <c:majorTickMark val="out"/>
        <c:minorTickMark val="none"/>
        <c:tickLblPos val="nextTo"/>
        <c:spPr>
          <a:ln>
            <a:solidFill>
              <a:srgbClr val="333333"/>
            </a:solidFill>
          </a:ln>
        </c:spPr>
        <c:txPr>
          <a:bodyPr/>
          <a:lstStyle/>
          <a:p>
            <a:pPr>
              <a:defRPr sz="700">
                <a:solidFill>
                  <a:srgbClr val="333333"/>
                </a:solidFill>
              </a:defRPr>
            </a:pPr>
            <a:endParaRPr lang="en-US"/>
          </a:p>
        </c:txPr>
        <c:crossAx val="25030656"/>
        <c:crosses val="autoZero"/>
        <c:auto val="1"/>
        <c:lblAlgn val="ctr"/>
        <c:lblOffset val="100"/>
        <c:noMultiLvlLbl val="0"/>
      </c:catAx>
      <c:valAx>
        <c:axId val="25030656"/>
        <c:scaling>
          <c:orientation val="minMax"/>
          <c:max val="500"/>
        </c:scaling>
        <c:delete val="0"/>
        <c:axPos val="l"/>
        <c:title>
          <c:tx>
            <c:rich>
              <a:bodyPr/>
              <a:lstStyle/>
              <a:p>
                <a:pPr>
                  <a:defRPr sz="700" b="1" i="0" u="none" strike="noStrike" baseline="0">
                    <a:solidFill>
                      <a:srgbClr val="333333"/>
                    </a:solidFill>
                    <a:latin typeface="Arial"/>
                    <a:ea typeface="Arial"/>
                    <a:cs typeface="Arial"/>
                  </a:defRPr>
                </a:pPr>
                <a:r>
                  <a:rPr lang="en-GB"/>
                  <a:t>GW(e)</a:t>
                </a:r>
              </a:p>
            </c:rich>
          </c:tx>
          <c:layout>
            <c:manualLayout>
              <c:xMode val="edge"/>
              <c:yMode val="edge"/>
              <c:x val="2.5940871974336543E-2"/>
              <c:y val="0.36627414110549616"/>
            </c:manualLayout>
          </c:layout>
          <c:overlay val="0"/>
        </c:title>
        <c:numFmt formatCode="General" sourceLinked="1"/>
        <c:majorTickMark val="out"/>
        <c:minorTickMark val="none"/>
        <c:tickLblPos val="nextTo"/>
        <c:spPr>
          <a:ln>
            <a:solidFill>
              <a:srgbClr val="333333"/>
            </a:solidFill>
          </a:ln>
        </c:spPr>
        <c:txPr>
          <a:bodyPr/>
          <a:lstStyle/>
          <a:p>
            <a:pPr>
              <a:defRPr sz="700">
                <a:solidFill>
                  <a:srgbClr val="333333"/>
                </a:solidFill>
              </a:defRPr>
            </a:pPr>
            <a:endParaRPr lang="en-US"/>
          </a:p>
        </c:txPr>
        <c:crossAx val="25012096"/>
        <c:crosses val="autoZero"/>
        <c:crossBetween val="between"/>
        <c:majorUnit val="100"/>
      </c:valAx>
      <c:spPr>
        <a:noFill/>
        <a:ln w="25391">
          <a:noFill/>
        </a:ln>
      </c:spPr>
    </c:plotArea>
    <c:plotVisOnly val="1"/>
    <c:dispBlanksAs val="gap"/>
    <c:showDLblsOverMax val="0"/>
  </c:chart>
  <c:txPr>
    <a:bodyPr/>
    <a:lstStyle/>
    <a:p>
      <a:pPr>
        <a:defRPr sz="1799"/>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GB" sz="1000" dirty="0" smtClean="0">
                <a:solidFill>
                  <a:srgbClr val="333333"/>
                </a:solidFill>
              </a:rPr>
              <a:t>Africa</a:t>
            </a:r>
            <a:endParaRPr lang="en-GB" sz="1000" dirty="0">
              <a:solidFill>
                <a:srgbClr val="333333"/>
              </a:solidFill>
            </a:endParaRPr>
          </a:p>
        </c:rich>
      </c:tx>
      <c:layout>
        <c:manualLayout>
          <c:xMode val="edge"/>
          <c:yMode val="edge"/>
          <c:x val="0.35946741032370955"/>
          <c:y val="0.19029837688199425"/>
        </c:manualLayout>
      </c:layout>
      <c:overlay val="0"/>
    </c:title>
    <c:autoTitleDeleted val="0"/>
    <c:plotArea>
      <c:layout>
        <c:manualLayout>
          <c:layoutTarget val="inner"/>
          <c:xMode val="edge"/>
          <c:yMode val="edge"/>
          <c:x val="0.18493668832118099"/>
          <c:y val="3.65749884439215E-2"/>
          <c:w val="0.773785368877142"/>
          <c:h val="0.83688069924780395"/>
        </c:manualLayout>
      </c:layout>
      <c:barChart>
        <c:barDir val="col"/>
        <c:grouping val="clustered"/>
        <c:varyColors val="0"/>
        <c:ser>
          <c:idx val="0"/>
          <c:order val="0"/>
          <c:tx>
            <c:strRef>
              <c:f>Sheet1!$B$1</c:f>
              <c:strCache>
                <c:ptCount val="1"/>
                <c:pt idx="0">
                  <c:v>low</c:v>
                </c:pt>
              </c:strCache>
            </c:strRef>
          </c:tx>
          <c:invertIfNegative val="0"/>
          <c:dLbls>
            <c:spPr>
              <a:noFill/>
              <a:ln w="25391">
                <a:noFill/>
              </a:ln>
            </c:spPr>
            <c:txPr>
              <a:bodyPr/>
              <a:lstStyle/>
              <a:p>
                <a:pPr>
                  <a:defRPr sz="500">
                    <a:solidFill>
                      <a:srgbClr val="333333"/>
                    </a:solidFill>
                  </a:defRPr>
                </a:pPr>
                <a:endParaRPr lang="en-US"/>
              </a:p>
            </c:txPr>
            <c:dLblPos val="outEnd"/>
            <c:showLegendKey val="0"/>
            <c:showVal val="1"/>
            <c:showCatName val="0"/>
            <c:showSerName val="0"/>
            <c:showPercent val="0"/>
            <c:showBubbleSize val="0"/>
            <c:showLeaderLines val="0"/>
          </c:dLbls>
          <c:cat>
            <c:numRef>
              <c:f>Sheet1!$A$2:$A$5</c:f>
              <c:numCache>
                <c:formatCode>General</c:formatCode>
                <c:ptCount val="4"/>
                <c:pt idx="0">
                  <c:v>2012</c:v>
                </c:pt>
                <c:pt idx="1">
                  <c:v>2020</c:v>
                </c:pt>
                <c:pt idx="2">
                  <c:v>2030</c:v>
                </c:pt>
                <c:pt idx="3">
                  <c:v>2050</c:v>
                </c:pt>
              </c:numCache>
            </c:numRef>
          </c:cat>
          <c:val>
            <c:numRef>
              <c:f>Sheet1!$B$2:$B$5</c:f>
              <c:numCache>
                <c:formatCode>General</c:formatCode>
                <c:ptCount val="4"/>
                <c:pt idx="1">
                  <c:v>1.9</c:v>
                </c:pt>
                <c:pt idx="2">
                  <c:v>5</c:v>
                </c:pt>
                <c:pt idx="3">
                  <c:v>10</c:v>
                </c:pt>
              </c:numCache>
            </c:numRef>
          </c:val>
        </c:ser>
        <c:ser>
          <c:idx val="1"/>
          <c:order val="1"/>
          <c:tx>
            <c:strRef>
              <c:f>Sheet1!$C$1</c:f>
              <c:strCache>
                <c:ptCount val="1"/>
                <c:pt idx="0">
                  <c:v>high</c:v>
                </c:pt>
              </c:strCache>
            </c:strRef>
          </c:tx>
          <c:invertIfNegative val="0"/>
          <c:dPt>
            <c:idx val="0"/>
            <c:invertIfNegative val="0"/>
            <c:bubble3D val="0"/>
            <c:spPr>
              <a:solidFill>
                <a:srgbClr val="777777"/>
              </a:solidFill>
            </c:spPr>
          </c:dPt>
          <c:dLbls>
            <c:spPr>
              <a:noFill/>
              <a:ln w="25391">
                <a:noFill/>
              </a:ln>
            </c:spPr>
            <c:txPr>
              <a:bodyPr/>
              <a:lstStyle/>
              <a:p>
                <a:pPr>
                  <a:defRPr sz="500">
                    <a:solidFill>
                      <a:srgbClr val="333333"/>
                    </a:solidFill>
                  </a:defRPr>
                </a:pPr>
                <a:endParaRPr lang="en-US"/>
              </a:p>
            </c:txPr>
            <c:dLblPos val="outEnd"/>
            <c:showLegendKey val="0"/>
            <c:showVal val="1"/>
            <c:showCatName val="0"/>
            <c:showSerName val="0"/>
            <c:showPercent val="0"/>
            <c:showBubbleSize val="0"/>
            <c:showLeaderLines val="0"/>
          </c:dLbls>
          <c:cat>
            <c:numRef>
              <c:f>Sheet1!$A$2:$A$5</c:f>
              <c:numCache>
                <c:formatCode>General</c:formatCode>
                <c:ptCount val="4"/>
                <c:pt idx="0">
                  <c:v>2012</c:v>
                </c:pt>
                <c:pt idx="1">
                  <c:v>2020</c:v>
                </c:pt>
                <c:pt idx="2">
                  <c:v>2030</c:v>
                </c:pt>
                <c:pt idx="3">
                  <c:v>2050</c:v>
                </c:pt>
              </c:numCache>
            </c:numRef>
          </c:cat>
          <c:val>
            <c:numRef>
              <c:f>Sheet1!$C$2:$C$5</c:f>
              <c:numCache>
                <c:formatCode>General</c:formatCode>
                <c:ptCount val="4"/>
                <c:pt idx="0">
                  <c:v>1.9</c:v>
                </c:pt>
                <c:pt idx="1">
                  <c:v>1.9</c:v>
                </c:pt>
                <c:pt idx="2">
                  <c:v>10</c:v>
                </c:pt>
                <c:pt idx="3">
                  <c:v>42</c:v>
                </c:pt>
              </c:numCache>
            </c:numRef>
          </c:val>
        </c:ser>
        <c:dLbls>
          <c:showLegendKey val="0"/>
          <c:showVal val="0"/>
          <c:showCatName val="0"/>
          <c:showSerName val="0"/>
          <c:showPercent val="0"/>
          <c:showBubbleSize val="0"/>
        </c:dLbls>
        <c:gapWidth val="150"/>
        <c:axId val="25057152"/>
        <c:axId val="25067520"/>
      </c:barChart>
      <c:catAx>
        <c:axId val="25057152"/>
        <c:scaling>
          <c:orientation val="minMax"/>
        </c:scaling>
        <c:delete val="0"/>
        <c:axPos val="b"/>
        <c:title>
          <c:tx>
            <c:rich>
              <a:bodyPr/>
              <a:lstStyle/>
              <a:p>
                <a:pPr>
                  <a:defRPr sz="700" b="1" i="0" u="none" strike="noStrike" baseline="0">
                    <a:solidFill>
                      <a:srgbClr val="333333"/>
                    </a:solidFill>
                    <a:latin typeface="Arial"/>
                    <a:ea typeface="Arial"/>
                    <a:cs typeface="Arial"/>
                  </a:defRPr>
                </a:pPr>
                <a:r>
                  <a:rPr lang="en-GB"/>
                  <a:t>Year</a:t>
                </a:r>
              </a:p>
            </c:rich>
          </c:tx>
          <c:layout/>
          <c:overlay val="0"/>
        </c:title>
        <c:numFmt formatCode="General" sourceLinked="1"/>
        <c:majorTickMark val="out"/>
        <c:minorTickMark val="none"/>
        <c:tickLblPos val="nextTo"/>
        <c:spPr>
          <a:ln>
            <a:solidFill>
              <a:srgbClr val="333333"/>
            </a:solidFill>
          </a:ln>
        </c:spPr>
        <c:txPr>
          <a:bodyPr/>
          <a:lstStyle/>
          <a:p>
            <a:pPr>
              <a:defRPr sz="700">
                <a:solidFill>
                  <a:srgbClr val="333333"/>
                </a:solidFill>
              </a:defRPr>
            </a:pPr>
            <a:endParaRPr lang="en-US"/>
          </a:p>
        </c:txPr>
        <c:crossAx val="25067520"/>
        <c:crosses val="autoZero"/>
        <c:auto val="1"/>
        <c:lblAlgn val="ctr"/>
        <c:lblOffset val="100"/>
        <c:noMultiLvlLbl val="0"/>
      </c:catAx>
      <c:valAx>
        <c:axId val="25067520"/>
        <c:scaling>
          <c:orientation val="minMax"/>
          <c:max val="500"/>
        </c:scaling>
        <c:delete val="0"/>
        <c:axPos val="l"/>
        <c:title>
          <c:tx>
            <c:rich>
              <a:bodyPr/>
              <a:lstStyle/>
              <a:p>
                <a:pPr>
                  <a:defRPr sz="700" b="1" i="0" u="none" strike="noStrike" baseline="0">
                    <a:solidFill>
                      <a:srgbClr val="333333"/>
                    </a:solidFill>
                    <a:latin typeface="Arial"/>
                    <a:ea typeface="Arial"/>
                    <a:cs typeface="Arial"/>
                  </a:defRPr>
                </a:pPr>
                <a:r>
                  <a:rPr lang="en-GB"/>
                  <a:t>GW(e)</a:t>
                </a:r>
              </a:p>
            </c:rich>
          </c:tx>
          <c:layout>
            <c:manualLayout>
              <c:xMode val="edge"/>
              <c:yMode val="edge"/>
              <c:x val="2.5940871974336543E-2"/>
              <c:y val="0.36627414110549616"/>
            </c:manualLayout>
          </c:layout>
          <c:overlay val="0"/>
        </c:title>
        <c:numFmt formatCode="General" sourceLinked="1"/>
        <c:majorTickMark val="out"/>
        <c:minorTickMark val="none"/>
        <c:tickLblPos val="nextTo"/>
        <c:spPr>
          <a:ln>
            <a:solidFill>
              <a:srgbClr val="333333"/>
            </a:solidFill>
          </a:ln>
        </c:spPr>
        <c:txPr>
          <a:bodyPr/>
          <a:lstStyle/>
          <a:p>
            <a:pPr>
              <a:defRPr sz="700">
                <a:solidFill>
                  <a:srgbClr val="333333"/>
                </a:solidFill>
              </a:defRPr>
            </a:pPr>
            <a:endParaRPr lang="en-US"/>
          </a:p>
        </c:txPr>
        <c:crossAx val="25057152"/>
        <c:crosses val="autoZero"/>
        <c:crossBetween val="between"/>
        <c:majorUnit val="100"/>
      </c:valAx>
      <c:spPr>
        <a:noFill/>
        <a:ln w="25391">
          <a:noFill/>
        </a:ln>
      </c:spPr>
    </c:plotArea>
    <c:plotVisOnly val="1"/>
    <c:dispBlanksAs val="gap"/>
    <c:showDLblsOverMax val="0"/>
  </c:chart>
  <c:txPr>
    <a:bodyPr/>
    <a:lstStyle/>
    <a:p>
      <a:pPr>
        <a:defRPr sz="1799"/>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GB" sz="1000" dirty="0" smtClean="0">
                <a:solidFill>
                  <a:srgbClr val="333333"/>
                </a:solidFill>
              </a:rPr>
              <a:t>Middle East &amp; South Asia</a:t>
            </a:r>
            <a:endParaRPr lang="en-GB" sz="1000" dirty="0">
              <a:solidFill>
                <a:srgbClr val="333333"/>
              </a:solidFill>
            </a:endParaRPr>
          </a:p>
        </c:rich>
      </c:tx>
      <c:layout>
        <c:manualLayout>
          <c:xMode val="edge"/>
          <c:yMode val="edge"/>
          <c:x val="0.29913057742782151"/>
          <c:y val="0.37708622243115136"/>
        </c:manualLayout>
      </c:layout>
      <c:overlay val="0"/>
    </c:title>
    <c:autoTitleDeleted val="0"/>
    <c:plotArea>
      <c:layout>
        <c:manualLayout>
          <c:layoutTarget val="inner"/>
          <c:xMode val="edge"/>
          <c:yMode val="edge"/>
          <c:x val="0.18493668832118099"/>
          <c:y val="3.65749884439215E-2"/>
          <c:w val="0.773785368877142"/>
          <c:h val="0.83688069924780395"/>
        </c:manualLayout>
      </c:layout>
      <c:barChart>
        <c:barDir val="col"/>
        <c:grouping val="clustered"/>
        <c:varyColors val="0"/>
        <c:ser>
          <c:idx val="0"/>
          <c:order val="0"/>
          <c:tx>
            <c:strRef>
              <c:f>Sheet1!$B$1</c:f>
              <c:strCache>
                <c:ptCount val="1"/>
                <c:pt idx="0">
                  <c:v>low</c:v>
                </c:pt>
              </c:strCache>
            </c:strRef>
          </c:tx>
          <c:invertIfNegative val="0"/>
          <c:dLbls>
            <c:spPr>
              <a:noFill/>
              <a:ln w="25391">
                <a:noFill/>
              </a:ln>
            </c:spPr>
            <c:txPr>
              <a:bodyPr/>
              <a:lstStyle/>
              <a:p>
                <a:pPr>
                  <a:defRPr sz="500">
                    <a:solidFill>
                      <a:srgbClr val="333333"/>
                    </a:solidFill>
                  </a:defRPr>
                </a:pPr>
                <a:endParaRPr lang="en-US"/>
              </a:p>
            </c:txPr>
            <c:dLblPos val="outEnd"/>
            <c:showLegendKey val="0"/>
            <c:showVal val="1"/>
            <c:showCatName val="0"/>
            <c:showSerName val="0"/>
            <c:showPercent val="0"/>
            <c:showBubbleSize val="0"/>
            <c:showLeaderLines val="0"/>
          </c:dLbls>
          <c:cat>
            <c:numRef>
              <c:f>Sheet1!$A$2:$A$5</c:f>
              <c:numCache>
                <c:formatCode>General</c:formatCode>
                <c:ptCount val="4"/>
                <c:pt idx="0">
                  <c:v>2012</c:v>
                </c:pt>
                <c:pt idx="1">
                  <c:v>2020</c:v>
                </c:pt>
                <c:pt idx="2">
                  <c:v>2030</c:v>
                </c:pt>
                <c:pt idx="3">
                  <c:v>2050</c:v>
                </c:pt>
              </c:numCache>
            </c:numRef>
          </c:cat>
          <c:val>
            <c:numRef>
              <c:f>Sheet1!$B$2:$B$5</c:f>
              <c:numCache>
                <c:formatCode>General</c:formatCode>
                <c:ptCount val="4"/>
                <c:pt idx="1">
                  <c:v>13</c:v>
                </c:pt>
                <c:pt idx="2">
                  <c:v>27</c:v>
                </c:pt>
                <c:pt idx="3">
                  <c:v>47</c:v>
                </c:pt>
              </c:numCache>
            </c:numRef>
          </c:val>
        </c:ser>
        <c:ser>
          <c:idx val="1"/>
          <c:order val="1"/>
          <c:tx>
            <c:strRef>
              <c:f>Sheet1!$C$1</c:f>
              <c:strCache>
                <c:ptCount val="1"/>
                <c:pt idx="0">
                  <c:v>high</c:v>
                </c:pt>
              </c:strCache>
            </c:strRef>
          </c:tx>
          <c:invertIfNegative val="0"/>
          <c:dPt>
            <c:idx val="0"/>
            <c:invertIfNegative val="0"/>
            <c:bubble3D val="0"/>
            <c:spPr>
              <a:solidFill>
                <a:srgbClr val="777777"/>
              </a:solidFill>
            </c:spPr>
          </c:dPt>
          <c:dLbls>
            <c:spPr>
              <a:noFill/>
              <a:ln w="25391">
                <a:noFill/>
              </a:ln>
            </c:spPr>
            <c:txPr>
              <a:bodyPr/>
              <a:lstStyle/>
              <a:p>
                <a:pPr>
                  <a:defRPr sz="500">
                    <a:solidFill>
                      <a:srgbClr val="333333"/>
                    </a:solidFill>
                  </a:defRPr>
                </a:pPr>
                <a:endParaRPr lang="en-US"/>
              </a:p>
            </c:txPr>
            <c:dLblPos val="outEnd"/>
            <c:showLegendKey val="0"/>
            <c:showVal val="1"/>
            <c:showCatName val="0"/>
            <c:showSerName val="0"/>
            <c:showPercent val="0"/>
            <c:showBubbleSize val="0"/>
            <c:showLeaderLines val="0"/>
          </c:dLbls>
          <c:cat>
            <c:numRef>
              <c:f>Sheet1!$A$2:$A$5</c:f>
              <c:numCache>
                <c:formatCode>General</c:formatCode>
                <c:ptCount val="4"/>
                <c:pt idx="0">
                  <c:v>2012</c:v>
                </c:pt>
                <c:pt idx="1">
                  <c:v>2020</c:v>
                </c:pt>
                <c:pt idx="2">
                  <c:v>2030</c:v>
                </c:pt>
                <c:pt idx="3">
                  <c:v>2050</c:v>
                </c:pt>
              </c:numCache>
            </c:numRef>
          </c:cat>
          <c:val>
            <c:numRef>
              <c:f>Sheet1!$C$2:$C$5</c:f>
              <c:numCache>
                <c:formatCode>General</c:formatCode>
                <c:ptCount val="4"/>
                <c:pt idx="0">
                  <c:v>6</c:v>
                </c:pt>
                <c:pt idx="1">
                  <c:v>22</c:v>
                </c:pt>
                <c:pt idx="2">
                  <c:v>54</c:v>
                </c:pt>
                <c:pt idx="3">
                  <c:v>142</c:v>
                </c:pt>
              </c:numCache>
            </c:numRef>
          </c:val>
        </c:ser>
        <c:dLbls>
          <c:showLegendKey val="0"/>
          <c:showVal val="0"/>
          <c:showCatName val="0"/>
          <c:showSerName val="0"/>
          <c:showPercent val="0"/>
          <c:showBubbleSize val="0"/>
        </c:dLbls>
        <c:gapWidth val="150"/>
        <c:axId val="25106304"/>
        <c:axId val="25133056"/>
      </c:barChart>
      <c:catAx>
        <c:axId val="25106304"/>
        <c:scaling>
          <c:orientation val="minMax"/>
        </c:scaling>
        <c:delete val="0"/>
        <c:axPos val="b"/>
        <c:title>
          <c:tx>
            <c:rich>
              <a:bodyPr/>
              <a:lstStyle/>
              <a:p>
                <a:pPr>
                  <a:defRPr sz="700" b="1" i="0" u="none" strike="noStrike" baseline="0">
                    <a:solidFill>
                      <a:srgbClr val="333333"/>
                    </a:solidFill>
                    <a:latin typeface="Arial"/>
                    <a:ea typeface="Arial"/>
                    <a:cs typeface="Arial"/>
                  </a:defRPr>
                </a:pPr>
                <a:r>
                  <a:rPr lang="en-GB"/>
                  <a:t>Year</a:t>
                </a:r>
              </a:p>
            </c:rich>
          </c:tx>
          <c:layout/>
          <c:overlay val="0"/>
        </c:title>
        <c:numFmt formatCode="General" sourceLinked="1"/>
        <c:majorTickMark val="out"/>
        <c:minorTickMark val="none"/>
        <c:tickLblPos val="nextTo"/>
        <c:spPr>
          <a:ln>
            <a:solidFill>
              <a:srgbClr val="333333"/>
            </a:solidFill>
          </a:ln>
        </c:spPr>
        <c:txPr>
          <a:bodyPr/>
          <a:lstStyle/>
          <a:p>
            <a:pPr>
              <a:defRPr sz="700">
                <a:solidFill>
                  <a:srgbClr val="333333"/>
                </a:solidFill>
              </a:defRPr>
            </a:pPr>
            <a:endParaRPr lang="en-US"/>
          </a:p>
        </c:txPr>
        <c:crossAx val="25133056"/>
        <c:crosses val="autoZero"/>
        <c:auto val="1"/>
        <c:lblAlgn val="ctr"/>
        <c:lblOffset val="100"/>
        <c:noMultiLvlLbl val="0"/>
      </c:catAx>
      <c:valAx>
        <c:axId val="25133056"/>
        <c:scaling>
          <c:orientation val="minMax"/>
          <c:max val="500"/>
        </c:scaling>
        <c:delete val="0"/>
        <c:axPos val="l"/>
        <c:title>
          <c:tx>
            <c:rich>
              <a:bodyPr/>
              <a:lstStyle/>
              <a:p>
                <a:pPr>
                  <a:defRPr sz="700" b="1" i="0" u="none" strike="noStrike" baseline="0">
                    <a:solidFill>
                      <a:srgbClr val="333333"/>
                    </a:solidFill>
                    <a:latin typeface="Arial"/>
                    <a:ea typeface="Arial"/>
                    <a:cs typeface="Arial"/>
                  </a:defRPr>
                </a:pPr>
                <a:r>
                  <a:rPr lang="en-GB"/>
                  <a:t>GW(e)</a:t>
                </a:r>
              </a:p>
            </c:rich>
          </c:tx>
          <c:layout>
            <c:manualLayout>
              <c:xMode val="edge"/>
              <c:yMode val="edge"/>
              <c:x val="2.5940871974336543E-2"/>
              <c:y val="0.36627414110549616"/>
            </c:manualLayout>
          </c:layout>
          <c:overlay val="0"/>
        </c:title>
        <c:numFmt formatCode="General" sourceLinked="1"/>
        <c:majorTickMark val="out"/>
        <c:minorTickMark val="none"/>
        <c:tickLblPos val="nextTo"/>
        <c:spPr>
          <a:ln>
            <a:solidFill>
              <a:srgbClr val="333333"/>
            </a:solidFill>
          </a:ln>
        </c:spPr>
        <c:txPr>
          <a:bodyPr/>
          <a:lstStyle/>
          <a:p>
            <a:pPr>
              <a:defRPr sz="700">
                <a:solidFill>
                  <a:srgbClr val="333333"/>
                </a:solidFill>
              </a:defRPr>
            </a:pPr>
            <a:endParaRPr lang="en-US"/>
          </a:p>
        </c:txPr>
        <c:crossAx val="25106304"/>
        <c:crosses val="autoZero"/>
        <c:crossBetween val="between"/>
        <c:majorUnit val="100"/>
      </c:valAx>
      <c:spPr>
        <a:noFill/>
        <a:ln w="25391">
          <a:noFill/>
        </a:ln>
      </c:spPr>
    </c:plotArea>
    <c:plotVisOnly val="1"/>
    <c:dispBlanksAs val="gap"/>
    <c:showDLblsOverMax val="0"/>
  </c:chart>
  <c:txPr>
    <a:bodyPr/>
    <a:lstStyle/>
    <a:p>
      <a:pPr>
        <a:defRPr sz="1799"/>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GB" sz="999" dirty="0" smtClean="0">
                <a:solidFill>
                  <a:srgbClr val="333333"/>
                </a:solidFill>
              </a:rPr>
              <a:t>Far East</a:t>
            </a:r>
            <a:endParaRPr lang="en-GB" sz="1000" dirty="0">
              <a:solidFill>
                <a:srgbClr val="333333"/>
              </a:solidFill>
            </a:endParaRPr>
          </a:p>
        </c:rich>
      </c:tx>
      <c:layout>
        <c:manualLayout>
          <c:xMode val="edge"/>
          <c:yMode val="edge"/>
          <c:x val="0.28984798775153109"/>
          <c:y val="0.2236533866102558"/>
        </c:manualLayout>
      </c:layout>
      <c:overlay val="0"/>
    </c:title>
    <c:autoTitleDeleted val="0"/>
    <c:plotArea>
      <c:layout>
        <c:manualLayout>
          <c:layoutTarget val="inner"/>
          <c:xMode val="edge"/>
          <c:yMode val="edge"/>
          <c:x val="0.18493668832118099"/>
          <c:y val="3.65749884439215E-2"/>
          <c:w val="0.773785368877142"/>
          <c:h val="0.83688069924780395"/>
        </c:manualLayout>
      </c:layout>
      <c:barChart>
        <c:barDir val="col"/>
        <c:grouping val="clustered"/>
        <c:varyColors val="0"/>
        <c:ser>
          <c:idx val="0"/>
          <c:order val="0"/>
          <c:tx>
            <c:strRef>
              <c:f>Sheet1!$B$1</c:f>
              <c:strCache>
                <c:ptCount val="1"/>
                <c:pt idx="0">
                  <c:v>low</c:v>
                </c:pt>
              </c:strCache>
            </c:strRef>
          </c:tx>
          <c:invertIfNegative val="0"/>
          <c:dLbls>
            <c:spPr>
              <a:noFill/>
              <a:ln w="25377">
                <a:noFill/>
              </a:ln>
            </c:spPr>
            <c:txPr>
              <a:bodyPr/>
              <a:lstStyle/>
              <a:p>
                <a:pPr>
                  <a:defRPr sz="500">
                    <a:solidFill>
                      <a:srgbClr val="333333"/>
                    </a:solidFill>
                  </a:defRPr>
                </a:pPr>
                <a:endParaRPr lang="en-US"/>
              </a:p>
            </c:txPr>
            <c:dLblPos val="outEnd"/>
            <c:showLegendKey val="0"/>
            <c:showVal val="1"/>
            <c:showCatName val="0"/>
            <c:showSerName val="0"/>
            <c:showPercent val="0"/>
            <c:showBubbleSize val="0"/>
            <c:showLeaderLines val="0"/>
          </c:dLbls>
          <c:cat>
            <c:numRef>
              <c:f>Sheet1!$A$2:$A$5</c:f>
              <c:numCache>
                <c:formatCode>General</c:formatCode>
                <c:ptCount val="4"/>
                <c:pt idx="0">
                  <c:v>2012</c:v>
                </c:pt>
                <c:pt idx="1">
                  <c:v>2020</c:v>
                </c:pt>
                <c:pt idx="2">
                  <c:v>2030</c:v>
                </c:pt>
                <c:pt idx="3">
                  <c:v>2050</c:v>
                </c:pt>
              </c:numCache>
            </c:numRef>
          </c:cat>
          <c:val>
            <c:numRef>
              <c:f>Sheet1!$B$2:$B$5</c:f>
              <c:numCache>
                <c:formatCode>General</c:formatCode>
                <c:ptCount val="4"/>
                <c:pt idx="1">
                  <c:v>112</c:v>
                </c:pt>
                <c:pt idx="2">
                  <c:v>147</c:v>
                </c:pt>
                <c:pt idx="3">
                  <c:v>189</c:v>
                </c:pt>
              </c:numCache>
            </c:numRef>
          </c:val>
        </c:ser>
        <c:ser>
          <c:idx val="1"/>
          <c:order val="1"/>
          <c:tx>
            <c:strRef>
              <c:f>Sheet1!$C$1</c:f>
              <c:strCache>
                <c:ptCount val="1"/>
                <c:pt idx="0">
                  <c:v>high</c:v>
                </c:pt>
              </c:strCache>
            </c:strRef>
          </c:tx>
          <c:invertIfNegative val="0"/>
          <c:dPt>
            <c:idx val="0"/>
            <c:invertIfNegative val="0"/>
            <c:bubble3D val="0"/>
            <c:spPr>
              <a:solidFill>
                <a:srgbClr val="777777"/>
              </a:solidFill>
            </c:spPr>
          </c:dPt>
          <c:dLbls>
            <c:spPr>
              <a:noFill/>
              <a:ln w="25377">
                <a:noFill/>
              </a:ln>
            </c:spPr>
            <c:txPr>
              <a:bodyPr/>
              <a:lstStyle/>
              <a:p>
                <a:pPr>
                  <a:defRPr sz="500">
                    <a:solidFill>
                      <a:srgbClr val="333333"/>
                    </a:solidFill>
                  </a:defRPr>
                </a:pPr>
                <a:endParaRPr lang="en-US"/>
              </a:p>
            </c:txPr>
            <c:dLblPos val="outEnd"/>
            <c:showLegendKey val="0"/>
            <c:showVal val="1"/>
            <c:showCatName val="0"/>
            <c:showSerName val="0"/>
            <c:showPercent val="0"/>
            <c:showBubbleSize val="0"/>
            <c:showLeaderLines val="0"/>
          </c:dLbls>
          <c:cat>
            <c:numRef>
              <c:f>Sheet1!$A$2:$A$5</c:f>
              <c:numCache>
                <c:formatCode>General</c:formatCode>
                <c:ptCount val="4"/>
                <c:pt idx="0">
                  <c:v>2012</c:v>
                </c:pt>
                <c:pt idx="1">
                  <c:v>2020</c:v>
                </c:pt>
                <c:pt idx="2">
                  <c:v>2030</c:v>
                </c:pt>
                <c:pt idx="3">
                  <c:v>2050</c:v>
                </c:pt>
              </c:numCache>
            </c:numRef>
          </c:cat>
          <c:val>
            <c:numRef>
              <c:f>Sheet1!$C$2:$C$5</c:f>
              <c:numCache>
                <c:formatCode>General</c:formatCode>
                <c:ptCount val="4"/>
                <c:pt idx="0">
                  <c:v>82.8</c:v>
                </c:pt>
                <c:pt idx="1">
                  <c:v>158</c:v>
                </c:pt>
                <c:pt idx="2">
                  <c:v>268</c:v>
                </c:pt>
                <c:pt idx="3">
                  <c:v>412</c:v>
                </c:pt>
              </c:numCache>
            </c:numRef>
          </c:val>
        </c:ser>
        <c:dLbls>
          <c:showLegendKey val="0"/>
          <c:showVal val="0"/>
          <c:showCatName val="0"/>
          <c:showSerName val="0"/>
          <c:showPercent val="0"/>
          <c:showBubbleSize val="0"/>
        </c:dLbls>
        <c:gapWidth val="150"/>
        <c:axId val="25614208"/>
        <c:axId val="25620480"/>
      </c:barChart>
      <c:catAx>
        <c:axId val="25614208"/>
        <c:scaling>
          <c:orientation val="minMax"/>
        </c:scaling>
        <c:delete val="0"/>
        <c:axPos val="b"/>
        <c:title>
          <c:tx>
            <c:rich>
              <a:bodyPr/>
              <a:lstStyle/>
              <a:p>
                <a:pPr>
                  <a:defRPr sz="699" b="1" i="0" u="none" strike="noStrike" baseline="0">
                    <a:solidFill>
                      <a:srgbClr val="333333"/>
                    </a:solidFill>
                    <a:latin typeface="Arial"/>
                    <a:ea typeface="Arial"/>
                    <a:cs typeface="Arial"/>
                  </a:defRPr>
                </a:pPr>
                <a:r>
                  <a:rPr lang="en-GB"/>
                  <a:t>Year</a:t>
                </a:r>
              </a:p>
            </c:rich>
          </c:tx>
          <c:layout/>
          <c:overlay val="0"/>
        </c:title>
        <c:numFmt formatCode="General" sourceLinked="1"/>
        <c:majorTickMark val="out"/>
        <c:minorTickMark val="none"/>
        <c:tickLblPos val="nextTo"/>
        <c:spPr>
          <a:ln>
            <a:solidFill>
              <a:srgbClr val="333333"/>
            </a:solidFill>
          </a:ln>
        </c:spPr>
        <c:txPr>
          <a:bodyPr/>
          <a:lstStyle/>
          <a:p>
            <a:pPr>
              <a:defRPr sz="699">
                <a:solidFill>
                  <a:srgbClr val="333333"/>
                </a:solidFill>
              </a:defRPr>
            </a:pPr>
            <a:endParaRPr lang="en-US"/>
          </a:p>
        </c:txPr>
        <c:crossAx val="25620480"/>
        <c:crosses val="autoZero"/>
        <c:auto val="1"/>
        <c:lblAlgn val="ctr"/>
        <c:lblOffset val="100"/>
        <c:noMultiLvlLbl val="0"/>
      </c:catAx>
      <c:valAx>
        <c:axId val="25620480"/>
        <c:scaling>
          <c:orientation val="minMax"/>
          <c:max val="500"/>
        </c:scaling>
        <c:delete val="0"/>
        <c:axPos val="l"/>
        <c:title>
          <c:tx>
            <c:rich>
              <a:bodyPr/>
              <a:lstStyle/>
              <a:p>
                <a:pPr>
                  <a:defRPr sz="699" b="1" i="0" u="none" strike="noStrike" baseline="0">
                    <a:solidFill>
                      <a:srgbClr val="333333"/>
                    </a:solidFill>
                    <a:latin typeface="Arial"/>
                    <a:ea typeface="Arial"/>
                    <a:cs typeface="Arial"/>
                  </a:defRPr>
                </a:pPr>
                <a:r>
                  <a:rPr lang="en-GB"/>
                  <a:t>GW(e)</a:t>
                </a:r>
              </a:p>
            </c:rich>
          </c:tx>
          <c:layout>
            <c:manualLayout>
              <c:xMode val="edge"/>
              <c:yMode val="edge"/>
              <c:x val="2.5940871974336543E-2"/>
              <c:y val="0.36627414110549616"/>
            </c:manualLayout>
          </c:layout>
          <c:overlay val="0"/>
        </c:title>
        <c:numFmt formatCode="General" sourceLinked="1"/>
        <c:majorTickMark val="out"/>
        <c:minorTickMark val="none"/>
        <c:tickLblPos val="nextTo"/>
        <c:spPr>
          <a:ln>
            <a:solidFill>
              <a:srgbClr val="333333"/>
            </a:solidFill>
          </a:ln>
        </c:spPr>
        <c:txPr>
          <a:bodyPr/>
          <a:lstStyle/>
          <a:p>
            <a:pPr>
              <a:defRPr sz="699">
                <a:solidFill>
                  <a:srgbClr val="333333"/>
                </a:solidFill>
              </a:defRPr>
            </a:pPr>
            <a:endParaRPr lang="en-US"/>
          </a:p>
        </c:txPr>
        <c:crossAx val="25614208"/>
        <c:crosses val="autoZero"/>
        <c:crossBetween val="between"/>
        <c:majorUnit val="100"/>
      </c:valAx>
      <c:spPr>
        <a:noFill/>
        <a:ln w="25377">
          <a:noFill/>
        </a:ln>
      </c:spPr>
    </c:plotArea>
    <c:plotVisOnly val="1"/>
    <c:dispBlanksAs val="gap"/>
    <c:showDLblsOverMax val="0"/>
  </c:chart>
  <c:txPr>
    <a:bodyPr/>
    <a:lstStyle/>
    <a:p>
      <a:pPr>
        <a:defRPr sz="1798"/>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GB" sz="1000" dirty="0" smtClean="0">
                <a:solidFill>
                  <a:srgbClr val="333333"/>
                </a:solidFill>
              </a:rPr>
              <a:t>Eastern Europe</a:t>
            </a:r>
            <a:endParaRPr lang="en-GB" sz="1000" dirty="0">
              <a:solidFill>
                <a:srgbClr val="333333"/>
              </a:solidFill>
            </a:endParaRPr>
          </a:p>
        </c:rich>
      </c:tx>
      <c:layout>
        <c:manualLayout>
          <c:xMode val="edge"/>
          <c:yMode val="edge"/>
          <c:x val="0.35946741032370955"/>
          <c:y val="0.19029837688199425"/>
        </c:manualLayout>
      </c:layout>
      <c:overlay val="0"/>
    </c:title>
    <c:autoTitleDeleted val="0"/>
    <c:plotArea>
      <c:layout>
        <c:manualLayout>
          <c:layoutTarget val="inner"/>
          <c:xMode val="edge"/>
          <c:yMode val="edge"/>
          <c:x val="0.18493668832118099"/>
          <c:y val="3.65749884439215E-2"/>
          <c:w val="0.773785368877142"/>
          <c:h val="0.83688069924780395"/>
        </c:manualLayout>
      </c:layout>
      <c:barChart>
        <c:barDir val="col"/>
        <c:grouping val="clustered"/>
        <c:varyColors val="0"/>
        <c:ser>
          <c:idx val="0"/>
          <c:order val="0"/>
          <c:tx>
            <c:strRef>
              <c:f>Sheet1!$B$1</c:f>
              <c:strCache>
                <c:ptCount val="1"/>
                <c:pt idx="0">
                  <c:v>low</c:v>
                </c:pt>
              </c:strCache>
            </c:strRef>
          </c:tx>
          <c:invertIfNegative val="0"/>
          <c:dLbls>
            <c:spPr>
              <a:noFill/>
              <a:ln w="25391">
                <a:noFill/>
              </a:ln>
            </c:spPr>
            <c:txPr>
              <a:bodyPr/>
              <a:lstStyle/>
              <a:p>
                <a:pPr>
                  <a:defRPr sz="500">
                    <a:solidFill>
                      <a:srgbClr val="333333"/>
                    </a:solidFill>
                  </a:defRPr>
                </a:pPr>
                <a:endParaRPr lang="en-US"/>
              </a:p>
            </c:txPr>
            <c:dLblPos val="outEnd"/>
            <c:showLegendKey val="0"/>
            <c:showVal val="1"/>
            <c:showCatName val="0"/>
            <c:showSerName val="0"/>
            <c:showPercent val="0"/>
            <c:showBubbleSize val="0"/>
            <c:showLeaderLines val="0"/>
          </c:dLbls>
          <c:cat>
            <c:numRef>
              <c:f>Sheet1!$A$2:$A$5</c:f>
              <c:numCache>
                <c:formatCode>General</c:formatCode>
                <c:ptCount val="4"/>
                <c:pt idx="0">
                  <c:v>2012</c:v>
                </c:pt>
                <c:pt idx="1">
                  <c:v>2020</c:v>
                </c:pt>
                <c:pt idx="2">
                  <c:v>2030</c:v>
                </c:pt>
                <c:pt idx="3">
                  <c:v>2050</c:v>
                </c:pt>
              </c:numCache>
            </c:numRef>
          </c:cat>
          <c:val>
            <c:numRef>
              <c:f>Sheet1!$B$2:$B$5</c:f>
              <c:numCache>
                <c:formatCode>General</c:formatCode>
                <c:ptCount val="4"/>
                <c:pt idx="1">
                  <c:v>64</c:v>
                </c:pt>
                <c:pt idx="2">
                  <c:v>79</c:v>
                </c:pt>
                <c:pt idx="3">
                  <c:v>79</c:v>
                </c:pt>
              </c:numCache>
            </c:numRef>
          </c:val>
        </c:ser>
        <c:ser>
          <c:idx val="1"/>
          <c:order val="1"/>
          <c:tx>
            <c:strRef>
              <c:f>Sheet1!$C$1</c:f>
              <c:strCache>
                <c:ptCount val="1"/>
                <c:pt idx="0">
                  <c:v>high</c:v>
                </c:pt>
              </c:strCache>
            </c:strRef>
          </c:tx>
          <c:invertIfNegative val="0"/>
          <c:dPt>
            <c:idx val="0"/>
            <c:invertIfNegative val="0"/>
            <c:bubble3D val="0"/>
            <c:spPr>
              <a:solidFill>
                <a:srgbClr val="777777"/>
              </a:solidFill>
            </c:spPr>
          </c:dPt>
          <c:dLbls>
            <c:spPr>
              <a:noFill/>
              <a:ln w="25391">
                <a:noFill/>
              </a:ln>
            </c:spPr>
            <c:txPr>
              <a:bodyPr/>
              <a:lstStyle/>
              <a:p>
                <a:pPr>
                  <a:defRPr sz="500">
                    <a:solidFill>
                      <a:srgbClr val="333333"/>
                    </a:solidFill>
                  </a:defRPr>
                </a:pPr>
                <a:endParaRPr lang="en-US"/>
              </a:p>
            </c:txPr>
            <c:dLblPos val="outEnd"/>
            <c:showLegendKey val="0"/>
            <c:showVal val="1"/>
            <c:showCatName val="0"/>
            <c:showSerName val="0"/>
            <c:showPercent val="0"/>
            <c:showBubbleSize val="0"/>
            <c:showLeaderLines val="0"/>
          </c:dLbls>
          <c:cat>
            <c:numRef>
              <c:f>Sheet1!$A$2:$A$5</c:f>
              <c:numCache>
                <c:formatCode>General</c:formatCode>
                <c:ptCount val="4"/>
                <c:pt idx="0">
                  <c:v>2012</c:v>
                </c:pt>
                <c:pt idx="1">
                  <c:v>2020</c:v>
                </c:pt>
                <c:pt idx="2">
                  <c:v>2030</c:v>
                </c:pt>
                <c:pt idx="3">
                  <c:v>2050</c:v>
                </c:pt>
              </c:numCache>
            </c:numRef>
          </c:cat>
          <c:val>
            <c:numRef>
              <c:f>Sheet1!$C$2:$C$5</c:f>
              <c:numCache>
                <c:formatCode>General</c:formatCode>
                <c:ptCount val="4"/>
                <c:pt idx="0">
                  <c:v>48.5</c:v>
                </c:pt>
                <c:pt idx="1">
                  <c:v>76</c:v>
                </c:pt>
                <c:pt idx="2">
                  <c:v>104</c:v>
                </c:pt>
                <c:pt idx="3">
                  <c:v>138</c:v>
                </c:pt>
              </c:numCache>
            </c:numRef>
          </c:val>
        </c:ser>
        <c:dLbls>
          <c:showLegendKey val="0"/>
          <c:showVal val="0"/>
          <c:showCatName val="0"/>
          <c:showSerName val="0"/>
          <c:showPercent val="0"/>
          <c:showBubbleSize val="0"/>
        </c:dLbls>
        <c:gapWidth val="150"/>
        <c:axId val="44652416"/>
        <c:axId val="44666880"/>
      </c:barChart>
      <c:catAx>
        <c:axId val="44652416"/>
        <c:scaling>
          <c:orientation val="minMax"/>
        </c:scaling>
        <c:delete val="0"/>
        <c:axPos val="b"/>
        <c:title>
          <c:tx>
            <c:rich>
              <a:bodyPr/>
              <a:lstStyle/>
              <a:p>
                <a:pPr>
                  <a:defRPr sz="700" b="1" i="0" u="none" strike="noStrike" baseline="0">
                    <a:solidFill>
                      <a:srgbClr val="333333"/>
                    </a:solidFill>
                    <a:latin typeface="Arial"/>
                    <a:ea typeface="Arial"/>
                    <a:cs typeface="Arial"/>
                  </a:defRPr>
                </a:pPr>
                <a:r>
                  <a:rPr lang="en-GB"/>
                  <a:t>Year</a:t>
                </a:r>
              </a:p>
            </c:rich>
          </c:tx>
          <c:layout/>
          <c:overlay val="0"/>
        </c:title>
        <c:numFmt formatCode="General" sourceLinked="1"/>
        <c:majorTickMark val="out"/>
        <c:minorTickMark val="none"/>
        <c:tickLblPos val="nextTo"/>
        <c:spPr>
          <a:ln>
            <a:solidFill>
              <a:srgbClr val="333333"/>
            </a:solidFill>
          </a:ln>
        </c:spPr>
        <c:txPr>
          <a:bodyPr/>
          <a:lstStyle/>
          <a:p>
            <a:pPr>
              <a:defRPr sz="700">
                <a:solidFill>
                  <a:srgbClr val="333333"/>
                </a:solidFill>
              </a:defRPr>
            </a:pPr>
            <a:endParaRPr lang="en-US"/>
          </a:p>
        </c:txPr>
        <c:crossAx val="44666880"/>
        <c:crosses val="autoZero"/>
        <c:auto val="1"/>
        <c:lblAlgn val="ctr"/>
        <c:lblOffset val="100"/>
        <c:noMultiLvlLbl val="0"/>
      </c:catAx>
      <c:valAx>
        <c:axId val="44666880"/>
        <c:scaling>
          <c:orientation val="minMax"/>
          <c:max val="500"/>
        </c:scaling>
        <c:delete val="0"/>
        <c:axPos val="l"/>
        <c:title>
          <c:tx>
            <c:rich>
              <a:bodyPr/>
              <a:lstStyle/>
              <a:p>
                <a:pPr>
                  <a:defRPr sz="700" b="1" i="0" u="none" strike="noStrike" baseline="0">
                    <a:solidFill>
                      <a:srgbClr val="333333"/>
                    </a:solidFill>
                    <a:latin typeface="Arial"/>
                    <a:ea typeface="Arial"/>
                    <a:cs typeface="Arial"/>
                  </a:defRPr>
                </a:pPr>
                <a:r>
                  <a:rPr lang="en-GB"/>
                  <a:t>GW(e)</a:t>
                </a:r>
              </a:p>
            </c:rich>
          </c:tx>
          <c:layout>
            <c:manualLayout>
              <c:xMode val="edge"/>
              <c:yMode val="edge"/>
              <c:x val="2.5940871974336543E-2"/>
              <c:y val="0.36627414110549616"/>
            </c:manualLayout>
          </c:layout>
          <c:overlay val="0"/>
        </c:title>
        <c:numFmt formatCode="General" sourceLinked="1"/>
        <c:majorTickMark val="out"/>
        <c:minorTickMark val="none"/>
        <c:tickLblPos val="nextTo"/>
        <c:spPr>
          <a:ln>
            <a:solidFill>
              <a:srgbClr val="333333"/>
            </a:solidFill>
          </a:ln>
        </c:spPr>
        <c:txPr>
          <a:bodyPr/>
          <a:lstStyle/>
          <a:p>
            <a:pPr>
              <a:defRPr sz="700">
                <a:solidFill>
                  <a:srgbClr val="333333"/>
                </a:solidFill>
              </a:defRPr>
            </a:pPr>
            <a:endParaRPr lang="en-US"/>
          </a:p>
        </c:txPr>
        <c:crossAx val="44652416"/>
        <c:crosses val="autoZero"/>
        <c:crossBetween val="between"/>
        <c:majorUnit val="100"/>
      </c:valAx>
      <c:spPr>
        <a:noFill/>
        <a:ln w="25391">
          <a:noFill/>
        </a:ln>
      </c:spPr>
    </c:plotArea>
    <c:plotVisOnly val="1"/>
    <c:dispBlanksAs val="gap"/>
    <c:showDLblsOverMax val="0"/>
  </c:chart>
  <c:txPr>
    <a:bodyPr/>
    <a:lstStyle/>
    <a:p>
      <a:pPr>
        <a:defRPr sz="1799"/>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BEFFC19-9255-4448-8EC8-1C1E19C7FB42}"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n-GB"/>
        </a:p>
      </dgm:t>
    </dgm:pt>
    <dgm:pt modelId="{653CE1AB-6F3E-4EB9-9601-BBAF4A7F4427}">
      <dgm:prSet phldrT="[Text]" custT="1"/>
      <dgm:spPr/>
      <dgm:t>
        <a:bodyPr/>
        <a:lstStyle/>
        <a:p>
          <a:r>
            <a:rPr lang="en-GB" sz="1800" b="1" dirty="0" smtClean="0">
              <a:solidFill>
                <a:srgbClr val="FFFF00"/>
              </a:solidFill>
            </a:rPr>
            <a:t>R&amp;D</a:t>
          </a:r>
          <a:endParaRPr lang="en-GB" sz="1800" b="1" dirty="0">
            <a:solidFill>
              <a:srgbClr val="FFFF00"/>
            </a:solidFill>
          </a:endParaRPr>
        </a:p>
      </dgm:t>
    </dgm:pt>
    <dgm:pt modelId="{1FDD1429-41F5-4BFD-B941-DAF6F0184ACA}" type="parTrans" cxnId="{A0A8E037-C185-4915-9475-B757B6B36CB7}">
      <dgm:prSet/>
      <dgm:spPr/>
      <dgm:t>
        <a:bodyPr/>
        <a:lstStyle/>
        <a:p>
          <a:endParaRPr lang="en-GB"/>
        </a:p>
      </dgm:t>
    </dgm:pt>
    <dgm:pt modelId="{D66E6A97-AB45-47B3-BFE0-1FF63A34F7B3}" type="sibTrans" cxnId="{A0A8E037-C185-4915-9475-B757B6B36CB7}">
      <dgm:prSet/>
      <dgm:spPr>
        <a:solidFill>
          <a:srgbClr val="FF0000"/>
        </a:solidFill>
      </dgm:spPr>
      <dgm:t>
        <a:bodyPr/>
        <a:lstStyle/>
        <a:p>
          <a:endParaRPr lang="en-GB"/>
        </a:p>
      </dgm:t>
    </dgm:pt>
    <dgm:pt modelId="{B6FDA240-5C79-4061-B9DB-175C33F858EC}">
      <dgm:prSet phldrT="[Text]" custT="1"/>
      <dgm:spPr/>
      <dgm:t>
        <a:bodyPr/>
        <a:lstStyle/>
        <a:p>
          <a:r>
            <a:rPr lang="en-GB" sz="1800" b="1" dirty="0" smtClean="0">
              <a:solidFill>
                <a:srgbClr val="FFFF00"/>
              </a:solidFill>
            </a:rPr>
            <a:t>Design, Manufacturing, Construction</a:t>
          </a:r>
          <a:endParaRPr lang="en-GB" sz="1800" b="1" dirty="0">
            <a:solidFill>
              <a:srgbClr val="FFFF00"/>
            </a:solidFill>
          </a:endParaRPr>
        </a:p>
      </dgm:t>
    </dgm:pt>
    <dgm:pt modelId="{53DD1B6B-4CE3-4E5C-BC07-80F66F6E76EB}" type="parTrans" cxnId="{8BF3C749-4C56-44A0-BE27-AE7180CA7050}">
      <dgm:prSet/>
      <dgm:spPr/>
      <dgm:t>
        <a:bodyPr/>
        <a:lstStyle/>
        <a:p>
          <a:endParaRPr lang="en-GB"/>
        </a:p>
      </dgm:t>
    </dgm:pt>
    <dgm:pt modelId="{2569AB4B-E9D3-4329-A110-ADC26B039AA2}" type="sibTrans" cxnId="{8BF3C749-4C56-44A0-BE27-AE7180CA7050}">
      <dgm:prSet/>
      <dgm:spPr>
        <a:solidFill>
          <a:srgbClr val="FFC000"/>
        </a:solidFill>
      </dgm:spPr>
      <dgm:t>
        <a:bodyPr/>
        <a:lstStyle/>
        <a:p>
          <a:endParaRPr lang="en-GB"/>
        </a:p>
      </dgm:t>
    </dgm:pt>
    <dgm:pt modelId="{1F49F298-5FFA-4C21-AA80-1B0A7594DFFF}">
      <dgm:prSet phldrT="[Text]" custT="1"/>
      <dgm:spPr/>
      <dgm:t>
        <a:bodyPr/>
        <a:lstStyle/>
        <a:p>
          <a:r>
            <a:rPr lang="en-GB" sz="1800" b="1" dirty="0" smtClean="0">
              <a:solidFill>
                <a:srgbClr val="FFFF00"/>
              </a:solidFill>
            </a:rPr>
            <a:t>Operation &amp; Maintenance</a:t>
          </a:r>
          <a:endParaRPr lang="en-GB" sz="1800" b="1" dirty="0">
            <a:solidFill>
              <a:srgbClr val="FFFF00"/>
            </a:solidFill>
          </a:endParaRPr>
        </a:p>
      </dgm:t>
    </dgm:pt>
    <dgm:pt modelId="{FF9931A2-7229-496D-A94B-EDEE0CFECBE4}" type="parTrans" cxnId="{06F641A9-2277-428B-9599-FC1AC83024CF}">
      <dgm:prSet/>
      <dgm:spPr/>
      <dgm:t>
        <a:bodyPr/>
        <a:lstStyle/>
        <a:p>
          <a:endParaRPr lang="en-GB"/>
        </a:p>
      </dgm:t>
    </dgm:pt>
    <dgm:pt modelId="{10C973FF-1B5C-410D-B552-6539B9E39B5A}" type="sibTrans" cxnId="{06F641A9-2277-428B-9599-FC1AC83024CF}">
      <dgm:prSet/>
      <dgm:spPr>
        <a:solidFill>
          <a:schemeClr val="accent2">
            <a:lumMod val="75000"/>
          </a:schemeClr>
        </a:solidFill>
      </dgm:spPr>
      <dgm:t>
        <a:bodyPr/>
        <a:lstStyle/>
        <a:p>
          <a:endParaRPr lang="en-GB"/>
        </a:p>
      </dgm:t>
    </dgm:pt>
    <dgm:pt modelId="{46D21324-18D7-4C72-9A19-8FA6ED278D28}">
      <dgm:prSet phldrT="[Text]" custT="1"/>
      <dgm:spPr/>
      <dgm:t>
        <a:bodyPr/>
        <a:lstStyle/>
        <a:p>
          <a:r>
            <a:rPr lang="en-GB" sz="1800" b="1" dirty="0" smtClean="0">
              <a:solidFill>
                <a:srgbClr val="FFFF00"/>
              </a:solidFill>
            </a:rPr>
            <a:t>Refurbishment</a:t>
          </a:r>
          <a:endParaRPr lang="en-GB" sz="1800" b="1" dirty="0">
            <a:solidFill>
              <a:srgbClr val="FFFF00"/>
            </a:solidFill>
          </a:endParaRPr>
        </a:p>
      </dgm:t>
    </dgm:pt>
    <dgm:pt modelId="{6975F4E1-7D5D-46E3-AAA1-9CF2DDB528AA}" type="parTrans" cxnId="{0936D78B-8596-41A0-B8BE-18836883DB85}">
      <dgm:prSet/>
      <dgm:spPr/>
      <dgm:t>
        <a:bodyPr/>
        <a:lstStyle/>
        <a:p>
          <a:endParaRPr lang="en-GB"/>
        </a:p>
      </dgm:t>
    </dgm:pt>
    <dgm:pt modelId="{77A0DBDD-6719-49D2-B085-A5E26313888E}" type="sibTrans" cxnId="{0936D78B-8596-41A0-B8BE-18836883DB85}">
      <dgm:prSet/>
      <dgm:spPr>
        <a:solidFill>
          <a:schemeClr val="accent1">
            <a:lumMod val="50000"/>
          </a:schemeClr>
        </a:solidFill>
      </dgm:spPr>
      <dgm:t>
        <a:bodyPr/>
        <a:lstStyle/>
        <a:p>
          <a:endParaRPr lang="en-GB"/>
        </a:p>
      </dgm:t>
    </dgm:pt>
    <dgm:pt modelId="{796CFEB8-2DE9-45D4-88B5-6C8F5F96D4AD}">
      <dgm:prSet phldrT="[Text]" custT="1"/>
      <dgm:spPr/>
      <dgm:t>
        <a:bodyPr/>
        <a:lstStyle/>
        <a:p>
          <a:r>
            <a:rPr lang="en-GB" sz="1800" b="1" dirty="0" smtClean="0">
              <a:solidFill>
                <a:srgbClr val="FFFF00"/>
              </a:solidFill>
            </a:rPr>
            <a:t>Decommissioning</a:t>
          </a:r>
          <a:endParaRPr lang="en-GB" sz="1800" b="1" dirty="0">
            <a:solidFill>
              <a:srgbClr val="FFFF00"/>
            </a:solidFill>
          </a:endParaRPr>
        </a:p>
      </dgm:t>
    </dgm:pt>
    <dgm:pt modelId="{2D36C9EF-4A97-45DE-B73A-6153D7CCDA53}" type="parTrans" cxnId="{2DE75ED5-AA1E-479A-91D4-9C8AD377AA48}">
      <dgm:prSet/>
      <dgm:spPr/>
      <dgm:t>
        <a:bodyPr/>
        <a:lstStyle/>
        <a:p>
          <a:endParaRPr lang="en-GB"/>
        </a:p>
      </dgm:t>
    </dgm:pt>
    <dgm:pt modelId="{735C2A7D-4753-4283-908B-18C1806F5161}" type="sibTrans" cxnId="{2DE75ED5-AA1E-479A-91D4-9C8AD377AA48}">
      <dgm:prSet/>
      <dgm:spPr/>
      <dgm:t>
        <a:bodyPr/>
        <a:lstStyle/>
        <a:p>
          <a:endParaRPr lang="en-GB"/>
        </a:p>
      </dgm:t>
    </dgm:pt>
    <dgm:pt modelId="{DEEAB36B-FD41-4AE9-8956-A2AC041BA572}" type="pres">
      <dgm:prSet presAssocID="{7BEFFC19-9255-4448-8EC8-1C1E19C7FB42}" presName="cycle" presStyleCnt="0">
        <dgm:presLayoutVars>
          <dgm:dir/>
          <dgm:resizeHandles val="exact"/>
        </dgm:presLayoutVars>
      </dgm:prSet>
      <dgm:spPr/>
      <dgm:t>
        <a:bodyPr/>
        <a:lstStyle/>
        <a:p>
          <a:endParaRPr lang="en-GB"/>
        </a:p>
      </dgm:t>
    </dgm:pt>
    <dgm:pt modelId="{A8CFD03E-0D8F-401A-9DB0-BF795BFEB2B2}" type="pres">
      <dgm:prSet presAssocID="{653CE1AB-6F3E-4EB9-9601-BBAF4A7F4427}" presName="dummy" presStyleCnt="0"/>
      <dgm:spPr/>
    </dgm:pt>
    <dgm:pt modelId="{159F6895-2D52-4D97-9EE0-960C105ABE67}" type="pres">
      <dgm:prSet presAssocID="{653CE1AB-6F3E-4EB9-9601-BBAF4A7F4427}" presName="node" presStyleLbl="revTx" presStyleIdx="0" presStyleCnt="5">
        <dgm:presLayoutVars>
          <dgm:bulletEnabled val="1"/>
        </dgm:presLayoutVars>
      </dgm:prSet>
      <dgm:spPr/>
      <dgm:t>
        <a:bodyPr/>
        <a:lstStyle/>
        <a:p>
          <a:endParaRPr lang="en-GB"/>
        </a:p>
      </dgm:t>
    </dgm:pt>
    <dgm:pt modelId="{93752F00-6049-444F-81E5-1C8BC0C48C58}" type="pres">
      <dgm:prSet presAssocID="{D66E6A97-AB45-47B3-BFE0-1FF63A34F7B3}" presName="sibTrans" presStyleLbl="node1" presStyleIdx="0" presStyleCnt="5" custScaleY="112054"/>
      <dgm:spPr/>
      <dgm:t>
        <a:bodyPr/>
        <a:lstStyle/>
        <a:p>
          <a:endParaRPr lang="en-GB"/>
        </a:p>
      </dgm:t>
    </dgm:pt>
    <dgm:pt modelId="{E2C777AE-0128-45C7-8BD1-7E8737FB9C4D}" type="pres">
      <dgm:prSet presAssocID="{B6FDA240-5C79-4061-B9DB-175C33F858EC}" presName="dummy" presStyleCnt="0"/>
      <dgm:spPr/>
    </dgm:pt>
    <dgm:pt modelId="{C6B080C1-18A5-4268-98A5-128816C4EF09}" type="pres">
      <dgm:prSet presAssocID="{B6FDA240-5C79-4061-B9DB-175C33F858EC}" presName="node" presStyleLbl="revTx" presStyleIdx="1" presStyleCnt="5" custScaleX="168502" custScaleY="93321" custRadScaleRad="141825" custRadScaleInc="-29266">
        <dgm:presLayoutVars>
          <dgm:bulletEnabled val="1"/>
        </dgm:presLayoutVars>
      </dgm:prSet>
      <dgm:spPr/>
      <dgm:t>
        <a:bodyPr/>
        <a:lstStyle/>
        <a:p>
          <a:endParaRPr lang="en-GB"/>
        </a:p>
      </dgm:t>
    </dgm:pt>
    <dgm:pt modelId="{0301382F-CD3B-4801-B85F-5D70B5D9A910}" type="pres">
      <dgm:prSet presAssocID="{2569AB4B-E9D3-4329-A110-ADC26B039AA2}" presName="sibTrans" presStyleLbl="node1" presStyleIdx="1" presStyleCnt="5" custScaleX="119291" custScaleY="110326" custLinFactNeighborY="-4899"/>
      <dgm:spPr/>
      <dgm:t>
        <a:bodyPr/>
        <a:lstStyle/>
        <a:p>
          <a:endParaRPr lang="en-GB"/>
        </a:p>
      </dgm:t>
    </dgm:pt>
    <dgm:pt modelId="{C26E0135-5A02-481D-A081-A6FAD2494C2F}" type="pres">
      <dgm:prSet presAssocID="{1F49F298-5FFA-4C21-AA80-1B0A7594DFFF}" presName="dummy" presStyleCnt="0"/>
      <dgm:spPr/>
    </dgm:pt>
    <dgm:pt modelId="{042F91F3-2E63-46AD-913F-BBA77F333BE1}" type="pres">
      <dgm:prSet presAssocID="{1F49F298-5FFA-4C21-AA80-1B0A7594DFFF}" presName="node" presStyleLbl="revTx" presStyleIdx="2" presStyleCnt="5" custScaleX="147850" custScaleY="85993" custRadScaleRad="93477">
        <dgm:presLayoutVars>
          <dgm:bulletEnabled val="1"/>
        </dgm:presLayoutVars>
      </dgm:prSet>
      <dgm:spPr/>
      <dgm:t>
        <a:bodyPr/>
        <a:lstStyle/>
        <a:p>
          <a:endParaRPr lang="en-GB"/>
        </a:p>
      </dgm:t>
    </dgm:pt>
    <dgm:pt modelId="{784D098D-450C-4F83-B2D8-39458743DD46}" type="pres">
      <dgm:prSet presAssocID="{10C973FF-1B5C-410D-B552-6539B9E39B5A}" presName="sibTrans" presStyleLbl="node1" presStyleIdx="2" presStyleCnt="5" custAng="1009320" custLinFactNeighborX="-2783" custLinFactNeighborY="920"/>
      <dgm:spPr/>
      <dgm:t>
        <a:bodyPr/>
        <a:lstStyle/>
        <a:p>
          <a:endParaRPr lang="en-GB"/>
        </a:p>
      </dgm:t>
    </dgm:pt>
    <dgm:pt modelId="{581673AF-F7A5-44E6-B06E-EDEAF7A275FC}" type="pres">
      <dgm:prSet presAssocID="{46D21324-18D7-4C72-9A19-8FA6ED278D28}" presName="dummy" presStyleCnt="0"/>
      <dgm:spPr/>
    </dgm:pt>
    <dgm:pt modelId="{8BD151A7-85DC-4FDC-8A43-FC22FDA4227B}" type="pres">
      <dgm:prSet presAssocID="{46D21324-18D7-4C72-9A19-8FA6ED278D28}" presName="node" presStyleLbl="revTx" presStyleIdx="3" presStyleCnt="5" custScaleX="154233" custRadScaleRad="126056" custRadScaleInc="15873">
        <dgm:presLayoutVars>
          <dgm:bulletEnabled val="1"/>
        </dgm:presLayoutVars>
      </dgm:prSet>
      <dgm:spPr/>
      <dgm:t>
        <a:bodyPr/>
        <a:lstStyle/>
        <a:p>
          <a:endParaRPr lang="en-GB"/>
        </a:p>
      </dgm:t>
    </dgm:pt>
    <dgm:pt modelId="{C4FCDE41-F29E-481C-9814-477063AE78D0}" type="pres">
      <dgm:prSet presAssocID="{77A0DBDD-6719-49D2-B085-A5E26313888E}" presName="sibTrans" presStyleLbl="node1" presStyleIdx="3" presStyleCnt="5" custScaleX="108772" custScaleY="103430"/>
      <dgm:spPr/>
      <dgm:t>
        <a:bodyPr/>
        <a:lstStyle/>
        <a:p>
          <a:endParaRPr lang="en-GB"/>
        </a:p>
      </dgm:t>
    </dgm:pt>
    <dgm:pt modelId="{A756FC4A-A603-479B-9514-4277FE3AAF1B}" type="pres">
      <dgm:prSet presAssocID="{796CFEB8-2DE9-45D4-88B5-6C8F5F96D4AD}" presName="dummy" presStyleCnt="0"/>
      <dgm:spPr/>
    </dgm:pt>
    <dgm:pt modelId="{8EBC5C90-D2B7-4673-BE5E-E18FA50DE998}" type="pres">
      <dgm:prSet presAssocID="{796CFEB8-2DE9-45D4-88B5-6C8F5F96D4AD}" presName="node" presStyleLbl="revTx" presStyleIdx="4" presStyleCnt="5" custScaleX="237907" custScaleY="34994" custRadScaleRad="113787" custRadScaleInc="-48698">
        <dgm:presLayoutVars>
          <dgm:bulletEnabled val="1"/>
        </dgm:presLayoutVars>
      </dgm:prSet>
      <dgm:spPr/>
      <dgm:t>
        <a:bodyPr/>
        <a:lstStyle/>
        <a:p>
          <a:endParaRPr lang="en-GB"/>
        </a:p>
      </dgm:t>
    </dgm:pt>
    <dgm:pt modelId="{E6F5CE58-EA7E-4074-B1C9-DC6C75CB20B2}" type="pres">
      <dgm:prSet presAssocID="{735C2A7D-4753-4283-908B-18C1806F5161}" presName="sibTrans" presStyleLbl="node1" presStyleIdx="4" presStyleCnt="5"/>
      <dgm:spPr/>
      <dgm:t>
        <a:bodyPr/>
        <a:lstStyle/>
        <a:p>
          <a:endParaRPr lang="en-GB"/>
        </a:p>
      </dgm:t>
    </dgm:pt>
  </dgm:ptLst>
  <dgm:cxnLst>
    <dgm:cxn modelId="{8BF3C749-4C56-44A0-BE27-AE7180CA7050}" srcId="{7BEFFC19-9255-4448-8EC8-1C1E19C7FB42}" destId="{B6FDA240-5C79-4061-B9DB-175C33F858EC}" srcOrd="1" destOrd="0" parTransId="{53DD1B6B-4CE3-4E5C-BC07-80F66F6E76EB}" sibTransId="{2569AB4B-E9D3-4329-A110-ADC26B039AA2}"/>
    <dgm:cxn modelId="{7C041A06-9A2B-40C2-B6E1-FFA789F6D9AF}" type="presOf" srcId="{77A0DBDD-6719-49D2-B085-A5E26313888E}" destId="{C4FCDE41-F29E-481C-9814-477063AE78D0}" srcOrd="0" destOrd="0" presId="urn:microsoft.com/office/officeart/2005/8/layout/cycle1"/>
    <dgm:cxn modelId="{B546A128-750C-4271-A721-6E4E94E28566}" type="presOf" srcId="{735C2A7D-4753-4283-908B-18C1806F5161}" destId="{E6F5CE58-EA7E-4074-B1C9-DC6C75CB20B2}" srcOrd="0" destOrd="0" presId="urn:microsoft.com/office/officeart/2005/8/layout/cycle1"/>
    <dgm:cxn modelId="{6CB80CD0-9613-4422-AE71-048B934BE323}" type="presOf" srcId="{7BEFFC19-9255-4448-8EC8-1C1E19C7FB42}" destId="{DEEAB36B-FD41-4AE9-8956-A2AC041BA572}" srcOrd="0" destOrd="0" presId="urn:microsoft.com/office/officeart/2005/8/layout/cycle1"/>
    <dgm:cxn modelId="{A06F065E-C7EB-4EF2-8F8F-957C9E5F9373}" type="presOf" srcId="{D66E6A97-AB45-47B3-BFE0-1FF63A34F7B3}" destId="{93752F00-6049-444F-81E5-1C8BC0C48C58}" srcOrd="0" destOrd="0" presId="urn:microsoft.com/office/officeart/2005/8/layout/cycle1"/>
    <dgm:cxn modelId="{1345C0F0-B6C0-4CFF-A91A-E071BC535972}" type="presOf" srcId="{2569AB4B-E9D3-4329-A110-ADC26B039AA2}" destId="{0301382F-CD3B-4801-B85F-5D70B5D9A910}" srcOrd="0" destOrd="0" presId="urn:microsoft.com/office/officeart/2005/8/layout/cycle1"/>
    <dgm:cxn modelId="{2881FE79-7ABC-4B0A-9FB9-6E00D1CFCAD6}" type="presOf" srcId="{B6FDA240-5C79-4061-B9DB-175C33F858EC}" destId="{C6B080C1-18A5-4268-98A5-128816C4EF09}" srcOrd="0" destOrd="0" presId="urn:microsoft.com/office/officeart/2005/8/layout/cycle1"/>
    <dgm:cxn modelId="{2EE81B4D-4758-4264-8578-05B576FECA3E}" type="presOf" srcId="{46D21324-18D7-4C72-9A19-8FA6ED278D28}" destId="{8BD151A7-85DC-4FDC-8A43-FC22FDA4227B}" srcOrd="0" destOrd="0" presId="urn:microsoft.com/office/officeart/2005/8/layout/cycle1"/>
    <dgm:cxn modelId="{0936D78B-8596-41A0-B8BE-18836883DB85}" srcId="{7BEFFC19-9255-4448-8EC8-1C1E19C7FB42}" destId="{46D21324-18D7-4C72-9A19-8FA6ED278D28}" srcOrd="3" destOrd="0" parTransId="{6975F4E1-7D5D-46E3-AAA1-9CF2DDB528AA}" sibTransId="{77A0DBDD-6719-49D2-B085-A5E26313888E}"/>
    <dgm:cxn modelId="{0DDB569F-7FDC-4281-80FD-10D14D5981AA}" type="presOf" srcId="{1F49F298-5FFA-4C21-AA80-1B0A7594DFFF}" destId="{042F91F3-2E63-46AD-913F-BBA77F333BE1}" srcOrd="0" destOrd="0" presId="urn:microsoft.com/office/officeart/2005/8/layout/cycle1"/>
    <dgm:cxn modelId="{06F641A9-2277-428B-9599-FC1AC83024CF}" srcId="{7BEFFC19-9255-4448-8EC8-1C1E19C7FB42}" destId="{1F49F298-5FFA-4C21-AA80-1B0A7594DFFF}" srcOrd="2" destOrd="0" parTransId="{FF9931A2-7229-496D-A94B-EDEE0CFECBE4}" sibTransId="{10C973FF-1B5C-410D-B552-6539B9E39B5A}"/>
    <dgm:cxn modelId="{2DE75ED5-AA1E-479A-91D4-9C8AD377AA48}" srcId="{7BEFFC19-9255-4448-8EC8-1C1E19C7FB42}" destId="{796CFEB8-2DE9-45D4-88B5-6C8F5F96D4AD}" srcOrd="4" destOrd="0" parTransId="{2D36C9EF-4A97-45DE-B73A-6153D7CCDA53}" sibTransId="{735C2A7D-4753-4283-908B-18C1806F5161}"/>
    <dgm:cxn modelId="{A0A8E037-C185-4915-9475-B757B6B36CB7}" srcId="{7BEFFC19-9255-4448-8EC8-1C1E19C7FB42}" destId="{653CE1AB-6F3E-4EB9-9601-BBAF4A7F4427}" srcOrd="0" destOrd="0" parTransId="{1FDD1429-41F5-4BFD-B941-DAF6F0184ACA}" sibTransId="{D66E6A97-AB45-47B3-BFE0-1FF63A34F7B3}"/>
    <dgm:cxn modelId="{08F5C1E9-E4FC-43AC-8DCC-E6D4F73D09BC}" type="presOf" srcId="{10C973FF-1B5C-410D-B552-6539B9E39B5A}" destId="{784D098D-450C-4F83-B2D8-39458743DD46}" srcOrd="0" destOrd="0" presId="urn:microsoft.com/office/officeart/2005/8/layout/cycle1"/>
    <dgm:cxn modelId="{A6E8ED5D-D849-4E7E-A7D3-F05D2301A6A5}" type="presOf" srcId="{653CE1AB-6F3E-4EB9-9601-BBAF4A7F4427}" destId="{159F6895-2D52-4D97-9EE0-960C105ABE67}" srcOrd="0" destOrd="0" presId="urn:microsoft.com/office/officeart/2005/8/layout/cycle1"/>
    <dgm:cxn modelId="{56A322E7-CB8A-4DCF-B842-07EE3BA6F187}" type="presOf" srcId="{796CFEB8-2DE9-45D4-88B5-6C8F5F96D4AD}" destId="{8EBC5C90-D2B7-4673-BE5E-E18FA50DE998}" srcOrd="0" destOrd="0" presId="urn:microsoft.com/office/officeart/2005/8/layout/cycle1"/>
    <dgm:cxn modelId="{776FC0FC-1A18-4EF3-A773-36592716A8AF}" type="presParOf" srcId="{DEEAB36B-FD41-4AE9-8956-A2AC041BA572}" destId="{A8CFD03E-0D8F-401A-9DB0-BF795BFEB2B2}" srcOrd="0" destOrd="0" presId="urn:microsoft.com/office/officeart/2005/8/layout/cycle1"/>
    <dgm:cxn modelId="{0B4A2ECE-F235-434F-AE93-418C1B330E93}" type="presParOf" srcId="{DEEAB36B-FD41-4AE9-8956-A2AC041BA572}" destId="{159F6895-2D52-4D97-9EE0-960C105ABE67}" srcOrd="1" destOrd="0" presId="urn:microsoft.com/office/officeart/2005/8/layout/cycle1"/>
    <dgm:cxn modelId="{8D9A4310-2837-4ED8-84C4-EBF9957BE6E1}" type="presParOf" srcId="{DEEAB36B-FD41-4AE9-8956-A2AC041BA572}" destId="{93752F00-6049-444F-81E5-1C8BC0C48C58}" srcOrd="2" destOrd="0" presId="urn:microsoft.com/office/officeart/2005/8/layout/cycle1"/>
    <dgm:cxn modelId="{4368EBEE-1B9B-4C5E-8245-8417A91D902E}" type="presParOf" srcId="{DEEAB36B-FD41-4AE9-8956-A2AC041BA572}" destId="{E2C777AE-0128-45C7-8BD1-7E8737FB9C4D}" srcOrd="3" destOrd="0" presId="urn:microsoft.com/office/officeart/2005/8/layout/cycle1"/>
    <dgm:cxn modelId="{30927C3A-1A26-4629-896B-4F34B3E9B993}" type="presParOf" srcId="{DEEAB36B-FD41-4AE9-8956-A2AC041BA572}" destId="{C6B080C1-18A5-4268-98A5-128816C4EF09}" srcOrd="4" destOrd="0" presId="urn:microsoft.com/office/officeart/2005/8/layout/cycle1"/>
    <dgm:cxn modelId="{C3883421-BC00-4653-9DEE-D603E6EF6BD0}" type="presParOf" srcId="{DEEAB36B-FD41-4AE9-8956-A2AC041BA572}" destId="{0301382F-CD3B-4801-B85F-5D70B5D9A910}" srcOrd="5" destOrd="0" presId="urn:microsoft.com/office/officeart/2005/8/layout/cycle1"/>
    <dgm:cxn modelId="{652406BF-3320-4ABD-81FA-70D6B4B3897F}" type="presParOf" srcId="{DEEAB36B-FD41-4AE9-8956-A2AC041BA572}" destId="{C26E0135-5A02-481D-A081-A6FAD2494C2F}" srcOrd="6" destOrd="0" presId="urn:microsoft.com/office/officeart/2005/8/layout/cycle1"/>
    <dgm:cxn modelId="{C644D986-4EB0-4252-B2F6-03D950CBB6F7}" type="presParOf" srcId="{DEEAB36B-FD41-4AE9-8956-A2AC041BA572}" destId="{042F91F3-2E63-46AD-913F-BBA77F333BE1}" srcOrd="7" destOrd="0" presId="urn:microsoft.com/office/officeart/2005/8/layout/cycle1"/>
    <dgm:cxn modelId="{CCA1EB56-AF9F-4181-9F6C-CFCA80303143}" type="presParOf" srcId="{DEEAB36B-FD41-4AE9-8956-A2AC041BA572}" destId="{784D098D-450C-4F83-B2D8-39458743DD46}" srcOrd="8" destOrd="0" presId="urn:microsoft.com/office/officeart/2005/8/layout/cycle1"/>
    <dgm:cxn modelId="{B7FB88C1-A28B-4D9B-96E3-59426D2D48F3}" type="presParOf" srcId="{DEEAB36B-FD41-4AE9-8956-A2AC041BA572}" destId="{581673AF-F7A5-44E6-B06E-EDEAF7A275FC}" srcOrd="9" destOrd="0" presId="urn:microsoft.com/office/officeart/2005/8/layout/cycle1"/>
    <dgm:cxn modelId="{EFF7C6EE-58A3-4655-8F5E-4A17C36C1A75}" type="presParOf" srcId="{DEEAB36B-FD41-4AE9-8956-A2AC041BA572}" destId="{8BD151A7-85DC-4FDC-8A43-FC22FDA4227B}" srcOrd="10" destOrd="0" presId="urn:microsoft.com/office/officeart/2005/8/layout/cycle1"/>
    <dgm:cxn modelId="{BBBCD18A-9F66-4D49-857A-78607657C820}" type="presParOf" srcId="{DEEAB36B-FD41-4AE9-8956-A2AC041BA572}" destId="{C4FCDE41-F29E-481C-9814-477063AE78D0}" srcOrd="11" destOrd="0" presId="urn:microsoft.com/office/officeart/2005/8/layout/cycle1"/>
    <dgm:cxn modelId="{E5660F88-07AB-42A5-A97A-8848508C3178}" type="presParOf" srcId="{DEEAB36B-FD41-4AE9-8956-A2AC041BA572}" destId="{A756FC4A-A603-479B-9514-4277FE3AAF1B}" srcOrd="12" destOrd="0" presId="urn:microsoft.com/office/officeart/2005/8/layout/cycle1"/>
    <dgm:cxn modelId="{1D5D16BC-FA9A-4C00-95EC-BBAD98D0EC5B}" type="presParOf" srcId="{DEEAB36B-FD41-4AE9-8956-A2AC041BA572}" destId="{8EBC5C90-D2B7-4673-BE5E-E18FA50DE998}" srcOrd="13" destOrd="0" presId="urn:microsoft.com/office/officeart/2005/8/layout/cycle1"/>
    <dgm:cxn modelId="{5B23F044-65A1-42B0-9DF4-119FDB1C2B24}" type="presParOf" srcId="{DEEAB36B-FD41-4AE9-8956-A2AC041BA572}" destId="{E6F5CE58-EA7E-4074-B1C9-DC6C75CB20B2}" srcOrd="14"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9F6895-2D52-4D97-9EE0-960C105ABE67}">
      <dsp:nvSpPr>
        <dsp:cNvPr id="0" name=""/>
        <dsp:cNvSpPr/>
      </dsp:nvSpPr>
      <dsp:spPr>
        <a:xfrm>
          <a:off x="3951653" y="76181"/>
          <a:ext cx="1186540" cy="11865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b="1" kern="1200" dirty="0" smtClean="0">
              <a:solidFill>
                <a:srgbClr val="FFFF00"/>
              </a:solidFill>
            </a:rPr>
            <a:t>R&amp;D</a:t>
          </a:r>
          <a:endParaRPr lang="en-GB" sz="1800" b="1" kern="1200" dirty="0">
            <a:solidFill>
              <a:srgbClr val="FFFF00"/>
            </a:solidFill>
          </a:endParaRPr>
        </a:p>
      </dsp:txBody>
      <dsp:txXfrm>
        <a:off x="3951653" y="76181"/>
        <a:ext cx="1186540" cy="1186540"/>
      </dsp:txXfrm>
    </dsp:sp>
    <dsp:sp modelId="{93752F00-6049-444F-81E5-1C8BC0C48C58}">
      <dsp:nvSpPr>
        <dsp:cNvPr id="0" name=""/>
        <dsp:cNvSpPr/>
      </dsp:nvSpPr>
      <dsp:spPr>
        <a:xfrm>
          <a:off x="1847294" y="464043"/>
          <a:ext cx="4447784" cy="4983919"/>
        </a:xfrm>
        <a:prstGeom prst="circularArrow">
          <a:avLst>
            <a:gd name="adj1" fmla="val 5202"/>
            <a:gd name="adj2" fmla="val 336050"/>
            <a:gd name="adj3" fmla="val 19996803"/>
            <a:gd name="adj4" fmla="val 18053603"/>
            <a:gd name="adj5" fmla="val 6069"/>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6B080C1-18A5-4268-98A5-128816C4EF09}">
      <dsp:nvSpPr>
        <dsp:cNvPr id="0" name=""/>
        <dsp:cNvSpPr/>
      </dsp:nvSpPr>
      <dsp:spPr>
        <a:xfrm>
          <a:off x="4855480" y="2245030"/>
          <a:ext cx="1999344" cy="1107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b="1" kern="1200" dirty="0" smtClean="0">
              <a:solidFill>
                <a:srgbClr val="FFFF00"/>
              </a:solidFill>
            </a:rPr>
            <a:t>Design, Manufacturing, Construction</a:t>
          </a:r>
          <a:endParaRPr lang="en-GB" sz="1800" b="1" kern="1200" dirty="0">
            <a:solidFill>
              <a:srgbClr val="FFFF00"/>
            </a:solidFill>
          </a:endParaRPr>
        </a:p>
      </dsp:txBody>
      <dsp:txXfrm>
        <a:off x="4855480" y="2245030"/>
        <a:ext cx="1999344" cy="1107291"/>
      </dsp:txXfrm>
    </dsp:sp>
    <dsp:sp modelId="{0301382F-CD3B-4801-B85F-5D70B5D9A910}">
      <dsp:nvSpPr>
        <dsp:cNvPr id="0" name=""/>
        <dsp:cNvSpPr/>
      </dsp:nvSpPr>
      <dsp:spPr>
        <a:xfrm>
          <a:off x="1660683" y="-755551"/>
          <a:ext cx="5305806" cy="4907062"/>
        </a:xfrm>
        <a:prstGeom prst="circularArrow">
          <a:avLst>
            <a:gd name="adj1" fmla="val 5202"/>
            <a:gd name="adj2" fmla="val 336050"/>
            <a:gd name="adj3" fmla="val 5153423"/>
            <a:gd name="adj4" fmla="val 2802963"/>
            <a:gd name="adj5" fmla="val 6069"/>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42F91F3-2E63-46AD-913F-BBA77F333BE1}">
      <dsp:nvSpPr>
        <dsp:cNvPr id="0" name=""/>
        <dsp:cNvSpPr/>
      </dsp:nvSpPr>
      <dsp:spPr>
        <a:xfrm>
          <a:off x="2507935" y="3600182"/>
          <a:ext cx="1754300" cy="10203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b="1" kern="1200" dirty="0" smtClean="0">
              <a:solidFill>
                <a:srgbClr val="FFFF00"/>
              </a:solidFill>
            </a:rPr>
            <a:t>Operation &amp; Maintenance</a:t>
          </a:r>
          <a:endParaRPr lang="en-GB" sz="1800" b="1" kern="1200" dirty="0">
            <a:solidFill>
              <a:srgbClr val="FFFF00"/>
            </a:solidFill>
          </a:endParaRPr>
        </a:p>
      </dsp:txBody>
      <dsp:txXfrm>
        <a:off x="2507935" y="3600182"/>
        <a:ext cx="1754300" cy="1020341"/>
      </dsp:txXfrm>
    </dsp:sp>
    <dsp:sp modelId="{784D098D-450C-4F83-B2D8-39458743DD46}">
      <dsp:nvSpPr>
        <dsp:cNvPr id="0" name=""/>
        <dsp:cNvSpPr/>
      </dsp:nvSpPr>
      <dsp:spPr>
        <a:xfrm rot="1009320">
          <a:off x="78913" y="-266086"/>
          <a:ext cx="4447784" cy="4447784"/>
        </a:xfrm>
        <a:prstGeom prst="circularArrow">
          <a:avLst>
            <a:gd name="adj1" fmla="val 5202"/>
            <a:gd name="adj2" fmla="val 336050"/>
            <a:gd name="adj3" fmla="val 7352259"/>
            <a:gd name="adj4" fmla="val 5258237"/>
            <a:gd name="adj5" fmla="val 6069"/>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BD151A7-85DC-4FDC-8A43-FC22FDA4227B}">
      <dsp:nvSpPr>
        <dsp:cNvPr id="0" name=""/>
        <dsp:cNvSpPr/>
      </dsp:nvSpPr>
      <dsp:spPr>
        <a:xfrm>
          <a:off x="58585" y="2282334"/>
          <a:ext cx="1830037" cy="11865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b="1" kern="1200" dirty="0" smtClean="0">
              <a:solidFill>
                <a:srgbClr val="FFFF00"/>
              </a:solidFill>
            </a:rPr>
            <a:t>Refurbishment</a:t>
          </a:r>
          <a:endParaRPr lang="en-GB" sz="1800" b="1" kern="1200" dirty="0">
            <a:solidFill>
              <a:srgbClr val="FFFF00"/>
            </a:solidFill>
          </a:endParaRPr>
        </a:p>
      </dsp:txBody>
      <dsp:txXfrm>
        <a:off x="58585" y="2282334"/>
        <a:ext cx="1830037" cy="1186540"/>
      </dsp:txXfrm>
    </dsp:sp>
    <dsp:sp modelId="{C4FCDE41-F29E-481C-9814-477063AE78D0}">
      <dsp:nvSpPr>
        <dsp:cNvPr id="0" name=""/>
        <dsp:cNvSpPr/>
      </dsp:nvSpPr>
      <dsp:spPr>
        <a:xfrm>
          <a:off x="445727" y="139651"/>
          <a:ext cx="4837943" cy="4600343"/>
        </a:xfrm>
        <a:prstGeom prst="circularArrow">
          <a:avLst>
            <a:gd name="adj1" fmla="val 5202"/>
            <a:gd name="adj2" fmla="val 336050"/>
            <a:gd name="adj3" fmla="val 13373903"/>
            <a:gd name="adj4" fmla="val 11074666"/>
            <a:gd name="adj5" fmla="val 6069"/>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C5C90-D2B7-4673-BE5E-E18FA50DE998}">
      <dsp:nvSpPr>
        <dsp:cNvPr id="0" name=""/>
        <dsp:cNvSpPr/>
      </dsp:nvSpPr>
      <dsp:spPr>
        <a:xfrm>
          <a:off x="313300" y="546756"/>
          <a:ext cx="2822863" cy="4152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b="1" kern="1200" dirty="0" smtClean="0">
              <a:solidFill>
                <a:srgbClr val="FFFF00"/>
              </a:solidFill>
            </a:rPr>
            <a:t>Decommissioning</a:t>
          </a:r>
          <a:endParaRPr lang="en-GB" sz="1800" b="1" kern="1200" dirty="0">
            <a:solidFill>
              <a:srgbClr val="FFFF00"/>
            </a:solidFill>
          </a:endParaRPr>
        </a:p>
      </dsp:txBody>
      <dsp:txXfrm>
        <a:off x="313300" y="546756"/>
        <a:ext cx="2822863" cy="415218"/>
      </dsp:txXfrm>
    </dsp:sp>
    <dsp:sp modelId="{E6F5CE58-EA7E-4074-B1C9-DC6C75CB20B2}">
      <dsp:nvSpPr>
        <dsp:cNvPr id="0" name=""/>
        <dsp:cNvSpPr/>
      </dsp:nvSpPr>
      <dsp:spPr>
        <a:xfrm>
          <a:off x="866052" y="-73069"/>
          <a:ext cx="4447784" cy="4447784"/>
        </a:xfrm>
        <a:prstGeom prst="circularArrow">
          <a:avLst>
            <a:gd name="adj1" fmla="val 5202"/>
            <a:gd name="adj2" fmla="val 336050"/>
            <a:gd name="adj3" fmla="val 17417557"/>
            <a:gd name="adj4" fmla="val 14062883"/>
            <a:gd name="adj5" fmla="val 606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69FCA844-25CF-4C55-A8F0-3C841B925A93}" type="datetimeFigureOut">
              <a:rPr lang="en-GB"/>
              <a:pPr>
                <a:defRPr/>
              </a:pPr>
              <a:t>2014-06-26</a:t>
            </a:fld>
            <a:endParaRPr lang="en-GB"/>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972142A1-03F1-4144-A656-F253A503DD4F}" type="slidenum">
              <a:rPr lang="en-GB"/>
              <a:pPr>
                <a:defRPr/>
              </a:pPr>
              <a:t>‹#›</a:t>
            </a:fld>
            <a:endParaRPr lang="en-GB"/>
          </a:p>
        </p:txBody>
      </p:sp>
    </p:spTree>
    <p:extLst>
      <p:ext uri="{BB962C8B-B14F-4D97-AF65-F5344CB8AC3E}">
        <p14:creationId xmlns:p14="http://schemas.microsoft.com/office/powerpoint/2010/main" val="225667792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C8E2E257-3A63-45A8-9695-F3DC2891B579}" type="datetimeFigureOut">
              <a:rPr lang="en-GB"/>
              <a:pPr>
                <a:defRPr/>
              </a:pPr>
              <a:t>2014-06-26</a:t>
            </a:fld>
            <a:endParaRPr lang="en-GB"/>
          </a:p>
        </p:txBody>
      </p:sp>
      <p:sp>
        <p:nvSpPr>
          <p:cNvPr id="4" name="Slide Image Placeholder 3"/>
          <p:cNvSpPr>
            <a:spLocks noGrp="1" noRot="1" noChangeAspect="1"/>
          </p:cNvSpPr>
          <p:nvPr>
            <p:ph type="sldImg" idx="2"/>
          </p:nvPr>
        </p:nvSpPr>
        <p:spPr>
          <a:xfrm>
            <a:off x="919163" y="746125"/>
            <a:ext cx="4959350" cy="37211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79450" y="4716463"/>
            <a:ext cx="5438775" cy="4467225"/>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CCDC616E-1798-4DEC-ADFC-64A67729984A}" type="slidenum">
              <a:rPr lang="en-GB"/>
              <a:pPr>
                <a:defRPr/>
              </a:pPr>
              <a:t>‹#›</a:t>
            </a:fld>
            <a:endParaRPr lang="en-GB"/>
          </a:p>
        </p:txBody>
      </p:sp>
    </p:spTree>
    <p:extLst>
      <p:ext uri="{BB962C8B-B14F-4D97-AF65-F5344CB8AC3E}">
        <p14:creationId xmlns:p14="http://schemas.microsoft.com/office/powerpoint/2010/main" val="3479440979"/>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A9130BC7-2D1D-4496-96F5-E80823A78A03}" type="slidenum">
              <a:rPr lang="en-GB" altLang="en-US">
                <a:latin typeface="Calibri" pitchFamily="34" charset="0"/>
              </a:rPr>
              <a:pPr fontAlgn="base">
                <a:spcBef>
                  <a:spcPct val="0"/>
                </a:spcBef>
                <a:spcAft>
                  <a:spcPct val="0"/>
                </a:spcAft>
              </a:pPr>
              <a:t>1</a:t>
            </a:fld>
            <a:endParaRPr lang="en-GB" altLang="en-US">
              <a:latin typeface="Calibri" pitchFamily="34" charset="0"/>
            </a:endParaRPr>
          </a:p>
        </p:txBody>
      </p:sp>
      <p:sp>
        <p:nvSpPr>
          <p:cNvPr id="80899" name="Rectangle 2"/>
          <p:cNvSpPr>
            <a:spLocks noGrp="1" noRot="1" noChangeAspect="1" noChangeArrowheads="1" noTextEdit="1"/>
          </p:cNvSpPr>
          <p:nvPr>
            <p:ph type="sldImg"/>
          </p:nvPr>
        </p:nvSpPr>
        <p:spPr bwMode="auto">
          <a:xfrm>
            <a:off x="968375" y="766763"/>
            <a:ext cx="4905375" cy="36798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900" name="Rectangle 3"/>
          <p:cNvSpPr>
            <a:spLocks noGrp="1" noChangeArrowheads="1"/>
          </p:cNvSpPr>
          <p:nvPr>
            <p:ph type="body" idx="1"/>
          </p:nvPr>
        </p:nvSpPr>
        <p:spPr bwMode="auto">
          <a:xfrm>
            <a:off x="933450" y="4752975"/>
            <a:ext cx="4972050" cy="4448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latin typeface="Arial" pitchFamily="34" charset="0"/>
              <a:cs typeface="Arial" pitchFamily="34" charset="0"/>
            </a:endParaRPr>
          </a:p>
        </p:txBody>
      </p:sp>
      <p:sp>
        <p:nvSpPr>
          <p:cNvPr id="89092"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6997CF4D-EEC9-463D-A4D0-8319ED36460E}" type="slidenum">
              <a:rPr lang="en-GB" altLang="en-US">
                <a:latin typeface="Calibri" pitchFamily="34" charset="0"/>
              </a:rPr>
              <a:pPr fontAlgn="base">
                <a:spcBef>
                  <a:spcPct val="0"/>
                </a:spcBef>
                <a:spcAft>
                  <a:spcPct val="0"/>
                </a:spcAft>
              </a:pPr>
              <a:t>13</a:t>
            </a:fld>
            <a:endParaRPr lang="en-GB" altLang="en-US">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0"/>
          </p:nvPr>
        </p:nvSpPr>
        <p:spPr/>
        <p:txBody>
          <a:bodyPr/>
          <a:lstStyle/>
          <a:p>
            <a:fld id="{08F29755-0CE6-4697-A51C-3F7D1C2F5BD4}" type="slidenum">
              <a:rPr lang="en-GB" smtClean="0"/>
              <a:t>14</a:t>
            </a:fld>
            <a:endParaRPr lang="en-GB"/>
          </a:p>
        </p:txBody>
      </p:sp>
    </p:spTree>
    <p:extLst>
      <p:ext uri="{BB962C8B-B14F-4D97-AF65-F5344CB8AC3E}">
        <p14:creationId xmlns:p14="http://schemas.microsoft.com/office/powerpoint/2010/main" val="1424059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50000"/>
              </a:spcBef>
              <a:buClr>
                <a:schemeClr val="accent1"/>
              </a:buClr>
            </a:pPr>
            <a:endParaRPr lang="en-GB" altLang="en-US" smtClean="0">
              <a:latin typeface="Arial" pitchFamily="34" charset="0"/>
              <a:cs typeface="Arial" pitchFamily="34" charset="0"/>
            </a:endParaRPr>
          </a:p>
        </p:txBody>
      </p:sp>
      <p:sp>
        <p:nvSpPr>
          <p:cNvPr id="90116"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91F1052D-9BDA-486A-81B0-FBB410640078}" type="slidenum">
              <a:rPr lang="en-GB" altLang="en-US">
                <a:latin typeface="Calibri" pitchFamily="34" charset="0"/>
              </a:rPr>
              <a:pPr fontAlgn="base">
                <a:spcBef>
                  <a:spcPct val="0"/>
                </a:spcBef>
                <a:spcAft>
                  <a:spcPct val="0"/>
                </a:spcAft>
              </a:pPr>
              <a:t>15</a:t>
            </a:fld>
            <a:endParaRPr lang="en-GB" altLang="en-US">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6826" lvl="1" indent="-96826"/>
            <a:endParaRPr lang="en-GB" dirty="0">
              <a:solidFill>
                <a:schemeClr val="tx2">
                  <a:lumMod val="10000"/>
                </a:schemeClr>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0"/>
          </p:nvPr>
        </p:nvSpPr>
        <p:spPr/>
        <p:txBody>
          <a:bodyPr/>
          <a:lstStyle/>
          <a:p>
            <a:fld id="{08F29755-0CE6-4697-A51C-3F7D1C2F5BD4}" type="slidenum">
              <a:rPr lang="en-GB" smtClean="0"/>
              <a:t>16</a:t>
            </a:fld>
            <a:endParaRPr lang="en-GB"/>
          </a:p>
        </p:txBody>
      </p:sp>
    </p:spTree>
    <p:extLst>
      <p:ext uri="{BB962C8B-B14F-4D97-AF65-F5344CB8AC3E}">
        <p14:creationId xmlns:p14="http://schemas.microsoft.com/office/powerpoint/2010/main" val="39535384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9297">
              <a:spcBef>
                <a:spcPct val="50000"/>
              </a:spcBef>
              <a:buClr>
                <a:schemeClr val="accent1"/>
              </a:buClr>
              <a:defRPr/>
            </a:pPr>
            <a:endParaRPr lang="en-GB" dirty="0">
              <a:solidFill>
                <a:schemeClr val="tx2">
                  <a:lumMod val="10000"/>
                </a:schemeClr>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0"/>
          </p:nvPr>
        </p:nvSpPr>
        <p:spPr/>
        <p:txBody>
          <a:bodyPr/>
          <a:lstStyle/>
          <a:p>
            <a:fld id="{08F29755-0CE6-4697-A51C-3F7D1C2F5BD4}" type="slidenum">
              <a:rPr lang="en-GB" smtClean="0"/>
              <a:t>17</a:t>
            </a:fld>
            <a:endParaRPr lang="en-GB"/>
          </a:p>
        </p:txBody>
      </p:sp>
    </p:spTree>
    <p:extLst>
      <p:ext uri="{BB962C8B-B14F-4D97-AF65-F5344CB8AC3E}">
        <p14:creationId xmlns:p14="http://schemas.microsoft.com/office/powerpoint/2010/main" val="20565008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772" fontAlgn="auto">
              <a:spcBef>
                <a:spcPts val="0"/>
              </a:spcBef>
              <a:spcAft>
                <a:spcPts val="0"/>
              </a:spcAft>
              <a:defRPr/>
            </a:pPr>
            <a:r>
              <a:rPr lang="en-GB" dirty="0">
                <a:solidFill>
                  <a:schemeClr val="tx1">
                    <a:lumMod val="10000"/>
                  </a:schemeClr>
                </a:solidFill>
                <a:latin typeface="Arial" pitchFamily="34" charset="0"/>
                <a:cs typeface="Arial" pitchFamily="34" charset="0"/>
              </a:rPr>
              <a:t>Nuclear Energy System Assessments (NESAs) help MS to look into their future. From a strategic perspective, it helps to understand which nuclear energy system is best suited for the country in the coming decades.</a:t>
            </a:r>
          </a:p>
        </p:txBody>
      </p:sp>
      <p:sp>
        <p:nvSpPr>
          <p:cNvPr id="4" name="Slide Number Placeholder 3"/>
          <p:cNvSpPr>
            <a:spLocks noGrp="1"/>
          </p:cNvSpPr>
          <p:nvPr>
            <p:ph type="sldNum" sz="quarter" idx="10"/>
          </p:nvPr>
        </p:nvSpPr>
        <p:spPr/>
        <p:txBody>
          <a:bodyPr/>
          <a:lstStyle/>
          <a:p>
            <a:fld id="{08F29755-0CE6-4697-A51C-3F7D1C2F5BD4}" type="slidenum">
              <a:rPr lang="en-GB" smtClean="0"/>
              <a:t>19</a:t>
            </a:fld>
            <a:endParaRPr lang="en-GB"/>
          </a:p>
        </p:txBody>
      </p:sp>
    </p:spTree>
    <p:extLst>
      <p:ext uri="{BB962C8B-B14F-4D97-AF65-F5344CB8AC3E}">
        <p14:creationId xmlns:p14="http://schemas.microsoft.com/office/powerpoint/2010/main" val="29688927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12813">
              <a:spcBef>
                <a:spcPct val="0"/>
              </a:spcBef>
            </a:pPr>
            <a:endParaRPr lang="en-GB" altLang="en-US" smtClean="0">
              <a:solidFill>
                <a:srgbClr val="000000"/>
              </a:solidFill>
              <a:latin typeface="Arial" pitchFamily="34" charset="0"/>
              <a:cs typeface="Arial" pitchFamily="34" charset="0"/>
            </a:endParaRPr>
          </a:p>
        </p:txBody>
      </p:sp>
      <p:sp>
        <p:nvSpPr>
          <p:cNvPr id="91140"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26300B5B-1AA3-4055-AEAB-30C5DF337D4F}" type="slidenum">
              <a:rPr lang="en-GB" altLang="en-US">
                <a:latin typeface="Calibri" pitchFamily="34" charset="0"/>
              </a:rPr>
              <a:pPr fontAlgn="base">
                <a:spcBef>
                  <a:spcPct val="0"/>
                </a:spcBef>
                <a:spcAft>
                  <a:spcPct val="0"/>
                </a:spcAft>
              </a:pPr>
              <a:t>20</a:t>
            </a:fld>
            <a:endParaRPr lang="en-GB" altLang="en-US">
              <a:latin typeface="Calibri"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dirty="0"/>
              <a:t>To date a number of INPRO assessments have been completed: </a:t>
            </a:r>
          </a:p>
          <a:p>
            <a:r>
              <a:rPr lang="en-GB" sz="1400" dirty="0"/>
              <a:t>Six national assessments -  performed by Argentina, Brazil, India,  and the Republic of Korea, as technology holder countries and by Armenia and Ukraine as technology user countries.</a:t>
            </a:r>
          </a:p>
          <a:p>
            <a:pPr defTabSz="907164">
              <a:defRPr/>
            </a:pPr>
            <a:r>
              <a:rPr lang="en-GB" sz="1400" dirty="0"/>
              <a:t>The studies had different objectives and different scopes. They have been documented in IAEA report TECDOC-1636  published in 2009.</a:t>
            </a:r>
          </a:p>
          <a:p>
            <a:pPr defTabSz="907164">
              <a:defRPr/>
            </a:pPr>
            <a:endParaRPr lang="en-GB" sz="1400" dirty="0"/>
          </a:p>
          <a:p>
            <a:r>
              <a:rPr lang="en-GB" sz="1400" dirty="0"/>
              <a:t>One multinational assessment was performed to evaluate a nuclear energy system based on fast reactors with a closed fuel cycle. Eight countries participated in this study- Canada, China. France, India, Japan, Republic of Korea, Russian Federation and Ukraine.  </a:t>
            </a:r>
          </a:p>
          <a:p>
            <a:r>
              <a:rPr lang="en-GB" sz="1400" dirty="0"/>
              <a:t>		</a:t>
            </a:r>
          </a:p>
          <a:p>
            <a:r>
              <a:rPr lang="en-GB" sz="1400" dirty="0"/>
              <a:t>The participants in the national and international NESA reported that the insights gained from the studies were worthwhile and  justified the effort invested  in the studies.  The participants  also provided  valuable recommendations to the INPRO group, one of which was to support assessors with training and with a NESA support package, both of which are currently under development. </a:t>
            </a:r>
          </a:p>
          <a:p>
            <a:r>
              <a:rPr lang="en-GB" sz="1400" dirty="0"/>
              <a:t>-----------</a:t>
            </a:r>
          </a:p>
          <a:p>
            <a:r>
              <a:rPr lang="en-US" sz="1400" dirty="0">
                <a:latin typeface="Times New Roman" pitchFamily="18" charset="0"/>
                <a:cs typeface="Arial" charset="0"/>
              </a:rPr>
              <a:t>Recently, INPRO has upgraded its training services with the introduction of specially designed web oriented e-learning training package titled “An Interactive Online Training Course on Performing a Nuclear Energy System Assessment”. The objective of NESA-ITC is to familiarize Member States with the INPRO Methodology and assist them in using the Methodology in a NESA.</a:t>
            </a:r>
            <a:endParaRPr lang="en-GB" sz="1400" dirty="0">
              <a:latin typeface="Times New Roman" pitchFamily="18" charset="0"/>
              <a:cs typeface="Arial" charset="0"/>
            </a:endParaRPr>
          </a:p>
          <a:p>
            <a:r>
              <a:rPr lang="en-US" sz="1400" dirty="0">
                <a:latin typeface="Times New Roman" pitchFamily="18" charset="0"/>
                <a:cs typeface="Arial" charset="0"/>
              </a:rPr>
              <a:t> </a:t>
            </a:r>
            <a:endParaRPr lang="en-GB" sz="1400" dirty="0">
              <a:latin typeface="Times New Roman" pitchFamily="18" charset="0"/>
              <a:cs typeface="Arial" charset="0"/>
            </a:endParaRPr>
          </a:p>
          <a:p>
            <a:r>
              <a:rPr lang="en-US" sz="1400" dirty="0">
                <a:latin typeface="Times New Roman" pitchFamily="18" charset="0"/>
                <a:cs typeface="Arial" charset="0"/>
              </a:rPr>
              <a:t>In 2012, Belarus, a nuclear ‘newcomer,’ completed a two-year review of its planned NES with support from the Russian Federation. The assessment consists of the first two nuclear power plants expected to come into service in 2018 and 2020 and the associated waste management facilities. It is an exemplary assessment for ‘embarking countries’ because of its full scope covering all INPRO assessment areas.</a:t>
            </a:r>
            <a:endParaRPr lang="en-GB" sz="1400" dirty="0">
              <a:latin typeface="Times New Roman" pitchFamily="18" charset="0"/>
              <a:cs typeface="Arial" charset="0"/>
            </a:endParaRPr>
          </a:p>
          <a:p>
            <a:r>
              <a:rPr lang="en-US" sz="1400" dirty="0">
                <a:latin typeface="Times New Roman" pitchFamily="18" charset="0"/>
                <a:cs typeface="Arial" charset="0"/>
              </a:rPr>
              <a:t> </a:t>
            </a:r>
            <a:endParaRPr lang="en-GB" sz="1400" dirty="0">
              <a:latin typeface="Times New Roman" pitchFamily="18" charset="0"/>
              <a:cs typeface="Arial" charset="0"/>
            </a:endParaRPr>
          </a:p>
          <a:p>
            <a:r>
              <a:rPr lang="en-US" sz="1400" dirty="0">
                <a:latin typeface="Times New Roman" pitchFamily="18" charset="0"/>
                <a:cs typeface="Arial" charset="0"/>
              </a:rPr>
              <a:t>The Atomic Energy Committee of Kazakhstan requested IAEA support in conducting an assessment of existing and potential nuclear power technologies. The main aim of this assessment is to confirm that Kazakhstan’s strategic plans to develop nuclear power are focused on ensuring the availability of adequate energy resources for sustainable development. It is planned to perform a full scope NESA.</a:t>
            </a:r>
            <a:endParaRPr lang="en-GB" sz="1400" dirty="0">
              <a:latin typeface="Times New Roman" pitchFamily="18" charset="0"/>
              <a:cs typeface="Arial" charset="0"/>
            </a:endParaRPr>
          </a:p>
          <a:p>
            <a:r>
              <a:rPr lang="en-US" sz="1400" dirty="0">
                <a:latin typeface="Times New Roman" pitchFamily="18" charset="0"/>
                <a:cs typeface="Arial" charset="0"/>
              </a:rPr>
              <a:t> </a:t>
            </a:r>
            <a:endParaRPr lang="en-GB" sz="1400" dirty="0">
              <a:latin typeface="Times New Roman" pitchFamily="18" charset="0"/>
              <a:cs typeface="Arial" charset="0"/>
            </a:endParaRPr>
          </a:p>
          <a:p>
            <a:r>
              <a:rPr lang="en-US" sz="1400" dirty="0">
                <a:latin typeface="Times New Roman" pitchFamily="18" charset="0"/>
                <a:cs typeface="Arial" charset="0"/>
              </a:rPr>
              <a:t>A NESA in Ukraine was initiated in 2011. It aims to define the potential role of nuclear energy and model various options for nuclear energy development, as well as undertake a limited scope assessment, focusing on economics, infrastructure and waste management. The final report of this project is expected in 2014.</a:t>
            </a:r>
            <a:endParaRPr lang="en-GB" sz="1400" dirty="0">
              <a:latin typeface="Times New Roman" pitchFamily="18" charset="0"/>
              <a:cs typeface="Arial" charset="0"/>
            </a:endParaRPr>
          </a:p>
          <a:p>
            <a:r>
              <a:rPr lang="en-US" sz="1400" dirty="0">
                <a:latin typeface="Times New Roman" pitchFamily="18" charset="0"/>
                <a:cs typeface="Arial" charset="0"/>
              </a:rPr>
              <a:t> </a:t>
            </a:r>
            <a:endParaRPr lang="en-GB" sz="1400" dirty="0">
              <a:latin typeface="Times New Roman" pitchFamily="18" charset="0"/>
              <a:cs typeface="Arial" charset="0"/>
            </a:endParaRPr>
          </a:p>
          <a:p>
            <a:r>
              <a:rPr lang="en-US" sz="1400" dirty="0">
                <a:latin typeface="Times New Roman" pitchFamily="18" charset="0"/>
                <a:cs typeface="Arial" charset="0"/>
              </a:rPr>
              <a:t>Indonesia is planning to include nuclear power in its energy mix to strengthen the country’s energy security and mitigate climate change. The NESA will serve as a foundation for the national nuclear energy agency (BATAN) to assess the planned national NES, i.e. fuel cycle facilities for the front end and back end, with several options regarding the reactor types. Indonesia started the assessment in 2012.</a:t>
            </a:r>
            <a:endParaRPr lang="en-GB" sz="1400" dirty="0">
              <a:latin typeface="Times New Roman" pitchFamily="18" charset="0"/>
              <a:cs typeface="Arial" charset="0"/>
            </a:endParaRPr>
          </a:p>
          <a:p>
            <a:r>
              <a:rPr lang="en-US" sz="1400" dirty="0">
                <a:latin typeface="Times New Roman" pitchFamily="18" charset="0"/>
                <a:cs typeface="Arial" charset="0"/>
              </a:rPr>
              <a:t> </a:t>
            </a:r>
            <a:endParaRPr lang="en-GB" sz="1400" dirty="0">
              <a:latin typeface="Times New Roman" pitchFamily="18" charset="0"/>
              <a:cs typeface="Arial" charset="0"/>
            </a:endParaRPr>
          </a:p>
          <a:p>
            <a:r>
              <a:rPr lang="en-US" sz="1400" dirty="0">
                <a:latin typeface="Times New Roman" pitchFamily="18" charset="0"/>
                <a:cs typeface="Arial" charset="0"/>
              </a:rPr>
              <a:t>Romania has requested support from the IAEA to complete a NESA using the INPRO Methodology. The study may help Romania to compare different NESs to find the best scenarios for sustainable nuclear energy development. The Romanian NESA study will be divided into two stages. In Stage 1, which would last about two years, future NES scenarios, including the existing system, will be modeled and the areas of economics, infrastructure and waste management will be assessed using the INPRO Methodology. During Stage 2, which is scheduled thereafter, the areas of proliferation resistance, physical protection, environment and safety of reactors and fuel cycle will be assessed. The Romanian nuclear authority intends to use the results of the NESA to support specific plans for developing the country’s nuclear energy sector.</a:t>
            </a:r>
            <a:endParaRPr lang="en-GB" sz="1400" dirty="0">
              <a:latin typeface="Times New Roman" pitchFamily="18" charset="0"/>
              <a:cs typeface="Arial" charset="0"/>
            </a:endParaRPr>
          </a:p>
          <a:p>
            <a:r>
              <a:rPr lang="en-US" sz="1400" dirty="0">
                <a:latin typeface="Times New Roman" pitchFamily="18" charset="0"/>
                <a:cs typeface="Arial" charset="0"/>
              </a:rPr>
              <a:t> </a:t>
            </a:r>
            <a:endParaRPr lang="en-GB" sz="1400" dirty="0">
              <a:latin typeface="Times New Roman" pitchFamily="18" charset="0"/>
              <a:cs typeface="Arial" charset="0"/>
            </a:endParaRPr>
          </a:p>
        </p:txBody>
      </p:sp>
      <p:sp>
        <p:nvSpPr>
          <p:cNvPr id="4" name="Slide Number Placeholder 3"/>
          <p:cNvSpPr>
            <a:spLocks noGrp="1"/>
          </p:cNvSpPr>
          <p:nvPr>
            <p:ph type="sldNum" sz="quarter" idx="10"/>
          </p:nvPr>
        </p:nvSpPr>
        <p:spPr/>
        <p:txBody>
          <a:bodyPr/>
          <a:lstStyle/>
          <a:p>
            <a:fld id="{6C3D9785-29E1-40D8-AF8D-D79FC014A7C9}" type="slidenum">
              <a:rPr lang="en-GB" smtClean="0">
                <a:solidFill>
                  <a:prstClr val="black"/>
                </a:solidFill>
              </a:rPr>
              <a:pPr/>
              <a:t>21</a:t>
            </a:fld>
            <a:endParaRPr lang="en-GB">
              <a:solidFill>
                <a:prstClr val="black"/>
              </a:solidFill>
            </a:endParaRPr>
          </a:p>
        </p:txBody>
      </p:sp>
      <p:sp>
        <p:nvSpPr>
          <p:cNvPr id="5" name="Date Placeholder 4"/>
          <p:cNvSpPr>
            <a:spLocks noGrp="1"/>
          </p:cNvSpPr>
          <p:nvPr>
            <p:ph type="dt" idx="11"/>
          </p:nvPr>
        </p:nvSpPr>
        <p:spPr/>
        <p:txBody>
          <a:bodyPr/>
          <a:lstStyle/>
          <a:p>
            <a:r>
              <a:rPr lang="en-GB" smtClean="0">
                <a:solidFill>
                  <a:prstClr val="black"/>
                </a:solidFill>
              </a:rPr>
              <a:t>2012-04-23</a:t>
            </a:r>
            <a:endParaRPr lang="en-GB">
              <a:solidFill>
                <a:prstClr val="black"/>
              </a:solidFill>
            </a:endParaRPr>
          </a:p>
        </p:txBody>
      </p:sp>
      <p:sp>
        <p:nvSpPr>
          <p:cNvPr id="6" name="Header Placeholder 5"/>
          <p:cNvSpPr>
            <a:spLocks noGrp="1"/>
          </p:cNvSpPr>
          <p:nvPr>
            <p:ph type="hdr" sz="quarter" idx="12"/>
          </p:nvPr>
        </p:nvSpPr>
        <p:spPr/>
        <p:txBody>
          <a:bodyPr/>
          <a:lstStyle/>
          <a:p>
            <a:r>
              <a:rPr lang="en-GB" smtClean="0">
                <a:solidFill>
                  <a:prstClr val="black"/>
                </a:solidFill>
              </a:rPr>
              <a:t>NESA support package</a:t>
            </a:r>
            <a:endParaRPr lang="en-GB" dirty="0">
              <a:solidFill>
                <a:prstClr val="black"/>
              </a:solidFill>
            </a:endParaRPr>
          </a:p>
        </p:txBody>
      </p:sp>
    </p:spTree>
    <p:extLst>
      <p:ext uri="{BB962C8B-B14F-4D97-AF65-F5344CB8AC3E}">
        <p14:creationId xmlns:p14="http://schemas.microsoft.com/office/powerpoint/2010/main" val="14823692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latin typeface="Arial" pitchFamily="34" charset="0"/>
              <a:cs typeface="Arial" pitchFamily="34" charset="0"/>
            </a:endParaRPr>
          </a:p>
        </p:txBody>
      </p:sp>
      <p:sp>
        <p:nvSpPr>
          <p:cNvPr id="93188"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5357C189-ACCC-47B1-9675-9C1E5375DD14}" type="slidenum">
              <a:rPr lang="en-GB" altLang="en-US">
                <a:latin typeface="Calibri" pitchFamily="34" charset="0"/>
              </a:rPr>
              <a:pPr fontAlgn="base">
                <a:spcBef>
                  <a:spcPct val="0"/>
                </a:spcBef>
                <a:spcAft>
                  <a:spcPct val="0"/>
                </a:spcAft>
              </a:pPr>
              <a:t>22</a:t>
            </a:fld>
            <a:endParaRPr lang="en-GB" altLang="en-US">
              <a:latin typeface="Calibri"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latin typeface="Arial" pitchFamily="34" charset="0"/>
              <a:cs typeface="Arial" pitchFamily="34" charset="0"/>
            </a:endParaRPr>
          </a:p>
        </p:txBody>
      </p:sp>
      <p:sp>
        <p:nvSpPr>
          <p:cNvPr id="94212"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11D7BA6A-A877-47A5-B52F-FFDD8565DA03}" type="slidenum">
              <a:rPr lang="en-GB" altLang="en-US">
                <a:latin typeface="Calibri" pitchFamily="34" charset="0"/>
              </a:rPr>
              <a:pPr fontAlgn="base">
                <a:spcBef>
                  <a:spcPct val="0"/>
                </a:spcBef>
                <a:spcAft>
                  <a:spcPct val="0"/>
                </a:spcAft>
              </a:pPr>
              <a:t>25</a:t>
            </a:fld>
            <a:endParaRPr lang="en-GB" altLang="en-US">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4AFA5E4F-2413-410B-911B-403C597FDBB9}" type="slidenum">
              <a:rPr lang="en-GB" altLang="en-US">
                <a:latin typeface="Calibri" pitchFamily="34" charset="0"/>
              </a:rPr>
              <a:pPr fontAlgn="base">
                <a:spcBef>
                  <a:spcPct val="0"/>
                </a:spcBef>
                <a:spcAft>
                  <a:spcPct val="0"/>
                </a:spcAft>
              </a:pPr>
              <a:t>2</a:t>
            </a:fld>
            <a:endParaRPr lang="en-GB" altLang="en-US">
              <a:latin typeface="Calibri" pitchFamily="34" charset="0"/>
            </a:endParaRPr>
          </a:p>
        </p:txBody>
      </p:sp>
      <p:sp>
        <p:nvSpPr>
          <p:cNvPr id="81923" name="Rectangle 2"/>
          <p:cNvSpPr>
            <a:spLocks noGrp="1" noRot="1" noChangeAspect="1" noChangeArrowheads="1" noTextEdit="1"/>
          </p:cNvSpPr>
          <p:nvPr>
            <p:ph type="sldImg"/>
          </p:nvPr>
        </p:nvSpPr>
        <p:spPr bwMode="auto">
          <a:xfrm>
            <a:off x="968375" y="766763"/>
            <a:ext cx="4905375" cy="36798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4" name="Rectangle 3"/>
          <p:cNvSpPr>
            <a:spLocks noGrp="1" noChangeArrowheads="1"/>
          </p:cNvSpPr>
          <p:nvPr>
            <p:ph type="body" idx="1"/>
          </p:nvPr>
        </p:nvSpPr>
        <p:spPr bwMode="auto">
          <a:xfrm>
            <a:off x="933450" y="4752975"/>
            <a:ext cx="4972050" cy="4448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latin typeface="Arial" pitchFamily="34" charset="0"/>
              <a:cs typeface="Arial" pitchFamily="34" charset="0"/>
            </a:endParaRPr>
          </a:p>
        </p:txBody>
      </p:sp>
      <p:sp>
        <p:nvSpPr>
          <p:cNvPr id="112644"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28C7C20A-AF8A-430D-9B59-6D5987ADC438}" type="slidenum">
              <a:rPr lang="en-GB" altLang="en-US">
                <a:latin typeface="Calibri" pitchFamily="34" charset="0"/>
              </a:rPr>
              <a:pPr fontAlgn="base">
                <a:spcBef>
                  <a:spcPct val="0"/>
                </a:spcBef>
                <a:spcAft>
                  <a:spcPct val="0"/>
                </a:spcAft>
              </a:pPr>
              <a:t>26</a:t>
            </a:fld>
            <a:endParaRPr lang="en-GB" altLang="en-US">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26B9107C-F1B5-49A7-A61E-7AFF834AF91F}" type="slidenum">
              <a:rPr lang="en-US" altLang="en-US">
                <a:latin typeface="Calibri" pitchFamily="34" charset="0"/>
              </a:rPr>
              <a:pPr fontAlgn="base">
                <a:spcBef>
                  <a:spcPct val="0"/>
                </a:spcBef>
                <a:spcAft>
                  <a:spcPct val="0"/>
                </a:spcAft>
              </a:pPr>
              <a:t>3</a:t>
            </a:fld>
            <a:endParaRPr lang="en-US" altLang="en-US">
              <a:latin typeface="Calibri" pitchFamily="34" charset="0"/>
            </a:endParaRPr>
          </a:p>
        </p:txBody>
      </p:sp>
      <p:sp>
        <p:nvSpPr>
          <p:cNvPr id="79875" name="Rectangle 7"/>
          <p:cNvSpPr txBox="1">
            <a:spLocks noGrp="1" noChangeArrowheads="1"/>
          </p:cNvSpPr>
          <p:nvPr/>
        </p:nvSpPr>
        <p:spPr bwMode="auto">
          <a:xfrm>
            <a:off x="3849688" y="9429750"/>
            <a:ext cx="2944812"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181" tIns="47414" rIns="91181" bIns="47414" anchor="b"/>
          <a:lstStyle>
            <a:lvl1pPr defTabSz="458788">
              <a:tabLst>
                <a:tab pos="725488" algn="l"/>
                <a:tab pos="1450975" algn="l"/>
                <a:tab pos="2176463" algn="l"/>
                <a:tab pos="2901950" algn="l"/>
              </a:tabLst>
              <a:defRPr>
                <a:solidFill>
                  <a:schemeClr val="tx1"/>
                </a:solidFill>
                <a:latin typeface="Arial" pitchFamily="34" charset="0"/>
              </a:defRPr>
            </a:lvl1pPr>
            <a:lvl2pPr marL="744538" indent="-285750" defTabSz="458788">
              <a:tabLst>
                <a:tab pos="725488" algn="l"/>
                <a:tab pos="1450975" algn="l"/>
                <a:tab pos="2176463" algn="l"/>
                <a:tab pos="2901950" algn="l"/>
              </a:tabLst>
              <a:defRPr>
                <a:solidFill>
                  <a:schemeClr val="tx1"/>
                </a:solidFill>
                <a:latin typeface="Arial" pitchFamily="34" charset="0"/>
              </a:defRPr>
            </a:lvl2pPr>
            <a:lvl3pPr marL="1146175" indent="-230188" defTabSz="458788">
              <a:tabLst>
                <a:tab pos="725488" algn="l"/>
                <a:tab pos="1450975" algn="l"/>
                <a:tab pos="2176463" algn="l"/>
                <a:tab pos="2901950" algn="l"/>
              </a:tabLst>
              <a:defRPr>
                <a:solidFill>
                  <a:schemeClr val="tx1"/>
                </a:solidFill>
                <a:latin typeface="Arial" pitchFamily="34" charset="0"/>
              </a:defRPr>
            </a:lvl3pPr>
            <a:lvl4pPr marL="1603375" indent="-228600" defTabSz="458788">
              <a:tabLst>
                <a:tab pos="725488" algn="l"/>
                <a:tab pos="1450975" algn="l"/>
                <a:tab pos="2176463" algn="l"/>
                <a:tab pos="2901950" algn="l"/>
              </a:tabLst>
              <a:defRPr>
                <a:solidFill>
                  <a:schemeClr val="tx1"/>
                </a:solidFill>
                <a:latin typeface="Arial" pitchFamily="34" charset="0"/>
              </a:defRPr>
            </a:lvl4pPr>
            <a:lvl5pPr marL="2062163" indent="-228600" defTabSz="458788">
              <a:tabLst>
                <a:tab pos="725488" algn="l"/>
                <a:tab pos="1450975" algn="l"/>
                <a:tab pos="2176463" algn="l"/>
                <a:tab pos="2901950" algn="l"/>
              </a:tabLst>
              <a:defRPr>
                <a:solidFill>
                  <a:schemeClr val="tx1"/>
                </a:solidFill>
                <a:latin typeface="Arial" pitchFamily="34" charset="0"/>
              </a:defRPr>
            </a:lvl5pPr>
            <a:lvl6pPr marL="2519363" indent="-228600" defTabSz="458788" fontAlgn="base">
              <a:spcBef>
                <a:spcPct val="0"/>
              </a:spcBef>
              <a:spcAft>
                <a:spcPct val="0"/>
              </a:spcAft>
              <a:tabLst>
                <a:tab pos="725488" algn="l"/>
                <a:tab pos="1450975" algn="l"/>
                <a:tab pos="2176463" algn="l"/>
                <a:tab pos="2901950" algn="l"/>
              </a:tabLst>
              <a:defRPr>
                <a:solidFill>
                  <a:schemeClr val="tx1"/>
                </a:solidFill>
                <a:latin typeface="Arial" pitchFamily="34" charset="0"/>
              </a:defRPr>
            </a:lvl6pPr>
            <a:lvl7pPr marL="2976563" indent="-228600" defTabSz="458788" fontAlgn="base">
              <a:spcBef>
                <a:spcPct val="0"/>
              </a:spcBef>
              <a:spcAft>
                <a:spcPct val="0"/>
              </a:spcAft>
              <a:tabLst>
                <a:tab pos="725488" algn="l"/>
                <a:tab pos="1450975" algn="l"/>
                <a:tab pos="2176463" algn="l"/>
                <a:tab pos="2901950" algn="l"/>
              </a:tabLst>
              <a:defRPr>
                <a:solidFill>
                  <a:schemeClr val="tx1"/>
                </a:solidFill>
                <a:latin typeface="Arial" pitchFamily="34" charset="0"/>
              </a:defRPr>
            </a:lvl7pPr>
            <a:lvl8pPr marL="3433763" indent="-228600" defTabSz="458788" fontAlgn="base">
              <a:spcBef>
                <a:spcPct val="0"/>
              </a:spcBef>
              <a:spcAft>
                <a:spcPct val="0"/>
              </a:spcAft>
              <a:tabLst>
                <a:tab pos="725488" algn="l"/>
                <a:tab pos="1450975" algn="l"/>
                <a:tab pos="2176463" algn="l"/>
                <a:tab pos="2901950" algn="l"/>
              </a:tabLst>
              <a:defRPr>
                <a:solidFill>
                  <a:schemeClr val="tx1"/>
                </a:solidFill>
                <a:latin typeface="Arial" pitchFamily="34" charset="0"/>
              </a:defRPr>
            </a:lvl8pPr>
            <a:lvl9pPr marL="3890963" indent="-228600" defTabSz="458788" fontAlgn="base">
              <a:spcBef>
                <a:spcPct val="0"/>
              </a:spcBef>
              <a:spcAft>
                <a:spcPct val="0"/>
              </a:spcAft>
              <a:tabLst>
                <a:tab pos="725488" algn="l"/>
                <a:tab pos="1450975" algn="l"/>
                <a:tab pos="2176463" algn="l"/>
                <a:tab pos="2901950" algn="l"/>
              </a:tabLst>
              <a:defRPr>
                <a:solidFill>
                  <a:schemeClr val="tx1"/>
                </a:solidFill>
                <a:latin typeface="Arial" pitchFamily="34" charset="0"/>
              </a:defRPr>
            </a:lvl9pPr>
          </a:lstStyle>
          <a:p>
            <a:pPr algn="r">
              <a:lnSpc>
                <a:spcPct val="98000"/>
              </a:lnSpc>
              <a:buClr>
                <a:srgbClr val="000000"/>
              </a:buClr>
              <a:buSzPct val="45000"/>
              <a:buFont typeface="Wingdings" pitchFamily="2" charset="2"/>
              <a:buNone/>
            </a:pPr>
            <a:fld id="{6B44EA5B-3B88-4C2C-9E39-4DEC280DA054}" type="slidenum">
              <a:rPr lang="en-GB" altLang="en-US" sz="1200">
                <a:solidFill>
                  <a:srgbClr val="000000"/>
                </a:solidFill>
                <a:latin typeface="DejaVu Sans"/>
                <a:ea typeface="DejaVu Sans"/>
                <a:cs typeface="DejaVu Sans"/>
              </a:rPr>
              <a:pPr algn="r">
                <a:lnSpc>
                  <a:spcPct val="98000"/>
                </a:lnSpc>
                <a:buClr>
                  <a:srgbClr val="000000"/>
                </a:buClr>
                <a:buSzPct val="45000"/>
                <a:buFont typeface="Wingdings" pitchFamily="2" charset="2"/>
                <a:buNone/>
              </a:pPr>
              <a:t>3</a:t>
            </a:fld>
            <a:endParaRPr lang="en-GB" altLang="en-US" sz="1200">
              <a:solidFill>
                <a:srgbClr val="000000"/>
              </a:solidFill>
              <a:latin typeface="DejaVu Sans"/>
              <a:ea typeface="DejaVu Sans"/>
              <a:cs typeface="DejaVu Sans"/>
            </a:endParaRPr>
          </a:p>
        </p:txBody>
      </p:sp>
      <p:sp>
        <p:nvSpPr>
          <p:cNvPr id="79876" name="Rectangle 1"/>
          <p:cNvSpPr>
            <a:spLocks noGrp="1" noRot="1" noChangeAspect="1" noChangeArrowheads="1" noTextEdit="1"/>
          </p:cNvSpPr>
          <p:nvPr>
            <p:ph type="sldImg"/>
          </p:nvPr>
        </p:nvSpPr>
        <p:spPr bwMode="auto">
          <a:xfrm>
            <a:off x="915988" y="744538"/>
            <a:ext cx="4965700" cy="37242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7" name="Rectangle 2"/>
          <p:cNvSpPr>
            <a:spLocks noGrp="1" noChangeArrowheads="1"/>
          </p:cNvSpPr>
          <p:nvPr>
            <p:ph type="body" idx="1"/>
          </p:nvPr>
        </p:nvSpPr>
        <p:spPr bwMode="auto">
          <a:xfrm>
            <a:off x="679450" y="4716463"/>
            <a:ext cx="5438775" cy="44688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numCol="1" anchor="ctr" anchorCtr="0" compatLnSpc="1">
            <a:prstTxWarp prst="textNoShape">
              <a:avLst/>
            </a:prstTxWarp>
          </a:bodyPr>
          <a:lstStyle/>
          <a:p>
            <a:pPr>
              <a:spcBef>
                <a:spcPct val="0"/>
              </a:spcBef>
            </a:pPr>
            <a:endParaRPr lang="en-GB"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DB50A284-FA11-406E-A9C0-CDB75837FBAE}" type="slidenum">
              <a:rPr lang="en-US" altLang="en-US">
                <a:latin typeface="Calibri" pitchFamily="34" charset="0"/>
              </a:rPr>
              <a:pPr fontAlgn="base">
                <a:spcBef>
                  <a:spcPct val="0"/>
                </a:spcBef>
                <a:spcAft>
                  <a:spcPct val="0"/>
                </a:spcAft>
              </a:pPr>
              <a:t>7</a:t>
            </a:fld>
            <a:endParaRPr lang="en-US" altLang="en-US">
              <a:latin typeface="Calibri" pitchFamily="34" charset="0"/>
            </a:endParaRPr>
          </a:p>
        </p:txBody>
      </p:sp>
      <p:sp>
        <p:nvSpPr>
          <p:cNvPr id="82947" name="Rectangle 2"/>
          <p:cNvSpPr>
            <a:spLocks noGrp="1" noRot="1" noChangeAspect="1" noChangeArrowheads="1" noTextEdit="1"/>
          </p:cNvSpPr>
          <p:nvPr>
            <p:ph type="sldImg"/>
          </p:nvPr>
        </p:nvSpPr>
        <p:spPr bwMode="auto">
          <a:xfrm>
            <a:off x="1090613" y="877888"/>
            <a:ext cx="4616450" cy="346233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8" name="Rectangle 3"/>
          <p:cNvSpPr>
            <a:spLocks noGrp="1" noChangeArrowheads="1"/>
          </p:cNvSpPr>
          <p:nvPr>
            <p:ph type="body" idx="1"/>
          </p:nvPr>
        </p:nvSpPr>
        <p:spPr bwMode="auto">
          <a:xfrm>
            <a:off x="909638" y="4729163"/>
            <a:ext cx="4976812" cy="44878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22338">
              <a:spcBef>
                <a:spcPct val="0"/>
              </a:spcBef>
            </a:pPr>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latin typeface="Arial" pitchFamily="34" charset="0"/>
              <a:cs typeface="Arial" pitchFamily="34" charset="0"/>
            </a:endParaRPr>
          </a:p>
        </p:txBody>
      </p:sp>
      <p:sp>
        <p:nvSpPr>
          <p:cNvPr id="83972"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BFD3FF9F-31D8-46B1-9391-AB2CC5C70707}" type="slidenum">
              <a:rPr lang="en-GB" altLang="en-US">
                <a:latin typeface="Calibri" pitchFamily="34" charset="0"/>
              </a:rPr>
              <a:pPr fontAlgn="base">
                <a:spcBef>
                  <a:spcPct val="0"/>
                </a:spcBef>
                <a:spcAft>
                  <a:spcPct val="0"/>
                </a:spcAft>
              </a:pPr>
              <a:t>8</a:t>
            </a:fld>
            <a:endParaRPr lang="en-GB" altLang="en-US">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dirty="0" smtClean="0">
                <a:latin typeface="Arial" panose="020B0604020202020204" pitchFamily="34" charset="0"/>
                <a:cs typeface="Arial" panose="020B0604020202020204" pitchFamily="34" charset="0"/>
              </a:rPr>
              <a:t>So what do we do?</a:t>
            </a:r>
          </a:p>
          <a:p>
            <a:r>
              <a:rPr lang="en-GB" i="1" dirty="0" smtClean="0">
                <a:latin typeface="Arial" panose="020B0604020202020204" pitchFamily="34" charset="0"/>
                <a:cs typeface="Arial" panose="020B0604020202020204" pitchFamily="34" charset="0"/>
              </a:rPr>
              <a:t>WE </a:t>
            </a:r>
            <a:r>
              <a:rPr lang="en-GB" dirty="0" smtClean="0">
                <a:latin typeface="Arial" panose="020B0604020202020204" pitchFamily="34" charset="0"/>
                <a:cs typeface="Arial" panose="020B0604020202020204" pitchFamily="34" charset="0"/>
              </a:rPr>
              <a:t>don’t pour concrete. And we don’t finance nuclear power plants. </a:t>
            </a:r>
          </a:p>
          <a:p>
            <a:r>
              <a:rPr lang="en-GB" dirty="0" smtClean="0">
                <a:latin typeface="Arial" panose="020B0604020202020204" pitchFamily="34" charset="0"/>
                <a:cs typeface="Arial" panose="020B0604020202020204" pitchFamily="34" charset="0"/>
              </a:rPr>
              <a:t>But this is what we offer:</a:t>
            </a:r>
          </a:p>
          <a:p>
            <a:endParaRPr lang="en-GB" dirty="0" smtClean="0">
              <a:latin typeface="Arial" panose="020B0604020202020204" pitchFamily="34" charset="0"/>
              <a:cs typeface="Arial" panose="020B0604020202020204" pitchFamily="34" charset="0"/>
            </a:endParaRPr>
          </a:p>
          <a:p>
            <a:r>
              <a:rPr lang="en-GB" dirty="0" smtClean="0">
                <a:latin typeface="Arial" panose="020B0604020202020204" pitchFamily="34" charset="0"/>
                <a:cs typeface="Arial" panose="020B0604020202020204" pitchFamily="34" charset="0"/>
              </a:rPr>
              <a:t>We assemble expert teams to peer-review facilities and plans and to identify potential improvements. We maintain databanks on operating experience, uranium resources, waste inventories, etc. We disseminate operating experience, new knowledge and best practices. We provide direct training and computer packages for distance learning. We publish standards and guidelines. We publish technical guidance and reference documents, and we coordinate research among groups working on common problems…</a:t>
            </a:r>
          </a:p>
        </p:txBody>
      </p:sp>
      <p:sp>
        <p:nvSpPr>
          <p:cNvPr id="5" name="Slide Number Placeholder 4"/>
          <p:cNvSpPr>
            <a:spLocks noGrp="1"/>
          </p:cNvSpPr>
          <p:nvPr>
            <p:ph type="sldNum" sz="quarter" idx="10"/>
          </p:nvPr>
        </p:nvSpPr>
        <p:spPr/>
        <p:txBody>
          <a:bodyPr/>
          <a:lstStyle/>
          <a:p>
            <a:fld id="{08F29755-0CE6-4697-A51C-3F7D1C2F5BD4}" type="slidenum">
              <a:rPr lang="en-GB" smtClean="0"/>
              <a:t>9</a:t>
            </a:fld>
            <a:endParaRPr lang="en-GB"/>
          </a:p>
        </p:txBody>
      </p:sp>
    </p:spTree>
    <p:extLst>
      <p:ext uri="{BB962C8B-B14F-4D97-AF65-F5344CB8AC3E}">
        <p14:creationId xmlns:p14="http://schemas.microsoft.com/office/powerpoint/2010/main" val="3463287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i="0" dirty="0" smtClean="0">
                <a:solidFill>
                  <a:schemeClr val="tx2">
                    <a:lumMod val="10000"/>
                  </a:schemeClr>
                </a:solidFill>
                <a:latin typeface="Arial" panose="020B0604020202020204" pitchFamily="34" charset="0"/>
                <a:cs typeface="Arial" panose="020B0604020202020204" pitchFamily="34" charset="0"/>
              </a:rPr>
              <a:t>One peculiar thing about scientists is that we publish. Whatever we find, we want to share it. And the IAEA, being the hub of international nuclear cooperation, we have been sharing experiences, publishing standards</a:t>
            </a:r>
            <a:r>
              <a:rPr lang="en-GB" sz="1200" b="0" i="0" baseline="0" dirty="0" smtClean="0">
                <a:solidFill>
                  <a:schemeClr val="tx2">
                    <a:lumMod val="10000"/>
                  </a:schemeClr>
                </a:solidFill>
                <a:latin typeface="Arial" panose="020B0604020202020204" pitchFamily="34" charset="0"/>
                <a:cs typeface="Arial" panose="020B0604020202020204" pitchFamily="34" charset="0"/>
              </a:rPr>
              <a:t> and guides for decades now.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i="0" baseline="0" dirty="0" smtClean="0">
              <a:solidFill>
                <a:schemeClr val="tx2">
                  <a:lumMod val="10000"/>
                </a:schemeClr>
              </a:solidFill>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baseline="0" dirty="0" smtClean="0">
                <a:solidFill>
                  <a:schemeClr val="tx2">
                    <a:lumMod val="10000"/>
                  </a:schemeClr>
                </a:solidFill>
                <a:latin typeface="Arial" panose="020B0604020202020204" pitchFamily="34" charset="0"/>
                <a:cs typeface="Arial" panose="020B0604020202020204" pitchFamily="34" charset="0"/>
              </a:rPr>
              <a:t>Lately, we have focussed many publications in the area of our assistance to expanding or newcomer countries.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smtClean="0">
              <a:solidFill>
                <a:schemeClr val="tx1"/>
              </a:solidFill>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Arial" panose="020B0604020202020204" pitchFamily="34" charset="0"/>
                <a:cs typeface="Arial" panose="020B0604020202020204" pitchFamily="34" charset="0"/>
              </a:rPr>
              <a:t>Now let me tell</a:t>
            </a:r>
            <a:r>
              <a:rPr lang="en-GB" sz="1200" b="0" i="0" u="none" strike="noStrike" kern="1200" dirty="0" smtClean="0">
                <a:solidFill>
                  <a:schemeClr val="tx1"/>
                </a:solidFill>
                <a:latin typeface="Arial" panose="020B0604020202020204" pitchFamily="34" charset="0"/>
                <a:cs typeface="Arial" panose="020B0604020202020204" pitchFamily="34" charset="0"/>
              </a:rPr>
              <a:t> you in more concrete terms how we can help you on the fuel cycle:</a:t>
            </a:r>
          </a:p>
        </p:txBody>
      </p:sp>
      <p:sp>
        <p:nvSpPr>
          <p:cNvPr id="5" name="Slide Number Placeholder 4"/>
          <p:cNvSpPr>
            <a:spLocks noGrp="1"/>
          </p:cNvSpPr>
          <p:nvPr>
            <p:ph type="sldNum" sz="quarter" idx="10"/>
          </p:nvPr>
        </p:nvSpPr>
        <p:spPr/>
        <p:txBody>
          <a:bodyPr/>
          <a:lstStyle/>
          <a:p>
            <a:fld id="{08F29755-0CE6-4697-A51C-3F7D1C2F5BD4}" type="slidenum">
              <a:rPr lang="en-GB" smtClean="0"/>
              <a:t>10</a:t>
            </a:fld>
            <a:endParaRPr lang="en-GB"/>
          </a:p>
        </p:txBody>
      </p:sp>
    </p:spTree>
    <p:extLst>
      <p:ext uri="{BB962C8B-B14F-4D97-AF65-F5344CB8AC3E}">
        <p14:creationId xmlns:p14="http://schemas.microsoft.com/office/powerpoint/2010/main" val="5877224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defTabSz="921409" fontAlgn="auto">
              <a:spcBef>
                <a:spcPts val="0"/>
              </a:spcBef>
              <a:spcAft>
                <a:spcPts val="605"/>
              </a:spcAft>
              <a:defRPr/>
            </a:pPr>
            <a:endParaRPr lang="en-GB" dirty="0">
              <a:solidFill>
                <a:schemeClr val="tx1">
                  <a:lumMod val="10000"/>
                </a:schemeClr>
              </a:solidFill>
              <a:latin typeface="Arial" pitchFamily="34" charset="0"/>
              <a:cs typeface="Arial" pitchFamily="34" charset="0"/>
            </a:endParaRPr>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69B5A968-ADBD-4248-85AF-133FD893C745}" type="slidenum">
              <a:rPr lang="en-GB" altLang="en-US">
                <a:latin typeface="Calibri" pitchFamily="34" charset="0"/>
              </a:rPr>
              <a:pPr fontAlgn="base">
                <a:spcBef>
                  <a:spcPct val="0"/>
                </a:spcBef>
                <a:spcAft>
                  <a:spcPct val="0"/>
                </a:spcAft>
              </a:pPr>
              <a:t>11</a:t>
            </a:fld>
            <a:endParaRPr lang="en-GB" altLang="en-US">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endParaRPr lang="en-GB" dirty="0">
              <a:solidFill>
                <a:schemeClr val="tx2">
                  <a:lumMod val="10000"/>
                </a:schemeClr>
              </a:solidFill>
              <a:latin typeface="Arial" panose="020B0604020202020204" pitchFamily="34" charset="0"/>
              <a:cs typeface="Arial" panose="020B0604020202020204" pitchFamily="34" charset="0"/>
            </a:endParaRPr>
          </a:p>
        </p:txBody>
      </p:sp>
      <p:sp>
        <p:nvSpPr>
          <p:cNvPr id="88068"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26883EFE-CDBA-4DD4-95A3-F28E981C766F}" type="slidenum">
              <a:rPr lang="en-GB" altLang="en-US">
                <a:latin typeface="Calibri" pitchFamily="34" charset="0"/>
              </a:rPr>
              <a:pPr fontAlgn="base">
                <a:spcBef>
                  <a:spcPct val="0"/>
                </a:spcBef>
                <a:spcAft>
                  <a:spcPct val="0"/>
                </a:spcAft>
              </a:pPr>
              <a:t>12</a:t>
            </a:fld>
            <a:endParaRPr lang="en-GB" altLang="en-US">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10"/>
          <p:cNvSpPr txBox="1">
            <a:spLocks noChangeArrowheads="1"/>
          </p:cNvSpPr>
          <p:nvPr/>
        </p:nvSpPr>
        <p:spPr bwMode="black">
          <a:xfrm>
            <a:off x="3505200" y="6019800"/>
            <a:ext cx="2209800" cy="661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altLang="en-US" sz="2400" b="1">
                <a:solidFill>
                  <a:srgbClr val="FFFFFF"/>
                </a:solidFill>
              </a:rPr>
              <a:t>IAEA</a:t>
            </a:r>
          </a:p>
          <a:p>
            <a:pPr algn="ctr">
              <a:spcBef>
                <a:spcPct val="50000"/>
              </a:spcBef>
            </a:pPr>
            <a:r>
              <a:rPr lang="en-US" altLang="en-US" sz="900" b="1">
                <a:solidFill>
                  <a:srgbClr val="FFFFFF"/>
                </a:solidFill>
              </a:rPr>
              <a:t>International Atomic Energy Agency</a:t>
            </a:r>
          </a:p>
        </p:txBody>
      </p:sp>
      <p:pic>
        <p:nvPicPr>
          <p:cNvPr id="5" name="Picture 11" descr="\\pc26995\Projects\ICS\ICS.VB6\ICSUI\Graphics\IAEAlogo_Black.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black">
          <a:xfrm>
            <a:off x="4114800" y="5105400"/>
            <a:ext cx="1050925" cy="91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5F5F5F">
                      <a:alpha val="50000"/>
                    </a:srgbClr>
                  </a:outerShdw>
                </a:effectLst>
              </a14:hiddenEffects>
            </a:ext>
          </a:extLst>
        </p:spPr>
      </p:pic>
      <p:pic>
        <p:nvPicPr>
          <p:cNvPr id="6" name="Picture 12" descr="\\161.5.128.084\MTIT-Home\ALICV\My Documents\My Pictures\IAEAPresBkngd.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hidden">
          <a:xfrm>
            <a:off x="0" y="0"/>
            <a:ext cx="9140825"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3"/>
          <p:cNvSpPr>
            <a:spLocks noGrp="1" noChangeArrowheads="1"/>
          </p:cNvSpPr>
          <p:nvPr>
            <p:ph type="ctrTitle"/>
          </p:nvPr>
        </p:nvSpPr>
        <p:spPr>
          <a:xfrm>
            <a:off x="0" y="1000125"/>
            <a:ext cx="9144000" cy="1771650"/>
          </a:xfrm>
        </p:spPr>
        <p:txBody>
          <a:bodyPr/>
          <a:lstStyle>
            <a:lvl1pPr algn="ctr">
              <a:defRPr>
                <a:solidFill>
                  <a:schemeClr val="tx2"/>
                </a:solidFill>
              </a:defRPr>
            </a:lvl1pPr>
          </a:lstStyle>
          <a:p>
            <a:pPr lvl="0"/>
            <a:r>
              <a:rPr lang="en-US" noProof="0" smtClean="0"/>
              <a:t>Click to edit Master title style</a:t>
            </a:r>
          </a:p>
        </p:txBody>
      </p:sp>
      <p:sp>
        <p:nvSpPr>
          <p:cNvPr id="4100" name="Rectangle 4"/>
          <p:cNvSpPr>
            <a:spLocks noGrp="1" noChangeArrowheads="1"/>
          </p:cNvSpPr>
          <p:nvPr>
            <p:ph type="subTitle" idx="1"/>
          </p:nvPr>
        </p:nvSpPr>
        <p:spPr>
          <a:xfrm>
            <a:off x="0" y="2797175"/>
            <a:ext cx="9144000" cy="1727200"/>
          </a:xfrm>
        </p:spPr>
        <p:txBody>
          <a:bodyPr anchor="ctr" anchorCtr="1"/>
          <a:lstStyle>
            <a:lvl1pPr marL="0" indent="0" algn="ctr">
              <a:buFontTx/>
              <a:buNone/>
              <a:defRPr>
                <a:solidFill>
                  <a:schemeClr val="hlink"/>
                </a:solidFill>
              </a:defRPr>
            </a:lvl1pPr>
          </a:lstStyle>
          <a:p>
            <a:pPr lvl="0"/>
            <a:r>
              <a:rPr lang="en-US" noProof="0" smtClean="0"/>
              <a:t>Click to edit Master subtitle style</a:t>
            </a:r>
          </a:p>
        </p:txBody>
      </p:sp>
    </p:spTree>
    <p:extLst>
      <p:ext uri="{BB962C8B-B14F-4D97-AF65-F5344CB8AC3E}">
        <p14:creationId xmlns:p14="http://schemas.microsoft.com/office/powerpoint/2010/main" val="276149320"/>
      </p:ext>
    </p:extLst>
  </p:cSld>
  <p:clrMapOvr>
    <a:overrideClrMapping bg1="dk2" tx1="lt1" bg2="dk1"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9F0452D6-696D-4D95-B773-A8D1050D6862}" type="slidenum">
              <a:rPr lang="en-US"/>
              <a:pPr>
                <a:defRPr/>
              </a:pPr>
              <a:t>‹#›</a:t>
            </a:fld>
            <a:endParaRPr lang="en-US"/>
          </a:p>
        </p:txBody>
      </p:sp>
    </p:spTree>
    <p:extLst>
      <p:ext uri="{BB962C8B-B14F-4D97-AF65-F5344CB8AC3E}">
        <p14:creationId xmlns:p14="http://schemas.microsoft.com/office/powerpoint/2010/main" val="23741018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7825" y="98425"/>
            <a:ext cx="2147888" cy="59975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82575" y="98425"/>
            <a:ext cx="6292850" cy="59975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65016F15-F4FC-4495-884E-1CE53D689142}" type="slidenum">
              <a:rPr lang="en-US"/>
              <a:pPr>
                <a:defRPr/>
              </a:pPr>
              <a:t>‹#›</a:t>
            </a:fld>
            <a:endParaRPr lang="en-US"/>
          </a:p>
        </p:txBody>
      </p:sp>
    </p:spTree>
    <p:extLst>
      <p:ext uri="{BB962C8B-B14F-4D97-AF65-F5344CB8AC3E}">
        <p14:creationId xmlns:p14="http://schemas.microsoft.com/office/powerpoint/2010/main" val="20905330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GB"/>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p:txBody>
          <a:bodyPr/>
          <a:lstStyle>
            <a:lvl1pPr fontAlgn="auto">
              <a:spcBef>
                <a:spcPts val="0"/>
              </a:spcBef>
              <a:spcAft>
                <a:spcPts val="0"/>
              </a:spcAft>
              <a:defRPr>
                <a:solidFill>
                  <a:srgbClr val="000000"/>
                </a:solidFill>
              </a:defRPr>
            </a:lvl1pPr>
          </a:lstStyle>
          <a:p>
            <a:pPr>
              <a:defRPr/>
            </a:pPr>
            <a:endParaRPr lang="en-GB"/>
          </a:p>
        </p:txBody>
      </p:sp>
      <p:sp>
        <p:nvSpPr>
          <p:cNvPr id="8" name="Rectangle 5"/>
          <p:cNvSpPr>
            <a:spLocks noGrp="1" noChangeArrowheads="1"/>
          </p:cNvSpPr>
          <p:nvPr>
            <p:ph type="ftr" sz="quarter" idx="11"/>
          </p:nvPr>
        </p:nvSpPr>
        <p:spPr/>
        <p:txBody>
          <a:bodyPr/>
          <a:lstStyle>
            <a:lvl1pPr fontAlgn="auto">
              <a:spcBef>
                <a:spcPts val="0"/>
              </a:spcBef>
              <a:spcAft>
                <a:spcPts val="0"/>
              </a:spcAft>
              <a:defRPr>
                <a:solidFill>
                  <a:srgbClr val="000000"/>
                </a:solidFill>
              </a:defRPr>
            </a:lvl1pPr>
          </a:lstStyle>
          <a:p>
            <a:pPr>
              <a:defRPr/>
            </a:pPr>
            <a:endParaRPr lang="en-GB"/>
          </a:p>
        </p:txBody>
      </p:sp>
      <p:sp>
        <p:nvSpPr>
          <p:cNvPr id="9" name="Rectangle 6"/>
          <p:cNvSpPr>
            <a:spLocks noGrp="1" noChangeArrowheads="1"/>
          </p:cNvSpPr>
          <p:nvPr>
            <p:ph type="sldNum" sz="quarter" idx="12"/>
          </p:nvPr>
        </p:nvSpPr>
        <p:spPr/>
        <p:txBody>
          <a:bodyPr/>
          <a:lstStyle>
            <a:lvl1pPr fontAlgn="auto">
              <a:spcBef>
                <a:spcPts val="0"/>
              </a:spcBef>
              <a:spcAft>
                <a:spcPts val="0"/>
              </a:spcAft>
              <a:defRPr>
                <a:solidFill>
                  <a:srgbClr val="000000"/>
                </a:solidFill>
              </a:defRPr>
            </a:lvl1pPr>
          </a:lstStyle>
          <a:p>
            <a:pPr>
              <a:defRPr/>
            </a:pPr>
            <a:fld id="{8E30AA8F-BD9A-4CDC-B8D8-EC317F7DFFCE}" type="slidenum">
              <a:rPr lang="en-GB"/>
              <a:pPr>
                <a:defRPr/>
              </a:pPr>
              <a:t>‹#›</a:t>
            </a:fld>
            <a:endParaRPr lang="en-GB"/>
          </a:p>
        </p:txBody>
      </p:sp>
    </p:spTree>
    <p:extLst>
      <p:ext uri="{BB962C8B-B14F-4D97-AF65-F5344CB8AC3E}">
        <p14:creationId xmlns:p14="http://schemas.microsoft.com/office/powerpoint/2010/main" val="32713953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BEAE1E40-70C2-43A5-8EE4-0376B0CBE585}" type="slidenum">
              <a:rPr lang="en-US"/>
              <a:pPr>
                <a:defRPr/>
              </a:pPr>
              <a:t>‹#›</a:t>
            </a:fld>
            <a:endParaRPr lang="en-US"/>
          </a:p>
        </p:txBody>
      </p:sp>
    </p:spTree>
    <p:extLst>
      <p:ext uri="{BB962C8B-B14F-4D97-AF65-F5344CB8AC3E}">
        <p14:creationId xmlns:p14="http://schemas.microsoft.com/office/powerpoint/2010/main" val="20054437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25D880BF-DB14-4B43-BF69-E6B571911BC1}" type="slidenum">
              <a:rPr lang="en-US"/>
              <a:pPr>
                <a:defRPr/>
              </a:pPr>
              <a:t>‹#›</a:t>
            </a:fld>
            <a:endParaRPr lang="en-US"/>
          </a:p>
        </p:txBody>
      </p:sp>
    </p:spTree>
    <p:extLst>
      <p:ext uri="{BB962C8B-B14F-4D97-AF65-F5344CB8AC3E}">
        <p14:creationId xmlns:p14="http://schemas.microsoft.com/office/powerpoint/2010/main" val="648862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82575" y="1524000"/>
            <a:ext cx="4219575"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4550" y="1524000"/>
            <a:ext cx="4221163"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9DF815E5-44A3-4AD0-924D-03501AE6F6B3}" type="slidenum">
              <a:rPr lang="en-US"/>
              <a:pPr>
                <a:defRPr/>
              </a:pPr>
              <a:t>‹#›</a:t>
            </a:fld>
            <a:endParaRPr lang="en-US"/>
          </a:p>
        </p:txBody>
      </p:sp>
    </p:spTree>
    <p:extLst>
      <p:ext uri="{BB962C8B-B14F-4D97-AF65-F5344CB8AC3E}">
        <p14:creationId xmlns:p14="http://schemas.microsoft.com/office/powerpoint/2010/main" val="3240387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8" name="Footer Placeholder 7"/>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9" name="Slide Number Placeholder 8"/>
          <p:cNvSpPr>
            <a:spLocks noGrp="1"/>
          </p:cNvSpPr>
          <p:nvPr>
            <p:ph type="sldNum" sz="quarter" idx="12"/>
          </p:nvPr>
        </p:nvSpPr>
        <p:spPr/>
        <p:txBody>
          <a:bodyPr/>
          <a:lstStyle>
            <a:lvl1pPr fontAlgn="auto">
              <a:spcBef>
                <a:spcPts val="0"/>
              </a:spcBef>
              <a:spcAft>
                <a:spcPts val="0"/>
              </a:spcAft>
              <a:defRPr/>
            </a:lvl1pPr>
          </a:lstStyle>
          <a:p>
            <a:pPr>
              <a:defRPr/>
            </a:pPr>
            <a:fld id="{FB0809FC-2821-4467-8129-1231716E9A9B}" type="slidenum">
              <a:rPr lang="en-US"/>
              <a:pPr>
                <a:defRPr/>
              </a:pPr>
              <a:t>‹#›</a:t>
            </a:fld>
            <a:endParaRPr lang="en-US"/>
          </a:p>
        </p:txBody>
      </p:sp>
    </p:spTree>
    <p:extLst>
      <p:ext uri="{BB962C8B-B14F-4D97-AF65-F5344CB8AC3E}">
        <p14:creationId xmlns:p14="http://schemas.microsoft.com/office/powerpoint/2010/main" val="2598742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4" name="Footer Placeholder 3"/>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5" name="Slide Number Placeholder 4"/>
          <p:cNvSpPr>
            <a:spLocks noGrp="1"/>
          </p:cNvSpPr>
          <p:nvPr>
            <p:ph type="sldNum" sz="quarter" idx="12"/>
          </p:nvPr>
        </p:nvSpPr>
        <p:spPr/>
        <p:txBody>
          <a:bodyPr/>
          <a:lstStyle>
            <a:lvl1pPr fontAlgn="auto">
              <a:spcBef>
                <a:spcPts val="0"/>
              </a:spcBef>
              <a:spcAft>
                <a:spcPts val="0"/>
              </a:spcAft>
              <a:defRPr/>
            </a:lvl1pPr>
          </a:lstStyle>
          <a:p>
            <a:pPr>
              <a:defRPr/>
            </a:pPr>
            <a:fld id="{4F0A03B9-CE47-4987-9B23-A10FBA2F64F5}" type="slidenum">
              <a:rPr lang="en-US"/>
              <a:pPr>
                <a:defRPr/>
              </a:pPr>
              <a:t>‹#›</a:t>
            </a:fld>
            <a:endParaRPr lang="en-US"/>
          </a:p>
        </p:txBody>
      </p:sp>
    </p:spTree>
    <p:extLst>
      <p:ext uri="{BB962C8B-B14F-4D97-AF65-F5344CB8AC3E}">
        <p14:creationId xmlns:p14="http://schemas.microsoft.com/office/powerpoint/2010/main" val="32980882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3" name="Footer Placeholder 2"/>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4" name="Slide Number Placeholder 3"/>
          <p:cNvSpPr>
            <a:spLocks noGrp="1"/>
          </p:cNvSpPr>
          <p:nvPr>
            <p:ph type="sldNum" sz="quarter" idx="12"/>
          </p:nvPr>
        </p:nvSpPr>
        <p:spPr/>
        <p:txBody>
          <a:bodyPr/>
          <a:lstStyle>
            <a:lvl1pPr fontAlgn="auto">
              <a:spcBef>
                <a:spcPts val="0"/>
              </a:spcBef>
              <a:spcAft>
                <a:spcPts val="0"/>
              </a:spcAft>
              <a:defRPr/>
            </a:lvl1pPr>
          </a:lstStyle>
          <a:p>
            <a:pPr>
              <a:defRPr/>
            </a:pPr>
            <a:fld id="{189DEDAB-FEBA-4F6C-974C-8DB94AFFAA74}" type="slidenum">
              <a:rPr lang="en-US"/>
              <a:pPr>
                <a:defRPr/>
              </a:pPr>
              <a:t>‹#›</a:t>
            </a:fld>
            <a:endParaRPr lang="en-US"/>
          </a:p>
        </p:txBody>
      </p:sp>
    </p:spTree>
    <p:extLst>
      <p:ext uri="{BB962C8B-B14F-4D97-AF65-F5344CB8AC3E}">
        <p14:creationId xmlns:p14="http://schemas.microsoft.com/office/powerpoint/2010/main" val="41802615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0CD6384E-499E-4606-8F32-2556FE7228AB}" type="slidenum">
              <a:rPr lang="en-US"/>
              <a:pPr>
                <a:defRPr/>
              </a:pPr>
              <a:t>‹#›</a:t>
            </a:fld>
            <a:endParaRPr lang="en-US"/>
          </a:p>
        </p:txBody>
      </p:sp>
    </p:spTree>
    <p:extLst>
      <p:ext uri="{BB962C8B-B14F-4D97-AF65-F5344CB8AC3E}">
        <p14:creationId xmlns:p14="http://schemas.microsoft.com/office/powerpoint/2010/main" val="3879057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7FE9D033-A838-4B2C-8B43-D447E835DB3A}" type="slidenum">
              <a:rPr lang="en-US"/>
              <a:pPr>
                <a:defRPr/>
              </a:pPr>
              <a:t>‹#›</a:t>
            </a:fld>
            <a:endParaRPr lang="en-US"/>
          </a:p>
        </p:txBody>
      </p:sp>
    </p:spTree>
    <p:extLst>
      <p:ext uri="{BB962C8B-B14F-4D97-AF65-F5344CB8AC3E}">
        <p14:creationId xmlns:p14="http://schemas.microsoft.com/office/powerpoint/2010/main" val="1244805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366CC"/>
        </a:solidFill>
        <a:effectLst/>
      </p:bgPr>
    </p:bg>
    <p:spTree>
      <p:nvGrpSpPr>
        <p:cNvPr id="1" name=""/>
        <p:cNvGrpSpPr/>
        <p:nvPr/>
      </p:nvGrpSpPr>
      <p:grpSpPr>
        <a:xfrm>
          <a:off x="0" y="0"/>
          <a:ext cx="0" cy="0"/>
          <a:chOff x="0" y="0"/>
          <a:chExt cx="0" cy="0"/>
        </a:xfrm>
      </p:grpSpPr>
      <p:pic>
        <p:nvPicPr>
          <p:cNvPr id="1026" name="Picture 9" descr="\\pc26995\Projects\ICS\ICS.VB6\ICSUI\Graphics\IAEAlogo_Black.wmf"/>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black">
          <a:xfrm>
            <a:off x="304800" y="6110288"/>
            <a:ext cx="6858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3378596" algn="ctr" rotWithShape="0">
                    <a:srgbClr val="5F5F5F">
                      <a:alpha val="50000"/>
                    </a:srgbClr>
                  </a:outerShdw>
                </a:effectLst>
              </a14:hiddenEffects>
            </a:ext>
          </a:extLst>
        </p:spPr>
      </p:pic>
      <p:sp>
        <p:nvSpPr>
          <p:cNvPr id="1027" name="Text Box 10"/>
          <p:cNvSpPr txBox="1">
            <a:spLocks noChangeArrowheads="1"/>
          </p:cNvSpPr>
          <p:nvPr/>
        </p:nvSpPr>
        <p:spPr bwMode="black">
          <a:xfrm>
            <a:off x="990600" y="6202363"/>
            <a:ext cx="91440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spcBef>
                <a:spcPct val="50000"/>
              </a:spcBef>
            </a:pPr>
            <a:r>
              <a:rPr lang="en-US" altLang="en-US" sz="2200" b="1">
                <a:solidFill>
                  <a:srgbClr val="FFFFFF"/>
                </a:solidFill>
              </a:rPr>
              <a:t>IAEA</a:t>
            </a:r>
          </a:p>
        </p:txBody>
      </p:sp>
      <p:pic>
        <p:nvPicPr>
          <p:cNvPr id="1028" name="Picture 8" descr="slide_logo_bg2.jpg                                             00056D31Macintosh HD                   B746CC0A:"/>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hidden">
          <a:xfrm>
            <a:off x="0" y="0"/>
            <a:ext cx="9144000" cy="686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Rectangle 3"/>
          <p:cNvSpPr>
            <a:spLocks noGrp="1" noChangeArrowheads="1"/>
          </p:cNvSpPr>
          <p:nvPr>
            <p:ph type="title"/>
          </p:nvPr>
        </p:nvSpPr>
        <p:spPr bwMode="black">
          <a:xfrm>
            <a:off x="282575" y="98425"/>
            <a:ext cx="8534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30" name="Rectangle 4"/>
          <p:cNvSpPr>
            <a:spLocks noGrp="1" noChangeArrowheads="1"/>
          </p:cNvSpPr>
          <p:nvPr>
            <p:ph type="body" idx="1"/>
          </p:nvPr>
        </p:nvSpPr>
        <p:spPr bwMode="black">
          <a:xfrm>
            <a:off x="282575" y="1524000"/>
            <a:ext cx="8593138"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7" name="Rectangle 5"/>
          <p:cNvSpPr>
            <a:spLocks noGrp="1" noChangeArrowheads="1"/>
          </p:cNvSpPr>
          <p:nvPr>
            <p:ph type="dt" sz="half" idx="2"/>
          </p:nvPr>
        </p:nvSpPr>
        <p:spPr bwMode="white">
          <a:xfrm>
            <a:off x="6783388" y="6369050"/>
            <a:ext cx="1676400"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rgbClr val="D5D7D8"/>
                </a:solidFill>
                <a:latin typeface="+mn-lt"/>
                <a:cs typeface="+mn-cs"/>
              </a:defRPr>
            </a:lvl1pPr>
          </a:lstStyle>
          <a:p>
            <a:pPr>
              <a:defRPr/>
            </a:pPr>
            <a:endParaRPr lang="en-US"/>
          </a:p>
        </p:txBody>
      </p:sp>
      <p:sp>
        <p:nvSpPr>
          <p:cNvPr id="3078" name="Rectangle 6"/>
          <p:cNvSpPr>
            <a:spLocks noGrp="1" noChangeArrowheads="1"/>
          </p:cNvSpPr>
          <p:nvPr>
            <p:ph type="ftr" sz="quarter" idx="3"/>
          </p:nvPr>
        </p:nvSpPr>
        <p:spPr bwMode="white">
          <a:xfrm>
            <a:off x="4154488" y="6369050"/>
            <a:ext cx="2624137"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rgbClr val="D5D7D8"/>
                </a:solidFill>
                <a:latin typeface="+mn-lt"/>
                <a:cs typeface="+mn-cs"/>
              </a:defRPr>
            </a:lvl1pPr>
          </a:lstStyle>
          <a:p>
            <a:pPr>
              <a:defRPr/>
            </a:pPr>
            <a:endParaRPr lang="en-US"/>
          </a:p>
        </p:txBody>
      </p:sp>
      <p:sp>
        <p:nvSpPr>
          <p:cNvPr id="3079" name="Rectangle 7"/>
          <p:cNvSpPr>
            <a:spLocks noGrp="1" noChangeArrowheads="1"/>
          </p:cNvSpPr>
          <p:nvPr>
            <p:ph type="sldNum" sz="quarter" idx="4"/>
          </p:nvPr>
        </p:nvSpPr>
        <p:spPr bwMode="white">
          <a:xfrm>
            <a:off x="8472488" y="6369050"/>
            <a:ext cx="509587"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rgbClr val="D5D7D8"/>
                </a:solidFill>
                <a:latin typeface="+mn-lt"/>
                <a:cs typeface="+mn-cs"/>
              </a:defRPr>
            </a:lvl1pPr>
          </a:lstStyle>
          <a:p>
            <a:pPr>
              <a:defRPr/>
            </a:pPr>
            <a:fld id="{59F842F4-665D-4A2C-A3A0-2E8868AB0C56}"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Lst>
  <p:txStyles>
    <p:titleStyle>
      <a:lvl1pPr algn="l" rtl="0" fontAlgn="base">
        <a:spcBef>
          <a:spcPct val="20000"/>
        </a:spcBef>
        <a:spcAft>
          <a:spcPct val="0"/>
        </a:spcAft>
        <a:defRPr sz="3600" b="1">
          <a:solidFill>
            <a:srgbClr val="CCECFF"/>
          </a:solidFill>
          <a:latin typeface="+mj-lt"/>
          <a:ea typeface="+mj-ea"/>
          <a:cs typeface="+mj-cs"/>
        </a:defRPr>
      </a:lvl1pPr>
      <a:lvl2pPr algn="l" rtl="0" fontAlgn="base">
        <a:spcBef>
          <a:spcPct val="20000"/>
        </a:spcBef>
        <a:spcAft>
          <a:spcPct val="0"/>
        </a:spcAft>
        <a:defRPr sz="3600" b="1">
          <a:solidFill>
            <a:srgbClr val="CCECFF"/>
          </a:solidFill>
          <a:latin typeface="Arial" charset="0"/>
        </a:defRPr>
      </a:lvl2pPr>
      <a:lvl3pPr algn="l" rtl="0" fontAlgn="base">
        <a:spcBef>
          <a:spcPct val="20000"/>
        </a:spcBef>
        <a:spcAft>
          <a:spcPct val="0"/>
        </a:spcAft>
        <a:defRPr sz="3600" b="1">
          <a:solidFill>
            <a:srgbClr val="CCECFF"/>
          </a:solidFill>
          <a:latin typeface="Arial" charset="0"/>
        </a:defRPr>
      </a:lvl3pPr>
      <a:lvl4pPr algn="l" rtl="0" fontAlgn="base">
        <a:spcBef>
          <a:spcPct val="20000"/>
        </a:spcBef>
        <a:spcAft>
          <a:spcPct val="0"/>
        </a:spcAft>
        <a:defRPr sz="3600" b="1">
          <a:solidFill>
            <a:srgbClr val="CCECFF"/>
          </a:solidFill>
          <a:latin typeface="Arial" charset="0"/>
        </a:defRPr>
      </a:lvl4pPr>
      <a:lvl5pPr algn="l" rtl="0" fontAlgn="base">
        <a:spcBef>
          <a:spcPct val="20000"/>
        </a:spcBef>
        <a:spcAft>
          <a:spcPct val="0"/>
        </a:spcAft>
        <a:defRPr sz="3600" b="1">
          <a:solidFill>
            <a:srgbClr val="CCECFF"/>
          </a:solidFill>
          <a:latin typeface="Arial" charset="0"/>
        </a:defRPr>
      </a:lvl5pPr>
      <a:lvl6pPr marL="457200" algn="l" rtl="0" eaLnBrk="1" fontAlgn="base" hangingPunct="1">
        <a:spcBef>
          <a:spcPct val="20000"/>
        </a:spcBef>
        <a:spcAft>
          <a:spcPct val="0"/>
        </a:spcAft>
        <a:defRPr sz="3600" b="1">
          <a:solidFill>
            <a:srgbClr val="CCECFF"/>
          </a:solidFill>
          <a:latin typeface="Arial" charset="0"/>
        </a:defRPr>
      </a:lvl6pPr>
      <a:lvl7pPr marL="914400" algn="l" rtl="0" eaLnBrk="1" fontAlgn="base" hangingPunct="1">
        <a:spcBef>
          <a:spcPct val="20000"/>
        </a:spcBef>
        <a:spcAft>
          <a:spcPct val="0"/>
        </a:spcAft>
        <a:defRPr sz="3600" b="1">
          <a:solidFill>
            <a:srgbClr val="CCECFF"/>
          </a:solidFill>
          <a:latin typeface="Arial" charset="0"/>
        </a:defRPr>
      </a:lvl7pPr>
      <a:lvl8pPr marL="1371600" algn="l" rtl="0" eaLnBrk="1" fontAlgn="base" hangingPunct="1">
        <a:spcBef>
          <a:spcPct val="20000"/>
        </a:spcBef>
        <a:spcAft>
          <a:spcPct val="0"/>
        </a:spcAft>
        <a:defRPr sz="3600" b="1">
          <a:solidFill>
            <a:srgbClr val="CCECFF"/>
          </a:solidFill>
          <a:latin typeface="Arial" charset="0"/>
        </a:defRPr>
      </a:lvl8pPr>
      <a:lvl9pPr marL="1828800" algn="l" rtl="0" eaLnBrk="1" fontAlgn="base" hangingPunct="1">
        <a:spcBef>
          <a:spcPct val="20000"/>
        </a:spcBef>
        <a:spcAft>
          <a:spcPct val="0"/>
        </a:spcAft>
        <a:defRPr sz="3600" b="1">
          <a:solidFill>
            <a:srgbClr val="CCECFF"/>
          </a:solidFill>
          <a:latin typeface="Arial" charset="0"/>
        </a:defRPr>
      </a:lvl9pPr>
    </p:titleStyle>
    <p:bodyStyle>
      <a:lvl1pPr marL="342900" indent="-342900" algn="l" rtl="0" fontAlgn="base">
        <a:spcBef>
          <a:spcPct val="20000"/>
        </a:spcBef>
        <a:spcAft>
          <a:spcPct val="0"/>
        </a:spcAft>
        <a:buClr>
          <a:srgbClr val="99CCFF"/>
        </a:buClr>
        <a:buSzPct val="110000"/>
        <a:buChar char="•"/>
        <a:defRPr sz="3200">
          <a:solidFill>
            <a:srgbClr val="FFFFCC"/>
          </a:solidFill>
          <a:latin typeface="+mn-lt"/>
          <a:ea typeface="+mn-ea"/>
          <a:cs typeface="+mn-cs"/>
        </a:defRPr>
      </a:lvl1pPr>
      <a:lvl2pPr marL="742950" indent="-285750" algn="l" rtl="0" fontAlgn="base">
        <a:spcBef>
          <a:spcPct val="20000"/>
        </a:spcBef>
        <a:spcAft>
          <a:spcPct val="0"/>
        </a:spcAft>
        <a:buClr>
          <a:srgbClr val="99CCFF"/>
        </a:buClr>
        <a:buSzPct val="110000"/>
        <a:buChar char="•"/>
        <a:defRPr sz="2800">
          <a:solidFill>
            <a:srgbClr val="FFFFCC"/>
          </a:solidFill>
          <a:latin typeface="+mn-lt"/>
        </a:defRPr>
      </a:lvl2pPr>
      <a:lvl3pPr marL="1143000" indent="-228600" algn="l" rtl="0" fontAlgn="base">
        <a:spcBef>
          <a:spcPct val="20000"/>
        </a:spcBef>
        <a:spcAft>
          <a:spcPct val="0"/>
        </a:spcAft>
        <a:buClr>
          <a:srgbClr val="99CCFF"/>
        </a:buClr>
        <a:buSzPct val="110000"/>
        <a:buChar char="•"/>
        <a:defRPr sz="2400">
          <a:solidFill>
            <a:srgbClr val="FFFFCC"/>
          </a:solidFill>
          <a:latin typeface="+mn-lt"/>
        </a:defRPr>
      </a:lvl3pPr>
      <a:lvl4pPr marL="1600200" indent="-228600" algn="l" rtl="0" fontAlgn="base">
        <a:spcBef>
          <a:spcPct val="20000"/>
        </a:spcBef>
        <a:spcAft>
          <a:spcPct val="0"/>
        </a:spcAft>
        <a:buClr>
          <a:srgbClr val="99CCFF"/>
        </a:buClr>
        <a:buSzPct val="110000"/>
        <a:buChar char="•"/>
        <a:defRPr sz="2400">
          <a:solidFill>
            <a:srgbClr val="FFFFCC"/>
          </a:solidFill>
          <a:latin typeface="+mn-lt"/>
        </a:defRPr>
      </a:lvl4pPr>
      <a:lvl5pPr marL="2057400" indent="-228600" algn="l" rtl="0" fontAlgn="base">
        <a:spcBef>
          <a:spcPct val="20000"/>
        </a:spcBef>
        <a:spcAft>
          <a:spcPct val="0"/>
        </a:spcAft>
        <a:buClr>
          <a:srgbClr val="99CCFF"/>
        </a:buClr>
        <a:buSzPct val="110000"/>
        <a:buChar char="•"/>
        <a:defRPr sz="2400">
          <a:solidFill>
            <a:srgbClr val="FFFFCC"/>
          </a:solidFill>
          <a:latin typeface="+mn-lt"/>
        </a:defRPr>
      </a:lvl5pPr>
      <a:lvl6pPr marL="2514600" indent="-228600" algn="l" rtl="0" eaLnBrk="1" fontAlgn="base" hangingPunct="1">
        <a:spcBef>
          <a:spcPct val="20000"/>
        </a:spcBef>
        <a:spcAft>
          <a:spcPct val="0"/>
        </a:spcAft>
        <a:buClr>
          <a:srgbClr val="99CCFF"/>
        </a:buClr>
        <a:buSzPct val="110000"/>
        <a:buChar char="•"/>
        <a:defRPr sz="2400">
          <a:solidFill>
            <a:srgbClr val="FFFFCC"/>
          </a:solidFill>
          <a:latin typeface="+mn-lt"/>
        </a:defRPr>
      </a:lvl6pPr>
      <a:lvl7pPr marL="2971800" indent="-228600" algn="l" rtl="0" eaLnBrk="1" fontAlgn="base" hangingPunct="1">
        <a:spcBef>
          <a:spcPct val="20000"/>
        </a:spcBef>
        <a:spcAft>
          <a:spcPct val="0"/>
        </a:spcAft>
        <a:buClr>
          <a:srgbClr val="99CCFF"/>
        </a:buClr>
        <a:buSzPct val="110000"/>
        <a:buChar char="•"/>
        <a:defRPr sz="2400">
          <a:solidFill>
            <a:srgbClr val="FFFFCC"/>
          </a:solidFill>
          <a:latin typeface="+mn-lt"/>
        </a:defRPr>
      </a:lvl7pPr>
      <a:lvl8pPr marL="3429000" indent="-228600" algn="l" rtl="0" eaLnBrk="1" fontAlgn="base" hangingPunct="1">
        <a:spcBef>
          <a:spcPct val="20000"/>
        </a:spcBef>
        <a:spcAft>
          <a:spcPct val="0"/>
        </a:spcAft>
        <a:buClr>
          <a:srgbClr val="99CCFF"/>
        </a:buClr>
        <a:buSzPct val="110000"/>
        <a:buChar char="•"/>
        <a:defRPr sz="2400">
          <a:solidFill>
            <a:srgbClr val="FFFFCC"/>
          </a:solidFill>
          <a:latin typeface="+mn-lt"/>
        </a:defRPr>
      </a:lvl8pPr>
      <a:lvl9pPr marL="3886200" indent="-228600" algn="l" rtl="0" eaLnBrk="1" fontAlgn="base" hangingPunct="1">
        <a:spcBef>
          <a:spcPct val="20000"/>
        </a:spcBef>
        <a:spcAft>
          <a:spcPct val="0"/>
        </a:spcAft>
        <a:buClr>
          <a:srgbClr val="99CCFF"/>
        </a:buClr>
        <a:buSzPct val="110000"/>
        <a:buChar char="•"/>
        <a:defRPr sz="2400">
          <a:solidFill>
            <a:srgbClr val="FFFFC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35.png"/><Relationship Id="rId2" Type="http://schemas.openxmlformats.org/officeDocument/2006/relationships/notesSlide" Target="../notesSlides/notesSlide7.xml"/><Relationship Id="rId16" Type="http://schemas.openxmlformats.org/officeDocument/2006/relationships/image" Target="../media/image34.png"/><Relationship Id="rId1" Type="http://schemas.openxmlformats.org/officeDocument/2006/relationships/slideLayout" Target="../slideLayouts/slideLayout4.xml"/><Relationship Id="rId6" Type="http://schemas.openxmlformats.org/officeDocument/2006/relationships/image" Target="../media/image24.png"/><Relationship Id="rId11" Type="http://schemas.openxmlformats.org/officeDocument/2006/relationships/image" Target="../media/image29.jpeg"/><Relationship Id="rId5" Type="http://schemas.openxmlformats.org/officeDocument/2006/relationships/image" Target="../media/image23.png"/><Relationship Id="rId15" Type="http://schemas.openxmlformats.org/officeDocument/2006/relationships/image" Target="../media/image33.png"/><Relationship Id="rId10" Type="http://schemas.openxmlformats.org/officeDocument/2006/relationships/image" Target="../media/image28.jpeg"/><Relationship Id="rId4" Type="http://schemas.openxmlformats.org/officeDocument/2006/relationships/image" Target="../media/image22.jpeg"/><Relationship Id="rId9" Type="http://schemas.openxmlformats.org/officeDocument/2006/relationships/image" Target="../media/image27.png"/><Relationship Id="rId14" Type="http://schemas.openxmlformats.org/officeDocument/2006/relationships/image" Target="../media/image3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emf"/></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jpeg"/></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44.jpeg"/></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22.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8" Type="http://schemas.openxmlformats.org/officeDocument/2006/relationships/hyperlink" Target="http://www.iaea.org/inis/" TargetMode="External"/><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wmf"/><Relationship Id="rId10" Type="http://schemas.openxmlformats.org/officeDocument/2006/relationships/image" Target="../media/image20.png"/><Relationship Id="rId4" Type="http://schemas.openxmlformats.org/officeDocument/2006/relationships/image" Target="../media/image15.png"/><Relationship Id="rId9" Type="http://schemas.openxmlformats.org/officeDocument/2006/relationships/image" Target="../media/image19.jpeg"/></Relationships>
</file>

<file path=ppt/slides/_rels/slide2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1.emf"/><Relationship Id="rId5" Type="http://schemas.openxmlformats.org/officeDocument/2006/relationships/oleObject" Target="../embeddings/Microsoft_Excel_97-2003_Worksheet1.xls"/><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chart" Target="../charts/chart8.xml"/><Relationship Id="rId3" Type="http://schemas.openxmlformats.org/officeDocument/2006/relationships/chart" Target="../charts/chart3.xml"/><Relationship Id="rId7" Type="http://schemas.openxmlformats.org/officeDocument/2006/relationships/chart" Target="../charts/chart7.xml"/><Relationship Id="rId2" Type="http://schemas.openxmlformats.org/officeDocument/2006/relationships/image" Target="../media/image12.jpeg"/><Relationship Id="rId1" Type="http://schemas.openxmlformats.org/officeDocument/2006/relationships/slideLayout" Target="../slideLayouts/slideLayout12.xml"/><Relationship Id="rId6" Type="http://schemas.openxmlformats.org/officeDocument/2006/relationships/chart" Target="../charts/chart6.xml"/><Relationship Id="rId5" Type="http://schemas.openxmlformats.org/officeDocument/2006/relationships/chart" Target="../charts/chart5.xml"/><Relationship Id="rId10" Type="http://schemas.openxmlformats.org/officeDocument/2006/relationships/chart" Target="../charts/chart10.xml"/><Relationship Id="rId4" Type="http://schemas.openxmlformats.org/officeDocument/2006/relationships/chart" Target="../charts/chart4.xml"/><Relationship Id="rId9" Type="http://schemas.openxmlformats.org/officeDocument/2006/relationships/chart" Target="../charts/char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www.iaea.org/inis/" TargetMode="External"/><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wmf"/><Relationship Id="rId10" Type="http://schemas.openxmlformats.org/officeDocument/2006/relationships/image" Target="../media/image20.png"/><Relationship Id="rId4" Type="http://schemas.openxmlformats.org/officeDocument/2006/relationships/image" Target="../media/image15.png"/><Relationship Id="rId9"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smtClean="0">
                <a:solidFill>
                  <a:srgbClr val="FFFF00"/>
                </a:solidFill>
              </a:rPr>
              <a:t>Nuclear Power - Current </a:t>
            </a:r>
            <a:r>
              <a:rPr lang="en-US" altLang="en-US" dirty="0" smtClean="0">
                <a:solidFill>
                  <a:srgbClr val="FFFF00"/>
                </a:solidFill>
              </a:rPr>
              <a:t>status: </a:t>
            </a:r>
            <a:r>
              <a:rPr lang="en-US" altLang="en-US" dirty="0" smtClean="0">
                <a:solidFill>
                  <a:srgbClr val="FFFF00"/>
                </a:solidFill>
              </a:rPr>
              <a:t/>
            </a:r>
            <a:br>
              <a:rPr lang="en-US" altLang="en-US" dirty="0" smtClean="0">
                <a:solidFill>
                  <a:srgbClr val="FFFF00"/>
                </a:solidFill>
              </a:rPr>
            </a:br>
            <a:r>
              <a:rPr lang="en-US" altLang="en-US" sz="2800" dirty="0" smtClean="0">
                <a:solidFill>
                  <a:srgbClr val="FFFF00"/>
                </a:solidFill>
              </a:rPr>
              <a:t>June </a:t>
            </a:r>
            <a:r>
              <a:rPr lang="en-US" altLang="en-US" sz="2800" dirty="0" smtClean="0">
                <a:solidFill>
                  <a:srgbClr val="FFFF00"/>
                </a:solidFill>
              </a:rPr>
              <a:t>2014</a:t>
            </a:r>
          </a:p>
        </p:txBody>
      </p:sp>
      <p:sp>
        <p:nvSpPr>
          <p:cNvPr id="70659" name="Rectangle 3"/>
          <p:cNvSpPr>
            <a:spLocks noGrp="1" noChangeArrowheads="1"/>
          </p:cNvSpPr>
          <p:nvPr>
            <p:ph type="body" idx="1"/>
          </p:nvPr>
        </p:nvSpPr>
        <p:spPr>
          <a:xfrm>
            <a:off x="282575" y="981075"/>
            <a:ext cx="4433888" cy="5114925"/>
          </a:xfrm>
        </p:spPr>
        <p:txBody>
          <a:bodyPr/>
          <a:lstStyle/>
          <a:p>
            <a:pPr>
              <a:lnSpc>
                <a:spcPct val="90000"/>
              </a:lnSpc>
              <a:buFontTx/>
              <a:buNone/>
              <a:defRPr/>
            </a:pPr>
            <a:r>
              <a:rPr lang="en-US" b="1" u="sng" dirty="0">
                <a:effectLst>
                  <a:outerShdw blurRad="50800" dist="38100" dir="2700000" algn="tl" rotWithShape="0">
                    <a:prstClr val="black">
                      <a:alpha val="40000"/>
                    </a:prstClr>
                  </a:outerShdw>
                </a:effectLst>
              </a:rPr>
              <a:t>In operation</a:t>
            </a:r>
          </a:p>
          <a:p>
            <a:pPr>
              <a:lnSpc>
                <a:spcPct val="90000"/>
              </a:lnSpc>
              <a:buFontTx/>
              <a:buNone/>
              <a:defRPr/>
            </a:pPr>
            <a:r>
              <a:rPr lang="en-US" sz="2800" b="1" dirty="0" smtClean="0">
                <a:effectLst>
                  <a:outerShdw blurRad="50800" dist="38100" dir="2700000" algn="tl" rotWithShape="0">
                    <a:prstClr val="black">
                      <a:alpha val="40000"/>
                    </a:prstClr>
                  </a:outerShdw>
                </a:effectLst>
              </a:rPr>
              <a:t>435 </a:t>
            </a:r>
            <a:r>
              <a:rPr lang="en-US" sz="2800" b="1" dirty="0">
                <a:effectLst>
                  <a:outerShdw blurRad="50800" dist="38100" dir="2700000" algn="tl" rotWithShape="0">
                    <a:prstClr val="black">
                      <a:alpha val="40000"/>
                    </a:prstClr>
                  </a:outerShdw>
                </a:effectLst>
              </a:rPr>
              <a:t>nuclear power</a:t>
            </a:r>
          </a:p>
          <a:p>
            <a:pPr>
              <a:lnSpc>
                <a:spcPct val="90000"/>
              </a:lnSpc>
              <a:buFontTx/>
              <a:buNone/>
              <a:defRPr/>
            </a:pPr>
            <a:r>
              <a:rPr lang="en-US" sz="2800" b="1" dirty="0">
                <a:effectLst>
                  <a:outerShdw blurRad="50800" dist="38100" dir="2700000" algn="tl" rotWithShape="0">
                    <a:prstClr val="black">
                      <a:alpha val="40000"/>
                    </a:prstClr>
                  </a:outerShdw>
                </a:effectLst>
              </a:rPr>
              <a:t>reactors </a:t>
            </a:r>
            <a:r>
              <a:rPr lang="en-US" sz="2800" b="1" dirty="0" smtClean="0">
                <a:effectLst>
                  <a:outerShdw blurRad="50800" dist="38100" dir="2700000" algn="tl" rotWithShape="0">
                    <a:prstClr val="black">
                      <a:alpha val="40000"/>
                    </a:prstClr>
                  </a:outerShdw>
                </a:effectLst>
              </a:rPr>
              <a:t>[372 812 </a:t>
            </a:r>
            <a:r>
              <a:rPr lang="en-US" sz="2800" b="1" dirty="0" err="1" smtClean="0">
                <a:effectLst>
                  <a:outerShdw blurRad="50800" dist="38100" dir="2700000" algn="tl" rotWithShape="0">
                    <a:prstClr val="black">
                      <a:alpha val="40000"/>
                    </a:prstClr>
                  </a:outerShdw>
                </a:effectLst>
              </a:rPr>
              <a:t>GW</a:t>
            </a:r>
            <a:r>
              <a:rPr lang="en-US" sz="2800" b="1" baseline="-25000" dirty="0" err="1" smtClean="0">
                <a:effectLst>
                  <a:outerShdw blurRad="50800" dist="38100" dir="2700000" algn="tl" rotWithShape="0">
                    <a:prstClr val="black">
                      <a:alpha val="40000"/>
                    </a:prstClr>
                  </a:outerShdw>
                </a:effectLst>
              </a:rPr>
              <a:t>e</a:t>
            </a:r>
            <a:r>
              <a:rPr lang="en-US" sz="2800" b="1" dirty="0" smtClean="0">
                <a:effectLst>
                  <a:outerShdw blurRad="50800" dist="38100" dir="2700000" algn="tl" rotWithShape="0">
                    <a:prstClr val="black">
                      <a:alpha val="40000"/>
                    </a:prstClr>
                  </a:outerShdw>
                </a:effectLst>
              </a:rPr>
              <a:t>]</a:t>
            </a:r>
            <a:r>
              <a:rPr lang="en-US" sz="1600" b="1" dirty="0" smtClean="0">
                <a:effectLst>
                  <a:outerShdw blurRad="50800" dist="38100" dir="2700000" algn="tl" rotWithShape="0">
                    <a:prstClr val="black">
                      <a:alpha val="40000"/>
                    </a:prstClr>
                  </a:outerShdw>
                </a:effectLst>
              </a:rPr>
              <a:t> </a:t>
            </a:r>
          </a:p>
          <a:p>
            <a:pPr>
              <a:lnSpc>
                <a:spcPct val="90000"/>
              </a:lnSpc>
              <a:defRPr/>
            </a:pPr>
            <a:r>
              <a:rPr lang="en-US" dirty="0" smtClean="0">
                <a:effectLst>
                  <a:outerShdw blurRad="50800" dist="38100" dir="2700000" algn="tl" rotWithShape="0">
                    <a:prstClr val="black">
                      <a:alpha val="40000"/>
                    </a:prstClr>
                  </a:outerShdw>
                </a:effectLst>
              </a:rPr>
              <a:t>USA	100</a:t>
            </a:r>
          </a:p>
          <a:p>
            <a:pPr>
              <a:lnSpc>
                <a:spcPct val="90000"/>
              </a:lnSpc>
              <a:defRPr/>
            </a:pPr>
            <a:r>
              <a:rPr lang="en-US" dirty="0" smtClean="0">
                <a:effectLst>
                  <a:outerShdw blurRad="50800" dist="38100" dir="2700000" algn="tl" rotWithShape="0">
                    <a:prstClr val="black">
                      <a:alpha val="40000"/>
                    </a:prstClr>
                  </a:outerShdw>
                </a:effectLst>
              </a:rPr>
              <a:t>France</a:t>
            </a:r>
            <a:r>
              <a:rPr lang="en-US" dirty="0">
                <a:effectLst>
                  <a:outerShdw blurRad="50800" dist="38100" dir="2700000" algn="tl" rotWithShape="0">
                    <a:prstClr val="black">
                      <a:alpha val="40000"/>
                    </a:prstClr>
                  </a:outerShdw>
                </a:effectLst>
              </a:rPr>
              <a:t>	  </a:t>
            </a:r>
            <a:r>
              <a:rPr lang="en-US" dirty="0" smtClean="0">
                <a:effectLst>
                  <a:outerShdw blurRad="50800" dist="38100" dir="2700000" algn="tl" rotWithShape="0">
                    <a:prstClr val="black">
                      <a:alpha val="40000"/>
                    </a:prstClr>
                  </a:outerShdw>
                </a:effectLst>
              </a:rPr>
              <a:t>58</a:t>
            </a:r>
            <a:endParaRPr lang="en-US" dirty="0">
              <a:effectLst>
                <a:outerShdw blurRad="50800" dist="38100" dir="2700000" algn="tl" rotWithShape="0">
                  <a:prstClr val="black">
                    <a:alpha val="40000"/>
                  </a:prstClr>
                </a:outerShdw>
              </a:effectLst>
            </a:endParaRPr>
          </a:p>
          <a:p>
            <a:pPr>
              <a:lnSpc>
                <a:spcPct val="90000"/>
              </a:lnSpc>
              <a:defRPr/>
            </a:pPr>
            <a:r>
              <a:rPr lang="en-US" dirty="0">
                <a:effectLst>
                  <a:outerShdw blurRad="50800" dist="38100" dir="2700000" algn="tl" rotWithShape="0">
                    <a:prstClr val="black">
                      <a:alpha val="40000"/>
                    </a:prstClr>
                  </a:outerShdw>
                </a:effectLst>
              </a:rPr>
              <a:t>Japan	  </a:t>
            </a:r>
            <a:r>
              <a:rPr lang="en-US" dirty="0" smtClean="0">
                <a:effectLst>
                  <a:outerShdw blurRad="50800" dist="38100" dir="2700000" algn="tl" rotWithShape="0">
                    <a:prstClr val="black">
                      <a:alpha val="40000"/>
                    </a:prstClr>
                  </a:outerShdw>
                </a:effectLst>
              </a:rPr>
              <a:t>48</a:t>
            </a:r>
            <a:endParaRPr lang="en-US" dirty="0">
              <a:effectLst>
                <a:outerShdw blurRad="50800" dist="38100" dir="2700000" algn="tl" rotWithShape="0">
                  <a:prstClr val="black">
                    <a:alpha val="40000"/>
                  </a:prstClr>
                </a:outerShdw>
              </a:effectLst>
            </a:endParaRPr>
          </a:p>
          <a:p>
            <a:pPr>
              <a:lnSpc>
                <a:spcPct val="90000"/>
              </a:lnSpc>
              <a:defRPr/>
            </a:pPr>
            <a:r>
              <a:rPr lang="en-US" dirty="0">
                <a:effectLst>
                  <a:outerShdw blurRad="50800" dist="38100" dir="2700000" algn="tl" rotWithShape="0">
                    <a:prstClr val="black">
                      <a:alpha val="40000"/>
                    </a:prstClr>
                  </a:outerShdw>
                </a:effectLst>
              </a:rPr>
              <a:t>Russia	  </a:t>
            </a:r>
            <a:r>
              <a:rPr lang="en-US" dirty="0" smtClean="0">
                <a:effectLst>
                  <a:outerShdw blurRad="50800" dist="38100" dir="2700000" algn="tl" rotWithShape="0">
                    <a:prstClr val="black">
                      <a:alpha val="40000"/>
                    </a:prstClr>
                  </a:outerShdw>
                </a:effectLst>
              </a:rPr>
              <a:t>33</a:t>
            </a:r>
            <a:endParaRPr lang="en-US" dirty="0">
              <a:effectLst>
                <a:outerShdw blurRad="50800" dist="38100" dir="2700000" algn="tl" rotWithShape="0">
                  <a:prstClr val="black">
                    <a:alpha val="40000"/>
                  </a:prstClr>
                </a:outerShdw>
              </a:effectLst>
            </a:endParaRPr>
          </a:p>
          <a:p>
            <a:pPr>
              <a:lnSpc>
                <a:spcPct val="90000"/>
              </a:lnSpc>
              <a:defRPr/>
            </a:pPr>
            <a:r>
              <a:rPr lang="en-US" sz="2800" dirty="0">
                <a:effectLst>
                  <a:outerShdw blurRad="50800" dist="38100" dir="2700000" algn="tl" rotWithShape="0">
                    <a:prstClr val="black">
                      <a:alpha val="40000"/>
                    </a:prstClr>
                  </a:outerShdw>
                </a:effectLst>
              </a:rPr>
              <a:t>S. Korea</a:t>
            </a:r>
            <a:r>
              <a:rPr lang="en-US" dirty="0">
                <a:effectLst>
                  <a:outerShdw blurRad="50800" dist="38100" dir="2700000" algn="tl" rotWithShape="0">
                    <a:prstClr val="black">
                      <a:alpha val="40000"/>
                    </a:prstClr>
                  </a:outerShdw>
                </a:effectLst>
              </a:rPr>
              <a:t>	  </a:t>
            </a:r>
            <a:r>
              <a:rPr lang="en-US" dirty="0" smtClean="0">
                <a:effectLst>
                  <a:outerShdw blurRad="50800" dist="38100" dir="2700000" algn="tl" rotWithShape="0">
                    <a:prstClr val="black">
                      <a:alpha val="40000"/>
                    </a:prstClr>
                  </a:outerShdw>
                </a:effectLst>
              </a:rPr>
              <a:t>23</a:t>
            </a:r>
          </a:p>
          <a:p>
            <a:pPr>
              <a:lnSpc>
                <a:spcPct val="90000"/>
              </a:lnSpc>
              <a:defRPr/>
            </a:pPr>
            <a:r>
              <a:rPr lang="en-US" dirty="0" smtClean="0">
                <a:effectLst>
                  <a:outerShdw blurRad="50800" dist="38100" dir="2700000" algn="tl" rotWithShape="0">
                    <a:prstClr val="black">
                      <a:alpha val="40000"/>
                    </a:prstClr>
                  </a:outerShdw>
                </a:effectLst>
              </a:rPr>
              <a:t>China      21</a:t>
            </a:r>
          </a:p>
          <a:p>
            <a:pPr>
              <a:lnSpc>
                <a:spcPct val="90000"/>
              </a:lnSpc>
              <a:defRPr/>
            </a:pPr>
            <a:r>
              <a:rPr lang="en-US" dirty="0" smtClean="0">
                <a:effectLst>
                  <a:outerShdw blurRad="50800" dist="38100" dir="2700000" algn="tl" rotWithShape="0">
                    <a:prstClr val="black">
                      <a:alpha val="40000"/>
                    </a:prstClr>
                  </a:outerShdw>
                </a:effectLst>
              </a:rPr>
              <a:t>India        21   </a:t>
            </a:r>
            <a:endParaRPr lang="en-US" dirty="0">
              <a:effectLst>
                <a:outerShdw blurRad="50800" dist="38100" dir="2700000" algn="tl" rotWithShape="0">
                  <a:prstClr val="black">
                    <a:alpha val="40000"/>
                  </a:prstClr>
                </a:outerShdw>
              </a:effectLst>
            </a:endParaRPr>
          </a:p>
        </p:txBody>
      </p:sp>
      <p:pic>
        <p:nvPicPr>
          <p:cNvPr id="70660" name="Picture 4" descr="Power plant outside"/>
          <p:cNvPicPr>
            <a:picLocks noChangeAspect="1" noChangeArrowheads="1"/>
          </p:cNvPicPr>
          <p:nvPr/>
        </p:nvPicPr>
        <p:blipFill>
          <a:blip r:embed="rId3"/>
          <a:srcRect/>
          <a:stretch>
            <a:fillRect/>
          </a:stretch>
        </p:blipFill>
        <p:spPr bwMode="auto">
          <a:xfrm>
            <a:off x="4211638" y="4735513"/>
            <a:ext cx="3168650" cy="2009775"/>
          </a:xfrm>
          <a:prstGeom prst="rect">
            <a:avLst/>
          </a:prstGeom>
          <a:noFill/>
          <a:effectLst>
            <a:outerShdw blurRad="50800" dist="38100" dir="2700000" algn="tl" rotWithShape="0">
              <a:prstClr val="black">
                <a:alpha val="40000"/>
              </a:prstClr>
            </a:outerShdw>
          </a:effectLst>
        </p:spPr>
      </p:pic>
      <p:pic>
        <p:nvPicPr>
          <p:cNvPr id="70661" name="Picture 5" descr="Oskarshamn-small"/>
          <p:cNvPicPr>
            <a:picLocks noChangeAspect="1" noChangeArrowheads="1"/>
          </p:cNvPicPr>
          <p:nvPr/>
        </p:nvPicPr>
        <p:blipFill>
          <a:blip r:embed="rId4"/>
          <a:srcRect/>
          <a:stretch>
            <a:fillRect/>
          </a:stretch>
        </p:blipFill>
        <p:spPr bwMode="auto">
          <a:xfrm>
            <a:off x="4211638" y="1125538"/>
            <a:ext cx="3168650" cy="1957387"/>
          </a:xfrm>
          <a:prstGeom prst="rect">
            <a:avLst/>
          </a:prstGeom>
          <a:noFill/>
          <a:effectLst>
            <a:outerShdw blurRad="50800" dist="38100" dir="2700000" algn="tl" rotWithShape="0">
              <a:prstClr val="black">
                <a:alpha val="40000"/>
              </a:prstClr>
            </a:outerShdw>
          </a:effectLst>
        </p:spPr>
      </p:pic>
      <p:pic>
        <p:nvPicPr>
          <p:cNvPr id="70662" name="Picture 6" descr="05_0013"/>
          <p:cNvPicPr>
            <a:picLocks noChangeAspect="1" noChangeArrowheads="1"/>
          </p:cNvPicPr>
          <p:nvPr/>
        </p:nvPicPr>
        <p:blipFill>
          <a:blip r:embed="rId5"/>
          <a:srcRect/>
          <a:stretch>
            <a:fillRect/>
          </a:stretch>
        </p:blipFill>
        <p:spPr bwMode="auto">
          <a:xfrm>
            <a:off x="5975350" y="2852738"/>
            <a:ext cx="3168650" cy="1884362"/>
          </a:xfrm>
          <a:prstGeom prst="rect">
            <a:avLst/>
          </a:prstGeom>
          <a:noFill/>
          <a:effectLst>
            <a:outerShdw blurRad="50800" dist="38100" dir="2700000" algn="tl" rotWithShape="0">
              <a:prstClr val="black">
                <a:alpha val="40000"/>
              </a:prstClr>
            </a:outerShdw>
          </a:effectLst>
        </p:spPr>
      </p:pic>
      <p:sp>
        <p:nvSpPr>
          <p:cNvPr id="31751" name="TextBox 6"/>
          <p:cNvSpPr txBox="1">
            <a:spLocks noChangeArrowheads="1"/>
          </p:cNvSpPr>
          <p:nvPr/>
        </p:nvSpPr>
        <p:spPr bwMode="auto">
          <a:xfrm>
            <a:off x="7542213" y="6330950"/>
            <a:ext cx="1219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en-GB" altLang="en-US" sz="1600">
                <a:latin typeface="Calibri" pitchFamily="34" charset="0"/>
                <a:ea typeface="Calibri" pitchFamily="34" charset="0"/>
                <a:cs typeface="Calibri" pitchFamily="34" charset="0"/>
              </a:rPr>
              <a:t>Source: PRIS</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24743"/>
          </a:xfrm>
        </p:spPr>
        <p:txBody>
          <a:bodyPr/>
          <a:lstStyle/>
          <a:p>
            <a:pPr algn="ctr"/>
            <a:r>
              <a:rPr lang="en-GB" dirty="0" smtClean="0">
                <a:solidFill>
                  <a:srgbClr val="FFFF00"/>
                </a:solidFill>
              </a:rPr>
              <a:t>Quantity to Quality</a:t>
            </a:r>
            <a:endParaRPr lang="en-GB" dirty="0">
              <a:solidFill>
                <a:srgbClr val="FFFF00"/>
              </a:solidFill>
            </a:endParaRPr>
          </a:p>
        </p:txBody>
      </p:sp>
      <p:pic>
        <p:nvPicPr>
          <p:cNvPr id="4099"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1318" y="821375"/>
            <a:ext cx="2773460" cy="1898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1598574"/>
            <a:ext cx="3106807" cy="2114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3"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13622" y="2128959"/>
            <a:ext cx="2893185" cy="16629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5" name="Picture 9"/>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629698" y="2541982"/>
            <a:ext cx="2061029" cy="3167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4" name="Picture 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21238" y="3287605"/>
            <a:ext cx="2119803" cy="30829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1" name="Picture 15"/>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588540" y="4557909"/>
            <a:ext cx="2384943" cy="2130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2" name="Picture 16"/>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669994" y="908720"/>
            <a:ext cx="2266615" cy="2957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a:off x="1979712" y="4928106"/>
            <a:ext cx="3227855" cy="19298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6" name="Picture 10"/>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2542656" y="3712773"/>
            <a:ext cx="2861653" cy="19104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7" name="Picture 11"/>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224451" y="2655673"/>
            <a:ext cx="2384999" cy="22724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8" name="Picture 12"/>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419872" y="2201867"/>
            <a:ext cx="2330671" cy="15964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9" name="Picture 13"/>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708723" y="1598574"/>
            <a:ext cx="1900727" cy="1838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0" name="Picture 14"/>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4085464" y="1277896"/>
            <a:ext cx="1646109" cy="9856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3" name="Picture 17"/>
          <p:cNvPicPr>
            <a:picLocks noChangeAspect="1" noChangeArrowheads="1"/>
          </p:cNvPicPr>
          <p:nvPr/>
        </p:nvPicPr>
        <p:blipFill rotWithShape="1">
          <a:blip r:embed="rId16" cstate="email">
            <a:extLst>
              <a:ext uri="{28A0092B-C50C-407E-A947-70E740481C1C}">
                <a14:useLocalDpi xmlns:a14="http://schemas.microsoft.com/office/drawing/2010/main"/>
              </a:ext>
            </a:extLst>
          </a:blip>
          <a:srcRect/>
          <a:stretch/>
        </p:blipFill>
        <p:spPr bwMode="auto">
          <a:xfrm>
            <a:off x="6221150" y="3918811"/>
            <a:ext cx="2902951" cy="2575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4" name="Picture 18"/>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4416950" y="908720"/>
            <a:ext cx="1249774" cy="7705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ight Arrow 2"/>
          <p:cNvSpPr/>
          <p:nvPr/>
        </p:nvSpPr>
        <p:spPr>
          <a:xfrm>
            <a:off x="5908932" y="2227337"/>
            <a:ext cx="624436" cy="90005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ight Arrow 19"/>
          <p:cNvSpPr/>
          <p:nvPr/>
        </p:nvSpPr>
        <p:spPr>
          <a:xfrm>
            <a:off x="5639752" y="4478077"/>
            <a:ext cx="648072" cy="90005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Slide Number Placeholder 5"/>
          <p:cNvSpPr>
            <a:spLocks noGrp="1"/>
          </p:cNvSpPr>
          <p:nvPr>
            <p:ph type="sldNum" sz="quarter" idx="12"/>
          </p:nvPr>
        </p:nvSpPr>
        <p:spPr>
          <a:xfrm>
            <a:off x="8446270" y="6494736"/>
            <a:ext cx="509587" cy="293688"/>
          </a:xfrm>
        </p:spPr>
        <p:txBody>
          <a:bodyPr/>
          <a:lstStyle/>
          <a:p>
            <a:pPr>
              <a:defRPr/>
            </a:pPr>
            <a:fld id="{8E9CFBCE-F95E-41E2-921D-6DEBF92C7001}" type="slidenum">
              <a:rPr lang="en-GB"/>
              <a:pPr>
                <a:defRPr/>
              </a:pPr>
              <a:t>10</a:t>
            </a:fld>
            <a:endParaRPr lang="en-GB" dirty="0"/>
          </a:p>
        </p:txBody>
      </p:sp>
    </p:spTree>
    <p:extLst>
      <p:ext uri="{BB962C8B-B14F-4D97-AF65-F5344CB8AC3E}">
        <p14:creationId xmlns:p14="http://schemas.microsoft.com/office/powerpoint/2010/main" val="689503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0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0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1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09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10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10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10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10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11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1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4112"/>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41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0" y="0"/>
            <a:ext cx="9144000" cy="1123950"/>
          </a:xfrm>
        </p:spPr>
        <p:txBody>
          <a:bodyPr/>
          <a:lstStyle/>
          <a:p>
            <a:pPr algn="ctr"/>
            <a:r>
              <a:rPr lang="en-GB" altLang="en-US" smtClean="0">
                <a:solidFill>
                  <a:srgbClr val="FFFF00"/>
                </a:solidFill>
              </a:rPr>
              <a:t>Integrated Services for developing Nuclear Power Programmes</a:t>
            </a:r>
          </a:p>
        </p:txBody>
      </p:sp>
      <p:grpSp>
        <p:nvGrpSpPr>
          <p:cNvPr id="21" name="Group 20"/>
          <p:cNvGrpSpPr>
            <a:grpSpLocks/>
          </p:cNvGrpSpPr>
          <p:nvPr/>
        </p:nvGrpSpPr>
        <p:grpSpPr bwMode="auto">
          <a:xfrm>
            <a:off x="107950" y="1700213"/>
            <a:ext cx="9007475" cy="1077912"/>
            <a:chOff x="0" y="1700808"/>
            <a:chExt cx="9115986" cy="1077218"/>
          </a:xfrm>
        </p:grpSpPr>
        <p:sp>
          <p:nvSpPr>
            <p:cNvPr id="10" name="Right Arrow 9"/>
            <p:cNvSpPr/>
            <p:nvPr/>
          </p:nvSpPr>
          <p:spPr>
            <a:xfrm>
              <a:off x="4286474" y="2092668"/>
              <a:ext cx="687635" cy="5758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40976" name="Rectangle 2"/>
            <p:cNvSpPr>
              <a:spLocks noChangeArrowheads="1"/>
            </p:cNvSpPr>
            <p:nvPr/>
          </p:nvSpPr>
          <p:spPr bwMode="auto">
            <a:xfrm>
              <a:off x="0" y="1700808"/>
              <a:ext cx="391029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GB" altLang="en-US" sz="3200" b="1">
                  <a:solidFill>
                    <a:srgbClr val="FFFF00"/>
                  </a:solidFill>
                </a:rPr>
                <a:t>Energy planning:</a:t>
              </a:r>
            </a:p>
            <a:p>
              <a:pPr algn="ctr"/>
              <a:r>
                <a:rPr lang="en-GB" altLang="en-US" sz="3200" b="1">
                  <a:solidFill>
                    <a:srgbClr val="FFFF00"/>
                  </a:solidFill>
                </a:rPr>
                <a:t>optimizes the mix</a:t>
              </a:r>
            </a:p>
          </p:txBody>
        </p:sp>
        <p:sp>
          <p:nvSpPr>
            <p:cNvPr id="40977" name="Rectangle 13"/>
            <p:cNvSpPr>
              <a:spLocks noChangeArrowheads="1"/>
            </p:cNvSpPr>
            <p:nvPr/>
          </p:nvSpPr>
          <p:spPr bwMode="auto">
            <a:xfrm>
              <a:off x="4723498" y="1700808"/>
              <a:ext cx="439248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GB" altLang="en-US" sz="3200" b="1">
                  <a:solidFill>
                    <a:srgbClr val="FFFF00"/>
                  </a:solidFill>
                </a:rPr>
                <a:t>Decide: Nuclear power an option?</a:t>
              </a:r>
            </a:p>
          </p:txBody>
        </p:sp>
      </p:grpSp>
      <p:grpSp>
        <p:nvGrpSpPr>
          <p:cNvPr id="22" name="Group 21"/>
          <p:cNvGrpSpPr>
            <a:grpSpLocks/>
          </p:cNvGrpSpPr>
          <p:nvPr/>
        </p:nvGrpSpPr>
        <p:grpSpPr bwMode="auto">
          <a:xfrm>
            <a:off x="123825" y="3213100"/>
            <a:ext cx="9072563" cy="1114425"/>
            <a:chOff x="0" y="3212976"/>
            <a:chExt cx="9072646" cy="1113845"/>
          </a:xfrm>
        </p:grpSpPr>
        <p:sp>
          <p:nvSpPr>
            <p:cNvPr id="12" name="Right Arrow 11"/>
            <p:cNvSpPr/>
            <p:nvPr/>
          </p:nvSpPr>
          <p:spPr>
            <a:xfrm>
              <a:off x="4227552" y="3576325"/>
              <a:ext cx="688981" cy="5759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40973" name="Rectangle 14"/>
            <p:cNvSpPr>
              <a:spLocks noChangeArrowheads="1"/>
            </p:cNvSpPr>
            <p:nvPr/>
          </p:nvSpPr>
          <p:spPr bwMode="auto">
            <a:xfrm>
              <a:off x="0" y="3212976"/>
              <a:ext cx="428396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GB" altLang="en-US" sz="3200" b="1">
                  <a:solidFill>
                    <a:srgbClr val="FFFF00"/>
                  </a:solidFill>
                </a:rPr>
                <a:t>Milestones: supports 1st NPP project</a:t>
              </a:r>
            </a:p>
          </p:txBody>
        </p:sp>
        <p:sp>
          <p:nvSpPr>
            <p:cNvPr id="40974" name="Rectangle 16"/>
            <p:cNvSpPr>
              <a:spLocks noChangeArrowheads="1"/>
            </p:cNvSpPr>
            <p:nvPr/>
          </p:nvSpPr>
          <p:spPr bwMode="auto">
            <a:xfrm>
              <a:off x="4729091" y="3249603"/>
              <a:ext cx="434355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GB" altLang="en-US" sz="3200" b="1">
                  <a:solidFill>
                    <a:srgbClr val="FFFF00"/>
                  </a:solidFill>
                </a:rPr>
                <a:t>Comprehensive, phased planning</a:t>
              </a:r>
            </a:p>
          </p:txBody>
        </p:sp>
      </p:grpSp>
      <p:grpSp>
        <p:nvGrpSpPr>
          <p:cNvPr id="23" name="Group 22"/>
          <p:cNvGrpSpPr>
            <a:grpSpLocks/>
          </p:cNvGrpSpPr>
          <p:nvPr/>
        </p:nvGrpSpPr>
        <p:grpSpPr bwMode="auto">
          <a:xfrm>
            <a:off x="0" y="4733925"/>
            <a:ext cx="9156700" cy="1089025"/>
            <a:chOff x="0" y="4733586"/>
            <a:chExt cx="9156689" cy="1088713"/>
          </a:xfrm>
        </p:grpSpPr>
        <p:sp>
          <p:nvSpPr>
            <p:cNvPr id="13" name="Right Arrow 12"/>
            <p:cNvSpPr/>
            <p:nvPr/>
          </p:nvSpPr>
          <p:spPr>
            <a:xfrm>
              <a:off x="4352920" y="4873246"/>
              <a:ext cx="687387" cy="5760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40970" name="Rectangle 15"/>
            <p:cNvSpPr>
              <a:spLocks noChangeArrowheads="1"/>
            </p:cNvSpPr>
            <p:nvPr/>
          </p:nvSpPr>
          <p:spPr bwMode="auto">
            <a:xfrm>
              <a:off x="0" y="4733586"/>
              <a:ext cx="440744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GB" altLang="en-US" sz="3200" b="1">
                  <a:solidFill>
                    <a:srgbClr val="FFFF00"/>
                  </a:solidFill>
                </a:rPr>
                <a:t>Nuclear Energy Systems Assessment</a:t>
              </a:r>
            </a:p>
          </p:txBody>
        </p:sp>
        <p:sp>
          <p:nvSpPr>
            <p:cNvPr id="40971" name="Rectangle 17"/>
            <p:cNvSpPr>
              <a:spLocks noChangeArrowheads="1"/>
            </p:cNvSpPr>
            <p:nvPr/>
          </p:nvSpPr>
          <p:spPr bwMode="auto">
            <a:xfrm>
              <a:off x="4973547" y="4745081"/>
              <a:ext cx="418314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GB" altLang="en-US" sz="3200" b="1">
                  <a:solidFill>
                    <a:srgbClr val="FFFF00"/>
                  </a:solidFill>
                </a:rPr>
                <a:t>Sustainable</a:t>
              </a:r>
            </a:p>
            <a:p>
              <a:pPr algn="ctr"/>
              <a:r>
                <a:rPr lang="en-GB" altLang="en-US" sz="3200" b="1">
                  <a:solidFill>
                    <a:srgbClr val="FFFF00"/>
                  </a:solidFill>
                </a:rPr>
                <a:t>in long term?</a:t>
              </a:r>
            </a:p>
          </p:txBody>
        </p:sp>
      </p:grpSp>
      <p:cxnSp>
        <p:nvCxnSpPr>
          <p:cNvPr id="24" name="Straight Connector 23"/>
          <p:cNvCxnSpPr/>
          <p:nvPr/>
        </p:nvCxnSpPr>
        <p:spPr>
          <a:xfrm flipH="1">
            <a:off x="0" y="3068638"/>
            <a:ext cx="9196388"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0" y="4581525"/>
            <a:ext cx="91567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40968" name="Slide Number Placeholder 3"/>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418BF3B9-C355-452D-BD8F-FEFB41603DA5}" type="slidenum">
              <a:rPr lang="en-US" altLang="en-US" smtClean="0">
                <a:solidFill>
                  <a:srgbClr val="D5D7D8"/>
                </a:solidFill>
              </a:rPr>
              <a:pPr fontAlgn="base">
                <a:spcBef>
                  <a:spcPct val="0"/>
                </a:spcBef>
                <a:spcAft>
                  <a:spcPct val="0"/>
                </a:spcAft>
              </a:pPr>
              <a:t>11</a:t>
            </a:fld>
            <a:endParaRPr lang="en-US" altLang="en-US" smtClean="0">
              <a:solidFill>
                <a:srgbClr val="D5D7D8"/>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0" y="0"/>
            <a:ext cx="9144000" cy="1052513"/>
          </a:xfrm>
        </p:spPr>
        <p:txBody>
          <a:bodyPr/>
          <a:lstStyle/>
          <a:p>
            <a:pPr algn="ctr"/>
            <a:r>
              <a:rPr lang="en-GB" altLang="en-US" smtClean="0">
                <a:solidFill>
                  <a:srgbClr val="FFFF00"/>
                </a:solidFill>
              </a:rPr>
              <a:t>Energy Planning</a:t>
            </a:r>
            <a:br>
              <a:rPr lang="en-GB" altLang="en-US" smtClean="0">
                <a:solidFill>
                  <a:srgbClr val="FFFF00"/>
                </a:solidFill>
              </a:rPr>
            </a:br>
            <a:r>
              <a:rPr lang="en-GB" altLang="en-US" smtClean="0">
                <a:solidFill>
                  <a:srgbClr val="FFFF00"/>
                </a:solidFill>
              </a:rPr>
              <a:t>balance energy resources sustainably</a:t>
            </a:r>
          </a:p>
        </p:txBody>
      </p:sp>
      <p:sp>
        <p:nvSpPr>
          <p:cNvPr id="41987" name="Slide Number Placeholder 2"/>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668ECE98-F7E1-4B9C-BC74-5FCA449EED15}" type="slidenum">
              <a:rPr lang="en-GB" altLang="en-US" smtClean="0">
                <a:solidFill>
                  <a:srgbClr val="D5D7D8"/>
                </a:solidFill>
              </a:rPr>
              <a:pPr fontAlgn="base">
                <a:spcBef>
                  <a:spcPct val="0"/>
                </a:spcBef>
                <a:spcAft>
                  <a:spcPct val="0"/>
                </a:spcAft>
              </a:pPr>
              <a:t>12</a:t>
            </a:fld>
            <a:endParaRPr lang="en-GB" altLang="en-US" smtClean="0">
              <a:solidFill>
                <a:srgbClr val="D5D7D8"/>
              </a:solidFill>
            </a:endParaRPr>
          </a:p>
        </p:txBody>
      </p:sp>
      <p:sp>
        <p:nvSpPr>
          <p:cNvPr id="5" name="Down Arrow Callout 4"/>
          <p:cNvSpPr/>
          <p:nvPr/>
        </p:nvSpPr>
        <p:spPr>
          <a:xfrm>
            <a:off x="3167063" y="1436688"/>
            <a:ext cx="2665412" cy="1839912"/>
          </a:xfrm>
          <a:prstGeom prst="downArrowCallout">
            <a:avLst/>
          </a:prstGeom>
          <a:solidFill>
            <a:schemeClr val="accent1">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sz="3200" b="1" dirty="0">
                <a:solidFill>
                  <a:srgbClr val="FFFF00"/>
                </a:solidFill>
              </a:rPr>
              <a:t>Demand </a:t>
            </a:r>
            <a:r>
              <a:rPr lang="en-GB" sz="3200" b="1" dirty="0">
                <a:solidFill>
                  <a:srgbClr val="FFFF00"/>
                </a:solidFill>
                <a:latin typeface="+mj-lt"/>
              </a:rPr>
              <a:t>Analysis</a:t>
            </a:r>
          </a:p>
        </p:txBody>
      </p:sp>
      <p:sp>
        <p:nvSpPr>
          <p:cNvPr id="7" name="Up Arrow Callout 6"/>
          <p:cNvSpPr/>
          <p:nvPr/>
        </p:nvSpPr>
        <p:spPr>
          <a:xfrm>
            <a:off x="3132138" y="4437063"/>
            <a:ext cx="2735262" cy="1871662"/>
          </a:xfrm>
          <a:prstGeom prst="upArrowCallout">
            <a:avLst/>
          </a:prstGeom>
          <a:solidFill>
            <a:schemeClr val="accent1">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sz="3200" b="1" dirty="0">
                <a:solidFill>
                  <a:srgbClr val="FFFF00"/>
                </a:solidFill>
                <a:latin typeface="+mj-lt"/>
              </a:rPr>
              <a:t>Supply Planning</a:t>
            </a:r>
          </a:p>
        </p:txBody>
      </p:sp>
      <p:graphicFrame>
        <p:nvGraphicFramePr>
          <p:cNvPr id="10" name="Chart 9"/>
          <p:cNvGraphicFramePr>
            <a:graphicFrameLocks/>
          </p:cNvGraphicFramePr>
          <p:nvPr/>
        </p:nvGraphicFramePr>
        <p:xfrm>
          <a:off x="3408469" y="3072776"/>
          <a:ext cx="2500615" cy="1496465"/>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Group 5"/>
          <p:cNvGrpSpPr>
            <a:grpSpLocks/>
          </p:cNvGrpSpPr>
          <p:nvPr/>
        </p:nvGrpSpPr>
        <p:grpSpPr bwMode="auto">
          <a:xfrm>
            <a:off x="188913" y="2781300"/>
            <a:ext cx="3286125" cy="2154238"/>
            <a:chOff x="189036" y="2780930"/>
            <a:chExt cx="3285862" cy="2154753"/>
          </a:xfrm>
        </p:grpSpPr>
        <p:sp>
          <p:nvSpPr>
            <p:cNvPr id="4" name="Down Arrow 3"/>
            <p:cNvSpPr/>
            <p:nvPr/>
          </p:nvSpPr>
          <p:spPr>
            <a:xfrm rot="5400000">
              <a:off x="754591" y="2215375"/>
              <a:ext cx="2154753" cy="3285862"/>
            </a:xfrm>
            <a:prstGeom prst="downArrow">
              <a:avLst/>
            </a:prstGeom>
            <a:solidFill>
              <a:schemeClr val="accent1">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sp>
          <p:nvSpPr>
            <p:cNvPr id="13" name="TextBox 12"/>
            <p:cNvSpPr txBox="1"/>
            <p:nvPr/>
          </p:nvSpPr>
          <p:spPr>
            <a:xfrm>
              <a:off x="611277" y="3282700"/>
              <a:ext cx="2863621" cy="1076582"/>
            </a:xfrm>
            <a:prstGeom prst="rect">
              <a:avLst/>
            </a:prstGeom>
            <a:noFill/>
          </p:spPr>
          <p:txBody>
            <a:bodyPr>
              <a:spAutoFit/>
            </a:bodyPr>
            <a:lstStyle/>
            <a:p>
              <a:pPr fontAlgn="auto">
                <a:spcBef>
                  <a:spcPts val="0"/>
                </a:spcBef>
                <a:spcAft>
                  <a:spcPts val="0"/>
                </a:spcAft>
                <a:defRPr/>
              </a:pPr>
              <a:r>
                <a:rPr lang="en-GB" sz="3200" b="1" dirty="0">
                  <a:solidFill>
                    <a:srgbClr val="FFFF00"/>
                  </a:solidFill>
                  <a:latin typeface="+mj-lt"/>
                  <a:cs typeface="+mn-cs"/>
                </a:rPr>
                <a:t>Economic </a:t>
              </a:r>
            </a:p>
            <a:p>
              <a:pPr fontAlgn="auto">
                <a:spcBef>
                  <a:spcPts val="0"/>
                </a:spcBef>
                <a:spcAft>
                  <a:spcPts val="0"/>
                </a:spcAft>
                <a:defRPr/>
              </a:pPr>
              <a:r>
                <a:rPr lang="en-GB" sz="3200" b="1" dirty="0">
                  <a:solidFill>
                    <a:srgbClr val="FFFF00"/>
                  </a:solidFill>
                  <a:latin typeface="+mj-lt"/>
                  <a:cs typeface="+mn-cs"/>
                </a:rPr>
                <a:t>Comparisons</a:t>
              </a:r>
            </a:p>
          </p:txBody>
        </p:sp>
      </p:grpSp>
      <p:grpSp>
        <p:nvGrpSpPr>
          <p:cNvPr id="11" name="Group 10"/>
          <p:cNvGrpSpPr/>
          <p:nvPr/>
        </p:nvGrpSpPr>
        <p:grpSpPr>
          <a:xfrm>
            <a:off x="5318281" y="2780928"/>
            <a:ext cx="3669332" cy="2154753"/>
            <a:chOff x="5318281" y="2780928"/>
            <a:chExt cx="3669332" cy="2154753"/>
          </a:xfrm>
          <a:solidFill>
            <a:schemeClr val="accent1">
              <a:lumMod val="25000"/>
            </a:schemeClr>
          </a:solidFill>
        </p:grpSpPr>
        <p:sp>
          <p:nvSpPr>
            <p:cNvPr id="14" name="Down Arrow 13"/>
            <p:cNvSpPr/>
            <p:nvPr/>
          </p:nvSpPr>
          <p:spPr>
            <a:xfrm rot="16200000">
              <a:off x="6194925" y="2166118"/>
              <a:ext cx="2154753" cy="3384374"/>
            </a:xfrm>
            <a:prstGeom prst="downArrow">
              <a:avLst/>
            </a:prstGeom>
            <a:gr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sp>
          <p:nvSpPr>
            <p:cNvPr id="15" name="TextBox 14"/>
            <p:cNvSpPr txBox="1"/>
            <p:nvPr/>
          </p:nvSpPr>
          <p:spPr>
            <a:xfrm>
              <a:off x="5318281" y="3324207"/>
              <a:ext cx="3669332" cy="1077218"/>
            </a:xfrm>
            <a:prstGeom prst="rect">
              <a:avLst/>
            </a:prstGeom>
            <a:noFill/>
          </p:spPr>
          <p:txBody>
            <a:bodyPr>
              <a:spAutoFit/>
            </a:bodyPr>
            <a:lstStyle/>
            <a:p>
              <a:pPr algn="ctr" fontAlgn="auto">
                <a:spcBef>
                  <a:spcPts val="0"/>
                </a:spcBef>
                <a:spcAft>
                  <a:spcPts val="0"/>
                </a:spcAft>
                <a:defRPr/>
              </a:pPr>
              <a:r>
                <a:rPr lang="en-GB" sz="3200" b="1" dirty="0">
                  <a:solidFill>
                    <a:srgbClr val="FFFF00"/>
                  </a:solidFill>
                  <a:latin typeface="+mn-lt"/>
                  <a:cs typeface="+mn-cs"/>
                </a:rPr>
                <a:t>Environmental,</a:t>
              </a:r>
            </a:p>
            <a:p>
              <a:pPr algn="ctr" fontAlgn="auto">
                <a:spcBef>
                  <a:spcPts val="0"/>
                </a:spcBef>
                <a:spcAft>
                  <a:spcPts val="0"/>
                </a:spcAft>
                <a:defRPr/>
              </a:pPr>
              <a:r>
                <a:rPr lang="en-GB" sz="3200" b="1" dirty="0">
                  <a:solidFill>
                    <a:srgbClr val="FFFF00"/>
                  </a:solidFill>
                  <a:latin typeface="+mn-lt"/>
                  <a:cs typeface="+mn-cs"/>
                </a:rPr>
                <a:t>social impacts</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0" y="0"/>
            <a:ext cx="9144000" cy="1123950"/>
          </a:xfrm>
        </p:spPr>
        <p:txBody>
          <a:bodyPr/>
          <a:lstStyle/>
          <a:p>
            <a:pPr algn="ctr"/>
            <a:r>
              <a:rPr lang="en-GB" altLang="en-US" smtClean="0">
                <a:solidFill>
                  <a:srgbClr val="FFFF00"/>
                </a:solidFill>
              </a:rPr>
              <a:t>Energy Planning:</a:t>
            </a:r>
            <a:br>
              <a:rPr lang="en-GB" altLang="en-US" smtClean="0">
                <a:solidFill>
                  <a:srgbClr val="FFFF00"/>
                </a:solidFill>
              </a:rPr>
            </a:br>
            <a:r>
              <a:rPr lang="en-GB" altLang="en-US" smtClean="0">
                <a:solidFill>
                  <a:srgbClr val="FFFF00"/>
                </a:solidFill>
              </a:rPr>
              <a:t>manage changing energy mix</a:t>
            </a:r>
          </a:p>
        </p:txBody>
      </p:sp>
      <p:sp>
        <p:nvSpPr>
          <p:cNvPr id="43011" name="Slide Number Placeholder 2"/>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889B9AC0-5B6F-4888-9FAC-EC8498C91011}" type="slidenum">
              <a:rPr lang="en-GB" altLang="en-US" smtClean="0">
                <a:solidFill>
                  <a:srgbClr val="D5D7D8"/>
                </a:solidFill>
              </a:rPr>
              <a:pPr fontAlgn="base">
                <a:spcBef>
                  <a:spcPct val="0"/>
                </a:spcBef>
                <a:spcAft>
                  <a:spcPct val="0"/>
                </a:spcAft>
              </a:pPr>
              <a:t>13</a:t>
            </a:fld>
            <a:endParaRPr lang="en-GB" altLang="en-US" smtClean="0">
              <a:solidFill>
                <a:srgbClr val="D5D7D8"/>
              </a:solidFill>
            </a:endParaRPr>
          </a:p>
        </p:txBody>
      </p:sp>
      <p:grpSp>
        <p:nvGrpSpPr>
          <p:cNvPr id="40" name="Group 39"/>
          <p:cNvGrpSpPr>
            <a:grpSpLocks/>
          </p:cNvGrpSpPr>
          <p:nvPr/>
        </p:nvGrpSpPr>
        <p:grpSpPr bwMode="auto">
          <a:xfrm>
            <a:off x="874713" y="3995738"/>
            <a:ext cx="7859712" cy="1446212"/>
            <a:chOff x="874986" y="3995470"/>
            <a:chExt cx="7859111" cy="1445865"/>
          </a:xfrm>
        </p:grpSpPr>
        <p:sp>
          <p:nvSpPr>
            <p:cNvPr id="10" name="Freeform 9"/>
            <p:cNvSpPr/>
            <p:nvPr/>
          </p:nvSpPr>
          <p:spPr>
            <a:xfrm>
              <a:off x="874986" y="3995470"/>
              <a:ext cx="6936845" cy="1215733"/>
            </a:xfrm>
            <a:custGeom>
              <a:avLst/>
              <a:gdLst>
                <a:gd name="connsiteX0" fmla="*/ 0 w 6936828"/>
                <a:gd name="connsiteY0" fmla="*/ 16854 h 1215033"/>
                <a:gd name="connsiteX1" fmla="*/ 1355835 w 6936828"/>
                <a:gd name="connsiteY1" fmla="*/ 24737 h 1215033"/>
                <a:gd name="connsiteX2" fmla="*/ 3594538 w 6936828"/>
                <a:gd name="connsiteY2" fmla="*/ 253337 h 1215033"/>
                <a:gd name="connsiteX3" fmla="*/ 6936828 w 6936828"/>
                <a:gd name="connsiteY3" fmla="*/ 1215033 h 1215033"/>
              </a:gdLst>
              <a:ahLst/>
              <a:cxnLst>
                <a:cxn ang="0">
                  <a:pos x="connsiteX0" y="connsiteY0"/>
                </a:cxn>
                <a:cxn ang="0">
                  <a:pos x="connsiteX1" y="connsiteY1"/>
                </a:cxn>
                <a:cxn ang="0">
                  <a:pos x="connsiteX2" y="connsiteY2"/>
                </a:cxn>
                <a:cxn ang="0">
                  <a:pos x="connsiteX3" y="connsiteY3"/>
                </a:cxn>
              </a:cxnLst>
              <a:rect l="l" t="t" r="r" b="b"/>
              <a:pathLst>
                <a:path w="6936828" h="1215033">
                  <a:moveTo>
                    <a:pt x="0" y="16854"/>
                  </a:moveTo>
                  <a:cubicBezTo>
                    <a:pt x="378372" y="1088"/>
                    <a:pt x="756745" y="-14677"/>
                    <a:pt x="1355835" y="24737"/>
                  </a:cubicBezTo>
                  <a:cubicBezTo>
                    <a:pt x="1954925" y="64151"/>
                    <a:pt x="2664373" y="54954"/>
                    <a:pt x="3594538" y="253337"/>
                  </a:cubicBezTo>
                  <a:cubicBezTo>
                    <a:pt x="4524703" y="451720"/>
                    <a:pt x="5730765" y="833376"/>
                    <a:pt x="6936828" y="1215033"/>
                  </a:cubicBezTo>
                </a:path>
              </a:pathLst>
            </a:custGeom>
            <a:noFill/>
            <a:ln>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sp>
          <p:nvSpPr>
            <p:cNvPr id="26" name="TextBox 25"/>
            <p:cNvSpPr txBox="1"/>
            <p:nvPr/>
          </p:nvSpPr>
          <p:spPr>
            <a:xfrm>
              <a:off x="7795957" y="4979484"/>
              <a:ext cx="938140" cy="461851"/>
            </a:xfrm>
            <a:prstGeom prst="rect">
              <a:avLst/>
            </a:prstGeom>
            <a:noFill/>
          </p:spPr>
          <p:txBody>
            <a:bodyPr>
              <a:spAutoFit/>
            </a:bodyPr>
            <a:lstStyle/>
            <a:p>
              <a:pPr fontAlgn="auto">
                <a:spcBef>
                  <a:spcPts val="0"/>
                </a:spcBef>
                <a:spcAft>
                  <a:spcPts val="0"/>
                </a:spcAft>
                <a:defRPr/>
              </a:pPr>
              <a:r>
                <a:rPr lang="en-GB" sz="2400" b="1" dirty="0">
                  <a:solidFill>
                    <a:schemeClr val="bg1">
                      <a:lumMod val="20000"/>
                      <a:lumOff val="80000"/>
                    </a:schemeClr>
                  </a:solidFill>
                  <a:latin typeface="+mj-lt"/>
                  <a:cs typeface="+mn-cs"/>
                </a:rPr>
                <a:t>Coal</a:t>
              </a:r>
            </a:p>
          </p:txBody>
        </p:sp>
      </p:grpSp>
      <p:grpSp>
        <p:nvGrpSpPr>
          <p:cNvPr id="39" name="Group 38"/>
          <p:cNvGrpSpPr>
            <a:grpSpLocks/>
          </p:cNvGrpSpPr>
          <p:nvPr/>
        </p:nvGrpSpPr>
        <p:grpSpPr bwMode="auto">
          <a:xfrm>
            <a:off x="946150" y="4011613"/>
            <a:ext cx="8001000" cy="822325"/>
            <a:chOff x="945931" y="4011733"/>
            <a:chExt cx="8001925" cy="822085"/>
          </a:xfrm>
        </p:grpSpPr>
        <p:sp>
          <p:nvSpPr>
            <p:cNvPr id="28" name="Freeform 27"/>
            <p:cNvSpPr/>
            <p:nvPr/>
          </p:nvSpPr>
          <p:spPr>
            <a:xfrm>
              <a:off x="945931" y="4011733"/>
              <a:ext cx="6928651" cy="749081"/>
            </a:xfrm>
            <a:custGeom>
              <a:avLst/>
              <a:gdLst>
                <a:gd name="connsiteX0" fmla="*/ 0 w 6928945"/>
                <a:gd name="connsiteY0" fmla="*/ 16357 h 749453"/>
                <a:gd name="connsiteX1" fmla="*/ 512379 w 6928945"/>
                <a:gd name="connsiteY1" fmla="*/ 8474 h 749453"/>
                <a:gd name="connsiteX2" fmla="*/ 2183524 w 6928945"/>
                <a:gd name="connsiteY2" fmla="*/ 8474 h 749453"/>
                <a:gd name="connsiteX3" fmla="*/ 3563007 w 6928945"/>
                <a:gd name="connsiteY3" fmla="*/ 118833 h 749453"/>
                <a:gd name="connsiteX4" fmla="*/ 4745421 w 6928945"/>
                <a:gd name="connsiteY4" fmla="*/ 339550 h 749453"/>
                <a:gd name="connsiteX5" fmla="*/ 6928945 w 6928945"/>
                <a:gd name="connsiteY5" fmla="*/ 749453 h 749453"/>
                <a:gd name="connsiteX6" fmla="*/ 6928945 w 6928945"/>
                <a:gd name="connsiteY6" fmla="*/ 749453 h 749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28945" h="749453">
                  <a:moveTo>
                    <a:pt x="0" y="16357"/>
                  </a:moveTo>
                  <a:lnTo>
                    <a:pt x="512379" y="8474"/>
                  </a:lnTo>
                  <a:cubicBezTo>
                    <a:pt x="876300" y="7160"/>
                    <a:pt x="1675086" y="-9919"/>
                    <a:pt x="2183524" y="8474"/>
                  </a:cubicBezTo>
                  <a:cubicBezTo>
                    <a:pt x="2691962" y="26867"/>
                    <a:pt x="3136024" y="63654"/>
                    <a:pt x="3563007" y="118833"/>
                  </a:cubicBezTo>
                  <a:cubicBezTo>
                    <a:pt x="3989990" y="174012"/>
                    <a:pt x="4745421" y="339550"/>
                    <a:pt x="4745421" y="339550"/>
                  </a:cubicBezTo>
                  <a:lnTo>
                    <a:pt x="6928945" y="749453"/>
                  </a:lnTo>
                  <a:lnTo>
                    <a:pt x="6928945" y="749453"/>
                  </a:lnTo>
                </a:path>
              </a:pathLst>
            </a:custGeom>
            <a:no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sp>
          <p:nvSpPr>
            <p:cNvPr id="29" name="TextBox 28"/>
            <p:cNvSpPr txBox="1"/>
            <p:nvPr/>
          </p:nvSpPr>
          <p:spPr>
            <a:xfrm>
              <a:off x="7892047" y="4371990"/>
              <a:ext cx="1055809" cy="461828"/>
            </a:xfrm>
            <a:prstGeom prst="rect">
              <a:avLst/>
            </a:prstGeom>
            <a:noFill/>
          </p:spPr>
          <p:txBody>
            <a:bodyPr>
              <a:spAutoFit/>
            </a:bodyPr>
            <a:lstStyle/>
            <a:p>
              <a:pPr fontAlgn="auto">
                <a:spcBef>
                  <a:spcPts val="0"/>
                </a:spcBef>
                <a:spcAft>
                  <a:spcPts val="0"/>
                </a:spcAft>
                <a:defRPr/>
              </a:pPr>
              <a:r>
                <a:rPr lang="en-GB" sz="2400" b="1" dirty="0">
                  <a:solidFill>
                    <a:srgbClr val="FF0000"/>
                  </a:solidFill>
                  <a:latin typeface="+mj-lt"/>
                  <a:cs typeface="+mn-cs"/>
                </a:rPr>
                <a:t>Oil</a:t>
              </a:r>
            </a:p>
          </p:txBody>
        </p:sp>
      </p:grpSp>
      <p:grpSp>
        <p:nvGrpSpPr>
          <p:cNvPr id="52" name="Group 51"/>
          <p:cNvGrpSpPr>
            <a:grpSpLocks/>
          </p:cNvGrpSpPr>
          <p:nvPr/>
        </p:nvGrpSpPr>
        <p:grpSpPr bwMode="auto">
          <a:xfrm>
            <a:off x="3338513" y="1944688"/>
            <a:ext cx="2671762" cy="1839912"/>
            <a:chOff x="3338345" y="1945184"/>
            <a:chExt cx="2672493" cy="1838732"/>
          </a:xfrm>
        </p:grpSpPr>
        <p:sp>
          <p:nvSpPr>
            <p:cNvPr id="30" name="Oval 29"/>
            <p:cNvSpPr/>
            <p:nvPr/>
          </p:nvSpPr>
          <p:spPr>
            <a:xfrm>
              <a:off x="3338345" y="1945184"/>
              <a:ext cx="2184998" cy="736128"/>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solidFill>
                  <a:srgbClr val="FFFF00"/>
                </a:solidFill>
              </a:endParaRPr>
            </a:p>
          </p:txBody>
        </p:sp>
        <p:sp>
          <p:nvSpPr>
            <p:cNvPr id="16" name="TextBox 15"/>
            <p:cNvSpPr txBox="1"/>
            <p:nvPr/>
          </p:nvSpPr>
          <p:spPr>
            <a:xfrm>
              <a:off x="3721037" y="2060997"/>
              <a:ext cx="1521241" cy="461667"/>
            </a:xfrm>
            <a:prstGeom prst="rect">
              <a:avLst/>
            </a:prstGeom>
            <a:noFill/>
          </p:spPr>
          <p:txBody>
            <a:bodyPr>
              <a:spAutoFit/>
            </a:bodyPr>
            <a:lstStyle/>
            <a:p>
              <a:pPr fontAlgn="auto">
                <a:spcBef>
                  <a:spcPts val="0"/>
                </a:spcBef>
                <a:spcAft>
                  <a:spcPts val="0"/>
                </a:spcAft>
                <a:defRPr/>
              </a:pPr>
              <a:r>
                <a:rPr lang="en-GB" sz="2400" b="1" dirty="0">
                  <a:solidFill>
                    <a:srgbClr val="FFFF00"/>
                  </a:solidFill>
                  <a:latin typeface="+mj-lt"/>
                  <a:cs typeface="+mn-cs"/>
                </a:rPr>
                <a:t>Nuclear?</a:t>
              </a:r>
            </a:p>
          </p:txBody>
        </p:sp>
        <p:cxnSp>
          <p:nvCxnSpPr>
            <p:cNvPr id="37" name="Straight Arrow Connector 36"/>
            <p:cNvCxnSpPr/>
            <p:nvPr/>
          </p:nvCxnSpPr>
          <p:spPr>
            <a:xfrm>
              <a:off x="4802420" y="2654341"/>
              <a:ext cx="1208418" cy="1129575"/>
            </a:xfrm>
            <a:prstGeom prst="straightConnector1">
              <a:avLst/>
            </a:prstGeom>
            <a:ln w="28575">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grpSp>
        <p:nvGrpSpPr>
          <p:cNvPr id="14" name="Group 13"/>
          <p:cNvGrpSpPr>
            <a:grpSpLocks/>
          </p:cNvGrpSpPr>
          <p:nvPr/>
        </p:nvGrpSpPr>
        <p:grpSpPr bwMode="auto">
          <a:xfrm>
            <a:off x="882650" y="2973388"/>
            <a:ext cx="8096250" cy="1054100"/>
            <a:chOff x="882869" y="2972682"/>
            <a:chExt cx="8096576" cy="1055408"/>
          </a:xfrm>
        </p:grpSpPr>
        <p:sp>
          <p:nvSpPr>
            <p:cNvPr id="35" name="TextBox 34"/>
            <p:cNvSpPr txBox="1"/>
            <p:nvPr/>
          </p:nvSpPr>
          <p:spPr>
            <a:xfrm>
              <a:off x="7969754" y="2972682"/>
              <a:ext cx="1009691" cy="460946"/>
            </a:xfrm>
            <a:prstGeom prst="rect">
              <a:avLst/>
            </a:prstGeom>
            <a:noFill/>
          </p:spPr>
          <p:txBody>
            <a:bodyPr>
              <a:spAutoFit/>
            </a:bodyPr>
            <a:lstStyle/>
            <a:p>
              <a:pPr fontAlgn="auto">
                <a:spcBef>
                  <a:spcPts val="0"/>
                </a:spcBef>
                <a:spcAft>
                  <a:spcPts val="0"/>
                </a:spcAft>
                <a:defRPr/>
              </a:pPr>
              <a:r>
                <a:rPr lang="en-GB" sz="2400" b="1" dirty="0">
                  <a:latin typeface="+mj-lt"/>
                  <a:cs typeface="+mn-cs"/>
                </a:rPr>
                <a:t>Gas</a:t>
              </a:r>
            </a:p>
          </p:txBody>
        </p:sp>
        <p:sp>
          <p:nvSpPr>
            <p:cNvPr id="42" name="Freeform 41"/>
            <p:cNvSpPr/>
            <p:nvPr/>
          </p:nvSpPr>
          <p:spPr>
            <a:xfrm>
              <a:off x="882869" y="3420913"/>
              <a:ext cx="7110699" cy="607177"/>
            </a:xfrm>
            <a:custGeom>
              <a:avLst/>
              <a:gdLst>
                <a:gd name="connsiteX0" fmla="*/ 0 w 7110248"/>
                <a:gd name="connsiteY0" fmla="*/ 606973 h 606973"/>
                <a:gd name="connsiteX1" fmla="*/ 1103586 w 7110248"/>
                <a:gd name="connsiteY1" fmla="*/ 536028 h 606973"/>
                <a:gd name="connsiteX2" fmla="*/ 2025869 w 7110248"/>
                <a:gd name="connsiteY2" fmla="*/ 480849 h 606973"/>
                <a:gd name="connsiteX3" fmla="*/ 4004441 w 7110248"/>
                <a:gd name="connsiteY3" fmla="*/ 338959 h 606973"/>
                <a:gd name="connsiteX4" fmla="*/ 5691352 w 7110248"/>
                <a:gd name="connsiteY4" fmla="*/ 189186 h 606973"/>
                <a:gd name="connsiteX5" fmla="*/ 7110248 w 7110248"/>
                <a:gd name="connsiteY5" fmla="*/ 0 h 606973"/>
                <a:gd name="connsiteX6" fmla="*/ 7110248 w 7110248"/>
                <a:gd name="connsiteY6" fmla="*/ 0 h 606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10248" h="606973">
                  <a:moveTo>
                    <a:pt x="0" y="606973"/>
                  </a:moveTo>
                  <a:lnTo>
                    <a:pt x="1103586" y="536028"/>
                  </a:lnTo>
                  <a:lnTo>
                    <a:pt x="2025869" y="480849"/>
                  </a:lnTo>
                  <a:lnTo>
                    <a:pt x="4004441" y="338959"/>
                  </a:lnTo>
                  <a:lnTo>
                    <a:pt x="5691352" y="189186"/>
                  </a:lnTo>
                  <a:cubicBezTo>
                    <a:pt x="6208986" y="132693"/>
                    <a:pt x="7110248" y="0"/>
                    <a:pt x="7110248" y="0"/>
                  </a:cubicBezTo>
                  <a:lnTo>
                    <a:pt x="7110248" y="0"/>
                  </a:lnTo>
                </a:path>
              </a:pathLst>
            </a:cu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grpSp>
      <p:cxnSp>
        <p:nvCxnSpPr>
          <p:cNvPr id="44" name="Straight Connector 43"/>
          <p:cNvCxnSpPr/>
          <p:nvPr/>
        </p:nvCxnSpPr>
        <p:spPr>
          <a:xfrm>
            <a:off x="228600" y="4027488"/>
            <a:ext cx="850582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3017" name="Group 52"/>
          <p:cNvGrpSpPr>
            <a:grpSpLocks/>
          </p:cNvGrpSpPr>
          <p:nvPr/>
        </p:nvGrpSpPr>
        <p:grpSpPr bwMode="auto">
          <a:xfrm>
            <a:off x="917575" y="1268413"/>
            <a:ext cx="7134225" cy="4897437"/>
            <a:chOff x="917407" y="1268760"/>
            <a:chExt cx="7134830" cy="4896544"/>
          </a:xfrm>
        </p:grpSpPr>
        <p:cxnSp>
          <p:nvCxnSpPr>
            <p:cNvPr id="5" name="Straight Connector 4"/>
            <p:cNvCxnSpPr/>
            <p:nvPr/>
          </p:nvCxnSpPr>
          <p:spPr>
            <a:xfrm>
              <a:off x="917407" y="1268760"/>
              <a:ext cx="0" cy="446164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917407" y="5733583"/>
              <a:ext cx="6976067"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43029" name="TextBox 17"/>
            <p:cNvSpPr txBox="1">
              <a:spLocks noChangeArrowheads="1"/>
            </p:cNvSpPr>
            <p:nvPr/>
          </p:nvSpPr>
          <p:spPr bwMode="auto">
            <a:xfrm>
              <a:off x="1190548" y="5703637"/>
              <a:ext cx="9065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en-GB" altLang="en-US" sz="2400">
                  <a:solidFill>
                    <a:srgbClr val="FFFF00"/>
                  </a:solidFill>
                </a:rPr>
                <a:t>2015</a:t>
              </a:r>
            </a:p>
          </p:txBody>
        </p:sp>
        <p:sp>
          <p:nvSpPr>
            <p:cNvPr id="43030" name="TextBox 18"/>
            <p:cNvSpPr txBox="1">
              <a:spLocks noChangeArrowheads="1"/>
            </p:cNvSpPr>
            <p:nvPr/>
          </p:nvSpPr>
          <p:spPr bwMode="auto">
            <a:xfrm>
              <a:off x="2051720" y="5703639"/>
              <a:ext cx="9065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en-GB" altLang="en-US" sz="2400">
                  <a:solidFill>
                    <a:srgbClr val="FFFF00"/>
                  </a:solidFill>
                </a:rPr>
                <a:t>2020</a:t>
              </a:r>
            </a:p>
          </p:txBody>
        </p:sp>
        <p:sp>
          <p:nvSpPr>
            <p:cNvPr id="43031" name="TextBox 19"/>
            <p:cNvSpPr txBox="1">
              <a:spLocks noChangeArrowheads="1"/>
            </p:cNvSpPr>
            <p:nvPr/>
          </p:nvSpPr>
          <p:spPr bwMode="auto">
            <a:xfrm>
              <a:off x="2905048" y="5692014"/>
              <a:ext cx="9065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en-GB" altLang="en-US" sz="2400">
                  <a:solidFill>
                    <a:srgbClr val="FFFF00"/>
                  </a:solidFill>
                </a:rPr>
                <a:t>2025</a:t>
              </a:r>
            </a:p>
          </p:txBody>
        </p:sp>
        <p:sp>
          <p:nvSpPr>
            <p:cNvPr id="43032" name="TextBox 20"/>
            <p:cNvSpPr txBox="1">
              <a:spLocks noChangeArrowheads="1"/>
            </p:cNvSpPr>
            <p:nvPr/>
          </p:nvSpPr>
          <p:spPr bwMode="auto">
            <a:xfrm>
              <a:off x="3750325" y="5692014"/>
              <a:ext cx="9065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en-GB" altLang="en-US" sz="2400">
                  <a:solidFill>
                    <a:srgbClr val="FFFF00"/>
                  </a:solidFill>
                </a:rPr>
                <a:t>2030</a:t>
              </a:r>
            </a:p>
          </p:txBody>
        </p:sp>
        <p:sp>
          <p:nvSpPr>
            <p:cNvPr id="43033" name="TextBox 21"/>
            <p:cNvSpPr txBox="1">
              <a:spLocks noChangeArrowheads="1"/>
            </p:cNvSpPr>
            <p:nvPr/>
          </p:nvSpPr>
          <p:spPr bwMode="auto">
            <a:xfrm>
              <a:off x="5478517" y="5692014"/>
              <a:ext cx="9065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en-GB" altLang="en-US" sz="2400">
                  <a:solidFill>
                    <a:srgbClr val="FFFF00"/>
                  </a:solidFill>
                </a:rPr>
                <a:t>2040</a:t>
              </a:r>
            </a:p>
          </p:txBody>
        </p:sp>
        <p:sp>
          <p:nvSpPr>
            <p:cNvPr id="43034" name="TextBox 22"/>
            <p:cNvSpPr txBox="1">
              <a:spLocks noChangeArrowheads="1"/>
            </p:cNvSpPr>
            <p:nvPr/>
          </p:nvSpPr>
          <p:spPr bwMode="auto">
            <a:xfrm>
              <a:off x="6342613" y="5703636"/>
              <a:ext cx="9065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en-GB" altLang="en-US" sz="2400">
                  <a:solidFill>
                    <a:srgbClr val="FFFF00"/>
                  </a:solidFill>
                </a:rPr>
                <a:t>2045</a:t>
              </a:r>
            </a:p>
          </p:txBody>
        </p:sp>
        <p:sp>
          <p:nvSpPr>
            <p:cNvPr id="43035" name="TextBox 23"/>
            <p:cNvSpPr txBox="1">
              <a:spLocks noChangeArrowheads="1"/>
            </p:cNvSpPr>
            <p:nvPr/>
          </p:nvSpPr>
          <p:spPr bwMode="auto">
            <a:xfrm>
              <a:off x="4614421" y="5692014"/>
              <a:ext cx="9065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en-GB" altLang="en-US" sz="2400">
                  <a:solidFill>
                    <a:srgbClr val="FFFF00"/>
                  </a:solidFill>
                </a:rPr>
                <a:t>2035</a:t>
              </a:r>
            </a:p>
          </p:txBody>
        </p:sp>
        <p:sp>
          <p:nvSpPr>
            <p:cNvPr id="43036" name="TextBox 24"/>
            <p:cNvSpPr txBox="1">
              <a:spLocks noChangeArrowheads="1"/>
            </p:cNvSpPr>
            <p:nvPr/>
          </p:nvSpPr>
          <p:spPr bwMode="auto">
            <a:xfrm>
              <a:off x="7145720" y="5703636"/>
              <a:ext cx="9065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en-GB" altLang="en-US" sz="2400">
                  <a:solidFill>
                    <a:srgbClr val="FFFF00"/>
                  </a:solidFill>
                </a:rPr>
                <a:t>2050</a:t>
              </a:r>
            </a:p>
          </p:txBody>
        </p:sp>
      </p:grpSp>
      <p:grpSp>
        <p:nvGrpSpPr>
          <p:cNvPr id="54" name="Group 53"/>
          <p:cNvGrpSpPr>
            <a:grpSpLocks/>
          </p:cNvGrpSpPr>
          <p:nvPr/>
        </p:nvGrpSpPr>
        <p:grpSpPr bwMode="auto">
          <a:xfrm>
            <a:off x="60325" y="333375"/>
            <a:ext cx="2076450" cy="4510088"/>
            <a:chOff x="59755" y="864627"/>
            <a:chExt cx="2076724" cy="3994460"/>
          </a:xfrm>
        </p:grpSpPr>
        <p:sp>
          <p:nvSpPr>
            <p:cNvPr id="17" name="TextBox 16"/>
            <p:cNvSpPr txBox="1"/>
            <p:nvPr/>
          </p:nvSpPr>
          <p:spPr>
            <a:xfrm rot="16200000">
              <a:off x="-1323339" y="2247721"/>
              <a:ext cx="3596560" cy="830373"/>
            </a:xfrm>
            <a:prstGeom prst="rect">
              <a:avLst/>
            </a:prstGeom>
            <a:noFill/>
          </p:spPr>
          <p:txBody>
            <a:bodyPr>
              <a:spAutoFit/>
            </a:bodyPr>
            <a:lstStyle/>
            <a:p>
              <a:pPr fontAlgn="auto">
                <a:spcBef>
                  <a:spcPts val="0"/>
                </a:spcBef>
                <a:spcAft>
                  <a:spcPts val="0"/>
                </a:spcAft>
                <a:defRPr/>
              </a:pPr>
              <a:r>
                <a:rPr lang="en-GB" sz="2400" b="1" dirty="0">
                  <a:solidFill>
                    <a:srgbClr val="FFFF00"/>
                  </a:solidFill>
                  <a:latin typeface="+mj-lt"/>
                  <a:cs typeface="+mn-cs"/>
                </a:rPr>
                <a:t>Global power</a:t>
              </a:r>
            </a:p>
            <a:p>
              <a:pPr fontAlgn="auto">
                <a:spcBef>
                  <a:spcPts val="0"/>
                </a:spcBef>
                <a:spcAft>
                  <a:spcPts val="0"/>
                </a:spcAft>
                <a:defRPr/>
              </a:pPr>
              <a:r>
                <a:rPr lang="en-GB" sz="2400" b="1" dirty="0">
                  <a:solidFill>
                    <a:srgbClr val="FFFF00"/>
                  </a:solidFill>
                  <a:latin typeface="+mj-lt"/>
                  <a:cs typeface="+mn-cs"/>
                </a:rPr>
                <a:t>generation capacity</a:t>
              </a:r>
            </a:p>
          </p:txBody>
        </p:sp>
        <p:sp>
          <p:nvSpPr>
            <p:cNvPr id="45" name="TextBox 44"/>
            <p:cNvSpPr txBox="1"/>
            <p:nvPr/>
          </p:nvSpPr>
          <p:spPr>
            <a:xfrm>
              <a:off x="937759" y="4028138"/>
              <a:ext cx="1198720" cy="830949"/>
            </a:xfrm>
            <a:prstGeom prst="rect">
              <a:avLst/>
            </a:prstGeom>
            <a:noFill/>
          </p:spPr>
          <p:txBody>
            <a:bodyPr>
              <a:spAutoFit/>
            </a:bodyPr>
            <a:lstStyle/>
            <a:p>
              <a:pPr fontAlgn="auto">
                <a:spcBef>
                  <a:spcPts val="0"/>
                </a:spcBef>
                <a:spcAft>
                  <a:spcPts val="0"/>
                </a:spcAft>
                <a:defRPr/>
              </a:pPr>
              <a:r>
                <a:rPr lang="en-GB" sz="2400" dirty="0">
                  <a:solidFill>
                    <a:srgbClr val="FFFF00"/>
                  </a:solidFill>
                  <a:latin typeface="+mj-lt"/>
                  <a:cs typeface="+mn-cs"/>
                </a:rPr>
                <a:t>2013</a:t>
              </a:r>
            </a:p>
            <a:p>
              <a:pPr fontAlgn="auto">
                <a:spcBef>
                  <a:spcPts val="0"/>
                </a:spcBef>
                <a:spcAft>
                  <a:spcPts val="0"/>
                </a:spcAft>
                <a:defRPr/>
              </a:pPr>
              <a:r>
                <a:rPr lang="en-GB" sz="2400" dirty="0">
                  <a:solidFill>
                    <a:srgbClr val="FFFF00"/>
                  </a:solidFill>
                  <a:latin typeface="+mj-lt"/>
                  <a:cs typeface="+mn-cs"/>
                </a:rPr>
                <a:t>Levels</a:t>
              </a:r>
            </a:p>
          </p:txBody>
        </p:sp>
      </p:grpSp>
      <p:grpSp>
        <p:nvGrpSpPr>
          <p:cNvPr id="13" name="Group 12"/>
          <p:cNvGrpSpPr>
            <a:grpSpLocks/>
          </p:cNvGrpSpPr>
          <p:nvPr/>
        </p:nvGrpSpPr>
        <p:grpSpPr bwMode="auto">
          <a:xfrm>
            <a:off x="890588" y="2265363"/>
            <a:ext cx="7929562" cy="1762125"/>
            <a:chOff x="890752" y="2266144"/>
            <a:chExt cx="7929719" cy="1761946"/>
          </a:xfrm>
        </p:grpSpPr>
        <p:sp>
          <p:nvSpPr>
            <p:cNvPr id="43023" name="TextBox 26"/>
            <p:cNvSpPr txBox="1">
              <a:spLocks noChangeArrowheads="1"/>
            </p:cNvSpPr>
            <p:nvPr/>
          </p:nvSpPr>
          <p:spPr bwMode="auto">
            <a:xfrm>
              <a:off x="6810702" y="2266144"/>
              <a:ext cx="20097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en-GB" altLang="en-US" sz="2400" b="1">
                  <a:solidFill>
                    <a:srgbClr val="FFC000"/>
                  </a:solidFill>
                </a:rPr>
                <a:t>Renewables</a:t>
              </a:r>
            </a:p>
          </p:txBody>
        </p:sp>
        <p:sp>
          <p:nvSpPr>
            <p:cNvPr id="46" name="Freeform 45"/>
            <p:cNvSpPr/>
            <p:nvPr/>
          </p:nvSpPr>
          <p:spPr>
            <a:xfrm>
              <a:off x="890752" y="2774092"/>
              <a:ext cx="6967675" cy="1253998"/>
            </a:xfrm>
            <a:custGeom>
              <a:avLst/>
              <a:gdLst>
                <a:gd name="connsiteX0" fmla="*/ 0 w 6968358"/>
                <a:gd name="connsiteY0" fmla="*/ 1253359 h 1253359"/>
                <a:gd name="connsiteX1" fmla="*/ 1805151 w 6968358"/>
                <a:gd name="connsiteY1" fmla="*/ 1064172 h 1253359"/>
                <a:gd name="connsiteX2" fmla="*/ 3681248 w 6968358"/>
                <a:gd name="connsiteY2" fmla="*/ 804041 h 1253359"/>
                <a:gd name="connsiteX3" fmla="*/ 5399689 w 6968358"/>
                <a:gd name="connsiteY3" fmla="*/ 441435 h 1253359"/>
                <a:gd name="connsiteX4" fmla="*/ 6968358 w 6968358"/>
                <a:gd name="connsiteY4" fmla="*/ 0 h 1253359"/>
                <a:gd name="connsiteX5" fmla="*/ 6968358 w 6968358"/>
                <a:gd name="connsiteY5" fmla="*/ 0 h 125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68358" h="1253359">
                  <a:moveTo>
                    <a:pt x="0" y="1253359"/>
                  </a:moveTo>
                  <a:lnTo>
                    <a:pt x="1805151" y="1064172"/>
                  </a:lnTo>
                  <a:cubicBezTo>
                    <a:pt x="2418692" y="989286"/>
                    <a:pt x="3082158" y="907830"/>
                    <a:pt x="3681248" y="804041"/>
                  </a:cubicBezTo>
                  <a:cubicBezTo>
                    <a:pt x="4280338" y="700252"/>
                    <a:pt x="4851837" y="575442"/>
                    <a:pt x="5399689" y="441435"/>
                  </a:cubicBezTo>
                  <a:cubicBezTo>
                    <a:pt x="5947541" y="307428"/>
                    <a:pt x="6968358" y="0"/>
                    <a:pt x="6968358" y="0"/>
                  </a:cubicBezTo>
                  <a:lnTo>
                    <a:pt x="6968358" y="0"/>
                  </a:ln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grpSp>
      <p:grpSp>
        <p:nvGrpSpPr>
          <p:cNvPr id="15" name="Group 14"/>
          <p:cNvGrpSpPr>
            <a:grpSpLocks/>
          </p:cNvGrpSpPr>
          <p:nvPr/>
        </p:nvGrpSpPr>
        <p:grpSpPr bwMode="auto">
          <a:xfrm>
            <a:off x="917575" y="3494088"/>
            <a:ext cx="8283575" cy="525462"/>
            <a:chOff x="859221" y="3493770"/>
            <a:chExt cx="8341626" cy="526437"/>
          </a:xfrm>
        </p:grpSpPr>
        <p:sp>
          <p:nvSpPr>
            <p:cNvPr id="32" name="Freeform 31"/>
            <p:cNvSpPr/>
            <p:nvPr/>
          </p:nvSpPr>
          <p:spPr>
            <a:xfrm>
              <a:off x="859221" y="3724384"/>
              <a:ext cx="7110685" cy="295823"/>
            </a:xfrm>
            <a:custGeom>
              <a:avLst/>
              <a:gdLst>
                <a:gd name="connsiteX0" fmla="*/ 0 w 5368158"/>
                <a:gd name="connsiteY0" fmla="*/ 189186 h 189186"/>
                <a:gd name="connsiteX1" fmla="*/ 599089 w 5368158"/>
                <a:gd name="connsiteY1" fmla="*/ 165538 h 189186"/>
                <a:gd name="connsiteX2" fmla="*/ 1474076 w 5368158"/>
                <a:gd name="connsiteY2" fmla="*/ 141889 h 189186"/>
                <a:gd name="connsiteX3" fmla="*/ 2561896 w 5368158"/>
                <a:gd name="connsiteY3" fmla="*/ 86710 h 189186"/>
                <a:gd name="connsiteX4" fmla="*/ 3310758 w 5368158"/>
                <a:gd name="connsiteY4" fmla="*/ 70945 h 189186"/>
                <a:gd name="connsiteX5" fmla="*/ 3878317 w 5368158"/>
                <a:gd name="connsiteY5" fmla="*/ 55179 h 189186"/>
                <a:gd name="connsiteX6" fmla="*/ 4556234 w 5368158"/>
                <a:gd name="connsiteY6" fmla="*/ 23648 h 189186"/>
                <a:gd name="connsiteX7" fmla="*/ 4903076 w 5368158"/>
                <a:gd name="connsiteY7" fmla="*/ 31531 h 189186"/>
                <a:gd name="connsiteX8" fmla="*/ 5368158 w 5368158"/>
                <a:gd name="connsiteY8" fmla="*/ 0 h 189186"/>
                <a:gd name="connsiteX9" fmla="*/ 5368158 w 5368158"/>
                <a:gd name="connsiteY9" fmla="*/ 0 h 189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8158" h="189186">
                  <a:moveTo>
                    <a:pt x="0" y="189186"/>
                  </a:moveTo>
                  <a:lnTo>
                    <a:pt x="599089" y="165538"/>
                  </a:lnTo>
                  <a:lnTo>
                    <a:pt x="1474076" y="141889"/>
                  </a:lnTo>
                  <a:cubicBezTo>
                    <a:pt x="1801210" y="128751"/>
                    <a:pt x="2255782" y="98534"/>
                    <a:pt x="2561896" y="86710"/>
                  </a:cubicBezTo>
                  <a:cubicBezTo>
                    <a:pt x="2868010" y="74886"/>
                    <a:pt x="3310758" y="70945"/>
                    <a:pt x="3310758" y="70945"/>
                  </a:cubicBezTo>
                  <a:lnTo>
                    <a:pt x="3878317" y="55179"/>
                  </a:lnTo>
                  <a:lnTo>
                    <a:pt x="4556234" y="23648"/>
                  </a:lnTo>
                  <a:cubicBezTo>
                    <a:pt x="4727027" y="19707"/>
                    <a:pt x="4767755" y="35472"/>
                    <a:pt x="4903076" y="31531"/>
                  </a:cubicBezTo>
                  <a:cubicBezTo>
                    <a:pt x="5038397" y="27590"/>
                    <a:pt x="5368158" y="0"/>
                    <a:pt x="5368158" y="0"/>
                  </a:cubicBezTo>
                  <a:lnTo>
                    <a:pt x="5368158" y="0"/>
                  </a:lnTo>
                </a:path>
              </a:pathLst>
            </a:custGeom>
            <a:noFill/>
            <a:ln w="34925">
              <a:solidFill>
                <a:srgbClr val="FFF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solidFill>
                  <a:srgbClr val="FFFF00"/>
                </a:solidFill>
              </a:endParaRPr>
            </a:p>
          </p:txBody>
        </p:sp>
        <p:sp>
          <p:nvSpPr>
            <p:cNvPr id="48" name="TextBox 47"/>
            <p:cNvSpPr txBox="1"/>
            <p:nvPr/>
          </p:nvSpPr>
          <p:spPr>
            <a:xfrm>
              <a:off x="7883580" y="3493770"/>
              <a:ext cx="1317267" cy="461229"/>
            </a:xfrm>
            <a:prstGeom prst="rect">
              <a:avLst/>
            </a:prstGeom>
            <a:noFill/>
          </p:spPr>
          <p:txBody>
            <a:bodyPr>
              <a:spAutoFit/>
            </a:bodyPr>
            <a:lstStyle/>
            <a:p>
              <a:pPr fontAlgn="auto">
                <a:spcBef>
                  <a:spcPts val="0"/>
                </a:spcBef>
                <a:spcAft>
                  <a:spcPts val="0"/>
                </a:spcAft>
                <a:defRPr/>
              </a:pPr>
              <a:r>
                <a:rPr lang="en-GB" sz="2400" b="1" dirty="0">
                  <a:solidFill>
                    <a:srgbClr val="FFFF00"/>
                  </a:solidFill>
                  <a:latin typeface="+mj-lt"/>
                  <a:cs typeface="+mn-cs"/>
                </a:rPr>
                <a:t>Nuclear</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par>
                          <p:cTn id="11" fill="hold" nodeType="afterGroup">
                            <p:stCondLst>
                              <p:cond delay="0"/>
                            </p:stCondLst>
                            <p:childTnLst>
                              <p:par>
                                <p:cTn id="12" presetID="1" presetClass="entr" presetSubtype="0" fill="hold" nodeType="afterEffect">
                                  <p:stCondLst>
                                    <p:cond delay="1000"/>
                                  </p:stCondLst>
                                  <p:childTnLst>
                                    <p:set>
                                      <p:cBhvr>
                                        <p:cTn id="13" dur="1" fill="hold">
                                          <p:stCondLst>
                                            <p:cond delay="0"/>
                                          </p:stCondLst>
                                        </p:cTn>
                                        <p:tgtEl>
                                          <p:spTgt spid="14"/>
                                        </p:tgtEl>
                                        <p:attrNameLst>
                                          <p:attrName>style.visibility</p:attrName>
                                        </p:attrNameLst>
                                      </p:cBhvr>
                                      <p:to>
                                        <p:strVal val="visible"/>
                                      </p:to>
                                    </p:set>
                                  </p:childTnLst>
                                </p:cTn>
                              </p:par>
                            </p:childTnLst>
                          </p:cTn>
                        </p:par>
                        <p:par>
                          <p:cTn id="14" fill="hold" nodeType="afterGroup">
                            <p:stCondLst>
                              <p:cond delay="1000"/>
                            </p:stCondLst>
                            <p:childTnLst>
                              <p:par>
                                <p:cTn id="15" presetID="1" presetClass="entr" presetSubtype="0" fill="hold" nodeType="afterEffect">
                                  <p:stCondLst>
                                    <p:cond delay="1000"/>
                                  </p:stCondLst>
                                  <p:childTnLst>
                                    <p:set>
                                      <p:cBhvr>
                                        <p:cTn id="16" dur="1" fill="hold">
                                          <p:stCondLst>
                                            <p:cond delay="0"/>
                                          </p:stCondLst>
                                        </p:cTn>
                                        <p:tgtEl>
                                          <p:spTgt spid="15"/>
                                        </p:tgtEl>
                                        <p:attrNameLst>
                                          <p:attrName>style.visibility</p:attrName>
                                        </p:attrNameLst>
                                      </p:cBhvr>
                                      <p:to>
                                        <p:strVal val="visible"/>
                                      </p:to>
                                    </p:set>
                                  </p:childTnLst>
                                </p:cTn>
                              </p:par>
                            </p:childTnLst>
                          </p:cTn>
                        </p:par>
                        <p:par>
                          <p:cTn id="17" fill="hold" nodeType="afterGroup">
                            <p:stCondLst>
                              <p:cond delay="2000"/>
                            </p:stCondLst>
                            <p:childTnLst>
                              <p:par>
                                <p:cTn id="18" presetID="1" presetClass="entr" presetSubtype="0" fill="hold" nodeType="afterEffect">
                                  <p:stCondLst>
                                    <p:cond delay="1000"/>
                                  </p:stCondLst>
                                  <p:childTnLst>
                                    <p:set>
                                      <p:cBhvr>
                                        <p:cTn id="19" dur="1" fill="hold">
                                          <p:stCondLst>
                                            <p:cond delay="0"/>
                                          </p:stCondLst>
                                        </p:cTn>
                                        <p:tgtEl>
                                          <p:spTgt spid="39"/>
                                        </p:tgtEl>
                                        <p:attrNameLst>
                                          <p:attrName>style.visibility</p:attrName>
                                        </p:attrNameLst>
                                      </p:cBhvr>
                                      <p:to>
                                        <p:strVal val="visible"/>
                                      </p:to>
                                    </p:set>
                                  </p:childTnLst>
                                </p:cTn>
                              </p:par>
                            </p:childTnLst>
                          </p:cTn>
                        </p:par>
                        <p:par>
                          <p:cTn id="20" fill="hold" nodeType="afterGroup">
                            <p:stCondLst>
                              <p:cond delay="3000"/>
                            </p:stCondLst>
                            <p:childTnLst>
                              <p:par>
                                <p:cTn id="21" presetID="1" presetClass="entr" presetSubtype="0" fill="hold" nodeType="afterEffect">
                                  <p:stCondLst>
                                    <p:cond delay="1000"/>
                                  </p:stCondLst>
                                  <p:childTnLst>
                                    <p:set>
                                      <p:cBhvr>
                                        <p:cTn id="22" dur="1" fill="hold">
                                          <p:stCondLst>
                                            <p:cond delay="0"/>
                                          </p:stCondLst>
                                        </p:cTn>
                                        <p:tgtEl>
                                          <p:spTgt spid="4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09235"/>
          </a:xfrm>
        </p:spPr>
        <p:txBody>
          <a:bodyPr/>
          <a:lstStyle/>
          <a:p>
            <a:pPr algn="ctr"/>
            <a:r>
              <a:rPr lang="en-GB" dirty="0" smtClean="0">
                <a:solidFill>
                  <a:srgbClr val="FFFF00"/>
                </a:solidFill>
              </a:rPr>
              <a:t>Energy Planning</a:t>
            </a:r>
            <a:br>
              <a:rPr lang="en-GB" dirty="0" smtClean="0">
                <a:solidFill>
                  <a:srgbClr val="FFFF00"/>
                </a:solidFill>
              </a:rPr>
            </a:br>
            <a:r>
              <a:rPr lang="en-GB" dirty="0" smtClean="0">
                <a:solidFill>
                  <a:srgbClr val="FFFF00"/>
                </a:solidFill>
              </a:rPr>
              <a:t>reaches Member States via…</a:t>
            </a:r>
            <a:endParaRPr lang="en-GB" dirty="0">
              <a:solidFill>
                <a:srgbClr val="FFFF00"/>
              </a:solidFill>
            </a:endParaRPr>
          </a:p>
        </p:txBody>
      </p:sp>
      <p:sp>
        <p:nvSpPr>
          <p:cNvPr id="3" name="Slide Number Placeholder 2"/>
          <p:cNvSpPr>
            <a:spLocks noGrp="1"/>
          </p:cNvSpPr>
          <p:nvPr>
            <p:ph type="sldNum" sz="quarter" idx="12"/>
          </p:nvPr>
        </p:nvSpPr>
        <p:spPr/>
        <p:txBody>
          <a:bodyPr/>
          <a:lstStyle/>
          <a:p>
            <a:pPr>
              <a:defRPr/>
            </a:pPr>
            <a:fld id="{9B132C43-334B-4890-8BD3-7B06924D06A8}" type="slidenum">
              <a:rPr lang="en-GB" smtClean="0"/>
              <a:pPr>
                <a:defRPr/>
              </a:pPr>
              <a:t>14</a:t>
            </a:fld>
            <a:endParaRPr lang="en-GB" dirty="0"/>
          </a:p>
        </p:txBody>
      </p:sp>
      <p:pic>
        <p:nvPicPr>
          <p:cNvPr id="4" name="Picture 9" descr="cap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7504" y="1593259"/>
            <a:ext cx="3900114" cy="181248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58812" y="3803476"/>
            <a:ext cx="3900114" cy="2246198"/>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190860" y="1259468"/>
            <a:ext cx="1505540" cy="369332"/>
          </a:xfrm>
          <a:prstGeom prst="rect">
            <a:avLst/>
          </a:prstGeom>
          <a:noFill/>
        </p:spPr>
        <p:txBody>
          <a:bodyPr wrap="none" rtlCol="0">
            <a:spAutoFit/>
          </a:bodyPr>
          <a:lstStyle/>
          <a:p>
            <a:r>
              <a:rPr lang="en-GB" b="1" dirty="0" smtClean="0">
                <a:solidFill>
                  <a:srgbClr val="FFFF00"/>
                </a:solidFill>
              </a:rPr>
              <a:t>Classrooms</a:t>
            </a:r>
            <a:endParaRPr lang="en-GB" b="1" dirty="0">
              <a:solidFill>
                <a:srgbClr val="FFFF00"/>
              </a:solidFill>
            </a:endParaRPr>
          </a:p>
        </p:txBody>
      </p:sp>
      <p:sp>
        <p:nvSpPr>
          <p:cNvPr id="7" name="TextBox 6"/>
          <p:cNvSpPr txBox="1"/>
          <p:nvPr/>
        </p:nvSpPr>
        <p:spPr>
          <a:xfrm>
            <a:off x="1952279" y="3491716"/>
            <a:ext cx="1390124" cy="369332"/>
          </a:xfrm>
          <a:prstGeom prst="rect">
            <a:avLst/>
          </a:prstGeom>
          <a:noFill/>
        </p:spPr>
        <p:txBody>
          <a:bodyPr wrap="none" rtlCol="0">
            <a:spAutoFit/>
          </a:bodyPr>
          <a:lstStyle/>
          <a:p>
            <a:r>
              <a:rPr lang="en-GB" b="1" dirty="0" smtClean="0">
                <a:solidFill>
                  <a:srgbClr val="FFFF00"/>
                </a:solidFill>
              </a:rPr>
              <a:t>E-Learning</a:t>
            </a:r>
            <a:endParaRPr lang="en-GB" b="1" dirty="0">
              <a:solidFill>
                <a:srgbClr val="FFFF00"/>
              </a:solidFill>
            </a:endParaRPr>
          </a:p>
        </p:txBody>
      </p:sp>
      <p:pic>
        <p:nvPicPr>
          <p:cNvPr id="8" name="Picture 4" descr="IMG_4214"/>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030251" y="2008416"/>
            <a:ext cx="2952750" cy="1910189"/>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5444026" y="1639084"/>
            <a:ext cx="2309706" cy="369332"/>
          </a:xfrm>
          <a:prstGeom prst="rect">
            <a:avLst/>
          </a:prstGeom>
          <a:noFill/>
        </p:spPr>
        <p:txBody>
          <a:bodyPr wrap="square" rtlCol="0">
            <a:spAutoFit/>
          </a:bodyPr>
          <a:lstStyle/>
          <a:p>
            <a:r>
              <a:rPr lang="en-GB" b="1" dirty="0" smtClean="0">
                <a:solidFill>
                  <a:srgbClr val="FFFF00"/>
                </a:solidFill>
              </a:rPr>
              <a:t>Video conferences</a:t>
            </a:r>
            <a:endParaRPr lang="en-GB" b="1" dirty="0">
              <a:solidFill>
                <a:srgbClr val="FFFF00"/>
              </a:solidFill>
            </a:endParaRPr>
          </a:p>
        </p:txBody>
      </p:sp>
      <p:pic>
        <p:nvPicPr>
          <p:cNvPr id="2050" name="Picture 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292080" y="4293096"/>
            <a:ext cx="3469060" cy="2392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6299488" y="4005064"/>
            <a:ext cx="1569660" cy="369332"/>
          </a:xfrm>
          <a:prstGeom prst="rect">
            <a:avLst/>
          </a:prstGeom>
          <a:noFill/>
        </p:spPr>
        <p:txBody>
          <a:bodyPr wrap="none" rtlCol="0">
            <a:spAutoFit/>
          </a:bodyPr>
          <a:lstStyle/>
          <a:p>
            <a:r>
              <a:rPr lang="en-GB" b="1" dirty="0" smtClean="0">
                <a:solidFill>
                  <a:srgbClr val="FFFF00"/>
                </a:solidFill>
              </a:rPr>
              <a:t>On-line tutor</a:t>
            </a:r>
            <a:endParaRPr lang="en-GB" b="1" dirty="0">
              <a:solidFill>
                <a:srgbClr val="FFFF00"/>
              </a:solidFill>
            </a:endParaRPr>
          </a:p>
        </p:txBody>
      </p:sp>
    </p:spTree>
    <p:extLst>
      <p:ext uri="{BB962C8B-B14F-4D97-AF65-F5344CB8AC3E}">
        <p14:creationId xmlns:p14="http://schemas.microsoft.com/office/powerpoint/2010/main" val="3202641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05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txBox="1">
            <a:spLocks/>
          </p:cNvSpPr>
          <p:nvPr/>
        </p:nvSpPr>
        <p:spPr bwMode="black">
          <a:xfrm>
            <a:off x="0" y="0"/>
            <a:ext cx="9144000"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rgbClr val="99CCFF"/>
              </a:buClr>
              <a:buSzPct val="110000"/>
              <a:buChar char="•"/>
              <a:defRPr sz="3200">
                <a:solidFill>
                  <a:srgbClr val="FFFFCC"/>
                </a:solidFill>
                <a:latin typeface="Arial" pitchFamily="34" charset="0"/>
              </a:defRPr>
            </a:lvl1pPr>
            <a:lvl2pPr marL="742950" indent="-285750">
              <a:spcBef>
                <a:spcPct val="20000"/>
              </a:spcBef>
              <a:buClr>
                <a:srgbClr val="99CCFF"/>
              </a:buClr>
              <a:buSzPct val="110000"/>
              <a:buChar char="•"/>
              <a:defRPr sz="2800">
                <a:solidFill>
                  <a:srgbClr val="FFFFCC"/>
                </a:solidFill>
                <a:latin typeface="Arial" pitchFamily="34" charset="0"/>
              </a:defRPr>
            </a:lvl2pPr>
            <a:lvl3pPr marL="1143000" indent="-228600">
              <a:spcBef>
                <a:spcPct val="20000"/>
              </a:spcBef>
              <a:buClr>
                <a:srgbClr val="99CCFF"/>
              </a:buClr>
              <a:buSzPct val="110000"/>
              <a:buChar char="•"/>
              <a:defRPr sz="2400">
                <a:solidFill>
                  <a:srgbClr val="FFFFCC"/>
                </a:solidFill>
                <a:latin typeface="Arial" pitchFamily="34" charset="0"/>
              </a:defRPr>
            </a:lvl3pPr>
            <a:lvl4pPr marL="1600200" indent="-228600">
              <a:spcBef>
                <a:spcPct val="20000"/>
              </a:spcBef>
              <a:buClr>
                <a:srgbClr val="99CCFF"/>
              </a:buClr>
              <a:buSzPct val="110000"/>
              <a:buChar char="•"/>
              <a:defRPr sz="2400">
                <a:solidFill>
                  <a:srgbClr val="FFFFCC"/>
                </a:solidFill>
                <a:latin typeface="Arial" pitchFamily="34" charset="0"/>
              </a:defRPr>
            </a:lvl4pPr>
            <a:lvl5pPr marL="2057400" indent="-228600">
              <a:spcBef>
                <a:spcPct val="20000"/>
              </a:spcBef>
              <a:buClr>
                <a:srgbClr val="99CCFF"/>
              </a:buClr>
              <a:buSzPct val="110000"/>
              <a:buChar char="•"/>
              <a:defRPr sz="2400">
                <a:solidFill>
                  <a:srgbClr val="FFFFCC"/>
                </a:solidFill>
                <a:latin typeface="Arial" pitchFamily="34" charset="0"/>
              </a:defRPr>
            </a:lvl5pPr>
            <a:lvl6pPr marL="2514600" indent="-228600" fontAlgn="base">
              <a:spcBef>
                <a:spcPct val="20000"/>
              </a:spcBef>
              <a:spcAft>
                <a:spcPct val="0"/>
              </a:spcAft>
              <a:buClr>
                <a:srgbClr val="99CCFF"/>
              </a:buClr>
              <a:buSzPct val="110000"/>
              <a:buChar char="•"/>
              <a:defRPr sz="2400">
                <a:solidFill>
                  <a:srgbClr val="FFFFCC"/>
                </a:solidFill>
                <a:latin typeface="Arial" pitchFamily="34" charset="0"/>
              </a:defRPr>
            </a:lvl6pPr>
            <a:lvl7pPr marL="2971800" indent="-228600" fontAlgn="base">
              <a:spcBef>
                <a:spcPct val="20000"/>
              </a:spcBef>
              <a:spcAft>
                <a:spcPct val="0"/>
              </a:spcAft>
              <a:buClr>
                <a:srgbClr val="99CCFF"/>
              </a:buClr>
              <a:buSzPct val="110000"/>
              <a:buChar char="•"/>
              <a:defRPr sz="2400">
                <a:solidFill>
                  <a:srgbClr val="FFFFCC"/>
                </a:solidFill>
                <a:latin typeface="Arial" pitchFamily="34" charset="0"/>
              </a:defRPr>
            </a:lvl7pPr>
            <a:lvl8pPr marL="3429000" indent="-228600" fontAlgn="base">
              <a:spcBef>
                <a:spcPct val="20000"/>
              </a:spcBef>
              <a:spcAft>
                <a:spcPct val="0"/>
              </a:spcAft>
              <a:buClr>
                <a:srgbClr val="99CCFF"/>
              </a:buClr>
              <a:buSzPct val="110000"/>
              <a:buChar char="•"/>
              <a:defRPr sz="2400">
                <a:solidFill>
                  <a:srgbClr val="FFFFCC"/>
                </a:solidFill>
                <a:latin typeface="Arial" pitchFamily="34" charset="0"/>
              </a:defRPr>
            </a:lvl8pPr>
            <a:lvl9pPr marL="3886200" indent="-228600" fontAlgn="base">
              <a:spcBef>
                <a:spcPct val="20000"/>
              </a:spcBef>
              <a:spcAft>
                <a:spcPct val="0"/>
              </a:spcAft>
              <a:buClr>
                <a:srgbClr val="99CCFF"/>
              </a:buClr>
              <a:buSzPct val="110000"/>
              <a:buChar char="•"/>
              <a:defRPr sz="2400">
                <a:solidFill>
                  <a:srgbClr val="FFFFCC"/>
                </a:solidFill>
                <a:latin typeface="Arial" pitchFamily="34" charset="0"/>
              </a:defRPr>
            </a:lvl9pPr>
          </a:lstStyle>
          <a:p>
            <a:pPr algn="ctr">
              <a:buClrTx/>
              <a:buSzTx/>
              <a:buFontTx/>
              <a:buNone/>
            </a:pPr>
            <a:r>
              <a:rPr lang="en-GB" altLang="zh-CN" sz="3600" b="1">
                <a:solidFill>
                  <a:srgbClr val="FFFF00"/>
                </a:solidFill>
                <a:ea typeface="SimSun" pitchFamily="2" charset="-122"/>
              </a:rPr>
              <a:t>IAEA </a:t>
            </a:r>
            <a:r>
              <a:rPr lang="en-GB" altLang="en-US" sz="3600" b="1">
                <a:solidFill>
                  <a:srgbClr val="FFFF00"/>
                </a:solidFill>
              </a:rPr>
              <a:t>Milestones Approach</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5813" y="1125538"/>
            <a:ext cx="757237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descr="F:\Pictures\INIG\for DDG slides St Pete\UAE_Barakah_AERIAL UNIT1-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2675" y="2968625"/>
            <a:ext cx="4735513"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813" y="2968625"/>
            <a:ext cx="2406650" cy="3154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4038" name="Slide Number Placeholder 5"/>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B97DD5A8-318A-49DE-89E9-14B3CD191D10}" type="slidenum">
              <a:rPr lang="en-GB" altLang="en-US" smtClean="0">
                <a:solidFill>
                  <a:srgbClr val="D5D7D8"/>
                </a:solidFill>
              </a:rPr>
              <a:pPr fontAlgn="base">
                <a:spcBef>
                  <a:spcPct val="0"/>
                </a:spcBef>
                <a:spcAft>
                  <a:spcPct val="0"/>
                </a:spcAft>
              </a:pPr>
              <a:t>15</a:t>
            </a:fld>
            <a:endParaRPr lang="en-GB" altLang="en-US" smtClean="0">
              <a:solidFill>
                <a:srgbClr val="D5D7D8"/>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24744"/>
          </a:xfrm>
        </p:spPr>
        <p:txBody>
          <a:bodyPr/>
          <a:lstStyle/>
          <a:p>
            <a:pPr algn="ctr">
              <a:spcBef>
                <a:spcPts val="0"/>
              </a:spcBef>
            </a:pPr>
            <a:r>
              <a:rPr lang="en-GB" sz="2800" b="0" dirty="0" smtClean="0"/>
              <a:t/>
            </a:r>
            <a:br>
              <a:rPr lang="en-GB" sz="2800" b="0" dirty="0" smtClean="0"/>
            </a:br>
            <a:r>
              <a:rPr lang="en-GB" dirty="0" smtClean="0">
                <a:solidFill>
                  <a:srgbClr val="FFFF00"/>
                </a:solidFill>
              </a:rPr>
              <a:t>Developing Infrastructure </a:t>
            </a:r>
            <a:r>
              <a:rPr lang="en-GB" altLang="zh-CN" dirty="0" smtClean="0">
                <a:solidFill>
                  <a:srgbClr val="FFFF00"/>
                </a:solidFill>
                <a:ea typeface="SimSun" pitchFamily="2" charset="-122"/>
              </a:rPr>
              <a:t>for </a:t>
            </a:r>
            <a:r>
              <a:rPr lang="en-GB" altLang="zh-CN" dirty="0">
                <a:solidFill>
                  <a:srgbClr val="FFFF00"/>
                </a:solidFill>
                <a:ea typeface="SimSun" pitchFamily="2" charset="-122"/>
              </a:rPr>
              <a:t/>
            </a:r>
            <a:br>
              <a:rPr lang="en-GB" altLang="zh-CN" dirty="0">
                <a:solidFill>
                  <a:srgbClr val="FFFF00"/>
                </a:solidFill>
                <a:ea typeface="SimSun" pitchFamily="2" charset="-122"/>
              </a:rPr>
            </a:br>
            <a:r>
              <a:rPr lang="en-GB" altLang="zh-CN" dirty="0">
                <a:solidFill>
                  <a:srgbClr val="FFFF00"/>
                </a:solidFill>
                <a:ea typeface="SimSun" pitchFamily="2" charset="-122"/>
              </a:rPr>
              <a:t>New Nuclear Power </a:t>
            </a:r>
            <a:r>
              <a:rPr lang="en-GB" altLang="zh-CN" dirty="0" smtClean="0">
                <a:solidFill>
                  <a:srgbClr val="FFFF00"/>
                </a:solidFill>
                <a:ea typeface="SimSun" pitchFamily="2" charset="-122"/>
              </a:rPr>
              <a:t>Programmes</a:t>
            </a:r>
            <a:r>
              <a:rPr lang="en-GB" dirty="0" smtClean="0">
                <a:solidFill>
                  <a:srgbClr val="FFFF00"/>
                </a:solidFill>
              </a:rPr>
              <a:t>  </a:t>
            </a:r>
            <a:br>
              <a:rPr lang="en-GB" dirty="0" smtClean="0">
                <a:solidFill>
                  <a:srgbClr val="FFFF00"/>
                </a:solidFill>
              </a:rPr>
            </a:br>
            <a:endParaRPr lang="en-GB" dirty="0">
              <a:solidFill>
                <a:srgbClr val="FFFF00"/>
              </a:solidFill>
            </a:endParaRPr>
          </a:p>
        </p:txBody>
      </p:sp>
      <p:sp>
        <p:nvSpPr>
          <p:cNvPr id="3" name="Content Placeholder 2"/>
          <p:cNvSpPr>
            <a:spLocks noGrp="1"/>
          </p:cNvSpPr>
          <p:nvPr>
            <p:ph sz="half" idx="1"/>
          </p:nvPr>
        </p:nvSpPr>
        <p:spPr>
          <a:xfrm>
            <a:off x="179512" y="1700808"/>
            <a:ext cx="5112549" cy="4032448"/>
          </a:xfrm>
        </p:spPr>
        <p:txBody>
          <a:bodyPr/>
          <a:lstStyle/>
          <a:p>
            <a:pPr marL="0" indent="0">
              <a:spcBef>
                <a:spcPts val="0"/>
              </a:spcBef>
              <a:spcAft>
                <a:spcPts val="1800"/>
              </a:spcAft>
              <a:buNone/>
            </a:pPr>
            <a:r>
              <a:rPr lang="en-GB" b="1" dirty="0" smtClean="0">
                <a:solidFill>
                  <a:srgbClr val="FFFF00"/>
                </a:solidFill>
              </a:rPr>
              <a:t>IAEA Strategy for Support</a:t>
            </a:r>
          </a:p>
          <a:p>
            <a:pPr>
              <a:spcBef>
                <a:spcPts val="0"/>
              </a:spcBef>
              <a:spcAft>
                <a:spcPts val="1800"/>
              </a:spcAft>
            </a:pPr>
            <a:r>
              <a:rPr lang="en-GB" sz="2400" b="1" dirty="0" smtClean="0">
                <a:solidFill>
                  <a:srgbClr val="FFFF00"/>
                </a:solidFill>
              </a:rPr>
              <a:t>Government commitment  </a:t>
            </a:r>
            <a:endParaRPr lang="en-GB" sz="2400" b="1" dirty="0">
              <a:solidFill>
                <a:srgbClr val="FFFF00"/>
              </a:solidFill>
            </a:endParaRPr>
          </a:p>
          <a:p>
            <a:pPr>
              <a:spcBef>
                <a:spcPts val="0"/>
              </a:spcBef>
              <a:spcAft>
                <a:spcPts val="1800"/>
              </a:spcAft>
            </a:pPr>
            <a:r>
              <a:rPr lang="en-GB" sz="2400" b="1" dirty="0" smtClean="0">
                <a:solidFill>
                  <a:srgbClr val="FFFF00"/>
                </a:solidFill>
              </a:rPr>
              <a:t>Small but strategic </a:t>
            </a:r>
            <a:r>
              <a:rPr lang="en-GB" sz="2400" b="1" dirty="0">
                <a:solidFill>
                  <a:srgbClr val="FFFF00"/>
                </a:solidFill>
              </a:rPr>
              <a:t>assistance </a:t>
            </a:r>
            <a:r>
              <a:rPr lang="en-GB" sz="2300" dirty="0" smtClean="0">
                <a:solidFill>
                  <a:srgbClr val="FFFF00"/>
                </a:solidFill>
              </a:rPr>
              <a:t>(</a:t>
            </a:r>
            <a:r>
              <a:rPr lang="en-GB" sz="2000" dirty="0" smtClean="0">
                <a:solidFill>
                  <a:srgbClr val="FFFF00"/>
                </a:solidFill>
              </a:rPr>
              <a:t>international experience, peer reviews, training, technical publications…)</a:t>
            </a:r>
          </a:p>
          <a:p>
            <a:pPr>
              <a:spcBef>
                <a:spcPts val="0"/>
              </a:spcBef>
              <a:spcAft>
                <a:spcPts val="1800"/>
              </a:spcAft>
            </a:pPr>
            <a:r>
              <a:rPr lang="en-GB" sz="2400" b="1" dirty="0" smtClean="0">
                <a:solidFill>
                  <a:srgbClr val="FFFF00"/>
                </a:solidFill>
              </a:rPr>
              <a:t>Covers all stages</a:t>
            </a:r>
          </a:p>
          <a:p>
            <a:pPr>
              <a:spcBef>
                <a:spcPts val="0"/>
              </a:spcBef>
              <a:spcAft>
                <a:spcPts val="0"/>
              </a:spcAft>
            </a:pPr>
            <a:r>
              <a:rPr lang="en-GB" sz="2400" b="1" dirty="0" smtClean="0">
                <a:solidFill>
                  <a:srgbClr val="FFFF00"/>
                </a:solidFill>
              </a:rPr>
              <a:t>Cross cutting IAEA assistance</a:t>
            </a:r>
          </a:p>
        </p:txBody>
      </p:sp>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9725" y="4077072"/>
            <a:ext cx="3361959" cy="231246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364069" y="1484784"/>
            <a:ext cx="3384376" cy="2329525"/>
          </a:xfrm>
          <a:prstGeom prst="rect">
            <a:avLst/>
          </a:prstGeom>
        </p:spPr>
      </p:pic>
      <p:sp>
        <p:nvSpPr>
          <p:cNvPr id="7" name="Slide Number Placeholder 5"/>
          <p:cNvSpPr>
            <a:spLocks noGrp="1"/>
          </p:cNvSpPr>
          <p:nvPr>
            <p:ph type="sldNum" sz="quarter" idx="12"/>
          </p:nvPr>
        </p:nvSpPr>
        <p:spPr>
          <a:xfrm>
            <a:off x="8472488" y="6369050"/>
            <a:ext cx="509587" cy="293688"/>
          </a:xfrm>
        </p:spPr>
        <p:txBody>
          <a:bodyPr/>
          <a:lstStyle/>
          <a:p>
            <a:pPr>
              <a:defRPr/>
            </a:pPr>
            <a:fld id="{8E9CFBCE-F95E-41E2-921D-6DEBF92C7001}" type="slidenum">
              <a:rPr lang="en-GB"/>
              <a:pPr>
                <a:defRPr/>
              </a:pPr>
              <a:t>16</a:t>
            </a:fld>
            <a:endParaRPr lang="en-GB" dirty="0"/>
          </a:p>
        </p:txBody>
      </p:sp>
    </p:spTree>
    <p:extLst>
      <p:ext uri="{BB962C8B-B14F-4D97-AF65-F5344CB8AC3E}">
        <p14:creationId xmlns:p14="http://schemas.microsoft.com/office/powerpoint/2010/main" val="3668030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black">
          <a:xfrm>
            <a:off x="0" y="0"/>
            <a:ext cx="9144000" cy="1052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20000"/>
              </a:spcBef>
              <a:spcAft>
                <a:spcPct val="0"/>
              </a:spcAft>
              <a:defRPr sz="3600" b="1">
                <a:solidFill>
                  <a:srgbClr val="CCECFF"/>
                </a:solidFill>
                <a:latin typeface="+mj-lt"/>
                <a:ea typeface="+mj-ea"/>
                <a:cs typeface="+mj-cs"/>
              </a:defRPr>
            </a:lvl1pPr>
            <a:lvl2pPr algn="l" rtl="0" eaLnBrk="1" fontAlgn="base" hangingPunct="1">
              <a:spcBef>
                <a:spcPct val="20000"/>
              </a:spcBef>
              <a:spcAft>
                <a:spcPct val="0"/>
              </a:spcAft>
              <a:defRPr sz="3600" b="1">
                <a:solidFill>
                  <a:srgbClr val="CCECFF"/>
                </a:solidFill>
                <a:latin typeface="Arial" charset="0"/>
              </a:defRPr>
            </a:lvl2pPr>
            <a:lvl3pPr algn="l" rtl="0" eaLnBrk="1" fontAlgn="base" hangingPunct="1">
              <a:spcBef>
                <a:spcPct val="20000"/>
              </a:spcBef>
              <a:spcAft>
                <a:spcPct val="0"/>
              </a:spcAft>
              <a:defRPr sz="3600" b="1">
                <a:solidFill>
                  <a:srgbClr val="CCECFF"/>
                </a:solidFill>
                <a:latin typeface="Arial" charset="0"/>
              </a:defRPr>
            </a:lvl3pPr>
            <a:lvl4pPr algn="l" rtl="0" eaLnBrk="1" fontAlgn="base" hangingPunct="1">
              <a:spcBef>
                <a:spcPct val="20000"/>
              </a:spcBef>
              <a:spcAft>
                <a:spcPct val="0"/>
              </a:spcAft>
              <a:defRPr sz="3600" b="1">
                <a:solidFill>
                  <a:srgbClr val="CCECFF"/>
                </a:solidFill>
                <a:latin typeface="Arial" charset="0"/>
              </a:defRPr>
            </a:lvl4pPr>
            <a:lvl5pPr algn="l" rtl="0" eaLnBrk="1" fontAlgn="base" hangingPunct="1">
              <a:spcBef>
                <a:spcPct val="20000"/>
              </a:spcBef>
              <a:spcAft>
                <a:spcPct val="0"/>
              </a:spcAft>
              <a:defRPr sz="3600" b="1">
                <a:solidFill>
                  <a:srgbClr val="CCECFF"/>
                </a:solidFill>
                <a:latin typeface="Arial" charset="0"/>
              </a:defRPr>
            </a:lvl5pPr>
            <a:lvl6pPr marL="457200" algn="l" rtl="0" eaLnBrk="1" fontAlgn="base" hangingPunct="1">
              <a:spcBef>
                <a:spcPct val="20000"/>
              </a:spcBef>
              <a:spcAft>
                <a:spcPct val="0"/>
              </a:spcAft>
              <a:defRPr sz="3600" b="1">
                <a:solidFill>
                  <a:srgbClr val="CCECFF"/>
                </a:solidFill>
                <a:latin typeface="Arial" charset="0"/>
              </a:defRPr>
            </a:lvl6pPr>
            <a:lvl7pPr marL="914400" algn="l" rtl="0" eaLnBrk="1" fontAlgn="base" hangingPunct="1">
              <a:spcBef>
                <a:spcPct val="20000"/>
              </a:spcBef>
              <a:spcAft>
                <a:spcPct val="0"/>
              </a:spcAft>
              <a:defRPr sz="3600" b="1">
                <a:solidFill>
                  <a:srgbClr val="CCECFF"/>
                </a:solidFill>
                <a:latin typeface="Arial" charset="0"/>
              </a:defRPr>
            </a:lvl7pPr>
            <a:lvl8pPr marL="1371600" algn="l" rtl="0" eaLnBrk="1" fontAlgn="base" hangingPunct="1">
              <a:spcBef>
                <a:spcPct val="20000"/>
              </a:spcBef>
              <a:spcAft>
                <a:spcPct val="0"/>
              </a:spcAft>
              <a:defRPr sz="3600" b="1">
                <a:solidFill>
                  <a:srgbClr val="CCECFF"/>
                </a:solidFill>
                <a:latin typeface="Arial" charset="0"/>
              </a:defRPr>
            </a:lvl8pPr>
            <a:lvl9pPr marL="1828800" algn="l" rtl="0" eaLnBrk="1" fontAlgn="base" hangingPunct="1">
              <a:spcBef>
                <a:spcPct val="20000"/>
              </a:spcBef>
              <a:spcAft>
                <a:spcPct val="0"/>
              </a:spcAft>
              <a:defRPr sz="3600" b="1">
                <a:solidFill>
                  <a:srgbClr val="CCECFF"/>
                </a:solidFill>
                <a:latin typeface="Arial" charset="0"/>
              </a:defRPr>
            </a:lvl9pPr>
          </a:lstStyle>
          <a:p>
            <a:pPr algn="ctr"/>
            <a:r>
              <a:rPr lang="en-GB" dirty="0">
                <a:solidFill>
                  <a:srgbClr val="FFFF00"/>
                </a:solidFill>
              </a:rPr>
              <a:t>Integrated </a:t>
            </a:r>
            <a:r>
              <a:rPr lang="en-GB" dirty="0" smtClean="0">
                <a:solidFill>
                  <a:srgbClr val="FFFF00"/>
                </a:solidFill>
              </a:rPr>
              <a:t>Nuclear Infrastructure Review</a:t>
            </a:r>
            <a:endParaRPr lang="en-GB" dirty="0">
              <a:solidFill>
                <a:srgbClr val="FFFF00"/>
              </a:solidFill>
            </a:endParaRPr>
          </a:p>
        </p:txBody>
      </p:sp>
      <p:pic>
        <p:nvPicPr>
          <p:cNvPr id="2050" name="Picture 2" descr="F:\Pictures\INIG\for DDG slides St Pete\Belarus_inir290612_330x22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74439" y="1844824"/>
            <a:ext cx="4196790" cy="211081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5207250" y="1664274"/>
            <a:ext cx="3757237" cy="2064301"/>
          </a:xfrm>
          <a:prstGeom prst="rect">
            <a:avLst/>
          </a:prstGeom>
        </p:spPr>
      </p:pic>
      <p:pic>
        <p:nvPicPr>
          <p:cNvPr id="6" name="Picture 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79512" y="4111061"/>
            <a:ext cx="4039660" cy="1970000"/>
          </a:xfrm>
          <a:prstGeom prst="rect">
            <a:avLst/>
          </a:prstGeom>
        </p:spPr>
      </p:pic>
      <p:pic>
        <p:nvPicPr>
          <p:cNvPr id="7" name="Picture 6"/>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671229" y="3930353"/>
            <a:ext cx="3974799" cy="1950098"/>
          </a:xfrm>
          <a:prstGeom prst="rect">
            <a:avLst/>
          </a:prstGeom>
        </p:spPr>
      </p:pic>
      <p:sp>
        <p:nvSpPr>
          <p:cNvPr id="3" name="Rectangle 2"/>
          <p:cNvSpPr/>
          <p:nvPr/>
        </p:nvSpPr>
        <p:spPr>
          <a:xfrm>
            <a:off x="615007" y="1192300"/>
            <a:ext cx="7913985" cy="584775"/>
          </a:xfrm>
          <a:prstGeom prst="rect">
            <a:avLst/>
          </a:prstGeom>
        </p:spPr>
        <p:txBody>
          <a:bodyPr wrap="square">
            <a:spAutoFit/>
          </a:bodyPr>
          <a:lstStyle/>
          <a:p>
            <a:pPr algn="ctr"/>
            <a:r>
              <a:rPr lang="en-GB" sz="3200" b="1" dirty="0" smtClean="0">
                <a:solidFill>
                  <a:srgbClr val="FFFF00"/>
                </a:solidFill>
              </a:rPr>
              <a:t>Help MS assess their own development</a:t>
            </a:r>
            <a:endParaRPr lang="en-GB" sz="3200" b="1" dirty="0">
              <a:solidFill>
                <a:srgbClr val="FFFF00"/>
              </a:solidFill>
            </a:endParaRPr>
          </a:p>
        </p:txBody>
      </p:sp>
      <p:sp>
        <p:nvSpPr>
          <p:cNvPr id="8" name="Slide Number Placeholder 5"/>
          <p:cNvSpPr>
            <a:spLocks noGrp="1"/>
          </p:cNvSpPr>
          <p:nvPr>
            <p:ph type="sldNum" sz="quarter" idx="12"/>
          </p:nvPr>
        </p:nvSpPr>
        <p:spPr>
          <a:xfrm>
            <a:off x="8472488" y="6369050"/>
            <a:ext cx="509587" cy="293688"/>
          </a:xfrm>
        </p:spPr>
        <p:txBody>
          <a:bodyPr/>
          <a:lstStyle/>
          <a:p>
            <a:pPr>
              <a:defRPr/>
            </a:pPr>
            <a:fld id="{8E9CFBCE-F95E-41E2-921D-6DEBF92C7001}" type="slidenum">
              <a:rPr lang="en-GB"/>
              <a:pPr>
                <a:defRPr/>
              </a:pPr>
              <a:t>17</a:t>
            </a:fld>
            <a:endParaRPr lang="en-GB" dirty="0"/>
          </a:p>
        </p:txBody>
      </p:sp>
    </p:spTree>
    <p:extLst>
      <p:ext uri="{BB962C8B-B14F-4D97-AF65-F5344CB8AC3E}">
        <p14:creationId xmlns:p14="http://schemas.microsoft.com/office/powerpoint/2010/main" val="3143636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idx="4294967295"/>
          </p:nvPr>
        </p:nvSpPr>
        <p:spPr>
          <a:xfrm>
            <a:off x="0" y="98425"/>
            <a:ext cx="8534400" cy="762000"/>
          </a:xfrm>
        </p:spPr>
        <p:txBody>
          <a:bodyPr/>
          <a:lstStyle/>
          <a:p>
            <a:pPr algn="ctr"/>
            <a:r>
              <a:rPr lang="en-GB" sz="3200" dirty="0">
                <a:solidFill>
                  <a:srgbClr val="FFFF00"/>
                </a:solidFill>
              </a:rPr>
              <a:t>Integrated Nuclear Infrastructure Reviews</a:t>
            </a:r>
            <a:endParaRPr lang="en-GB" sz="3200" dirty="0" smtClean="0">
              <a:solidFill>
                <a:schemeClr val="tx1"/>
              </a:solidFill>
            </a:endParaRPr>
          </a:p>
        </p:txBody>
      </p:sp>
      <p:sp>
        <p:nvSpPr>
          <p:cNvPr id="3" name="Content Placeholder 2"/>
          <p:cNvSpPr>
            <a:spLocks noGrp="1"/>
          </p:cNvSpPr>
          <p:nvPr>
            <p:ph idx="4294967295"/>
          </p:nvPr>
        </p:nvSpPr>
        <p:spPr>
          <a:xfrm>
            <a:off x="0" y="1524000"/>
            <a:ext cx="5010150" cy="4572000"/>
          </a:xfrm>
        </p:spPr>
        <p:txBody>
          <a:bodyPr>
            <a:normAutofit lnSpcReduction="10000"/>
          </a:bodyPr>
          <a:lstStyle/>
          <a:p>
            <a:pPr>
              <a:lnSpc>
                <a:spcPct val="80000"/>
              </a:lnSpc>
              <a:defRPr/>
            </a:pPr>
            <a:r>
              <a:rPr lang="en-US" sz="2500" dirty="0" smtClean="0"/>
              <a:t>Jordan		  2009</a:t>
            </a:r>
          </a:p>
          <a:p>
            <a:pPr>
              <a:lnSpc>
                <a:spcPct val="80000"/>
              </a:lnSpc>
              <a:defRPr/>
            </a:pPr>
            <a:r>
              <a:rPr lang="en-US" sz="2500" dirty="0" smtClean="0"/>
              <a:t>Indonesia		  2009</a:t>
            </a:r>
          </a:p>
          <a:p>
            <a:pPr>
              <a:lnSpc>
                <a:spcPct val="80000"/>
              </a:lnSpc>
              <a:defRPr/>
            </a:pPr>
            <a:r>
              <a:rPr lang="en-US" sz="2500" dirty="0" smtClean="0"/>
              <a:t>Vietnam		  2009</a:t>
            </a:r>
          </a:p>
          <a:p>
            <a:pPr>
              <a:lnSpc>
                <a:spcPct val="80000"/>
              </a:lnSpc>
              <a:defRPr/>
            </a:pPr>
            <a:r>
              <a:rPr lang="en-US" sz="2500" dirty="0" smtClean="0"/>
              <a:t>Thailand		  2010</a:t>
            </a:r>
          </a:p>
          <a:p>
            <a:pPr>
              <a:lnSpc>
                <a:spcPct val="80000"/>
              </a:lnSpc>
              <a:defRPr/>
            </a:pPr>
            <a:r>
              <a:rPr lang="en-US" sz="2500" dirty="0" smtClean="0"/>
              <a:t>UAE		  2011</a:t>
            </a:r>
          </a:p>
          <a:p>
            <a:pPr>
              <a:lnSpc>
                <a:spcPct val="80000"/>
              </a:lnSpc>
              <a:defRPr/>
            </a:pPr>
            <a:r>
              <a:rPr lang="en-US" sz="2500" dirty="0" smtClean="0"/>
              <a:t>Bangladesh	  2011 </a:t>
            </a:r>
          </a:p>
          <a:p>
            <a:pPr>
              <a:lnSpc>
                <a:spcPct val="80000"/>
              </a:lnSpc>
              <a:defRPr/>
            </a:pPr>
            <a:r>
              <a:rPr lang="en-US" sz="2500" dirty="0" smtClean="0"/>
              <a:t>Jordan follow-up   2012</a:t>
            </a:r>
          </a:p>
          <a:p>
            <a:pPr>
              <a:lnSpc>
                <a:spcPct val="80000"/>
              </a:lnSpc>
              <a:defRPr/>
            </a:pPr>
            <a:r>
              <a:rPr lang="en-US" sz="2500" dirty="0" smtClean="0"/>
              <a:t>Belarus		  2012</a:t>
            </a:r>
          </a:p>
          <a:p>
            <a:pPr>
              <a:lnSpc>
                <a:spcPct val="80000"/>
              </a:lnSpc>
              <a:defRPr/>
            </a:pPr>
            <a:r>
              <a:rPr lang="en-US" sz="2500" dirty="0" smtClean="0">
                <a:solidFill>
                  <a:srgbClr val="FFFFFF"/>
                </a:solidFill>
              </a:rPr>
              <a:t>Vietnam </a:t>
            </a:r>
            <a:r>
              <a:rPr lang="en-US" sz="2500" dirty="0" err="1" smtClean="0">
                <a:solidFill>
                  <a:srgbClr val="FFFFFF"/>
                </a:solidFill>
              </a:rPr>
              <a:t>folow</a:t>
            </a:r>
            <a:r>
              <a:rPr lang="en-US" sz="2500" dirty="0" smtClean="0">
                <a:solidFill>
                  <a:srgbClr val="FFFFFF"/>
                </a:solidFill>
              </a:rPr>
              <a:t>-up  2012</a:t>
            </a:r>
          </a:p>
          <a:p>
            <a:pPr>
              <a:lnSpc>
                <a:spcPct val="80000"/>
              </a:lnSpc>
              <a:defRPr/>
            </a:pPr>
            <a:r>
              <a:rPr lang="en-US" sz="2500" dirty="0">
                <a:solidFill>
                  <a:srgbClr val="FFFFFF"/>
                </a:solidFill>
              </a:rPr>
              <a:t>South Africa	</a:t>
            </a:r>
            <a:r>
              <a:rPr lang="en-US" sz="2500" dirty="0" smtClean="0">
                <a:solidFill>
                  <a:srgbClr val="FFFFFF"/>
                </a:solidFill>
              </a:rPr>
              <a:t>  2013</a:t>
            </a:r>
            <a:endParaRPr lang="en-US" sz="2500" dirty="0">
              <a:solidFill>
                <a:srgbClr val="FFFFFF"/>
              </a:solidFill>
            </a:endParaRPr>
          </a:p>
          <a:p>
            <a:pPr>
              <a:lnSpc>
                <a:spcPct val="80000"/>
              </a:lnSpc>
              <a:defRPr/>
            </a:pPr>
            <a:r>
              <a:rPr lang="en-US" sz="2500" dirty="0">
                <a:solidFill>
                  <a:srgbClr val="FFFFFF"/>
                </a:solidFill>
              </a:rPr>
              <a:t>Poland		</a:t>
            </a:r>
            <a:r>
              <a:rPr lang="en-US" sz="2500" dirty="0" smtClean="0">
                <a:solidFill>
                  <a:srgbClr val="FFFFFF"/>
                </a:solidFill>
              </a:rPr>
              <a:t>  2013</a:t>
            </a:r>
          </a:p>
          <a:p>
            <a:pPr>
              <a:lnSpc>
                <a:spcPct val="80000"/>
              </a:lnSpc>
              <a:defRPr/>
            </a:pPr>
            <a:r>
              <a:rPr lang="en-US" sz="2500" dirty="0" smtClean="0">
                <a:solidFill>
                  <a:srgbClr val="FFFFFF"/>
                </a:solidFill>
              </a:rPr>
              <a:t>Turkey		  2013	</a:t>
            </a:r>
            <a:endParaRPr lang="en-US" sz="2500" dirty="0">
              <a:solidFill>
                <a:srgbClr val="FFFFFF"/>
              </a:solidFill>
            </a:endParaRPr>
          </a:p>
          <a:p>
            <a:pPr>
              <a:lnSpc>
                <a:spcPct val="80000"/>
              </a:lnSpc>
              <a:buNone/>
              <a:defRPr/>
            </a:pPr>
            <a:endParaRPr lang="en-US" sz="1800" dirty="0" smtClean="0"/>
          </a:p>
          <a:p>
            <a:pPr>
              <a:lnSpc>
                <a:spcPct val="80000"/>
              </a:lnSpc>
              <a:buFontTx/>
              <a:buNone/>
              <a:defRPr/>
            </a:pPr>
            <a:endParaRPr lang="en-US" sz="2500" i="1" dirty="0" smtClean="0"/>
          </a:p>
        </p:txBody>
      </p:sp>
      <p:pic>
        <p:nvPicPr>
          <p:cNvPr id="4098" name="Picture 2" descr="I:\06. INIR Missions\2012-06-18 Belarus\BelarusPhoto2012\Group Photos IMG_082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16016" y="2132856"/>
            <a:ext cx="4176464" cy="2784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27961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8E9CFBCE-F95E-41E2-921D-6DEBF92C7001}" type="slidenum">
              <a:rPr lang="en-GB"/>
              <a:pPr>
                <a:defRPr/>
              </a:pPr>
              <a:t>19</a:t>
            </a:fld>
            <a:endParaRPr lang="en-GB" dirty="0"/>
          </a:p>
        </p:txBody>
      </p:sp>
      <p:sp>
        <p:nvSpPr>
          <p:cNvPr id="21507" name="Rectangle 2"/>
          <p:cNvSpPr>
            <a:spLocks noGrp="1" noChangeArrowheads="1"/>
          </p:cNvSpPr>
          <p:nvPr>
            <p:ph type="title"/>
          </p:nvPr>
        </p:nvSpPr>
        <p:spPr>
          <a:xfrm>
            <a:off x="0" y="0"/>
            <a:ext cx="9144000" cy="1124744"/>
          </a:xfrm>
        </p:spPr>
        <p:txBody>
          <a:bodyPr/>
          <a:lstStyle/>
          <a:p>
            <a:pPr algn="ctr"/>
            <a:r>
              <a:rPr lang="en-GB" dirty="0" smtClean="0">
                <a:solidFill>
                  <a:srgbClr val="FFFF00"/>
                </a:solidFill>
              </a:rPr>
              <a:t>Nuclear </a:t>
            </a:r>
            <a:r>
              <a:rPr lang="en-GB" dirty="0">
                <a:solidFill>
                  <a:srgbClr val="FFFF00"/>
                </a:solidFill>
              </a:rPr>
              <a:t>Energy System Assessments (NESAs)</a:t>
            </a:r>
            <a:endParaRPr lang="en-GB" dirty="0" smtClean="0">
              <a:solidFill>
                <a:srgbClr val="FFFF00"/>
              </a:solidFill>
            </a:endParaRPr>
          </a:p>
        </p:txBody>
      </p:sp>
      <p:pic>
        <p:nvPicPr>
          <p:cNvPr id="2050" name="Picture 2" descr="http://3.bp.blogspot.com/-pHPass6gcmg/TopD2-QmHkI/AAAAAAAAAF4/30Ji4484GdA/s1600/horizon-2005.09.04-19.28.28.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75366" y="1196752"/>
            <a:ext cx="8029082" cy="492255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p:cNvSpPr txBox="1">
            <a:spLocks noChangeArrowheads="1"/>
          </p:cNvSpPr>
          <p:nvPr/>
        </p:nvSpPr>
        <p:spPr bwMode="black">
          <a:xfrm>
            <a:off x="32421" y="2811083"/>
            <a:ext cx="9111579" cy="792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99CCFF"/>
              </a:buClr>
              <a:buSzPct val="110000"/>
              <a:buChar char="•"/>
              <a:defRPr sz="3200">
                <a:solidFill>
                  <a:srgbClr val="FFFFCC"/>
                </a:solidFill>
                <a:latin typeface="+mn-lt"/>
                <a:ea typeface="+mn-ea"/>
                <a:cs typeface="+mn-cs"/>
              </a:defRPr>
            </a:lvl1pPr>
            <a:lvl2pPr marL="742950" indent="-285750" algn="l" rtl="0" eaLnBrk="1" fontAlgn="base" hangingPunct="1">
              <a:spcBef>
                <a:spcPct val="20000"/>
              </a:spcBef>
              <a:spcAft>
                <a:spcPct val="0"/>
              </a:spcAft>
              <a:buClr>
                <a:srgbClr val="99CCFF"/>
              </a:buClr>
              <a:buSzPct val="110000"/>
              <a:buChar char="•"/>
              <a:defRPr sz="2800">
                <a:solidFill>
                  <a:srgbClr val="FFFFCC"/>
                </a:solidFill>
                <a:latin typeface="+mn-lt"/>
              </a:defRPr>
            </a:lvl2pPr>
            <a:lvl3pPr marL="1143000" indent="-228600" algn="l" rtl="0" eaLnBrk="1" fontAlgn="base" hangingPunct="1">
              <a:spcBef>
                <a:spcPct val="20000"/>
              </a:spcBef>
              <a:spcAft>
                <a:spcPct val="0"/>
              </a:spcAft>
              <a:buClr>
                <a:srgbClr val="99CCFF"/>
              </a:buClr>
              <a:buSzPct val="110000"/>
              <a:buChar char="•"/>
              <a:defRPr sz="2400">
                <a:solidFill>
                  <a:srgbClr val="FFFFCC"/>
                </a:solidFill>
                <a:latin typeface="+mn-lt"/>
              </a:defRPr>
            </a:lvl3pPr>
            <a:lvl4pPr marL="1600200" indent="-228600" algn="l" rtl="0" eaLnBrk="1" fontAlgn="base" hangingPunct="1">
              <a:spcBef>
                <a:spcPct val="20000"/>
              </a:spcBef>
              <a:spcAft>
                <a:spcPct val="0"/>
              </a:spcAft>
              <a:buClr>
                <a:srgbClr val="99CCFF"/>
              </a:buClr>
              <a:buSzPct val="110000"/>
              <a:buChar char="•"/>
              <a:defRPr sz="2400">
                <a:solidFill>
                  <a:srgbClr val="FFFFCC"/>
                </a:solidFill>
                <a:latin typeface="+mn-lt"/>
              </a:defRPr>
            </a:lvl4pPr>
            <a:lvl5pPr marL="2057400" indent="-228600" algn="l" rtl="0" eaLnBrk="1" fontAlgn="base" hangingPunct="1">
              <a:spcBef>
                <a:spcPct val="20000"/>
              </a:spcBef>
              <a:spcAft>
                <a:spcPct val="0"/>
              </a:spcAft>
              <a:buClr>
                <a:srgbClr val="99CCFF"/>
              </a:buClr>
              <a:buSzPct val="110000"/>
              <a:buChar char="•"/>
              <a:defRPr sz="2400">
                <a:solidFill>
                  <a:srgbClr val="FFFFCC"/>
                </a:solidFill>
                <a:latin typeface="+mn-lt"/>
              </a:defRPr>
            </a:lvl5pPr>
            <a:lvl6pPr marL="2514600" indent="-228600" algn="l" rtl="0" eaLnBrk="1" fontAlgn="base" hangingPunct="1">
              <a:spcBef>
                <a:spcPct val="20000"/>
              </a:spcBef>
              <a:spcAft>
                <a:spcPct val="0"/>
              </a:spcAft>
              <a:buClr>
                <a:srgbClr val="99CCFF"/>
              </a:buClr>
              <a:buSzPct val="110000"/>
              <a:buChar char="•"/>
              <a:defRPr sz="2400">
                <a:solidFill>
                  <a:srgbClr val="FFFFCC"/>
                </a:solidFill>
                <a:latin typeface="+mn-lt"/>
              </a:defRPr>
            </a:lvl6pPr>
            <a:lvl7pPr marL="2971800" indent="-228600" algn="l" rtl="0" eaLnBrk="1" fontAlgn="base" hangingPunct="1">
              <a:spcBef>
                <a:spcPct val="20000"/>
              </a:spcBef>
              <a:spcAft>
                <a:spcPct val="0"/>
              </a:spcAft>
              <a:buClr>
                <a:srgbClr val="99CCFF"/>
              </a:buClr>
              <a:buSzPct val="110000"/>
              <a:buChar char="•"/>
              <a:defRPr sz="2400">
                <a:solidFill>
                  <a:srgbClr val="FFFFCC"/>
                </a:solidFill>
                <a:latin typeface="+mn-lt"/>
              </a:defRPr>
            </a:lvl7pPr>
            <a:lvl8pPr marL="3429000" indent="-228600" algn="l" rtl="0" eaLnBrk="1" fontAlgn="base" hangingPunct="1">
              <a:spcBef>
                <a:spcPct val="20000"/>
              </a:spcBef>
              <a:spcAft>
                <a:spcPct val="0"/>
              </a:spcAft>
              <a:buClr>
                <a:srgbClr val="99CCFF"/>
              </a:buClr>
              <a:buSzPct val="110000"/>
              <a:buChar char="•"/>
              <a:defRPr sz="2400">
                <a:solidFill>
                  <a:srgbClr val="FFFFCC"/>
                </a:solidFill>
                <a:latin typeface="+mn-lt"/>
              </a:defRPr>
            </a:lvl8pPr>
            <a:lvl9pPr marL="3886200" indent="-228600" algn="l" rtl="0" eaLnBrk="1" fontAlgn="base" hangingPunct="1">
              <a:spcBef>
                <a:spcPct val="20000"/>
              </a:spcBef>
              <a:spcAft>
                <a:spcPct val="0"/>
              </a:spcAft>
              <a:buClr>
                <a:srgbClr val="99CCFF"/>
              </a:buClr>
              <a:buSzPct val="110000"/>
              <a:buChar char="•"/>
              <a:defRPr sz="2400">
                <a:solidFill>
                  <a:srgbClr val="FFFFCC"/>
                </a:solidFill>
                <a:latin typeface="+mn-lt"/>
              </a:defRPr>
            </a:lvl9pPr>
          </a:lstStyle>
          <a:p>
            <a:pPr marL="0" indent="0" algn="ctr">
              <a:buFontTx/>
              <a:buNone/>
            </a:pPr>
            <a:r>
              <a:rPr lang="en-GB" b="1" kern="0" dirty="0" smtClean="0">
                <a:solidFill>
                  <a:srgbClr val="FFFF00"/>
                </a:solidFill>
              </a:rPr>
              <a:t>Strategic view for future</a:t>
            </a:r>
          </a:p>
        </p:txBody>
      </p:sp>
    </p:spTree>
    <p:extLst>
      <p:ext uri="{BB962C8B-B14F-4D97-AF65-F5344CB8AC3E}">
        <p14:creationId xmlns:p14="http://schemas.microsoft.com/office/powerpoint/2010/main" val="9942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solidFill>
                  <a:srgbClr val="FFFF00"/>
                </a:solidFill>
              </a:rPr>
              <a:t>Nuclear Power - Current status: </a:t>
            </a:r>
            <a:br>
              <a:rPr lang="en-US" altLang="en-US" dirty="0">
                <a:solidFill>
                  <a:srgbClr val="FFFF00"/>
                </a:solidFill>
              </a:rPr>
            </a:br>
            <a:r>
              <a:rPr lang="en-US" altLang="en-US" sz="2800" dirty="0">
                <a:solidFill>
                  <a:srgbClr val="FFFF00"/>
                </a:solidFill>
              </a:rPr>
              <a:t>June 2014</a:t>
            </a:r>
            <a:endParaRPr lang="en-US" altLang="en-US" sz="2800" dirty="0" smtClean="0">
              <a:solidFill>
                <a:srgbClr val="FFFF00"/>
              </a:solidFill>
            </a:endParaRPr>
          </a:p>
        </p:txBody>
      </p:sp>
      <p:sp>
        <p:nvSpPr>
          <p:cNvPr id="72707" name="Rectangle 3"/>
          <p:cNvSpPr>
            <a:spLocks noGrp="1" noChangeArrowheads="1"/>
          </p:cNvSpPr>
          <p:nvPr>
            <p:ph type="body" idx="1"/>
          </p:nvPr>
        </p:nvSpPr>
        <p:spPr>
          <a:xfrm>
            <a:off x="323850" y="1125538"/>
            <a:ext cx="5400675" cy="5259387"/>
          </a:xfrm>
        </p:spPr>
        <p:txBody>
          <a:bodyPr/>
          <a:lstStyle/>
          <a:p>
            <a:pPr>
              <a:buFontTx/>
              <a:buNone/>
              <a:defRPr/>
            </a:pPr>
            <a:r>
              <a:rPr lang="en-US" sz="2800" b="1" u="sng" dirty="0">
                <a:effectLst>
                  <a:outerShdw blurRad="50800" dist="38100" dir="2700000" algn="tl" rotWithShape="0">
                    <a:prstClr val="black">
                      <a:alpha val="40000"/>
                    </a:prstClr>
                  </a:outerShdw>
                </a:effectLst>
              </a:rPr>
              <a:t>Under Construction</a:t>
            </a:r>
          </a:p>
          <a:p>
            <a:pPr>
              <a:buFontTx/>
              <a:buNone/>
              <a:defRPr/>
            </a:pPr>
            <a:r>
              <a:rPr lang="en-US" sz="2800" b="1" dirty="0" smtClean="0">
                <a:effectLst>
                  <a:outerShdw blurRad="50800" dist="38100" dir="2700000" algn="tl" rotWithShape="0">
                    <a:prstClr val="black">
                      <a:alpha val="40000"/>
                    </a:prstClr>
                  </a:outerShdw>
                </a:effectLst>
              </a:rPr>
              <a:t>72</a:t>
            </a:r>
            <a:r>
              <a:rPr lang="en-US" b="1" dirty="0" smtClean="0">
                <a:effectLst>
                  <a:outerShdw blurRad="50800" dist="38100" dir="2700000" algn="tl" rotWithShape="0">
                    <a:prstClr val="black">
                      <a:alpha val="40000"/>
                    </a:prstClr>
                  </a:outerShdw>
                </a:effectLst>
              </a:rPr>
              <a:t> </a:t>
            </a:r>
            <a:r>
              <a:rPr lang="en-US" sz="2400" b="1" dirty="0">
                <a:effectLst>
                  <a:outerShdw blurRad="50800" dist="38100" dir="2700000" algn="tl" rotWithShape="0">
                    <a:prstClr val="black">
                      <a:alpha val="40000"/>
                    </a:prstClr>
                  </a:outerShdw>
                </a:effectLst>
              </a:rPr>
              <a:t>nuclear power reactors</a:t>
            </a:r>
          </a:p>
          <a:p>
            <a:pPr>
              <a:buFontTx/>
              <a:buNone/>
              <a:defRPr/>
            </a:pPr>
            <a:r>
              <a:rPr lang="en-US" sz="1600" b="1" dirty="0">
                <a:effectLst>
                  <a:outerShdw blurRad="50800" dist="38100" dir="2700000" algn="tl" rotWithShape="0">
                    <a:prstClr val="black">
                      <a:alpha val="40000"/>
                    </a:prstClr>
                  </a:outerShdw>
                </a:effectLst>
              </a:rPr>
              <a:t> </a:t>
            </a:r>
          </a:p>
          <a:p>
            <a:pPr>
              <a:defRPr/>
            </a:pPr>
            <a:r>
              <a:rPr lang="en-US" dirty="0">
                <a:effectLst>
                  <a:outerShdw blurRad="50800" dist="38100" dir="2700000" algn="tl" rotWithShape="0">
                    <a:prstClr val="black">
                      <a:alpha val="40000"/>
                    </a:prstClr>
                  </a:outerShdw>
                </a:effectLst>
              </a:rPr>
              <a:t>China		</a:t>
            </a:r>
            <a:r>
              <a:rPr lang="en-US" dirty="0" smtClean="0">
                <a:effectLst>
                  <a:outerShdw blurRad="50800" dist="38100" dir="2700000" algn="tl" rotWithShape="0">
                    <a:prstClr val="black">
                      <a:alpha val="40000"/>
                    </a:prstClr>
                  </a:outerShdw>
                </a:effectLst>
              </a:rPr>
              <a:t>28</a:t>
            </a:r>
            <a:endParaRPr lang="en-US" dirty="0">
              <a:effectLst>
                <a:outerShdw blurRad="50800" dist="38100" dir="2700000" algn="tl" rotWithShape="0">
                  <a:prstClr val="black">
                    <a:alpha val="40000"/>
                  </a:prstClr>
                </a:outerShdw>
              </a:effectLst>
            </a:endParaRPr>
          </a:p>
          <a:p>
            <a:pPr>
              <a:defRPr/>
            </a:pPr>
            <a:r>
              <a:rPr lang="en-US" dirty="0">
                <a:effectLst>
                  <a:outerShdw blurRad="50800" dist="38100" dir="2700000" algn="tl" rotWithShape="0">
                    <a:prstClr val="black">
                      <a:alpha val="40000"/>
                    </a:prstClr>
                  </a:outerShdw>
                </a:effectLst>
              </a:rPr>
              <a:t>Russia	 	</a:t>
            </a:r>
            <a:r>
              <a:rPr lang="en-US" dirty="0" smtClean="0">
                <a:effectLst>
                  <a:outerShdw blurRad="50800" dist="38100" dir="2700000" algn="tl" rotWithShape="0">
                    <a:prstClr val="black">
                      <a:alpha val="40000"/>
                    </a:prstClr>
                  </a:outerShdw>
                </a:effectLst>
              </a:rPr>
              <a:t>10</a:t>
            </a:r>
            <a:endParaRPr lang="en-US" dirty="0">
              <a:effectLst>
                <a:outerShdw blurRad="50800" dist="38100" dir="2700000" algn="tl" rotWithShape="0">
                  <a:prstClr val="black">
                    <a:alpha val="40000"/>
                  </a:prstClr>
                </a:outerShdw>
              </a:effectLst>
            </a:endParaRPr>
          </a:p>
          <a:p>
            <a:pPr>
              <a:defRPr/>
            </a:pPr>
            <a:r>
              <a:rPr lang="en-US" dirty="0" smtClean="0">
                <a:effectLst>
                  <a:outerShdw blurRad="50800" dist="38100" dir="2700000" algn="tl" rotWithShape="0">
                    <a:prstClr val="black">
                      <a:alpha val="40000"/>
                    </a:prstClr>
                  </a:outerShdw>
                </a:effectLst>
              </a:rPr>
              <a:t>India</a:t>
            </a:r>
            <a:r>
              <a:rPr lang="en-US" dirty="0">
                <a:effectLst>
                  <a:outerShdw blurRad="50800" dist="38100" dir="2700000" algn="tl" rotWithShape="0">
                    <a:prstClr val="black">
                      <a:alpha val="40000"/>
                    </a:prstClr>
                  </a:outerShdw>
                </a:effectLst>
              </a:rPr>
              <a:t>		  </a:t>
            </a:r>
            <a:r>
              <a:rPr lang="en-US" dirty="0" smtClean="0">
                <a:effectLst>
                  <a:outerShdw blurRad="50800" dist="38100" dir="2700000" algn="tl" rotWithShape="0">
                    <a:prstClr val="black">
                      <a:alpha val="40000"/>
                    </a:prstClr>
                  </a:outerShdw>
                </a:effectLst>
              </a:rPr>
              <a:t>6</a:t>
            </a:r>
            <a:endParaRPr lang="en-US" dirty="0">
              <a:effectLst>
                <a:outerShdw blurRad="50800" dist="38100" dir="2700000" algn="tl" rotWithShape="0">
                  <a:prstClr val="black">
                    <a:alpha val="40000"/>
                  </a:prstClr>
                </a:outerShdw>
              </a:effectLst>
            </a:endParaRPr>
          </a:p>
          <a:p>
            <a:pPr>
              <a:defRPr/>
            </a:pPr>
            <a:r>
              <a:rPr lang="en-US" dirty="0">
                <a:effectLst>
                  <a:outerShdw blurRad="50800" dist="38100" dir="2700000" algn="tl" rotWithShape="0">
                    <a:prstClr val="black">
                      <a:alpha val="40000"/>
                    </a:prstClr>
                  </a:outerShdw>
                </a:effectLst>
              </a:rPr>
              <a:t>Korea, Rep.	  </a:t>
            </a:r>
            <a:r>
              <a:rPr lang="en-US" dirty="0" smtClean="0">
                <a:effectLst>
                  <a:outerShdw blurRad="50800" dist="38100" dir="2700000" algn="tl" rotWithShape="0">
                    <a:prstClr val="black">
                      <a:alpha val="40000"/>
                    </a:prstClr>
                  </a:outerShdw>
                </a:effectLst>
              </a:rPr>
              <a:t>5</a:t>
            </a:r>
          </a:p>
          <a:p>
            <a:pPr>
              <a:defRPr/>
            </a:pPr>
            <a:r>
              <a:rPr lang="en-US" dirty="0" smtClean="0">
                <a:effectLst>
                  <a:outerShdw blurRad="50800" dist="38100" dir="2700000" algn="tl" rotWithShape="0">
                    <a:prstClr val="black">
                      <a:alpha val="40000"/>
                    </a:prstClr>
                  </a:outerShdw>
                </a:effectLst>
              </a:rPr>
              <a:t>USA		  5	</a:t>
            </a:r>
            <a:endParaRPr lang="en-US" dirty="0">
              <a:effectLst>
                <a:outerShdw blurRad="50800" dist="38100" dir="2700000" algn="tl" rotWithShape="0">
                  <a:prstClr val="black">
                    <a:alpha val="40000"/>
                  </a:prstClr>
                </a:outerShdw>
              </a:effectLst>
            </a:endParaRPr>
          </a:p>
          <a:p>
            <a:pPr>
              <a:defRPr/>
            </a:pPr>
            <a:endParaRPr lang="en-US" dirty="0">
              <a:effectLst>
                <a:outerShdw blurRad="50800" dist="38100" dir="2700000" algn="tl" rotWithShape="0">
                  <a:prstClr val="black">
                    <a:alpha val="40000"/>
                  </a:prstClr>
                </a:outerShdw>
              </a:effectLst>
            </a:endParaRPr>
          </a:p>
        </p:txBody>
      </p:sp>
      <p:pic>
        <p:nvPicPr>
          <p:cNvPr id="72708" name="Picture 4" descr="Tomari"/>
          <p:cNvPicPr>
            <a:picLocks noChangeAspect="1" noChangeArrowheads="1"/>
          </p:cNvPicPr>
          <p:nvPr/>
        </p:nvPicPr>
        <p:blipFill>
          <a:blip r:embed="rId3"/>
          <a:srcRect/>
          <a:stretch>
            <a:fillRect/>
          </a:stretch>
        </p:blipFill>
        <p:spPr bwMode="auto">
          <a:xfrm>
            <a:off x="5724525" y="4365625"/>
            <a:ext cx="3024188" cy="2159000"/>
          </a:xfrm>
          <a:prstGeom prst="rect">
            <a:avLst/>
          </a:prstGeom>
          <a:noFill/>
          <a:effectLst>
            <a:outerShdw blurRad="50800" dist="38100" dir="2700000" algn="tl" rotWithShape="0">
              <a:prstClr val="black">
                <a:alpha val="40000"/>
              </a:prstClr>
            </a:outerShdw>
          </a:effectLst>
        </p:spPr>
      </p:pic>
      <p:pic>
        <p:nvPicPr>
          <p:cNvPr id="72709" name="Picture 5" descr="CEFR_2004-small"/>
          <p:cNvPicPr>
            <a:picLocks noChangeAspect="1" noChangeArrowheads="1"/>
          </p:cNvPicPr>
          <p:nvPr/>
        </p:nvPicPr>
        <p:blipFill>
          <a:blip r:embed="rId4"/>
          <a:srcRect/>
          <a:stretch>
            <a:fillRect/>
          </a:stretch>
        </p:blipFill>
        <p:spPr bwMode="auto">
          <a:xfrm>
            <a:off x="5580063" y="981075"/>
            <a:ext cx="3024187" cy="2076450"/>
          </a:xfrm>
          <a:prstGeom prst="rect">
            <a:avLst/>
          </a:prstGeom>
          <a:noFill/>
          <a:effectLst>
            <a:outerShdw blurRad="50800" dist="38100" dir="2700000" algn="tl" rotWithShape="0">
              <a:prstClr val="black">
                <a:alpha val="40000"/>
              </a:prstClr>
            </a:outerShdw>
          </a:effectLst>
        </p:spPr>
      </p:pic>
      <p:sp>
        <p:nvSpPr>
          <p:cNvPr id="32774" name="TextBox 6"/>
          <p:cNvSpPr txBox="1">
            <a:spLocks noChangeArrowheads="1"/>
          </p:cNvSpPr>
          <p:nvPr/>
        </p:nvSpPr>
        <p:spPr bwMode="auto">
          <a:xfrm>
            <a:off x="7745413" y="6524625"/>
            <a:ext cx="12192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en-GB" altLang="en-US" sz="1600">
                <a:latin typeface="Calibri" pitchFamily="34" charset="0"/>
                <a:ea typeface="Calibri" pitchFamily="34" charset="0"/>
                <a:cs typeface="Calibri" pitchFamily="34" charset="0"/>
              </a:rPr>
              <a:t>Source: PRIS</a:t>
            </a:r>
          </a:p>
        </p:txBody>
      </p:sp>
      <p:pic>
        <p:nvPicPr>
          <p:cNvPr id="4098" name="Picture 2"/>
          <p:cNvPicPr>
            <a:picLocks noChangeAspect="1" noChangeArrowheads="1"/>
          </p:cNvPicPr>
          <p:nvPr/>
        </p:nvPicPr>
        <p:blipFill>
          <a:blip r:embed="rId5"/>
          <a:srcRect/>
          <a:stretch>
            <a:fillRect/>
          </a:stretch>
        </p:blipFill>
        <p:spPr bwMode="auto">
          <a:xfrm>
            <a:off x="4095750" y="2655888"/>
            <a:ext cx="3429000" cy="2286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5"/>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ABCCB40F-94A5-42BA-9EA4-FD88004B4C63}" type="slidenum">
              <a:rPr lang="en-GB" altLang="en-US" smtClean="0">
                <a:solidFill>
                  <a:srgbClr val="D5D7D8"/>
                </a:solidFill>
              </a:rPr>
              <a:pPr fontAlgn="base">
                <a:spcBef>
                  <a:spcPct val="0"/>
                </a:spcBef>
                <a:spcAft>
                  <a:spcPct val="0"/>
                </a:spcAft>
              </a:pPr>
              <a:t>20</a:t>
            </a:fld>
            <a:endParaRPr lang="en-GB" altLang="en-US" smtClean="0">
              <a:solidFill>
                <a:srgbClr val="D5D7D8"/>
              </a:solidFill>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6100" y="2349500"/>
            <a:ext cx="4491038" cy="325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2"/>
          <p:cNvSpPr>
            <a:spLocks noGrp="1"/>
          </p:cNvSpPr>
          <p:nvPr>
            <p:ph idx="1"/>
          </p:nvPr>
        </p:nvSpPr>
        <p:spPr>
          <a:xfrm>
            <a:off x="179388" y="1660525"/>
            <a:ext cx="4860925" cy="3960813"/>
          </a:xfrm>
        </p:spPr>
        <p:txBody>
          <a:bodyPr/>
          <a:lstStyle/>
          <a:p>
            <a:pPr marL="0" lvl="1" indent="0" algn="ctr">
              <a:spcBef>
                <a:spcPct val="0"/>
              </a:spcBef>
              <a:buClrTx/>
              <a:buSzTx/>
              <a:buFontTx/>
              <a:buNone/>
            </a:pPr>
            <a:r>
              <a:rPr lang="en-GB" altLang="en-US" sz="3200" b="1" smtClean="0">
                <a:solidFill>
                  <a:srgbClr val="FFFF00"/>
                </a:solidFill>
              </a:rPr>
              <a:t>Strategic view for future</a:t>
            </a:r>
          </a:p>
          <a:p>
            <a:pPr marL="0" lvl="1" indent="0" algn="ctr">
              <a:spcBef>
                <a:spcPct val="0"/>
              </a:spcBef>
              <a:buClrTx/>
              <a:buSzTx/>
              <a:buFontTx/>
              <a:buNone/>
            </a:pPr>
            <a:endParaRPr lang="en-GB" altLang="en-US" sz="3200" b="1" smtClean="0">
              <a:solidFill>
                <a:srgbClr val="FFFF00"/>
              </a:solidFill>
            </a:endParaRPr>
          </a:p>
          <a:p>
            <a:pPr marL="0" lvl="1" indent="0" algn="ctr">
              <a:spcBef>
                <a:spcPct val="0"/>
              </a:spcBef>
              <a:buClrTx/>
              <a:buSzTx/>
              <a:buFontTx/>
              <a:buNone/>
            </a:pPr>
            <a:r>
              <a:rPr lang="en-GB" altLang="en-US" sz="3200" b="1" smtClean="0">
                <a:solidFill>
                  <a:srgbClr val="FFFF00"/>
                </a:solidFill>
              </a:rPr>
              <a:t>Critical issues?</a:t>
            </a:r>
          </a:p>
          <a:p>
            <a:pPr marL="0" lvl="1" indent="0" algn="ctr">
              <a:spcBef>
                <a:spcPct val="0"/>
              </a:spcBef>
              <a:buClrTx/>
              <a:buSzTx/>
              <a:buFontTx/>
              <a:buNone/>
            </a:pPr>
            <a:endParaRPr lang="en-GB" altLang="en-US" sz="3200" b="1" smtClean="0">
              <a:solidFill>
                <a:srgbClr val="FFFF00"/>
              </a:solidFill>
            </a:endParaRPr>
          </a:p>
          <a:p>
            <a:pPr marL="0" lvl="1" indent="0" algn="ctr">
              <a:spcBef>
                <a:spcPct val="0"/>
              </a:spcBef>
              <a:buClrTx/>
              <a:buSzTx/>
              <a:buFontTx/>
              <a:buNone/>
            </a:pPr>
            <a:r>
              <a:rPr lang="en-GB" altLang="en-US" sz="3200" b="1" smtClean="0">
                <a:solidFill>
                  <a:srgbClr val="FFFF00"/>
                </a:solidFill>
              </a:rPr>
              <a:t>Close gaps</a:t>
            </a:r>
          </a:p>
          <a:p>
            <a:pPr marL="0" lvl="1" indent="0" algn="ctr">
              <a:spcBef>
                <a:spcPct val="0"/>
              </a:spcBef>
              <a:buClrTx/>
              <a:buSzTx/>
              <a:buFontTx/>
              <a:buNone/>
            </a:pPr>
            <a:endParaRPr lang="en-GB" altLang="en-US" sz="3200" b="1" smtClean="0">
              <a:solidFill>
                <a:srgbClr val="FFFF00"/>
              </a:solidFill>
            </a:endParaRPr>
          </a:p>
          <a:p>
            <a:pPr marL="0" lvl="1" indent="0" algn="ctr">
              <a:spcBef>
                <a:spcPct val="0"/>
              </a:spcBef>
              <a:buClrTx/>
              <a:buSzTx/>
              <a:buFontTx/>
              <a:buNone/>
            </a:pPr>
            <a:r>
              <a:rPr lang="en-GB" altLang="en-US" sz="3200" b="1" smtClean="0">
                <a:solidFill>
                  <a:srgbClr val="FFFF00"/>
                </a:solidFill>
              </a:rPr>
              <a:t>Advantages?</a:t>
            </a:r>
            <a:endParaRPr lang="en-GB" altLang="en-US" sz="3200" smtClean="0">
              <a:solidFill>
                <a:srgbClr val="FFFF00"/>
              </a:solidFill>
            </a:endParaRPr>
          </a:p>
        </p:txBody>
      </p:sp>
      <p:sp>
        <p:nvSpPr>
          <p:cNvPr id="45061" name="Rectangle 2"/>
          <p:cNvSpPr>
            <a:spLocks noGrp="1" noChangeArrowheads="1"/>
          </p:cNvSpPr>
          <p:nvPr>
            <p:ph type="title"/>
          </p:nvPr>
        </p:nvSpPr>
        <p:spPr>
          <a:xfrm>
            <a:off x="0" y="0"/>
            <a:ext cx="9144000" cy="1125538"/>
          </a:xfrm>
        </p:spPr>
        <p:txBody>
          <a:bodyPr/>
          <a:lstStyle/>
          <a:p>
            <a:pPr algn="ctr"/>
            <a:r>
              <a:rPr lang="en-GB" altLang="en-US" smtClean="0">
                <a:solidFill>
                  <a:srgbClr val="FFFF00"/>
                </a:solidFill>
              </a:rPr>
              <a:t>Nuclear Energy System Assessments (NESAs)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0" y="146720"/>
            <a:ext cx="8820472" cy="762000"/>
          </a:xfrm>
        </p:spPr>
        <p:txBody>
          <a:bodyPr/>
          <a:lstStyle/>
          <a:p>
            <a:r>
              <a:rPr lang="en-GB" dirty="0">
                <a:solidFill>
                  <a:srgbClr val="FFFF00"/>
                </a:solidFill>
              </a:rPr>
              <a:t>Experience with </a:t>
            </a:r>
            <a:r>
              <a:rPr lang="en-GB" dirty="0" smtClean="0">
                <a:solidFill>
                  <a:srgbClr val="FFFF00"/>
                </a:solidFill>
              </a:rPr>
              <a:t>NESA</a:t>
            </a:r>
            <a:endParaRPr lang="en-GB" dirty="0">
              <a:solidFill>
                <a:srgbClr val="FFFF00"/>
              </a:solidFill>
            </a:endParaRPr>
          </a:p>
        </p:txBody>
      </p:sp>
      <p:sp>
        <p:nvSpPr>
          <p:cNvPr id="52227" name="Rectangle 3"/>
          <p:cNvSpPr>
            <a:spLocks noGrp="1" noChangeArrowheads="1"/>
          </p:cNvSpPr>
          <p:nvPr>
            <p:ph idx="1"/>
          </p:nvPr>
        </p:nvSpPr>
        <p:spPr>
          <a:xfrm>
            <a:off x="0" y="1052735"/>
            <a:ext cx="7092280" cy="5256585"/>
          </a:xfrm>
        </p:spPr>
        <p:txBody>
          <a:bodyPr/>
          <a:lstStyle/>
          <a:p>
            <a:pPr>
              <a:buClr>
                <a:srgbClr val="FEFFCD"/>
              </a:buClr>
            </a:pPr>
            <a:r>
              <a:rPr lang="en-GB" sz="2200" b="1" dirty="0">
                <a:solidFill>
                  <a:srgbClr val="FFC000"/>
                </a:solidFill>
              </a:rPr>
              <a:t>6 national </a:t>
            </a:r>
            <a:r>
              <a:rPr lang="en-GB" sz="2200" b="1" dirty="0" smtClean="0">
                <a:solidFill>
                  <a:srgbClr val="FFC000"/>
                </a:solidFill>
              </a:rPr>
              <a:t>assessments in 2005-2008:  </a:t>
            </a:r>
            <a:r>
              <a:rPr lang="en-GB" sz="2000" b="1" dirty="0" smtClean="0"/>
              <a:t>Argentina</a:t>
            </a:r>
            <a:r>
              <a:rPr lang="en-GB" sz="2000" b="1" dirty="0"/>
              <a:t>, Brazil, India, Republic of </a:t>
            </a:r>
            <a:r>
              <a:rPr lang="en-GB" sz="2000" b="1" dirty="0" smtClean="0"/>
              <a:t>Korea, Armenia </a:t>
            </a:r>
            <a:r>
              <a:rPr lang="en-GB" sz="2000" b="1" dirty="0"/>
              <a:t>and </a:t>
            </a:r>
            <a:r>
              <a:rPr lang="en-GB" sz="2000" b="1" dirty="0" smtClean="0"/>
              <a:t>Ukraine.</a:t>
            </a:r>
            <a:endParaRPr lang="en-GB" sz="2000" b="1" dirty="0"/>
          </a:p>
          <a:p>
            <a:pPr lvl="1">
              <a:buClr>
                <a:srgbClr val="FEFFCD"/>
              </a:buClr>
            </a:pPr>
            <a:r>
              <a:rPr lang="en-GB" sz="2000" b="1" dirty="0" smtClean="0"/>
              <a:t>Results documented in IAEA report TECDOC-1636</a:t>
            </a:r>
          </a:p>
          <a:p>
            <a:pPr>
              <a:spcBef>
                <a:spcPts val="600"/>
              </a:spcBef>
              <a:buClr>
                <a:srgbClr val="FEFFCD"/>
              </a:buClr>
            </a:pPr>
            <a:r>
              <a:rPr lang="en-GB" sz="2200" b="1" dirty="0">
                <a:solidFill>
                  <a:srgbClr val="FFC000"/>
                </a:solidFill>
              </a:rPr>
              <a:t>1 multinational assessment</a:t>
            </a:r>
            <a:r>
              <a:rPr lang="en-GB" sz="2200" dirty="0">
                <a:solidFill>
                  <a:srgbClr val="FFC000"/>
                </a:solidFill>
              </a:rPr>
              <a:t> </a:t>
            </a:r>
            <a:r>
              <a:rPr lang="en-GB" sz="2200" b="1" dirty="0">
                <a:solidFill>
                  <a:srgbClr val="FFC000"/>
                </a:solidFill>
              </a:rPr>
              <a:t>(“Joint Study”):</a:t>
            </a:r>
          </a:p>
          <a:p>
            <a:pPr lvl="1">
              <a:buClr>
                <a:srgbClr val="FEFFCD"/>
              </a:buClr>
            </a:pPr>
            <a:r>
              <a:rPr lang="en-GB" sz="2000" b="1" dirty="0"/>
              <a:t>Canada, China, France, India, Japan, Republic of Korea, Russian Federation, and Ukraine.</a:t>
            </a:r>
          </a:p>
          <a:p>
            <a:pPr lvl="1">
              <a:buClr>
                <a:srgbClr val="FEFFCD"/>
              </a:buClr>
            </a:pPr>
            <a:r>
              <a:rPr lang="en-GB" sz="2000" b="1" dirty="0"/>
              <a:t>Development of NES of sodium cooled Fast Reactor with Closed NFC.</a:t>
            </a:r>
          </a:p>
          <a:p>
            <a:pPr lvl="1">
              <a:buClr>
                <a:srgbClr val="FEFFCD"/>
              </a:buClr>
            </a:pPr>
            <a:r>
              <a:rPr lang="en-GB" sz="2000" b="1" dirty="0"/>
              <a:t>Results documented in IAEA report TECDOC-1639 (Rev.1</a:t>
            </a:r>
            <a:r>
              <a:rPr lang="en-GB" sz="2000" b="1" dirty="0" smtClean="0"/>
              <a:t>)</a:t>
            </a:r>
          </a:p>
          <a:p>
            <a:pPr marL="355600" lvl="1" indent="-355600">
              <a:spcBef>
                <a:spcPts val="600"/>
              </a:spcBef>
              <a:buClr>
                <a:srgbClr val="FEFFCD"/>
              </a:buClr>
            </a:pPr>
            <a:r>
              <a:rPr lang="en-GB" sz="2200" b="1" dirty="0">
                <a:solidFill>
                  <a:srgbClr val="FFC000"/>
                </a:solidFill>
                <a:ea typeface="+mn-ea"/>
              </a:rPr>
              <a:t>Exemplary assessment </a:t>
            </a:r>
            <a:r>
              <a:rPr lang="en-GB" sz="2200" b="1" dirty="0" smtClean="0">
                <a:solidFill>
                  <a:srgbClr val="FFC000"/>
                </a:solidFill>
                <a:ea typeface="+mn-ea"/>
              </a:rPr>
              <a:t>in </a:t>
            </a:r>
            <a:r>
              <a:rPr lang="en-GB" sz="2200" b="1" dirty="0">
                <a:solidFill>
                  <a:srgbClr val="FFC000"/>
                </a:solidFill>
                <a:ea typeface="+mn-ea"/>
              </a:rPr>
              <a:t>Belarus in </a:t>
            </a:r>
            <a:r>
              <a:rPr lang="en-GB" sz="2200" b="1" dirty="0" smtClean="0">
                <a:solidFill>
                  <a:srgbClr val="FFC000"/>
                </a:solidFill>
                <a:ea typeface="+mn-ea"/>
              </a:rPr>
              <a:t>2009-2012.</a:t>
            </a:r>
          </a:p>
          <a:p>
            <a:pPr marL="355600" lvl="1" indent="-355600">
              <a:spcBef>
                <a:spcPts val="600"/>
              </a:spcBef>
              <a:buClr>
                <a:srgbClr val="FEFFCD"/>
              </a:buClr>
            </a:pPr>
            <a:r>
              <a:rPr lang="en-GB" sz="2200" b="1" dirty="0" smtClean="0">
                <a:solidFill>
                  <a:srgbClr val="FFC000"/>
                </a:solidFill>
                <a:ea typeface="+mn-ea"/>
              </a:rPr>
              <a:t>On-going: Indonesia, Romania, Ukraine (stage 2).</a:t>
            </a:r>
          </a:p>
          <a:p>
            <a:pPr marL="355600" lvl="1" indent="-355600">
              <a:spcBef>
                <a:spcPts val="600"/>
              </a:spcBef>
              <a:buClr>
                <a:srgbClr val="FEFFCD"/>
              </a:buClr>
            </a:pPr>
            <a:r>
              <a:rPr lang="en-GB" sz="2200" b="1" dirty="0" smtClean="0">
                <a:solidFill>
                  <a:srgbClr val="FFC000"/>
                </a:solidFill>
                <a:ea typeface="+mn-ea"/>
              </a:rPr>
              <a:t>Planned in Kazakhstan, others …</a:t>
            </a:r>
            <a:endParaRPr lang="en-GB" sz="2200" b="1" dirty="0"/>
          </a:p>
          <a:p>
            <a:pPr>
              <a:buClr>
                <a:srgbClr val="FEFFCD"/>
              </a:buClr>
            </a:pPr>
            <a:endParaRPr lang="en-GB" b="1"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5768" y="1052735"/>
            <a:ext cx="1627200" cy="22934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75438AA2-A647-4DD3-8964-BF4D566E7557}" type="slidenum">
              <a:rPr lang="en-US" smtClean="0"/>
              <a:pPr/>
              <a:t>21</a:t>
            </a:fld>
            <a:endParaRPr lang="en-US"/>
          </a:p>
        </p:txBody>
      </p:sp>
      <p:pic>
        <p:nvPicPr>
          <p:cNvPr id="7" name="Picture 2"/>
          <p:cNvPicPr>
            <a:picLocks noChangeAspect="1" noChangeArrowheads="1"/>
          </p:cNvPicPr>
          <p:nvPr/>
        </p:nvPicPr>
        <p:blipFill>
          <a:blip r:embed="rId4" cstate="print"/>
          <a:srcRect/>
          <a:stretch>
            <a:fillRect/>
          </a:stretch>
        </p:blipFill>
        <p:spPr bwMode="auto">
          <a:xfrm>
            <a:off x="7320829" y="2636911"/>
            <a:ext cx="1635918" cy="2321469"/>
          </a:xfrm>
          <a:prstGeom prst="rect">
            <a:avLst/>
          </a:prstGeom>
          <a:ln>
            <a:noFill/>
          </a:ln>
          <a:effectLst>
            <a:outerShdw blurRad="292100" dist="139700" dir="2700000" algn="tl" rotWithShape="0">
              <a:srgbClr val="333333">
                <a:alpha val="65000"/>
              </a:srgbClr>
            </a:outerShdw>
          </a:effectLst>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55768" y="4149081"/>
            <a:ext cx="1684095"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8866343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txBox="1">
            <a:spLocks/>
          </p:cNvSpPr>
          <p:nvPr/>
        </p:nvSpPr>
        <p:spPr bwMode="auto">
          <a:xfrm>
            <a:off x="0" y="0"/>
            <a:ext cx="914400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9CCFF"/>
              </a:buClr>
              <a:buSzPct val="110000"/>
              <a:buChar char="•"/>
              <a:defRPr sz="3200">
                <a:solidFill>
                  <a:srgbClr val="FFFFCC"/>
                </a:solidFill>
                <a:latin typeface="Arial" pitchFamily="34" charset="0"/>
              </a:defRPr>
            </a:lvl1pPr>
            <a:lvl2pPr marL="742950" indent="-285750">
              <a:spcBef>
                <a:spcPct val="20000"/>
              </a:spcBef>
              <a:buClr>
                <a:srgbClr val="99CCFF"/>
              </a:buClr>
              <a:buSzPct val="110000"/>
              <a:buChar char="•"/>
              <a:defRPr sz="2800">
                <a:solidFill>
                  <a:srgbClr val="FFFFCC"/>
                </a:solidFill>
                <a:latin typeface="Arial" pitchFamily="34" charset="0"/>
              </a:defRPr>
            </a:lvl2pPr>
            <a:lvl3pPr marL="1143000" indent="-228600">
              <a:spcBef>
                <a:spcPct val="20000"/>
              </a:spcBef>
              <a:buClr>
                <a:srgbClr val="99CCFF"/>
              </a:buClr>
              <a:buSzPct val="110000"/>
              <a:buChar char="•"/>
              <a:defRPr sz="2400">
                <a:solidFill>
                  <a:srgbClr val="FFFFCC"/>
                </a:solidFill>
                <a:latin typeface="Arial" pitchFamily="34" charset="0"/>
              </a:defRPr>
            </a:lvl3pPr>
            <a:lvl4pPr marL="1600200" indent="-228600">
              <a:spcBef>
                <a:spcPct val="20000"/>
              </a:spcBef>
              <a:buClr>
                <a:srgbClr val="99CCFF"/>
              </a:buClr>
              <a:buSzPct val="110000"/>
              <a:buChar char="•"/>
              <a:defRPr sz="2400">
                <a:solidFill>
                  <a:srgbClr val="FFFFCC"/>
                </a:solidFill>
                <a:latin typeface="Arial" pitchFamily="34" charset="0"/>
              </a:defRPr>
            </a:lvl4pPr>
            <a:lvl5pPr marL="2057400" indent="-228600">
              <a:spcBef>
                <a:spcPct val="20000"/>
              </a:spcBef>
              <a:buClr>
                <a:srgbClr val="99CCFF"/>
              </a:buClr>
              <a:buSzPct val="110000"/>
              <a:buChar char="•"/>
              <a:defRPr sz="2400">
                <a:solidFill>
                  <a:srgbClr val="FFFFCC"/>
                </a:solidFill>
                <a:latin typeface="Arial" pitchFamily="34" charset="0"/>
              </a:defRPr>
            </a:lvl5pPr>
            <a:lvl6pPr marL="2514600" indent="-228600" fontAlgn="base">
              <a:spcBef>
                <a:spcPct val="20000"/>
              </a:spcBef>
              <a:spcAft>
                <a:spcPct val="0"/>
              </a:spcAft>
              <a:buClr>
                <a:srgbClr val="99CCFF"/>
              </a:buClr>
              <a:buSzPct val="110000"/>
              <a:buChar char="•"/>
              <a:defRPr sz="2400">
                <a:solidFill>
                  <a:srgbClr val="FFFFCC"/>
                </a:solidFill>
                <a:latin typeface="Arial" pitchFamily="34" charset="0"/>
              </a:defRPr>
            </a:lvl6pPr>
            <a:lvl7pPr marL="2971800" indent="-228600" fontAlgn="base">
              <a:spcBef>
                <a:spcPct val="20000"/>
              </a:spcBef>
              <a:spcAft>
                <a:spcPct val="0"/>
              </a:spcAft>
              <a:buClr>
                <a:srgbClr val="99CCFF"/>
              </a:buClr>
              <a:buSzPct val="110000"/>
              <a:buChar char="•"/>
              <a:defRPr sz="2400">
                <a:solidFill>
                  <a:srgbClr val="FFFFCC"/>
                </a:solidFill>
                <a:latin typeface="Arial" pitchFamily="34" charset="0"/>
              </a:defRPr>
            </a:lvl7pPr>
            <a:lvl8pPr marL="3429000" indent="-228600" fontAlgn="base">
              <a:spcBef>
                <a:spcPct val="20000"/>
              </a:spcBef>
              <a:spcAft>
                <a:spcPct val="0"/>
              </a:spcAft>
              <a:buClr>
                <a:srgbClr val="99CCFF"/>
              </a:buClr>
              <a:buSzPct val="110000"/>
              <a:buChar char="•"/>
              <a:defRPr sz="2400">
                <a:solidFill>
                  <a:srgbClr val="FFFFCC"/>
                </a:solidFill>
                <a:latin typeface="Arial" pitchFamily="34" charset="0"/>
              </a:defRPr>
            </a:lvl8pPr>
            <a:lvl9pPr marL="3886200" indent="-228600" fontAlgn="base">
              <a:spcBef>
                <a:spcPct val="20000"/>
              </a:spcBef>
              <a:spcAft>
                <a:spcPct val="0"/>
              </a:spcAft>
              <a:buClr>
                <a:srgbClr val="99CCFF"/>
              </a:buClr>
              <a:buSzPct val="110000"/>
              <a:buChar char="•"/>
              <a:defRPr sz="2400">
                <a:solidFill>
                  <a:srgbClr val="FFFFCC"/>
                </a:solidFill>
                <a:latin typeface="Arial" pitchFamily="34" charset="0"/>
              </a:defRPr>
            </a:lvl9pPr>
          </a:lstStyle>
          <a:p>
            <a:pPr algn="ctr" eaLnBrk="0" hangingPunct="0">
              <a:spcBef>
                <a:spcPct val="0"/>
              </a:spcBef>
              <a:buClrTx/>
              <a:buSzTx/>
              <a:buFontTx/>
              <a:buNone/>
            </a:pPr>
            <a:r>
              <a:rPr lang="en-US" altLang="en-US" b="1">
                <a:solidFill>
                  <a:srgbClr val="FFFF00"/>
                </a:solidFill>
              </a:rPr>
              <a:t>IAEA support in </a:t>
            </a:r>
          </a:p>
          <a:p>
            <a:pPr algn="ctr" eaLnBrk="0" hangingPunct="0">
              <a:spcBef>
                <a:spcPct val="0"/>
              </a:spcBef>
              <a:buClrTx/>
              <a:buSzTx/>
              <a:buFontTx/>
              <a:buNone/>
            </a:pPr>
            <a:r>
              <a:rPr lang="en-US" altLang="en-US" b="1">
                <a:solidFill>
                  <a:srgbClr val="FFFF00"/>
                </a:solidFill>
              </a:rPr>
              <a:t>Nuclear Knowledge Management</a:t>
            </a:r>
            <a:endParaRPr lang="en-GB" altLang="en-US" b="1">
              <a:solidFill>
                <a:srgbClr val="FFFF00"/>
              </a:solidFill>
            </a:endParaRPr>
          </a:p>
        </p:txBody>
      </p:sp>
      <p:grpSp>
        <p:nvGrpSpPr>
          <p:cNvPr id="9" name="Group 8"/>
          <p:cNvGrpSpPr>
            <a:grpSpLocks/>
          </p:cNvGrpSpPr>
          <p:nvPr/>
        </p:nvGrpSpPr>
        <p:grpSpPr bwMode="auto">
          <a:xfrm>
            <a:off x="285750" y="1228725"/>
            <a:ext cx="1308100" cy="4232275"/>
            <a:chOff x="462810" y="1340768"/>
            <a:chExt cx="1307754" cy="4233259"/>
          </a:xfrm>
        </p:grpSpPr>
        <p:sp>
          <p:nvSpPr>
            <p:cNvPr id="10" name="Right Arrow 9"/>
            <p:cNvSpPr/>
            <p:nvPr/>
          </p:nvSpPr>
          <p:spPr bwMode="auto">
            <a:xfrm>
              <a:off x="907192" y="2946104"/>
              <a:ext cx="601504" cy="647851"/>
            </a:xfrm>
            <a:prstGeom prst="rightArrow">
              <a:avLst/>
            </a:prstGeom>
            <a:solidFill>
              <a:schemeClr val="accent5">
                <a:lumMod val="75000"/>
              </a:schemeClr>
            </a:solidFill>
            <a:ln w="3175" cap="flat" cmpd="sng" algn="ctr">
              <a:solidFill>
                <a:schemeClr val="tx1"/>
              </a:solidFill>
              <a:prstDash val="solid"/>
              <a:miter lim="800000"/>
              <a:headEnd type="none" w="sm" len="sm"/>
              <a:tailEnd type="none" w="sm" len="sm"/>
            </a:ln>
            <a:effectLst/>
          </p:spPr>
          <p:txBody>
            <a:bodyPr/>
            <a:lstStyle/>
            <a:p>
              <a:pPr algn="ctr">
                <a:defRPr/>
              </a:pPr>
              <a:endParaRPr lang="en-GB" sz="2400" b="1" dirty="0">
                <a:solidFill>
                  <a:srgbClr val="003300"/>
                </a:solidFill>
                <a:latin typeface="Tahoma" pitchFamily="34" charset="0"/>
                <a:cs typeface="+mn-cs"/>
              </a:endParaRPr>
            </a:p>
          </p:txBody>
        </p:sp>
        <p:sp>
          <p:nvSpPr>
            <p:cNvPr id="11" name="Right Arrow 10"/>
            <p:cNvSpPr/>
            <p:nvPr/>
          </p:nvSpPr>
          <p:spPr bwMode="auto">
            <a:xfrm>
              <a:off x="907192" y="1340768"/>
              <a:ext cx="863372" cy="647851"/>
            </a:xfrm>
            <a:prstGeom prst="rightArrow">
              <a:avLst/>
            </a:prstGeom>
            <a:solidFill>
              <a:schemeClr val="accent5">
                <a:lumMod val="75000"/>
              </a:schemeClr>
            </a:solidFill>
            <a:ln w="3175" cap="flat" cmpd="sng" algn="ctr">
              <a:solidFill>
                <a:schemeClr val="tx1"/>
              </a:solidFill>
              <a:prstDash val="solid"/>
              <a:miter lim="800000"/>
              <a:headEnd type="none" w="sm" len="sm"/>
              <a:tailEnd type="none" w="sm" len="sm"/>
            </a:ln>
            <a:effectLst/>
          </p:spPr>
          <p:txBody>
            <a:bodyPr/>
            <a:lstStyle/>
            <a:p>
              <a:pPr algn="ctr">
                <a:defRPr/>
              </a:pPr>
              <a:endParaRPr lang="en-GB" sz="2400" b="1" dirty="0">
                <a:solidFill>
                  <a:srgbClr val="003300"/>
                </a:solidFill>
                <a:latin typeface="Tahoma" pitchFamily="34" charset="0"/>
                <a:cs typeface="+mn-cs"/>
              </a:endParaRPr>
            </a:p>
          </p:txBody>
        </p:sp>
        <p:sp>
          <p:nvSpPr>
            <p:cNvPr id="12" name="Right Arrow 11"/>
            <p:cNvSpPr/>
            <p:nvPr/>
          </p:nvSpPr>
          <p:spPr bwMode="auto">
            <a:xfrm>
              <a:off x="907192" y="4926176"/>
              <a:ext cx="863372" cy="647851"/>
            </a:xfrm>
            <a:prstGeom prst="rightArrow">
              <a:avLst/>
            </a:prstGeom>
            <a:solidFill>
              <a:schemeClr val="accent5">
                <a:lumMod val="75000"/>
              </a:schemeClr>
            </a:solidFill>
            <a:ln w="3175" cap="flat" cmpd="sng" algn="ctr">
              <a:solidFill>
                <a:schemeClr val="tx1"/>
              </a:solidFill>
              <a:prstDash val="solid"/>
              <a:miter lim="800000"/>
              <a:headEnd type="none" w="sm" len="sm"/>
              <a:tailEnd type="none" w="sm" len="sm"/>
            </a:ln>
            <a:effectLst/>
          </p:spPr>
          <p:txBody>
            <a:bodyPr/>
            <a:lstStyle/>
            <a:p>
              <a:pPr algn="ctr">
                <a:defRPr/>
              </a:pPr>
              <a:endParaRPr lang="en-GB" sz="2400" b="1" dirty="0">
                <a:solidFill>
                  <a:srgbClr val="003300"/>
                </a:solidFill>
                <a:latin typeface="Tahoma" pitchFamily="34" charset="0"/>
                <a:cs typeface="+mn-cs"/>
              </a:endParaRPr>
            </a:p>
          </p:txBody>
        </p:sp>
        <p:sp>
          <p:nvSpPr>
            <p:cNvPr id="13" name="Rectangle 12"/>
            <p:cNvSpPr/>
            <p:nvPr/>
          </p:nvSpPr>
          <p:spPr bwMode="auto">
            <a:xfrm>
              <a:off x="462810" y="1340769"/>
              <a:ext cx="432048" cy="4233258"/>
            </a:xfrm>
            <a:prstGeom prst="rect">
              <a:avLst/>
            </a:prstGeom>
            <a:solidFill>
              <a:schemeClr val="accent5">
                <a:lumMod val="75000"/>
              </a:schemeClr>
            </a:solidFill>
            <a:ln w="3175" cap="flat" cmpd="sng" algn="ctr">
              <a:solidFill>
                <a:schemeClr val="tx1"/>
              </a:solidFill>
              <a:prstDash val="solid"/>
              <a:miter lim="800000"/>
              <a:headEnd type="none" w="sm" len="sm"/>
              <a:tailEnd type="none" w="sm" len="sm"/>
            </a:ln>
            <a:effectLst/>
          </p:spPr>
          <p:txBody>
            <a:bodyPr vert="vert270" anchor="ctr"/>
            <a:lstStyle/>
            <a:p>
              <a:pPr algn="ctr">
                <a:defRPr/>
              </a:pPr>
              <a:r>
                <a:rPr lang="en-GB" sz="2400" b="1" dirty="0">
                  <a:solidFill>
                    <a:schemeClr val="tx1">
                      <a:lumMod val="10000"/>
                    </a:schemeClr>
                  </a:solidFill>
                  <a:latin typeface="Tahoma" pitchFamily="34" charset="0"/>
                  <a:cs typeface="+mn-cs"/>
                </a:rPr>
                <a:t>IAEA Support</a:t>
              </a:r>
            </a:p>
          </p:txBody>
        </p:sp>
      </p:grpSp>
      <p:grpSp>
        <p:nvGrpSpPr>
          <p:cNvPr id="14" name="Group 13"/>
          <p:cNvGrpSpPr>
            <a:grpSpLocks/>
          </p:cNvGrpSpPr>
          <p:nvPr/>
        </p:nvGrpSpPr>
        <p:grpSpPr bwMode="auto">
          <a:xfrm rot="10800000">
            <a:off x="7564438" y="1228725"/>
            <a:ext cx="1306512" cy="4232275"/>
            <a:chOff x="462810" y="1340768"/>
            <a:chExt cx="1307756" cy="4233259"/>
          </a:xfrm>
        </p:grpSpPr>
        <p:sp>
          <p:nvSpPr>
            <p:cNvPr id="15" name="Right Arrow 14"/>
            <p:cNvSpPr/>
            <p:nvPr/>
          </p:nvSpPr>
          <p:spPr bwMode="auto">
            <a:xfrm>
              <a:off x="906144" y="2946103"/>
              <a:ext cx="716645" cy="647851"/>
            </a:xfrm>
            <a:prstGeom prst="rightArrow">
              <a:avLst/>
            </a:prstGeom>
            <a:solidFill>
              <a:schemeClr val="accent5">
                <a:lumMod val="75000"/>
              </a:schemeClr>
            </a:solidFill>
            <a:ln w="3175" cap="flat" cmpd="sng" algn="ctr">
              <a:solidFill>
                <a:schemeClr val="tx1"/>
              </a:solidFill>
              <a:prstDash val="solid"/>
              <a:miter lim="800000"/>
              <a:headEnd type="none" w="sm" len="sm"/>
              <a:tailEnd type="none" w="sm" len="sm"/>
            </a:ln>
            <a:effectLst/>
          </p:spPr>
          <p:txBody>
            <a:bodyPr/>
            <a:lstStyle/>
            <a:p>
              <a:pPr algn="ctr">
                <a:defRPr/>
              </a:pPr>
              <a:endParaRPr lang="en-GB" sz="2400" b="1" dirty="0">
                <a:solidFill>
                  <a:srgbClr val="003300"/>
                </a:solidFill>
                <a:latin typeface="Tahoma" pitchFamily="34" charset="0"/>
                <a:cs typeface="+mn-cs"/>
              </a:endParaRPr>
            </a:p>
          </p:txBody>
        </p:sp>
        <p:sp>
          <p:nvSpPr>
            <p:cNvPr id="16" name="Right Arrow 15"/>
            <p:cNvSpPr/>
            <p:nvPr/>
          </p:nvSpPr>
          <p:spPr bwMode="auto">
            <a:xfrm>
              <a:off x="904555" y="1340768"/>
              <a:ext cx="864422" cy="647851"/>
            </a:xfrm>
            <a:prstGeom prst="rightArrow">
              <a:avLst/>
            </a:prstGeom>
            <a:solidFill>
              <a:schemeClr val="accent5">
                <a:lumMod val="75000"/>
              </a:schemeClr>
            </a:solidFill>
            <a:ln w="3175" cap="flat" cmpd="sng" algn="ctr">
              <a:solidFill>
                <a:schemeClr val="tx1"/>
              </a:solidFill>
              <a:prstDash val="solid"/>
              <a:miter lim="800000"/>
              <a:headEnd type="none" w="sm" len="sm"/>
              <a:tailEnd type="none" w="sm" len="sm"/>
            </a:ln>
            <a:effectLst/>
          </p:spPr>
          <p:txBody>
            <a:bodyPr/>
            <a:lstStyle/>
            <a:p>
              <a:pPr algn="ctr">
                <a:defRPr/>
              </a:pPr>
              <a:endParaRPr lang="en-GB" sz="2400" b="1" dirty="0">
                <a:solidFill>
                  <a:srgbClr val="003300"/>
                </a:solidFill>
                <a:latin typeface="Tahoma" pitchFamily="34" charset="0"/>
                <a:cs typeface="+mn-cs"/>
              </a:endParaRPr>
            </a:p>
          </p:txBody>
        </p:sp>
        <p:sp>
          <p:nvSpPr>
            <p:cNvPr id="17" name="Right Arrow 16"/>
            <p:cNvSpPr/>
            <p:nvPr/>
          </p:nvSpPr>
          <p:spPr bwMode="auto">
            <a:xfrm>
              <a:off x="904555" y="4926176"/>
              <a:ext cx="864422" cy="647851"/>
            </a:xfrm>
            <a:prstGeom prst="rightArrow">
              <a:avLst/>
            </a:prstGeom>
            <a:solidFill>
              <a:schemeClr val="accent5">
                <a:lumMod val="75000"/>
              </a:schemeClr>
            </a:solidFill>
            <a:ln w="3175" cap="flat" cmpd="sng" algn="ctr">
              <a:solidFill>
                <a:schemeClr val="tx1"/>
              </a:solidFill>
              <a:prstDash val="solid"/>
              <a:miter lim="800000"/>
              <a:headEnd type="none" w="sm" len="sm"/>
              <a:tailEnd type="none" w="sm" len="sm"/>
            </a:ln>
            <a:effectLst/>
          </p:spPr>
          <p:txBody>
            <a:bodyPr/>
            <a:lstStyle/>
            <a:p>
              <a:pPr algn="ctr">
                <a:defRPr/>
              </a:pPr>
              <a:endParaRPr lang="en-GB" sz="2400" b="1" dirty="0">
                <a:solidFill>
                  <a:srgbClr val="003300"/>
                </a:solidFill>
                <a:latin typeface="Tahoma" pitchFamily="34" charset="0"/>
                <a:cs typeface="+mn-cs"/>
              </a:endParaRPr>
            </a:p>
          </p:txBody>
        </p:sp>
        <p:sp>
          <p:nvSpPr>
            <p:cNvPr id="18" name="Rectangle 17"/>
            <p:cNvSpPr/>
            <p:nvPr/>
          </p:nvSpPr>
          <p:spPr bwMode="auto">
            <a:xfrm>
              <a:off x="462810" y="1340769"/>
              <a:ext cx="432048" cy="4233258"/>
            </a:xfrm>
            <a:prstGeom prst="rect">
              <a:avLst/>
            </a:prstGeom>
            <a:solidFill>
              <a:schemeClr val="accent5">
                <a:lumMod val="75000"/>
              </a:schemeClr>
            </a:solidFill>
            <a:ln w="3175" cap="flat" cmpd="sng" algn="ctr">
              <a:solidFill>
                <a:schemeClr val="tx1"/>
              </a:solidFill>
              <a:prstDash val="solid"/>
              <a:miter lim="800000"/>
              <a:headEnd type="none" w="sm" len="sm"/>
              <a:tailEnd type="none" w="sm" len="sm"/>
            </a:ln>
            <a:effectLst/>
          </p:spPr>
          <p:txBody>
            <a:bodyPr vert="vert270" anchor="ctr"/>
            <a:lstStyle/>
            <a:p>
              <a:pPr algn="ctr">
                <a:defRPr/>
              </a:pPr>
              <a:r>
                <a:rPr lang="en-GB" sz="2400" b="1" dirty="0">
                  <a:solidFill>
                    <a:schemeClr val="tx1">
                      <a:lumMod val="10000"/>
                    </a:schemeClr>
                  </a:solidFill>
                  <a:latin typeface="Tahoma" pitchFamily="34" charset="0"/>
                  <a:cs typeface="+mn-cs"/>
                </a:rPr>
                <a:t>IAEA Support</a:t>
              </a:r>
            </a:p>
          </p:txBody>
        </p:sp>
      </p:grpSp>
      <p:grpSp>
        <p:nvGrpSpPr>
          <p:cNvPr id="19" name="Group 18"/>
          <p:cNvGrpSpPr>
            <a:grpSpLocks/>
          </p:cNvGrpSpPr>
          <p:nvPr/>
        </p:nvGrpSpPr>
        <p:grpSpPr bwMode="auto">
          <a:xfrm rot="-5400000">
            <a:off x="4056062" y="3952876"/>
            <a:ext cx="1160463" cy="4233862"/>
            <a:chOff x="462810" y="1340767"/>
            <a:chExt cx="1160303" cy="4233261"/>
          </a:xfrm>
        </p:grpSpPr>
        <p:sp>
          <p:nvSpPr>
            <p:cNvPr id="20" name="Right Arrow 19"/>
            <p:cNvSpPr/>
            <p:nvPr/>
          </p:nvSpPr>
          <p:spPr bwMode="auto">
            <a:xfrm>
              <a:off x="907249" y="2945501"/>
              <a:ext cx="493645" cy="649196"/>
            </a:xfrm>
            <a:prstGeom prst="rightArrow">
              <a:avLst/>
            </a:prstGeom>
            <a:solidFill>
              <a:schemeClr val="accent5">
                <a:lumMod val="75000"/>
              </a:schemeClr>
            </a:solidFill>
            <a:ln w="3175" cap="flat" cmpd="sng" algn="ctr">
              <a:solidFill>
                <a:schemeClr val="tx1"/>
              </a:solidFill>
              <a:prstDash val="solid"/>
              <a:miter lim="800000"/>
              <a:headEnd type="none" w="sm" len="sm"/>
              <a:tailEnd type="none" w="sm" len="sm"/>
            </a:ln>
            <a:effectLst/>
          </p:spPr>
          <p:txBody>
            <a:bodyPr/>
            <a:lstStyle/>
            <a:p>
              <a:pPr algn="ctr">
                <a:defRPr/>
              </a:pPr>
              <a:endParaRPr lang="en-GB" sz="2400" b="1" dirty="0">
                <a:solidFill>
                  <a:srgbClr val="003300"/>
                </a:solidFill>
                <a:latin typeface="Tahoma" pitchFamily="34" charset="0"/>
                <a:cs typeface="+mn-cs"/>
              </a:endParaRPr>
            </a:p>
          </p:txBody>
        </p:sp>
        <p:sp>
          <p:nvSpPr>
            <p:cNvPr id="21" name="Right Arrow 20"/>
            <p:cNvSpPr/>
            <p:nvPr/>
          </p:nvSpPr>
          <p:spPr bwMode="auto">
            <a:xfrm>
              <a:off x="907249" y="1340767"/>
              <a:ext cx="715864" cy="647608"/>
            </a:xfrm>
            <a:prstGeom prst="rightArrow">
              <a:avLst/>
            </a:prstGeom>
            <a:solidFill>
              <a:schemeClr val="accent5">
                <a:lumMod val="75000"/>
              </a:schemeClr>
            </a:solidFill>
            <a:ln w="3175" cap="flat" cmpd="sng" algn="ctr">
              <a:solidFill>
                <a:schemeClr val="tx1"/>
              </a:solidFill>
              <a:prstDash val="solid"/>
              <a:miter lim="800000"/>
              <a:headEnd type="none" w="sm" len="sm"/>
              <a:tailEnd type="none" w="sm" len="sm"/>
            </a:ln>
            <a:effectLst/>
          </p:spPr>
          <p:txBody>
            <a:bodyPr/>
            <a:lstStyle/>
            <a:p>
              <a:pPr algn="ctr">
                <a:defRPr/>
              </a:pPr>
              <a:endParaRPr lang="en-GB" sz="2400" b="1" dirty="0">
                <a:solidFill>
                  <a:srgbClr val="003300"/>
                </a:solidFill>
                <a:latin typeface="Tahoma" pitchFamily="34" charset="0"/>
                <a:cs typeface="+mn-cs"/>
              </a:endParaRPr>
            </a:p>
          </p:txBody>
        </p:sp>
        <p:sp>
          <p:nvSpPr>
            <p:cNvPr id="22" name="Right Arrow 21"/>
            <p:cNvSpPr/>
            <p:nvPr/>
          </p:nvSpPr>
          <p:spPr bwMode="auto">
            <a:xfrm>
              <a:off x="907249" y="4926420"/>
              <a:ext cx="715864" cy="647608"/>
            </a:xfrm>
            <a:prstGeom prst="rightArrow">
              <a:avLst/>
            </a:prstGeom>
            <a:solidFill>
              <a:schemeClr val="accent5">
                <a:lumMod val="75000"/>
              </a:schemeClr>
            </a:solidFill>
            <a:ln w="3175" cap="flat" cmpd="sng" algn="ctr">
              <a:solidFill>
                <a:schemeClr val="tx1"/>
              </a:solidFill>
              <a:prstDash val="solid"/>
              <a:miter lim="800000"/>
              <a:headEnd type="none" w="sm" len="sm"/>
              <a:tailEnd type="none" w="sm" len="sm"/>
            </a:ln>
            <a:effectLst/>
          </p:spPr>
          <p:txBody>
            <a:bodyPr/>
            <a:lstStyle/>
            <a:p>
              <a:pPr algn="ctr">
                <a:defRPr/>
              </a:pPr>
              <a:endParaRPr lang="en-GB" sz="2400" b="1" dirty="0">
                <a:solidFill>
                  <a:srgbClr val="003300"/>
                </a:solidFill>
                <a:latin typeface="Tahoma" pitchFamily="34" charset="0"/>
                <a:cs typeface="+mn-cs"/>
              </a:endParaRPr>
            </a:p>
          </p:txBody>
        </p:sp>
        <p:sp>
          <p:nvSpPr>
            <p:cNvPr id="23" name="Rectangle 22"/>
            <p:cNvSpPr/>
            <p:nvPr/>
          </p:nvSpPr>
          <p:spPr bwMode="auto">
            <a:xfrm>
              <a:off x="461224" y="1340767"/>
              <a:ext cx="431740" cy="4233261"/>
            </a:xfrm>
            <a:prstGeom prst="rect">
              <a:avLst/>
            </a:prstGeom>
            <a:solidFill>
              <a:schemeClr val="accent5">
                <a:lumMod val="75000"/>
              </a:schemeClr>
            </a:solidFill>
            <a:ln w="3175" cap="flat" cmpd="sng" algn="ctr">
              <a:solidFill>
                <a:schemeClr val="tx1"/>
              </a:solidFill>
              <a:prstDash val="solid"/>
              <a:miter lim="800000"/>
              <a:headEnd type="none" w="sm" len="sm"/>
              <a:tailEnd type="none" w="sm" len="sm"/>
            </a:ln>
            <a:effectLst/>
          </p:spPr>
          <p:txBody>
            <a:bodyPr vert="vert" anchor="ctr"/>
            <a:lstStyle/>
            <a:p>
              <a:pPr algn="ctr">
                <a:defRPr/>
              </a:pPr>
              <a:r>
                <a:rPr lang="en-GB" sz="2400" b="1" dirty="0">
                  <a:solidFill>
                    <a:schemeClr val="tx1">
                      <a:lumMod val="10000"/>
                    </a:schemeClr>
                  </a:solidFill>
                  <a:latin typeface="Tahoma" pitchFamily="34" charset="0"/>
                  <a:cs typeface="+mn-cs"/>
                </a:rPr>
                <a:t>Nuclear Education</a:t>
              </a:r>
            </a:p>
          </p:txBody>
        </p:sp>
      </p:grpSp>
      <p:grpSp>
        <p:nvGrpSpPr>
          <p:cNvPr id="24" name="Group 23"/>
          <p:cNvGrpSpPr>
            <a:grpSpLocks/>
          </p:cNvGrpSpPr>
          <p:nvPr/>
        </p:nvGrpSpPr>
        <p:grpSpPr bwMode="auto">
          <a:xfrm>
            <a:off x="1030288" y="1412875"/>
            <a:ext cx="6854825" cy="4792663"/>
            <a:chOff x="683568" y="1196752"/>
            <a:chExt cx="6456040" cy="4320480"/>
          </a:xfrm>
        </p:grpSpPr>
        <p:graphicFrame>
          <p:nvGraphicFramePr>
            <p:cNvPr id="25" name="Diagram 24"/>
            <p:cNvGraphicFramePr/>
            <p:nvPr/>
          </p:nvGraphicFramePr>
          <p:xfrm>
            <a:off x="683568" y="1196752"/>
            <a:ext cx="6456040" cy="4320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7113" name="Picture 25"/>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517992" y="2170425"/>
              <a:ext cx="2790279" cy="2295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7111" name="Slide Number Placeholder 5"/>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C87CFAD4-C841-46FA-8CF6-4CC2B6E81816}" type="slidenum">
              <a:rPr lang="en-GB" altLang="en-US" smtClean="0">
                <a:solidFill>
                  <a:srgbClr val="D5D7D8"/>
                </a:solidFill>
              </a:rPr>
              <a:pPr fontAlgn="base">
                <a:spcBef>
                  <a:spcPct val="0"/>
                </a:spcBef>
                <a:spcAft>
                  <a:spcPct val="0"/>
                </a:spcAft>
              </a:pPr>
              <a:t>22</a:t>
            </a:fld>
            <a:endParaRPr lang="en-GB" altLang="en-US" smtClean="0">
              <a:solidFill>
                <a:srgbClr val="D5D7D8"/>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3" name="TextBox 14"/>
          <p:cNvSpPr txBox="1">
            <a:spLocks noChangeArrowheads="1"/>
          </p:cNvSpPr>
          <p:nvPr/>
        </p:nvSpPr>
        <p:spPr bwMode="auto">
          <a:xfrm>
            <a:off x="557213" y="4049713"/>
            <a:ext cx="7688262" cy="611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67" tIns="28333" rIns="56667" bIns="28333">
            <a:spAutoFit/>
          </a:bodyPr>
          <a:lstStyle>
            <a:lvl1pPr marL="361950" defTabSz="609600">
              <a:spcBef>
                <a:spcPct val="20000"/>
              </a:spcBef>
              <a:buClr>
                <a:srgbClr val="99CCFF"/>
              </a:buClr>
              <a:buSzPct val="110000"/>
              <a:buChar char="•"/>
              <a:defRPr sz="3200">
                <a:solidFill>
                  <a:srgbClr val="FFFFCC"/>
                </a:solidFill>
                <a:latin typeface="Arial" pitchFamily="34" charset="0"/>
              </a:defRPr>
            </a:lvl1pPr>
            <a:lvl2pPr marL="742950" indent="-285750" defTabSz="609600">
              <a:spcBef>
                <a:spcPct val="20000"/>
              </a:spcBef>
              <a:buClr>
                <a:srgbClr val="99CCFF"/>
              </a:buClr>
              <a:buSzPct val="110000"/>
              <a:buChar char="•"/>
              <a:defRPr sz="2800">
                <a:solidFill>
                  <a:srgbClr val="FFFFCC"/>
                </a:solidFill>
                <a:latin typeface="Arial" pitchFamily="34" charset="0"/>
              </a:defRPr>
            </a:lvl2pPr>
            <a:lvl3pPr marL="1143000" indent="-228600" defTabSz="609600">
              <a:spcBef>
                <a:spcPct val="20000"/>
              </a:spcBef>
              <a:buClr>
                <a:srgbClr val="99CCFF"/>
              </a:buClr>
              <a:buSzPct val="110000"/>
              <a:buChar char="•"/>
              <a:defRPr sz="2400">
                <a:solidFill>
                  <a:srgbClr val="FFFFCC"/>
                </a:solidFill>
                <a:latin typeface="Arial" pitchFamily="34" charset="0"/>
              </a:defRPr>
            </a:lvl3pPr>
            <a:lvl4pPr marL="1600200" indent="-228600" defTabSz="609600">
              <a:spcBef>
                <a:spcPct val="20000"/>
              </a:spcBef>
              <a:buClr>
                <a:srgbClr val="99CCFF"/>
              </a:buClr>
              <a:buSzPct val="110000"/>
              <a:buChar char="•"/>
              <a:defRPr sz="2400">
                <a:solidFill>
                  <a:srgbClr val="FFFFCC"/>
                </a:solidFill>
                <a:latin typeface="Arial" pitchFamily="34" charset="0"/>
              </a:defRPr>
            </a:lvl4pPr>
            <a:lvl5pPr marL="2057400" indent="-228600" defTabSz="609600">
              <a:spcBef>
                <a:spcPct val="20000"/>
              </a:spcBef>
              <a:buClr>
                <a:srgbClr val="99CCFF"/>
              </a:buClr>
              <a:buSzPct val="110000"/>
              <a:buChar char="•"/>
              <a:defRPr sz="2400">
                <a:solidFill>
                  <a:srgbClr val="FFFFCC"/>
                </a:solidFill>
                <a:latin typeface="Arial" pitchFamily="34" charset="0"/>
              </a:defRPr>
            </a:lvl5pPr>
            <a:lvl6pPr marL="2514600" indent="-228600" defTabSz="609600" fontAlgn="base">
              <a:spcBef>
                <a:spcPct val="20000"/>
              </a:spcBef>
              <a:spcAft>
                <a:spcPct val="0"/>
              </a:spcAft>
              <a:buClr>
                <a:srgbClr val="99CCFF"/>
              </a:buClr>
              <a:buSzPct val="110000"/>
              <a:buChar char="•"/>
              <a:defRPr sz="2400">
                <a:solidFill>
                  <a:srgbClr val="FFFFCC"/>
                </a:solidFill>
                <a:latin typeface="Arial" pitchFamily="34" charset="0"/>
              </a:defRPr>
            </a:lvl6pPr>
            <a:lvl7pPr marL="2971800" indent="-228600" defTabSz="609600" fontAlgn="base">
              <a:spcBef>
                <a:spcPct val="20000"/>
              </a:spcBef>
              <a:spcAft>
                <a:spcPct val="0"/>
              </a:spcAft>
              <a:buClr>
                <a:srgbClr val="99CCFF"/>
              </a:buClr>
              <a:buSzPct val="110000"/>
              <a:buChar char="•"/>
              <a:defRPr sz="2400">
                <a:solidFill>
                  <a:srgbClr val="FFFFCC"/>
                </a:solidFill>
                <a:latin typeface="Arial" pitchFamily="34" charset="0"/>
              </a:defRPr>
            </a:lvl7pPr>
            <a:lvl8pPr marL="3429000" indent="-228600" defTabSz="609600" fontAlgn="base">
              <a:spcBef>
                <a:spcPct val="20000"/>
              </a:spcBef>
              <a:spcAft>
                <a:spcPct val="0"/>
              </a:spcAft>
              <a:buClr>
                <a:srgbClr val="99CCFF"/>
              </a:buClr>
              <a:buSzPct val="110000"/>
              <a:buChar char="•"/>
              <a:defRPr sz="2400">
                <a:solidFill>
                  <a:srgbClr val="FFFFCC"/>
                </a:solidFill>
                <a:latin typeface="Arial" pitchFamily="34" charset="0"/>
              </a:defRPr>
            </a:lvl8pPr>
            <a:lvl9pPr marL="3886200" indent="-228600" defTabSz="609600" fontAlgn="base">
              <a:spcBef>
                <a:spcPct val="20000"/>
              </a:spcBef>
              <a:spcAft>
                <a:spcPct val="0"/>
              </a:spcAft>
              <a:buClr>
                <a:srgbClr val="99CCFF"/>
              </a:buClr>
              <a:buSzPct val="110000"/>
              <a:buChar char="•"/>
              <a:defRPr sz="2400">
                <a:solidFill>
                  <a:srgbClr val="FFFFCC"/>
                </a:solidFill>
                <a:latin typeface="Arial" pitchFamily="34" charset="0"/>
              </a:defRPr>
            </a:lvl9pPr>
          </a:lstStyle>
          <a:p>
            <a:pPr>
              <a:spcBef>
                <a:spcPct val="0"/>
              </a:spcBef>
              <a:buClrTx/>
              <a:buSzTx/>
              <a:buFontTx/>
              <a:buNone/>
            </a:pPr>
            <a:r>
              <a:rPr lang="en-GB" altLang="en-US" sz="1200" b="1" dirty="0">
                <a:solidFill>
                  <a:schemeClr val="tx1"/>
                </a:solidFill>
                <a:latin typeface="+mn-lt"/>
                <a:ea typeface="MS PGothic" pitchFamily="34" charset="-128"/>
              </a:rPr>
              <a:t>To provide a forum to exchange the policy and strategies for nuclear education and training  and to facilitate the regional and interregional cooperation to share educational experiences and resources</a:t>
            </a:r>
            <a:r>
              <a:rPr lang="en-GB" altLang="en-US" sz="1200" b="1" dirty="0">
                <a:solidFill>
                  <a:schemeClr val="tx1"/>
                </a:solidFill>
                <a:latin typeface="Constantia" pitchFamily="18" charset="0"/>
                <a:ea typeface="MS PGothic" pitchFamily="34" charset="-128"/>
              </a:rPr>
              <a:t>:</a:t>
            </a:r>
            <a:endParaRPr lang="en-US" altLang="en-US" sz="1200" b="1" dirty="0">
              <a:solidFill>
                <a:schemeClr val="tx1"/>
              </a:solidFill>
              <a:latin typeface="Constantia" pitchFamily="18" charset="0"/>
              <a:ea typeface="MS PGothic" pitchFamily="34" charset="-128"/>
            </a:endParaRPr>
          </a:p>
        </p:txBody>
      </p:sp>
      <p:sp>
        <p:nvSpPr>
          <p:cNvPr id="48134" name="TextBox 14"/>
          <p:cNvSpPr txBox="1">
            <a:spLocks noChangeArrowheads="1"/>
          </p:cNvSpPr>
          <p:nvPr/>
        </p:nvSpPr>
        <p:spPr bwMode="auto">
          <a:xfrm>
            <a:off x="1074738" y="4605338"/>
            <a:ext cx="6945312"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67" tIns="28333" rIns="56667" bIns="28333">
            <a:spAutoFit/>
          </a:bodyPr>
          <a:lstStyle>
            <a:lvl1pPr marL="180975" indent="-180975" defTabSz="609600">
              <a:spcBef>
                <a:spcPct val="20000"/>
              </a:spcBef>
              <a:buClr>
                <a:srgbClr val="99CCFF"/>
              </a:buClr>
              <a:buSzPct val="110000"/>
              <a:buChar char="•"/>
              <a:defRPr sz="3200">
                <a:solidFill>
                  <a:srgbClr val="FFFFCC"/>
                </a:solidFill>
                <a:latin typeface="Arial" pitchFamily="34" charset="0"/>
              </a:defRPr>
            </a:lvl1pPr>
            <a:lvl2pPr marL="742950" indent="-285750" defTabSz="609600">
              <a:spcBef>
                <a:spcPct val="20000"/>
              </a:spcBef>
              <a:buClr>
                <a:srgbClr val="99CCFF"/>
              </a:buClr>
              <a:buSzPct val="110000"/>
              <a:buChar char="•"/>
              <a:defRPr sz="2800">
                <a:solidFill>
                  <a:srgbClr val="FFFFCC"/>
                </a:solidFill>
                <a:latin typeface="Arial" pitchFamily="34" charset="0"/>
              </a:defRPr>
            </a:lvl2pPr>
            <a:lvl3pPr marL="1143000" indent="-228600" defTabSz="609600">
              <a:spcBef>
                <a:spcPct val="20000"/>
              </a:spcBef>
              <a:buClr>
                <a:srgbClr val="99CCFF"/>
              </a:buClr>
              <a:buSzPct val="110000"/>
              <a:buChar char="•"/>
              <a:defRPr sz="2400">
                <a:solidFill>
                  <a:srgbClr val="FFFFCC"/>
                </a:solidFill>
                <a:latin typeface="Arial" pitchFamily="34" charset="0"/>
              </a:defRPr>
            </a:lvl3pPr>
            <a:lvl4pPr marL="1600200" indent="-228600" defTabSz="609600">
              <a:spcBef>
                <a:spcPct val="20000"/>
              </a:spcBef>
              <a:buClr>
                <a:srgbClr val="99CCFF"/>
              </a:buClr>
              <a:buSzPct val="110000"/>
              <a:buChar char="•"/>
              <a:defRPr sz="2400">
                <a:solidFill>
                  <a:srgbClr val="FFFFCC"/>
                </a:solidFill>
                <a:latin typeface="Arial" pitchFamily="34" charset="0"/>
              </a:defRPr>
            </a:lvl4pPr>
            <a:lvl5pPr marL="2057400" indent="-228600" defTabSz="609600">
              <a:spcBef>
                <a:spcPct val="20000"/>
              </a:spcBef>
              <a:buClr>
                <a:srgbClr val="99CCFF"/>
              </a:buClr>
              <a:buSzPct val="110000"/>
              <a:buChar char="•"/>
              <a:defRPr sz="2400">
                <a:solidFill>
                  <a:srgbClr val="FFFFCC"/>
                </a:solidFill>
                <a:latin typeface="Arial" pitchFamily="34" charset="0"/>
              </a:defRPr>
            </a:lvl5pPr>
            <a:lvl6pPr marL="2514600" indent="-228600" defTabSz="609600" fontAlgn="base">
              <a:spcBef>
                <a:spcPct val="20000"/>
              </a:spcBef>
              <a:spcAft>
                <a:spcPct val="0"/>
              </a:spcAft>
              <a:buClr>
                <a:srgbClr val="99CCFF"/>
              </a:buClr>
              <a:buSzPct val="110000"/>
              <a:buChar char="•"/>
              <a:defRPr sz="2400">
                <a:solidFill>
                  <a:srgbClr val="FFFFCC"/>
                </a:solidFill>
                <a:latin typeface="Arial" pitchFamily="34" charset="0"/>
              </a:defRPr>
            </a:lvl6pPr>
            <a:lvl7pPr marL="2971800" indent="-228600" defTabSz="609600" fontAlgn="base">
              <a:spcBef>
                <a:spcPct val="20000"/>
              </a:spcBef>
              <a:spcAft>
                <a:spcPct val="0"/>
              </a:spcAft>
              <a:buClr>
                <a:srgbClr val="99CCFF"/>
              </a:buClr>
              <a:buSzPct val="110000"/>
              <a:buChar char="•"/>
              <a:defRPr sz="2400">
                <a:solidFill>
                  <a:srgbClr val="FFFFCC"/>
                </a:solidFill>
                <a:latin typeface="Arial" pitchFamily="34" charset="0"/>
              </a:defRPr>
            </a:lvl7pPr>
            <a:lvl8pPr marL="3429000" indent="-228600" defTabSz="609600" fontAlgn="base">
              <a:spcBef>
                <a:spcPct val="20000"/>
              </a:spcBef>
              <a:spcAft>
                <a:spcPct val="0"/>
              </a:spcAft>
              <a:buClr>
                <a:srgbClr val="99CCFF"/>
              </a:buClr>
              <a:buSzPct val="110000"/>
              <a:buChar char="•"/>
              <a:defRPr sz="2400">
                <a:solidFill>
                  <a:srgbClr val="FFFFCC"/>
                </a:solidFill>
                <a:latin typeface="Arial" pitchFamily="34" charset="0"/>
              </a:defRPr>
            </a:lvl8pPr>
            <a:lvl9pPr marL="3886200" indent="-228600" defTabSz="609600" fontAlgn="base">
              <a:spcBef>
                <a:spcPct val="20000"/>
              </a:spcBef>
              <a:spcAft>
                <a:spcPct val="0"/>
              </a:spcAft>
              <a:buClr>
                <a:srgbClr val="99CCFF"/>
              </a:buClr>
              <a:buSzPct val="110000"/>
              <a:buChar char="•"/>
              <a:defRPr sz="2400">
                <a:solidFill>
                  <a:srgbClr val="FFFFCC"/>
                </a:solidFill>
                <a:latin typeface="Arial" pitchFamily="34" charset="0"/>
              </a:defRPr>
            </a:lvl9pPr>
          </a:lstStyle>
          <a:p>
            <a:pPr>
              <a:spcBef>
                <a:spcPct val="0"/>
              </a:spcBef>
              <a:buClrTx/>
              <a:buSzTx/>
            </a:pPr>
            <a:r>
              <a:rPr lang="en-GB" altLang="en-US" sz="1200" b="1" dirty="0">
                <a:solidFill>
                  <a:srgbClr val="EAEAEA"/>
                </a:solidFill>
                <a:latin typeface="+mn-lt"/>
                <a:ea typeface="MS PGothic" pitchFamily="34" charset="-128"/>
              </a:rPr>
              <a:t>The Asian Network for Education in Nuclear Technology (ANENT) </a:t>
            </a:r>
          </a:p>
          <a:p>
            <a:pPr>
              <a:spcBef>
                <a:spcPct val="0"/>
              </a:spcBef>
              <a:buClrTx/>
              <a:buSzTx/>
            </a:pPr>
            <a:r>
              <a:rPr lang="en-GB" altLang="en-US" sz="1200" b="1" dirty="0">
                <a:solidFill>
                  <a:srgbClr val="EAEAEA"/>
                </a:solidFill>
                <a:latin typeface="+mn-lt"/>
                <a:ea typeface="MS PGothic" pitchFamily="34" charset="-128"/>
              </a:rPr>
              <a:t>The European Nuclear Education Network Association (ENEN) </a:t>
            </a:r>
          </a:p>
          <a:p>
            <a:pPr>
              <a:spcBef>
                <a:spcPct val="0"/>
              </a:spcBef>
              <a:buClrTx/>
              <a:buSzTx/>
            </a:pPr>
            <a:r>
              <a:rPr lang="en-GB" altLang="en-US" sz="1200" b="1" dirty="0">
                <a:solidFill>
                  <a:srgbClr val="EAEAEA"/>
                </a:solidFill>
                <a:latin typeface="+mn-lt"/>
                <a:ea typeface="MS PGothic" pitchFamily="34" charset="-128"/>
              </a:rPr>
              <a:t>The Nuclear Technology Education Consortium (NTEC)</a:t>
            </a:r>
          </a:p>
          <a:p>
            <a:pPr>
              <a:spcBef>
                <a:spcPct val="0"/>
              </a:spcBef>
              <a:buClrTx/>
              <a:buSzTx/>
            </a:pPr>
            <a:r>
              <a:rPr lang="en-GB" altLang="en-US" sz="1200" b="1" dirty="0">
                <a:solidFill>
                  <a:srgbClr val="EAEAEA"/>
                </a:solidFill>
                <a:latin typeface="+mn-lt"/>
                <a:ea typeface="MS PGothic" pitchFamily="34" charset="-128"/>
              </a:rPr>
              <a:t>The University Network of Excellence in Nuclear Engineering (UNENE)</a:t>
            </a:r>
          </a:p>
          <a:p>
            <a:pPr>
              <a:spcBef>
                <a:spcPct val="0"/>
              </a:spcBef>
              <a:buClrTx/>
              <a:buSzTx/>
            </a:pPr>
            <a:r>
              <a:rPr lang="en-GB" altLang="en-US" sz="1200" b="1" dirty="0">
                <a:solidFill>
                  <a:srgbClr val="EAEAEA"/>
                </a:solidFill>
                <a:latin typeface="+mn-lt"/>
                <a:ea typeface="MS PGothic" pitchFamily="34" charset="-128"/>
              </a:rPr>
              <a:t>African Regional Cooperative Agreement – Network for Education in Nuclear Science and Technology (AFRA-NEST)</a:t>
            </a:r>
          </a:p>
          <a:p>
            <a:pPr>
              <a:spcBef>
                <a:spcPct val="0"/>
              </a:spcBef>
              <a:buClrTx/>
              <a:buSzTx/>
            </a:pPr>
            <a:r>
              <a:rPr lang="en-GB" altLang="en-US" sz="1200" b="1" dirty="0">
                <a:solidFill>
                  <a:srgbClr val="EAEAEA"/>
                </a:solidFill>
                <a:latin typeface="+mn-lt"/>
                <a:ea typeface="MS PGothic" pitchFamily="34" charset="-128"/>
              </a:rPr>
              <a:t>Regional Cooperative Agreement in Latin America and the Caribbean (ARCAL) – </a:t>
            </a:r>
            <a:r>
              <a:rPr lang="en-GB" altLang="en-US" sz="1200" b="1" dirty="0" err="1">
                <a:solidFill>
                  <a:srgbClr val="EAEAEA"/>
                </a:solidFill>
                <a:latin typeface="+mn-lt"/>
                <a:ea typeface="MS PGothic" pitchFamily="34" charset="-128"/>
              </a:rPr>
              <a:t>Bariloche</a:t>
            </a:r>
            <a:r>
              <a:rPr lang="en-GB" altLang="en-US" sz="1200" b="1" dirty="0">
                <a:solidFill>
                  <a:srgbClr val="EAEAEA"/>
                </a:solidFill>
                <a:latin typeface="+mn-lt"/>
                <a:ea typeface="MS PGothic" pitchFamily="34" charset="-128"/>
              </a:rPr>
              <a:t> Nuclear Centre in Argentine</a:t>
            </a:r>
            <a:r>
              <a:rPr lang="en-GB" altLang="en-US" sz="1000" b="1" dirty="0">
                <a:solidFill>
                  <a:srgbClr val="EAEAEA"/>
                </a:solidFill>
                <a:latin typeface="+mn-lt"/>
                <a:ea typeface="MS PGothic" pitchFamily="34" charset="-128"/>
              </a:rPr>
              <a:t>                    </a:t>
            </a:r>
            <a:endParaRPr lang="en-US" altLang="en-US" sz="1000" b="1" dirty="0">
              <a:solidFill>
                <a:srgbClr val="EAEAEA"/>
              </a:solidFill>
              <a:latin typeface="+mn-lt"/>
              <a:ea typeface="MS PGothic" pitchFamily="34" charset="-128"/>
            </a:endParaRPr>
          </a:p>
        </p:txBody>
      </p:sp>
      <p:grpSp>
        <p:nvGrpSpPr>
          <p:cNvPr id="48135" name="Group 178"/>
          <p:cNvGrpSpPr>
            <a:grpSpLocks/>
          </p:cNvGrpSpPr>
          <p:nvPr/>
        </p:nvGrpSpPr>
        <p:grpSpPr bwMode="auto">
          <a:xfrm>
            <a:off x="939800" y="1268413"/>
            <a:ext cx="7450138" cy="2687637"/>
            <a:chOff x="435" y="1538"/>
            <a:chExt cx="3652" cy="2209"/>
          </a:xfrm>
        </p:grpSpPr>
        <p:pic>
          <p:nvPicPr>
            <p:cNvPr id="13324" name="Picture 179"/>
            <p:cNvPicPr>
              <a:picLocks noChangeAspect="1" noChangeArrowheads="1"/>
            </p:cNvPicPr>
            <p:nvPr/>
          </p:nvPicPr>
          <p:blipFill>
            <a:blip r:embed="rId2"/>
            <a:srcRect/>
            <a:stretch>
              <a:fillRect/>
            </a:stretch>
          </p:blipFill>
          <p:spPr bwMode="auto">
            <a:xfrm>
              <a:off x="435" y="1538"/>
              <a:ext cx="3556" cy="220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8142" name="Oval 180"/>
            <p:cNvSpPr>
              <a:spLocks noChangeArrowheads="1"/>
            </p:cNvSpPr>
            <p:nvPr/>
          </p:nvSpPr>
          <p:spPr bwMode="auto">
            <a:xfrm rot="900000">
              <a:off x="1067" y="2322"/>
              <a:ext cx="1171" cy="615"/>
            </a:xfrm>
            <a:prstGeom prst="ellipse">
              <a:avLst/>
            </a:prstGeom>
            <a:noFill/>
            <a:ln w="28575">
              <a:solidFill>
                <a:srgbClr val="FF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en-US" altLang="en-US"/>
            </a:p>
          </p:txBody>
        </p:sp>
        <p:sp>
          <p:nvSpPr>
            <p:cNvPr id="48143" name="Oval 181"/>
            <p:cNvSpPr>
              <a:spLocks noChangeArrowheads="1"/>
            </p:cNvSpPr>
            <p:nvPr/>
          </p:nvSpPr>
          <p:spPr bwMode="auto">
            <a:xfrm>
              <a:off x="2812" y="2094"/>
              <a:ext cx="802" cy="300"/>
            </a:xfrm>
            <a:prstGeom prst="ellipse">
              <a:avLst/>
            </a:prstGeom>
            <a:noFill/>
            <a:ln w="28575">
              <a:solidFill>
                <a:srgbClr val="ABF24D"/>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en-US" altLang="en-US"/>
            </a:p>
          </p:txBody>
        </p:sp>
        <p:sp>
          <p:nvSpPr>
            <p:cNvPr id="48144" name="Oval 182"/>
            <p:cNvSpPr>
              <a:spLocks noChangeArrowheads="1"/>
            </p:cNvSpPr>
            <p:nvPr/>
          </p:nvSpPr>
          <p:spPr bwMode="auto">
            <a:xfrm>
              <a:off x="616" y="2172"/>
              <a:ext cx="524" cy="300"/>
            </a:xfrm>
            <a:prstGeom prst="ellipse">
              <a:avLst/>
            </a:prstGeom>
            <a:noFill/>
            <a:ln w="28575">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en-US" altLang="en-US"/>
            </a:p>
          </p:txBody>
        </p:sp>
        <p:sp>
          <p:nvSpPr>
            <p:cNvPr id="48145" name="Oval 183"/>
            <p:cNvSpPr>
              <a:spLocks noChangeArrowheads="1"/>
            </p:cNvSpPr>
            <p:nvPr/>
          </p:nvSpPr>
          <p:spPr bwMode="auto">
            <a:xfrm rot="3287779">
              <a:off x="3279" y="2772"/>
              <a:ext cx="724" cy="422"/>
            </a:xfrm>
            <a:prstGeom prst="ellipse">
              <a:avLst/>
            </a:prstGeom>
            <a:noFill/>
            <a:ln w="28575">
              <a:solidFill>
                <a:srgbClr val="0C5986"/>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en-US" altLang="en-US"/>
            </a:p>
          </p:txBody>
        </p:sp>
        <p:sp>
          <p:nvSpPr>
            <p:cNvPr id="48146" name="Oval 184"/>
            <p:cNvSpPr>
              <a:spLocks noChangeArrowheads="1"/>
            </p:cNvSpPr>
            <p:nvPr/>
          </p:nvSpPr>
          <p:spPr bwMode="auto">
            <a:xfrm rot="4543783">
              <a:off x="525" y="2517"/>
              <a:ext cx="660" cy="566"/>
            </a:xfrm>
            <a:prstGeom prst="ellipse">
              <a:avLst/>
            </a:prstGeom>
            <a:noFill/>
            <a:ln w="28575">
              <a:solidFill>
                <a:srgbClr val="38ABED"/>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en-US" altLang="en-US"/>
            </a:p>
          </p:txBody>
        </p:sp>
        <p:sp>
          <p:nvSpPr>
            <p:cNvPr id="48147" name="Text Box 185"/>
            <p:cNvSpPr txBox="1">
              <a:spLocks noChangeArrowheads="1"/>
            </p:cNvSpPr>
            <p:nvPr/>
          </p:nvSpPr>
          <p:spPr bwMode="auto">
            <a:xfrm>
              <a:off x="1234" y="2364"/>
              <a:ext cx="560"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65150">
                <a:spcBef>
                  <a:spcPct val="20000"/>
                </a:spcBef>
                <a:buClr>
                  <a:srgbClr val="99CCFF"/>
                </a:buClr>
                <a:buSzPct val="110000"/>
                <a:buChar char="•"/>
                <a:defRPr sz="3200">
                  <a:solidFill>
                    <a:srgbClr val="FFFFCC"/>
                  </a:solidFill>
                  <a:latin typeface="Arial" pitchFamily="34" charset="0"/>
                </a:defRPr>
              </a:lvl1pPr>
              <a:lvl2pPr marL="742950" indent="-285750" defTabSz="565150">
                <a:spcBef>
                  <a:spcPct val="20000"/>
                </a:spcBef>
                <a:buClr>
                  <a:srgbClr val="99CCFF"/>
                </a:buClr>
                <a:buSzPct val="110000"/>
                <a:buChar char="•"/>
                <a:defRPr sz="2800">
                  <a:solidFill>
                    <a:srgbClr val="FFFFCC"/>
                  </a:solidFill>
                  <a:latin typeface="Arial" pitchFamily="34" charset="0"/>
                </a:defRPr>
              </a:lvl2pPr>
              <a:lvl3pPr marL="1143000" indent="-228600" defTabSz="565150">
                <a:spcBef>
                  <a:spcPct val="20000"/>
                </a:spcBef>
                <a:buClr>
                  <a:srgbClr val="99CCFF"/>
                </a:buClr>
                <a:buSzPct val="110000"/>
                <a:buChar char="•"/>
                <a:defRPr sz="2400">
                  <a:solidFill>
                    <a:srgbClr val="FFFFCC"/>
                  </a:solidFill>
                  <a:latin typeface="Arial" pitchFamily="34" charset="0"/>
                </a:defRPr>
              </a:lvl3pPr>
              <a:lvl4pPr marL="1600200" indent="-228600" defTabSz="565150">
                <a:spcBef>
                  <a:spcPct val="20000"/>
                </a:spcBef>
                <a:buClr>
                  <a:srgbClr val="99CCFF"/>
                </a:buClr>
                <a:buSzPct val="110000"/>
                <a:buChar char="•"/>
                <a:defRPr sz="2400">
                  <a:solidFill>
                    <a:srgbClr val="FFFFCC"/>
                  </a:solidFill>
                  <a:latin typeface="Arial" pitchFamily="34" charset="0"/>
                </a:defRPr>
              </a:lvl4pPr>
              <a:lvl5pPr marL="2057400" indent="-228600" defTabSz="565150">
                <a:spcBef>
                  <a:spcPct val="20000"/>
                </a:spcBef>
                <a:buClr>
                  <a:srgbClr val="99CCFF"/>
                </a:buClr>
                <a:buSzPct val="110000"/>
                <a:buChar char="•"/>
                <a:defRPr sz="2400">
                  <a:solidFill>
                    <a:srgbClr val="FFFFCC"/>
                  </a:solidFill>
                  <a:latin typeface="Arial" pitchFamily="34" charset="0"/>
                </a:defRPr>
              </a:lvl5pPr>
              <a:lvl6pPr marL="25146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6pPr>
              <a:lvl7pPr marL="29718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7pPr>
              <a:lvl8pPr marL="34290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8pPr>
              <a:lvl9pPr marL="38862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9pPr>
            </a:lstStyle>
            <a:p>
              <a:pPr>
                <a:spcBef>
                  <a:spcPct val="50000"/>
                </a:spcBef>
                <a:buClrTx/>
                <a:buSzTx/>
                <a:buFontTx/>
                <a:buNone/>
              </a:pPr>
              <a:r>
                <a:rPr lang="en-GB" altLang="en-US" sz="1100" b="1">
                  <a:solidFill>
                    <a:srgbClr val="FF6600"/>
                  </a:solidFill>
                  <a:ea typeface="MS PGothic" pitchFamily="34" charset="-128"/>
                </a:rPr>
                <a:t>ANENT</a:t>
              </a:r>
            </a:p>
          </p:txBody>
        </p:sp>
        <p:sp>
          <p:nvSpPr>
            <p:cNvPr id="48148" name="Text Box 186"/>
            <p:cNvSpPr txBox="1">
              <a:spLocks noChangeArrowheads="1"/>
            </p:cNvSpPr>
            <p:nvPr/>
          </p:nvSpPr>
          <p:spPr bwMode="auto">
            <a:xfrm>
              <a:off x="915" y="1912"/>
              <a:ext cx="519"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65150">
                <a:spcBef>
                  <a:spcPct val="20000"/>
                </a:spcBef>
                <a:buClr>
                  <a:srgbClr val="99CCFF"/>
                </a:buClr>
                <a:buSzPct val="110000"/>
                <a:buChar char="•"/>
                <a:defRPr sz="3200">
                  <a:solidFill>
                    <a:srgbClr val="FFFFCC"/>
                  </a:solidFill>
                  <a:latin typeface="Arial" pitchFamily="34" charset="0"/>
                </a:defRPr>
              </a:lvl1pPr>
              <a:lvl2pPr marL="742950" indent="-285750" defTabSz="565150">
                <a:spcBef>
                  <a:spcPct val="20000"/>
                </a:spcBef>
                <a:buClr>
                  <a:srgbClr val="99CCFF"/>
                </a:buClr>
                <a:buSzPct val="110000"/>
                <a:buChar char="•"/>
                <a:defRPr sz="2800">
                  <a:solidFill>
                    <a:srgbClr val="FFFFCC"/>
                  </a:solidFill>
                  <a:latin typeface="Arial" pitchFamily="34" charset="0"/>
                </a:defRPr>
              </a:lvl2pPr>
              <a:lvl3pPr marL="1143000" indent="-228600" defTabSz="565150">
                <a:spcBef>
                  <a:spcPct val="20000"/>
                </a:spcBef>
                <a:buClr>
                  <a:srgbClr val="99CCFF"/>
                </a:buClr>
                <a:buSzPct val="110000"/>
                <a:buChar char="•"/>
                <a:defRPr sz="2400">
                  <a:solidFill>
                    <a:srgbClr val="FFFFCC"/>
                  </a:solidFill>
                  <a:latin typeface="Arial" pitchFamily="34" charset="0"/>
                </a:defRPr>
              </a:lvl3pPr>
              <a:lvl4pPr marL="1600200" indent="-228600" defTabSz="565150">
                <a:spcBef>
                  <a:spcPct val="20000"/>
                </a:spcBef>
                <a:buClr>
                  <a:srgbClr val="99CCFF"/>
                </a:buClr>
                <a:buSzPct val="110000"/>
                <a:buChar char="•"/>
                <a:defRPr sz="2400">
                  <a:solidFill>
                    <a:srgbClr val="FFFFCC"/>
                  </a:solidFill>
                  <a:latin typeface="Arial" pitchFamily="34" charset="0"/>
                </a:defRPr>
              </a:lvl4pPr>
              <a:lvl5pPr marL="2057400" indent="-228600" defTabSz="565150">
                <a:spcBef>
                  <a:spcPct val="20000"/>
                </a:spcBef>
                <a:buClr>
                  <a:srgbClr val="99CCFF"/>
                </a:buClr>
                <a:buSzPct val="110000"/>
                <a:buChar char="•"/>
                <a:defRPr sz="2400">
                  <a:solidFill>
                    <a:srgbClr val="FFFFCC"/>
                  </a:solidFill>
                  <a:latin typeface="Arial" pitchFamily="34" charset="0"/>
                </a:defRPr>
              </a:lvl5pPr>
              <a:lvl6pPr marL="25146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6pPr>
              <a:lvl7pPr marL="29718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7pPr>
              <a:lvl8pPr marL="34290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8pPr>
              <a:lvl9pPr marL="38862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9pPr>
            </a:lstStyle>
            <a:p>
              <a:pPr>
                <a:spcBef>
                  <a:spcPct val="50000"/>
                </a:spcBef>
                <a:buClrTx/>
                <a:buSzTx/>
                <a:buFontTx/>
                <a:buNone/>
              </a:pPr>
              <a:r>
                <a:rPr lang="en-GB" altLang="en-US" sz="1200" b="1">
                  <a:solidFill>
                    <a:srgbClr val="0000FF"/>
                  </a:solidFill>
                  <a:ea typeface="MS PGothic" pitchFamily="34" charset="-128"/>
                </a:rPr>
                <a:t>ENEN</a:t>
              </a:r>
            </a:p>
          </p:txBody>
        </p:sp>
        <p:sp>
          <p:nvSpPr>
            <p:cNvPr id="48149" name="Text Box 187"/>
            <p:cNvSpPr txBox="1">
              <a:spLocks noChangeArrowheads="1"/>
            </p:cNvSpPr>
            <p:nvPr/>
          </p:nvSpPr>
          <p:spPr bwMode="auto">
            <a:xfrm>
              <a:off x="2870" y="1882"/>
              <a:ext cx="744"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65150">
                <a:spcBef>
                  <a:spcPct val="20000"/>
                </a:spcBef>
                <a:buClr>
                  <a:srgbClr val="99CCFF"/>
                </a:buClr>
                <a:buSzPct val="110000"/>
                <a:buChar char="•"/>
                <a:defRPr sz="3200">
                  <a:solidFill>
                    <a:srgbClr val="FFFFCC"/>
                  </a:solidFill>
                  <a:latin typeface="Arial" pitchFamily="34" charset="0"/>
                </a:defRPr>
              </a:lvl1pPr>
              <a:lvl2pPr marL="742950" indent="-285750" defTabSz="565150">
                <a:spcBef>
                  <a:spcPct val="20000"/>
                </a:spcBef>
                <a:buClr>
                  <a:srgbClr val="99CCFF"/>
                </a:buClr>
                <a:buSzPct val="110000"/>
                <a:buChar char="•"/>
                <a:defRPr sz="2800">
                  <a:solidFill>
                    <a:srgbClr val="FFFFCC"/>
                  </a:solidFill>
                  <a:latin typeface="Arial" pitchFamily="34" charset="0"/>
                </a:defRPr>
              </a:lvl2pPr>
              <a:lvl3pPr marL="1143000" indent="-228600" defTabSz="565150">
                <a:spcBef>
                  <a:spcPct val="20000"/>
                </a:spcBef>
                <a:buClr>
                  <a:srgbClr val="99CCFF"/>
                </a:buClr>
                <a:buSzPct val="110000"/>
                <a:buChar char="•"/>
                <a:defRPr sz="2400">
                  <a:solidFill>
                    <a:srgbClr val="FFFFCC"/>
                  </a:solidFill>
                  <a:latin typeface="Arial" pitchFamily="34" charset="0"/>
                </a:defRPr>
              </a:lvl3pPr>
              <a:lvl4pPr marL="1600200" indent="-228600" defTabSz="565150">
                <a:spcBef>
                  <a:spcPct val="20000"/>
                </a:spcBef>
                <a:buClr>
                  <a:srgbClr val="99CCFF"/>
                </a:buClr>
                <a:buSzPct val="110000"/>
                <a:buChar char="•"/>
                <a:defRPr sz="2400">
                  <a:solidFill>
                    <a:srgbClr val="FFFFCC"/>
                  </a:solidFill>
                  <a:latin typeface="Arial" pitchFamily="34" charset="0"/>
                </a:defRPr>
              </a:lvl4pPr>
              <a:lvl5pPr marL="2057400" indent="-228600" defTabSz="565150">
                <a:spcBef>
                  <a:spcPct val="20000"/>
                </a:spcBef>
                <a:buClr>
                  <a:srgbClr val="99CCFF"/>
                </a:buClr>
                <a:buSzPct val="110000"/>
                <a:buChar char="•"/>
                <a:defRPr sz="2400">
                  <a:solidFill>
                    <a:srgbClr val="FFFFCC"/>
                  </a:solidFill>
                  <a:latin typeface="Arial" pitchFamily="34" charset="0"/>
                </a:defRPr>
              </a:lvl5pPr>
              <a:lvl6pPr marL="25146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6pPr>
              <a:lvl7pPr marL="29718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7pPr>
              <a:lvl8pPr marL="34290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8pPr>
              <a:lvl9pPr marL="38862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9pPr>
            </a:lstStyle>
            <a:p>
              <a:pPr>
                <a:spcBef>
                  <a:spcPct val="50000"/>
                </a:spcBef>
                <a:buClrTx/>
                <a:buSzTx/>
                <a:buFontTx/>
                <a:buNone/>
              </a:pPr>
              <a:r>
                <a:rPr lang="en-GB" altLang="en-US" sz="1200" b="1">
                  <a:solidFill>
                    <a:srgbClr val="ABF24D"/>
                  </a:solidFill>
                  <a:ea typeface="MS PGothic" pitchFamily="34" charset="-128"/>
                </a:rPr>
                <a:t>UNENE</a:t>
              </a:r>
            </a:p>
          </p:txBody>
        </p:sp>
        <p:sp>
          <p:nvSpPr>
            <p:cNvPr id="48150" name="Text Box 188"/>
            <p:cNvSpPr txBox="1">
              <a:spLocks noChangeArrowheads="1"/>
            </p:cNvSpPr>
            <p:nvPr/>
          </p:nvSpPr>
          <p:spPr bwMode="auto">
            <a:xfrm>
              <a:off x="616" y="3133"/>
              <a:ext cx="560"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65150">
                <a:spcBef>
                  <a:spcPct val="20000"/>
                </a:spcBef>
                <a:buClr>
                  <a:srgbClr val="99CCFF"/>
                </a:buClr>
                <a:buSzPct val="110000"/>
                <a:buChar char="•"/>
                <a:defRPr sz="3200">
                  <a:solidFill>
                    <a:srgbClr val="FFFFCC"/>
                  </a:solidFill>
                  <a:latin typeface="Arial" pitchFamily="34" charset="0"/>
                </a:defRPr>
              </a:lvl1pPr>
              <a:lvl2pPr marL="742950" indent="-285750" defTabSz="565150">
                <a:spcBef>
                  <a:spcPct val="20000"/>
                </a:spcBef>
                <a:buClr>
                  <a:srgbClr val="99CCFF"/>
                </a:buClr>
                <a:buSzPct val="110000"/>
                <a:buChar char="•"/>
                <a:defRPr sz="2800">
                  <a:solidFill>
                    <a:srgbClr val="FFFFCC"/>
                  </a:solidFill>
                  <a:latin typeface="Arial" pitchFamily="34" charset="0"/>
                </a:defRPr>
              </a:lvl2pPr>
              <a:lvl3pPr marL="1143000" indent="-228600" defTabSz="565150">
                <a:spcBef>
                  <a:spcPct val="20000"/>
                </a:spcBef>
                <a:buClr>
                  <a:srgbClr val="99CCFF"/>
                </a:buClr>
                <a:buSzPct val="110000"/>
                <a:buChar char="•"/>
                <a:defRPr sz="2400">
                  <a:solidFill>
                    <a:srgbClr val="FFFFCC"/>
                  </a:solidFill>
                  <a:latin typeface="Arial" pitchFamily="34" charset="0"/>
                </a:defRPr>
              </a:lvl3pPr>
              <a:lvl4pPr marL="1600200" indent="-228600" defTabSz="565150">
                <a:spcBef>
                  <a:spcPct val="20000"/>
                </a:spcBef>
                <a:buClr>
                  <a:srgbClr val="99CCFF"/>
                </a:buClr>
                <a:buSzPct val="110000"/>
                <a:buChar char="•"/>
                <a:defRPr sz="2400">
                  <a:solidFill>
                    <a:srgbClr val="FFFFCC"/>
                  </a:solidFill>
                  <a:latin typeface="Arial" pitchFamily="34" charset="0"/>
                </a:defRPr>
              </a:lvl4pPr>
              <a:lvl5pPr marL="2057400" indent="-228600" defTabSz="565150">
                <a:spcBef>
                  <a:spcPct val="20000"/>
                </a:spcBef>
                <a:buClr>
                  <a:srgbClr val="99CCFF"/>
                </a:buClr>
                <a:buSzPct val="110000"/>
                <a:buChar char="•"/>
                <a:defRPr sz="2400">
                  <a:solidFill>
                    <a:srgbClr val="FFFFCC"/>
                  </a:solidFill>
                  <a:latin typeface="Arial" pitchFamily="34" charset="0"/>
                </a:defRPr>
              </a:lvl5pPr>
              <a:lvl6pPr marL="25146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6pPr>
              <a:lvl7pPr marL="29718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7pPr>
              <a:lvl8pPr marL="34290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8pPr>
              <a:lvl9pPr marL="38862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9pPr>
            </a:lstStyle>
            <a:p>
              <a:pPr>
                <a:spcBef>
                  <a:spcPct val="50000"/>
                </a:spcBef>
                <a:buClrTx/>
                <a:buSzTx/>
                <a:buFontTx/>
                <a:buNone/>
              </a:pPr>
              <a:r>
                <a:rPr lang="en-GB" altLang="en-US" sz="1200" b="1">
                  <a:solidFill>
                    <a:srgbClr val="3399FF"/>
                  </a:solidFill>
                  <a:ea typeface="MS PGothic" pitchFamily="34" charset="-128"/>
                </a:rPr>
                <a:t>AFRA-NEST</a:t>
              </a:r>
            </a:p>
          </p:txBody>
        </p:sp>
        <p:sp>
          <p:nvSpPr>
            <p:cNvPr id="48151" name="Text Box 189"/>
            <p:cNvSpPr txBox="1">
              <a:spLocks noChangeArrowheads="1"/>
            </p:cNvSpPr>
            <p:nvPr/>
          </p:nvSpPr>
          <p:spPr bwMode="auto">
            <a:xfrm>
              <a:off x="3430" y="3345"/>
              <a:ext cx="657"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65150">
                <a:spcBef>
                  <a:spcPct val="20000"/>
                </a:spcBef>
                <a:buClr>
                  <a:srgbClr val="99CCFF"/>
                </a:buClr>
                <a:buSzPct val="110000"/>
                <a:buChar char="•"/>
                <a:defRPr sz="3200">
                  <a:solidFill>
                    <a:srgbClr val="FFFFCC"/>
                  </a:solidFill>
                  <a:latin typeface="Arial" pitchFamily="34" charset="0"/>
                </a:defRPr>
              </a:lvl1pPr>
              <a:lvl2pPr marL="742950" indent="-285750" defTabSz="565150">
                <a:spcBef>
                  <a:spcPct val="20000"/>
                </a:spcBef>
                <a:buClr>
                  <a:srgbClr val="99CCFF"/>
                </a:buClr>
                <a:buSzPct val="110000"/>
                <a:buChar char="•"/>
                <a:defRPr sz="2800">
                  <a:solidFill>
                    <a:srgbClr val="FFFFCC"/>
                  </a:solidFill>
                  <a:latin typeface="Arial" pitchFamily="34" charset="0"/>
                </a:defRPr>
              </a:lvl2pPr>
              <a:lvl3pPr marL="1143000" indent="-228600" defTabSz="565150">
                <a:spcBef>
                  <a:spcPct val="20000"/>
                </a:spcBef>
                <a:buClr>
                  <a:srgbClr val="99CCFF"/>
                </a:buClr>
                <a:buSzPct val="110000"/>
                <a:buChar char="•"/>
                <a:defRPr sz="2400">
                  <a:solidFill>
                    <a:srgbClr val="FFFFCC"/>
                  </a:solidFill>
                  <a:latin typeface="Arial" pitchFamily="34" charset="0"/>
                </a:defRPr>
              </a:lvl3pPr>
              <a:lvl4pPr marL="1600200" indent="-228600" defTabSz="565150">
                <a:spcBef>
                  <a:spcPct val="20000"/>
                </a:spcBef>
                <a:buClr>
                  <a:srgbClr val="99CCFF"/>
                </a:buClr>
                <a:buSzPct val="110000"/>
                <a:buChar char="•"/>
                <a:defRPr sz="2400">
                  <a:solidFill>
                    <a:srgbClr val="FFFFCC"/>
                  </a:solidFill>
                  <a:latin typeface="Arial" pitchFamily="34" charset="0"/>
                </a:defRPr>
              </a:lvl4pPr>
              <a:lvl5pPr marL="2057400" indent="-228600" defTabSz="565150">
                <a:spcBef>
                  <a:spcPct val="20000"/>
                </a:spcBef>
                <a:buClr>
                  <a:srgbClr val="99CCFF"/>
                </a:buClr>
                <a:buSzPct val="110000"/>
                <a:buChar char="•"/>
                <a:defRPr sz="2400">
                  <a:solidFill>
                    <a:srgbClr val="FFFFCC"/>
                  </a:solidFill>
                  <a:latin typeface="Arial" pitchFamily="34" charset="0"/>
                </a:defRPr>
              </a:lvl5pPr>
              <a:lvl6pPr marL="25146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6pPr>
              <a:lvl7pPr marL="29718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7pPr>
              <a:lvl8pPr marL="34290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8pPr>
              <a:lvl9pPr marL="38862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9pPr>
            </a:lstStyle>
            <a:p>
              <a:pPr>
                <a:spcBef>
                  <a:spcPct val="50000"/>
                </a:spcBef>
                <a:buClrTx/>
                <a:buSzTx/>
                <a:buFontTx/>
                <a:buNone/>
              </a:pPr>
              <a:r>
                <a:rPr lang="en-GB" altLang="en-US" sz="1200" b="1">
                  <a:solidFill>
                    <a:srgbClr val="0C5986"/>
                  </a:solidFill>
                  <a:ea typeface="MS PGothic" pitchFamily="34" charset="-128"/>
                </a:rPr>
                <a:t>LANENT</a:t>
              </a:r>
            </a:p>
          </p:txBody>
        </p:sp>
        <p:sp>
          <p:nvSpPr>
            <p:cNvPr id="48152" name="Oval 190"/>
            <p:cNvSpPr>
              <a:spLocks noChangeArrowheads="1"/>
            </p:cNvSpPr>
            <p:nvPr/>
          </p:nvSpPr>
          <p:spPr bwMode="auto">
            <a:xfrm>
              <a:off x="690" y="2227"/>
              <a:ext cx="109" cy="189"/>
            </a:xfrm>
            <a:prstGeom prst="ellipse">
              <a:avLst/>
            </a:prstGeom>
            <a:noFill/>
            <a:ln w="28575">
              <a:solidFill>
                <a:srgbClr val="00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en-US" altLang="en-US"/>
            </a:p>
          </p:txBody>
        </p:sp>
        <p:sp>
          <p:nvSpPr>
            <p:cNvPr id="48153" name="Text Box 191"/>
            <p:cNvSpPr txBox="1">
              <a:spLocks noChangeArrowheads="1"/>
            </p:cNvSpPr>
            <p:nvPr/>
          </p:nvSpPr>
          <p:spPr bwMode="auto">
            <a:xfrm>
              <a:off x="435" y="1988"/>
              <a:ext cx="516"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65150">
                <a:spcBef>
                  <a:spcPct val="20000"/>
                </a:spcBef>
                <a:buClr>
                  <a:srgbClr val="99CCFF"/>
                </a:buClr>
                <a:buSzPct val="110000"/>
                <a:buChar char="•"/>
                <a:defRPr sz="3200">
                  <a:solidFill>
                    <a:srgbClr val="FFFFCC"/>
                  </a:solidFill>
                  <a:latin typeface="Arial" pitchFamily="34" charset="0"/>
                </a:defRPr>
              </a:lvl1pPr>
              <a:lvl2pPr marL="742950" indent="-285750" defTabSz="565150">
                <a:spcBef>
                  <a:spcPct val="20000"/>
                </a:spcBef>
                <a:buClr>
                  <a:srgbClr val="99CCFF"/>
                </a:buClr>
                <a:buSzPct val="110000"/>
                <a:buChar char="•"/>
                <a:defRPr sz="2800">
                  <a:solidFill>
                    <a:srgbClr val="FFFFCC"/>
                  </a:solidFill>
                  <a:latin typeface="Arial" pitchFamily="34" charset="0"/>
                </a:defRPr>
              </a:lvl2pPr>
              <a:lvl3pPr marL="1143000" indent="-228600" defTabSz="565150">
                <a:spcBef>
                  <a:spcPct val="20000"/>
                </a:spcBef>
                <a:buClr>
                  <a:srgbClr val="99CCFF"/>
                </a:buClr>
                <a:buSzPct val="110000"/>
                <a:buChar char="•"/>
                <a:defRPr sz="2400">
                  <a:solidFill>
                    <a:srgbClr val="FFFFCC"/>
                  </a:solidFill>
                  <a:latin typeface="Arial" pitchFamily="34" charset="0"/>
                </a:defRPr>
              </a:lvl3pPr>
              <a:lvl4pPr marL="1600200" indent="-228600" defTabSz="565150">
                <a:spcBef>
                  <a:spcPct val="20000"/>
                </a:spcBef>
                <a:buClr>
                  <a:srgbClr val="99CCFF"/>
                </a:buClr>
                <a:buSzPct val="110000"/>
                <a:buChar char="•"/>
                <a:defRPr sz="2400">
                  <a:solidFill>
                    <a:srgbClr val="FFFFCC"/>
                  </a:solidFill>
                  <a:latin typeface="Arial" pitchFamily="34" charset="0"/>
                </a:defRPr>
              </a:lvl4pPr>
              <a:lvl5pPr marL="2057400" indent="-228600" defTabSz="565150">
                <a:spcBef>
                  <a:spcPct val="20000"/>
                </a:spcBef>
                <a:buClr>
                  <a:srgbClr val="99CCFF"/>
                </a:buClr>
                <a:buSzPct val="110000"/>
                <a:buChar char="•"/>
                <a:defRPr sz="2400">
                  <a:solidFill>
                    <a:srgbClr val="FFFFCC"/>
                  </a:solidFill>
                  <a:latin typeface="Arial" pitchFamily="34" charset="0"/>
                </a:defRPr>
              </a:lvl5pPr>
              <a:lvl6pPr marL="25146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6pPr>
              <a:lvl7pPr marL="29718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7pPr>
              <a:lvl8pPr marL="34290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8pPr>
              <a:lvl9pPr marL="3886200" indent="-228600" defTabSz="565150" fontAlgn="base">
                <a:spcBef>
                  <a:spcPct val="20000"/>
                </a:spcBef>
                <a:spcAft>
                  <a:spcPct val="0"/>
                </a:spcAft>
                <a:buClr>
                  <a:srgbClr val="99CCFF"/>
                </a:buClr>
                <a:buSzPct val="110000"/>
                <a:buChar char="•"/>
                <a:defRPr sz="2400">
                  <a:solidFill>
                    <a:srgbClr val="FFFFCC"/>
                  </a:solidFill>
                  <a:latin typeface="Arial" pitchFamily="34" charset="0"/>
                </a:defRPr>
              </a:lvl9pPr>
            </a:lstStyle>
            <a:p>
              <a:pPr>
                <a:spcBef>
                  <a:spcPct val="50000"/>
                </a:spcBef>
                <a:buClrTx/>
                <a:buSzTx/>
                <a:buFontTx/>
                <a:buNone/>
              </a:pPr>
              <a:r>
                <a:rPr lang="en-GB" altLang="en-US" sz="1200" b="1">
                  <a:solidFill>
                    <a:srgbClr val="008000"/>
                  </a:solidFill>
                  <a:ea typeface="MS PGothic" pitchFamily="34" charset="-128"/>
                </a:rPr>
                <a:t>NTEC</a:t>
              </a:r>
            </a:p>
          </p:txBody>
        </p:sp>
        <p:sp>
          <p:nvSpPr>
            <p:cNvPr id="48154" name="AutoShape 192"/>
            <p:cNvSpPr>
              <a:spLocks/>
            </p:cNvSpPr>
            <p:nvPr/>
          </p:nvSpPr>
          <p:spPr bwMode="auto">
            <a:xfrm>
              <a:off x="2261" y="1774"/>
              <a:ext cx="576" cy="214"/>
            </a:xfrm>
            <a:prstGeom prst="borderCallout1">
              <a:avLst>
                <a:gd name="adj1" fmla="val 33644"/>
                <a:gd name="adj2" fmla="val -8333"/>
                <a:gd name="adj3" fmla="val 339255"/>
                <a:gd name="adj4" fmla="val -51912"/>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defTabSz="565150">
                <a:defRPr>
                  <a:solidFill>
                    <a:schemeClr val="tx1"/>
                  </a:solidFill>
                  <a:latin typeface="Arial" pitchFamily="34" charset="0"/>
                </a:defRPr>
              </a:lvl1pPr>
              <a:lvl2pPr marL="742950" indent="-285750" defTabSz="565150">
                <a:defRPr>
                  <a:solidFill>
                    <a:schemeClr val="tx1"/>
                  </a:solidFill>
                  <a:latin typeface="Arial" pitchFamily="34" charset="0"/>
                </a:defRPr>
              </a:lvl2pPr>
              <a:lvl3pPr marL="1143000" indent="-228600" defTabSz="565150">
                <a:defRPr>
                  <a:solidFill>
                    <a:schemeClr val="tx1"/>
                  </a:solidFill>
                  <a:latin typeface="Arial" pitchFamily="34" charset="0"/>
                </a:defRPr>
              </a:lvl3pPr>
              <a:lvl4pPr marL="1600200" indent="-228600" defTabSz="565150">
                <a:defRPr>
                  <a:solidFill>
                    <a:schemeClr val="tx1"/>
                  </a:solidFill>
                  <a:latin typeface="Arial" pitchFamily="34" charset="0"/>
                </a:defRPr>
              </a:lvl4pPr>
              <a:lvl5pPr marL="2057400" indent="-228600" defTabSz="565150">
                <a:defRPr>
                  <a:solidFill>
                    <a:schemeClr val="tx1"/>
                  </a:solidFill>
                  <a:latin typeface="Arial" pitchFamily="34" charset="0"/>
                </a:defRPr>
              </a:lvl5pPr>
              <a:lvl6pPr marL="2514600" indent="-228600" defTabSz="565150" fontAlgn="base">
                <a:spcBef>
                  <a:spcPct val="0"/>
                </a:spcBef>
                <a:spcAft>
                  <a:spcPct val="0"/>
                </a:spcAft>
                <a:defRPr>
                  <a:solidFill>
                    <a:schemeClr val="tx1"/>
                  </a:solidFill>
                  <a:latin typeface="Arial" pitchFamily="34" charset="0"/>
                </a:defRPr>
              </a:lvl6pPr>
              <a:lvl7pPr marL="2971800" indent="-228600" defTabSz="565150" fontAlgn="base">
                <a:spcBef>
                  <a:spcPct val="0"/>
                </a:spcBef>
                <a:spcAft>
                  <a:spcPct val="0"/>
                </a:spcAft>
                <a:defRPr>
                  <a:solidFill>
                    <a:schemeClr val="tx1"/>
                  </a:solidFill>
                  <a:latin typeface="Arial" pitchFamily="34" charset="0"/>
                </a:defRPr>
              </a:lvl7pPr>
              <a:lvl8pPr marL="3429000" indent="-228600" defTabSz="565150" fontAlgn="base">
                <a:spcBef>
                  <a:spcPct val="0"/>
                </a:spcBef>
                <a:spcAft>
                  <a:spcPct val="0"/>
                </a:spcAft>
                <a:defRPr>
                  <a:solidFill>
                    <a:schemeClr val="tx1"/>
                  </a:solidFill>
                  <a:latin typeface="Arial" pitchFamily="34" charset="0"/>
                </a:defRPr>
              </a:lvl8pPr>
              <a:lvl9pPr marL="3886200" indent="-228600" defTabSz="565150" fontAlgn="base">
                <a:spcBef>
                  <a:spcPct val="0"/>
                </a:spcBef>
                <a:spcAft>
                  <a:spcPct val="0"/>
                </a:spcAft>
                <a:defRPr>
                  <a:solidFill>
                    <a:schemeClr val="tx1"/>
                  </a:solidFill>
                  <a:latin typeface="Arial" pitchFamily="34" charset="0"/>
                </a:defRPr>
              </a:lvl9pPr>
            </a:lstStyle>
            <a:p>
              <a:pPr algn="ctr"/>
              <a:r>
                <a:rPr lang="en-GB" altLang="en-US" sz="1100">
                  <a:solidFill>
                    <a:srgbClr val="000000"/>
                  </a:solidFill>
                </a:rPr>
                <a:t>KAERI</a:t>
              </a:r>
            </a:p>
          </p:txBody>
        </p:sp>
        <p:sp>
          <p:nvSpPr>
            <p:cNvPr id="48155" name="AutoShape 193"/>
            <p:cNvSpPr>
              <a:spLocks/>
            </p:cNvSpPr>
            <p:nvPr/>
          </p:nvSpPr>
          <p:spPr bwMode="auto">
            <a:xfrm>
              <a:off x="1434" y="3235"/>
              <a:ext cx="560" cy="185"/>
            </a:xfrm>
            <a:prstGeom prst="borderCallout1">
              <a:avLst>
                <a:gd name="adj1" fmla="val 38917"/>
                <a:gd name="adj2" fmla="val -8569"/>
                <a:gd name="adj3" fmla="val -356218"/>
                <a:gd name="adj4" fmla="val -29819"/>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defTabSz="565150">
                <a:defRPr>
                  <a:solidFill>
                    <a:schemeClr val="tx1"/>
                  </a:solidFill>
                  <a:latin typeface="Arial" pitchFamily="34" charset="0"/>
                </a:defRPr>
              </a:lvl1pPr>
              <a:lvl2pPr marL="742950" indent="-285750" defTabSz="565150">
                <a:defRPr>
                  <a:solidFill>
                    <a:schemeClr val="tx1"/>
                  </a:solidFill>
                  <a:latin typeface="Arial" pitchFamily="34" charset="0"/>
                </a:defRPr>
              </a:lvl2pPr>
              <a:lvl3pPr marL="1143000" indent="-228600" defTabSz="565150">
                <a:defRPr>
                  <a:solidFill>
                    <a:schemeClr val="tx1"/>
                  </a:solidFill>
                  <a:latin typeface="Arial" pitchFamily="34" charset="0"/>
                </a:defRPr>
              </a:lvl3pPr>
              <a:lvl4pPr marL="1600200" indent="-228600" defTabSz="565150">
                <a:defRPr>
                  <a:solidFill>
                    <a:schemeClr val="tx1"/>
                  </a:solidFill>
                  <a:latin typeface="Arial" pitchFamily="34" charset="0"/>
                </a:defRPr>
              </a:lvl4pPr>
              <a:lvl5pPr marL="2057400" indent="-228600" defTabSz="565150">
                <a:defRPr>
                  <a:solidFill>
                    <a:schemeClr val="tx1"/>
                  </a:solidFill>
                  <a:latin typeface="Arial" pitchFamily="34" charset="0"/>
                </a:defRPr>
              </a:lvl5pPr>
              <a:lvl6pPr marL="2514600" indent="-228600" defTabSz="565150" fontAlgn="base">
                <a:spcBef>
                  <a:spcPct val="0"/>
                </a:spcBef>
                <a:spcAft>
                  <a:spcPct val="0"/>
                </a:spcAft>
                <a:defRPr>
                  <a:solidFill>
                    <a:schemeClr val="tx1"/>
                  </a:solidFill>
                  <a:latin typeface="Arial" pitchFamily="34" charset="0"/>
                </a:defRPr>
              </a:lvl6pPr>
              <a:lvl7pPr marL="2971800" indent="-228600" defTabSz="565150" fontAlgn="base">
                <a:spcBef>
                  <a:spcPct val="0"/>
                </a:spcBef>
                <a:spcAft>
                  <a:spcPct val="0"/>
                </a:spcAft>
                <a:defRPr>
                  <a:solidFill>
                    <a:schemeClr val="tx1"/>
                  </a:solidFill>
                  <a:latin typeface="Arial" pitchFamily="34" charset="0"/>
                </a:defRPr>
              </a:lvl7pPr>
              <a:lvl8pPr marL="3429000" indent="-228600" defTabSz="565150" fontAlgn="base">
                <a:spcBef>
                  <a:spcPct val="0"/>
                </a:spcBef>
                <a:spcAft>
                  <a:spcPct val="0"/>
                </a:spcAft>
                <a:defRPr>
                  <a:solidFill>
                    <a:schemeClr val="tx1"/>
                  </a:solidFill>
                  <a:latin typeface="Arial" pitchFamily="34" charset="0"/>
                </a:defRPr>
              </a:lvl8pPr>
              <a:lvl9pPr marL="3886200" indent="-228600" defTabSz="565150" fontAlgn="base">
                <a:spcBef>
                  <a:spcPct val="0"/>
                </a:spcBef>
                <a:spcAft>
                  <a:spcPct val="0"/>
                </a:spcAft>
                <a:defRPr>
                  <a:solidFill>
                    <a:schemeClr val="tx1"/>
                  </a:solidFill>
                  <a:latin typeface="Arial" pitchFamily="34" charset="0"/>
                </a:defRPr>
              </a:lvl9pPr>
            </a:lstStyle>
            <a:p>
              <a:pPr algn="ctr"/>
              <a:r>
                <a:rPr lang="en-GB" altLang="en-US" sz="1100">
                  <a:solidFill>
                    <a:srgbClr val="000000"/>
                  </a:solidFill>
                </a:rPr>
                <a:t>KUSTAR</a:t>
              </a:r>
            </a:p>
          </p:txBody>
        </p:sp>
        <p:sp>
          <p:nvSpPr>
            <p:cNvPr id="48156" name="AutoShape 194"/>
            <p:cNvSpPr>
              <a:spLocks/>
            </p:cNvSpPr>
            <p:nvPr/>
          </p:nvSpPr>
          <p:spPr bwMode="auto">
            <a:xfrm>
              <a:off x="2394" y="2504"/>
              <a:ext cx="576" cy="292"/>
            </a:xfrm>
            <a:prstGeom prst="borderCallout1">
              <a:avLst>
                <a:gd name="adj1" fmla="val 24657"/>
                <a:gd name="adj2" fmla="val 108333"/>
                <a:gd name="adj3" fmla="val -10958"/>
                <a:gd name="adj4" fmla="val 144792"/>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defTabSz="565150">
                <a:defRPr>
                  <a:solidFill>
                    <a:schemeClr val="tx1"/>
                  </a:solidFill>
                  <a:latin typeface="Arial" pitchFamily="34" charset="0"/>
                </a:defRPr>
              </a:lvl1pPr>
              <a:lvl2pPr marL="742950" indent="-285750" defTabSz="565150">
                <a:defRPr>
                  <a:solidFill>
                    <a:schemeClr val="tx1"/>
                  </a:solidFill>
                  <a:latin typeface="Arial" pitchFamily="34" charset="0"/>
                </a:defRPr>
              </a:lvl2pPr>
              <a:lvl3pPr marL="1143000" indent="-228600" defTabSz="565150">
                <a:defRPr>
                  <a:solidFill>
                    <a:schemeClr val="tx1"/>
                  </a:solidFill>
                  <a:latin typeface="Arial" pitchFamily="34" charset="0"/>
                </a:defRPr>
              </a:lvl3pPr>
              <a:lvl4pPr marL="1600200" indent="-228600" defTabSz="565150">
                <a:defRPr>
                  <a:solidFill>
                    <a:schemeClr val="tx1"/>
                  </a:solidFill>
                  <a:latin typeface="Arial" pitchFamily="34" charset="0"/>
                </a:defRPr>
              </a:lvl4pPr>
              <a:lvl5pPr marL="2057400" indent="-228600" defTabSz="565150">
                <a:defRPr>
                  <a:solidFill>
                    <a:schemeClr val="tx1"/>
                  </a:solidFill>
                  <a:latin typeface="Arial" pitchFamily="34" charset="0"/>
                </a:defRPr>
              </a:lvl5pPr>
              <a:lvl6pPr marL="2514600" indent="-228600" defTabSz="565150" fontAlgn="base">
                <a:spcBef>
                  <a:spcPct val="0"/>
                </a:spcBef>
                <a:spcAft>
                  <a:spcPct val="0"/>
                </a:spcAft>
                <a:defRPr>
                  <a:solidFill>
                    <a:schemeClr val="tx1"/>
                  </a:solidFill>
                  <a:latin typeface="Arial" pitchFamily="34" charset="0"/>
                </a:defRPr>
              </a:lvl6pPr>
              <a:lvl7pPr marL="2971800" indent="-228600" defTabSz="565150" fontAlgn="base">
                <a:spcBef>
                  <a:spcPct val="0"/>
                </a:spcBef>
                <a:spcAft>
                  <a:spcPct val="0"/>
                </a:spcAft>
                <a:defRPr>
                  <a:solidFill>
                    <a:schemeClr val="tx1"/>
                  </a:solidFill>
                  <a:latin typeface="Arial" pitchFamily="34" charset="0"/>
                </a:defRPr>
              </a:lvl7pPr>
              <a:lvl8pPr marL="3429000" indent="-228600" defTabSz="565150" fontAlgn="base">
                <a:spcBef>
                  <a:spcPct val="0"/>
                </a:spcBef>
                <a:spcAft>
                  <a:spcPct val="0"/>
                </a:spcAft>
                <a:defRPr>
                  <a:solidFill>
                    <a:schemeClr val="tx1"/>
                  </a:solidFill>
                  <a:latin typeface="Arial" pitchFamily="34" charset="0"/>
                </a:defRPr>
              </a:lvl8pPr>
              <a:lvl9pPr marL="3886200" indent="-228600" defTabSz="565150" fontAlgn="base">
                <a:spcBef>
                  <a:spcPct val="0"/>
                </a:spcBef>
                <a:spcAft>
                  <a:spcPct val="0"/>
                </a:spcAft>
                <a:defRPr>
                  <a:solidFill>
                    <a:schemeClr val="tx1"/>
                  </a:solidFill>
                  <a:latin typeface="Arial" pitchFamily="34" charset="0"/>
                </a:defRPr>
              </a:lvl9pPr>
            </a:lstStyle>
            <a:p>
              <a:pPr algn="ctr"/>
              <a:r>
                <a:rPr lang="en-GB" altLang="en-US" sz="1000">
                  <a:solidFill>
                    <a:srgbClr val="000000"/>
                  </a:solidFill>
                </a:rPr>
                <a:t>Texas A&amp;M Univ.</a:t>
              </a:r>
            </a:p>
          </p:txBody>
        </p:sp>
        <p:sp>
          <p:nvSpPr>
            <p:cNvPr id="48157" name="AutoShape 195"/>
            <p:cNvSpPr>
              <a:spLocks/>
            </p:cNvSpPr>
            <p:nvPr/>
          </p:nvSpPr>
          <p:spPr bwMode="auto">
            <a:xfrm>
              <a:off x="2574" y="3235"/>
              <a:ext cx="591" cy="384"/>
            </a:xfrm>
            <a:prstGeom prst="borderCallout1">
              <a:avLst>
                <a:gd name="adj1" fmla="val 18750"/>
                <a:gd name="adj2" fmla="val 108120"/>
                <a:gd name="adj3" fmla="val -17708"/>
                <a:gd name="adj4" fmla="val 174620"/>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defTabSz="565150">
                <a:defRPr>
                  <a:solidFill>
                    <a:schemeClr val="tx1"/>
                  </a:solidFill>
                  <a:latin typeface="Arial" pitchFamily="34" charset="0"/>
                </a:defRPr>
              </a:lvl1pPr>
              <a:lvl2pPr marL="742950" indent="-285750" defTabSz="565150">
                <a:defRPr>
                  <a:solidFill>
                    <a:schemeClr val="tx1"/>
                  </a:solidFill>
                  <a:latin typeface="Arial" pitchFamily="34" charset="0"/>
                </a:defRPr>
              </a:lvl2pPr>
              <a:lvl3pPr marL="1143000" indent="-228600" defTabSz="565150">
                <a:defRPr>
                  <a:solidFill>
                    <a:schemeClr val="tx1"/>
                  </a:solidFill>
                  <a:latin typeface="Arial" pitchFamily="34" charset="0"/>
                </a:defRPr>
              </a:lvl3pPr>
              <a:lvl4pPr marL="1600200" indent="-228600" defTabSz="565150">
                <a:defRPr>
                  <a:solidFill>
                    <a:schemeClr val="tx1"/>
                  </a:solidFill>
                  <a:latin typeface="Arial" pitchFamily="34" charset="0"/>
                </a:defRPr>
              </a:lvl4pPr>
              <a:lvl5pPr marL="2057400" indent="-228600" defTabSz="565150">
                <a:defRPr>
                  <a:solidFill>
                    <a:schemeClr val="tx1"/>
                  </a:solidFill>
                  <a:latin typeface="Arial" pitchFamily="34" charset="0"/>
                </a:defRPr>
              </a:lvl5pPr>
              <a:lvl6pPr marL="2514600" indent="-228600" defTabSz="565150" fontAlgn="base">
                <a:spcBef>
                  <a:spcPct val="0"/>
                </a:spcBef>
                <a:spcAft>
                  <a:spcPct val="0"/>
                </a:spcAft>
                <a:defRPr>
                  <a:solidFill>
                    <a:schemeClr val="tx1"/>
                  </a:solidFill>
                  <a:latin typeface="Arial" pitchFamily="34" charset="0"/>
                </a:defRPr>
              </a:lvl6pPr>
              <a:lvl7pPr marL="2971800" indent="-228600" defTabSz="565150" fontAlgn="base">
                <a:spcBef>
                  <a:spcPct val="0"/>
                </a:spcBef>
                <a:spcAft>
                  <a:spcPct val="0"/>
                </a:spcAft>
                <a:defRPr>
                  <a:solidFill>
                    <a:schemeClr val="tx1"/>
                  </a:solidFill>
                  <a:latin typeface="Arial" pitchFamily="34" charset="0"/>
                </a:defRPr>
              </a:lvl7pPr>
              <a:lvl8pPr marL="3429000" indent="-228600" defTabSz="565150" fontAlgn="base">
                <a:spcBef>
                  <a:spcPct val="0"/>
                </a:spcBef>
                <a:spcAft>
                  <a:spcPct val="0"/>
                </a:spcAft>
                <a:defRPr>
                  <a:solidFill>
                    <a:schemeClr val="tx1"/>
                  </a:solidFill>
                  <a:latin typeface="Arial" pitchFamily="34" charset="0"/>
                </a:defRPr>
              </a:lvl8pPr>
              <a:lvl9pPr marL="3886200" indent="-228600" defTabSz="565150" fontAlgn="base">
                <a:spcBef>
                  <a:spcPct val="0"/>
                </a:spcBef>
                <a:spcAft>
                  <a:spcPct val="0"/>
                </a:spcAft>
                <a:defRPr>
                  <a:solidFill>
                    <a:schemeClr val="tx1"/>
                  </a:solidFill>
                  <a:latin typeface="Arial" pitchFamily="34" charset="0"/>
                </a:defRPr>
              </a:lvl9pPr>
            </a:lstStyle>
            <a:p>
              <a:pPr algn="ctr"/>
              <a:r>
                <a:rPr lang="en-GB" altLang="en-US" sz="1000">
                  <a:solidFill>
                    <a:srgbClr val="000000"/>
                  </a:solidFill>
                </a:rPr>
                <a:t>Bariloche Nuclear Centre</a:t>
              </a:r>
            </a:p>
          </p:txBody>
        </p:sp>
      </p:grpSp>
      <p:sp>
        <p:nvSpPr>
          <p:cNvPr id="48136" name="TextBox 31"/>
          <p:cNvSpPr txBox="1">
            <a:spLocks noChangeArrowheads="1"/>
          </p:cNvSpPr>
          <p:nvPr/>
        </p:nvSpPr>
        <p:spPr bwMode="auto">
          <a:xfrm>
            <a:off x="333375" y="442913"/>
            <a:ext cx="8650288" cy="620712"/>
          </a:xfrm>
          <a:prstGeom prst="rect">
            <a:avLst/>
          </a:prstGeom>
          <a:noFill/>
          <a:ln>
            <a:noFill/>
          </a:ln>
          <a:effectLst>
            <a:outerShdw dist="38100" dir="2700000" algn="tl" rotWithShape="0">
              <a:srgbClr val="80808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297" tIns="32649" rIns="65297" bIns="32649">
            <a:spAutoFit/>
          </a:bodyPr>
          <a:lstStyle>
            <a:lvl1pPr defTabSz="912813">
              <a:spcBef>
                <a:spcPct val="20000"/>
              </a:spcBef>
              <a:buClr>
                <a:srgbClr val="99CCFF"/>
              </a:buClr>
              <a:buSzPct val="110000"/>
              <a:buChar char="•"/>
              <a:defRPr sz="3200">
                <a:solidFill>
                  <a:srgbClr val="FFFFCC"/>
                </a:solidFill>
                <a:latin typeface="Arial" pitchFamily="34" charset="0"/>
              </a:defRPr>
            </a:lvl1pPr>
            <a:lvl2pPr marL="742950" indent="-285750" defTabSz="912813">
              <a:spcBef>
                <a:spcPct val="20000"/>
              </a:spcBef>
              <a:buClr>
                <a:srgbClr val="99CCFF"/>
              </a:buClr>
              <a:buSzPct val="110000"/>
              <a:buChar char="•"/>
              <a:defRPr sz="2800">
                <a:solidFill>
                  <a:srgbClr val="FFFFCC"/>
                </a:solidFill>
                <a:latin typeface="Arial" pitchFamily="34" charset="0"/>
              </a:defRPr>
            </a:lvl2pPr>
            <a:lvl3pPr marL="1143000" indent="-228600" defTabSz="912813">
              <a:spcBef>
                <a:spcPct val="20000"/>
              </a:spcBef>
              <a:buClr>
                <a:srgbClr val="99CCFF"/>
              </a:buClr>
              <a:buSzPct val="110000"/>
              <a:buChar char="•"/>
              <a:defRPr sz="2400">
                <a:solidFill>
                  <a:srgbClr val="FFFFCC"/>
                </a:solidFill>
                <a:latin typeface="Arial" pitchFamily="34" charset="0"/>
              </a:defRPr>
            </a:lvl3pPr>
            <a:lvl4pPr marL="1600200" indent="-228600" defTabSz="912813">
              <a:spcBef>
                <a:spcPct val="20000"/>
              </a:spcBef>
              <a:buClr>
                <a:srgbClr val="99CCFF"/>
              </a:buClr>
              <a:buSzPct val="110000"/>
              <a:buChar char="•"/>
              <a:defRPr sz="2400">
                <a:solidFill>
                  <a:srgbClr val="FFFFCC"/>
                </a:solidFill>
                <a:latin typeface="Arial" pitchFamily="34" charset="0"/>
              </a:defRPr>
            </a:lvl4pPr>
            <a:lvl5pPr marL="2057400" indent="-228600" defTabSz="912813">
              <a:spcBef>
                <a:spcPct val="20000"/>
              </a:spcBef>
              <a:buClr>
                <a:srgbClr val="99CCFF"/>
              </a:buClr>
              <a:buSzPct val="110000"/>
              <a:buChar char="•"/>
              <a:defRPr sz="2400">
                <a:solidFill>
                  <a:srgbClr val="FFFFCC"/>
                </a:solidFill>
                <a:latin typeface="Arial" pitchFamily="34" charset="0"/>
              </a:defRPr>
            </a:lvl5pPr>
            <a:lvl6pPr marL="2514600" indent="-228600" defTabSz="912813" fontAlgn="base">
              <a:spcBef>
                <a:spcPct val="20000"/>
              </a:spcBef>
              <a:spcAft>
                <a:spcPct val="0"/>
              </a:spcAft>
              <a:buClr>
                <a:srgbClr val="99CCFF"/>
              </a:buClr>
              <a:buSzPct val="110000"/>
              <a:buChar char="•"/>
              <a:defRPr sz="2400">
                <a:solidFill>
                  <a:srgbClr val="FFFFCC"/>
                </a:solidFill>
                <a:latin typeface="Arial" pitchFamily="34" charset="0"/>
              </a:defRPr>
            </a:lvl6pPr>
            <a:lvl7pPr marL="2971800" indent="-228600" defTabSz="912813" fontAlgn="base">
              <a:spcBef>
                <a:spcPct val="20000"/>
              </a:spcBef>
              <a:spcAft>
                <a:spcPct val="0"/>
              </a:spcAft>
              <a:buClr>
                <a:srgbClr val="99CCFF"/>
              </a:buClr>
              <a:buSzPct val="110000"/>
              <a:buChar char="•"/>
              <a:defRPr sz="2400">
                <a:solidFill>
                  <a:srgbClr val="FFFFCC"/>
                </a:solidFill>
                <a:latin typeface="Arial" pitchFamily="34" charset="0"/>
              </a:defRPr>
            </a:lvl7pPr>
            <a:lvl8pPr marL="3429000" indent="-228600" defTabSz="912813" fontAlgn="base">
              <a:spcBef>
                <a:spcPct val="20000"/>
              </a:spcBef>
              <a:spcAft>
                <a:spcPct val="0"/>
              </a:spcAft>
              <a:buClr>
                <a:srgbClr val="99CCFF"/>
              </a:buClr>
              <a:buSzPct val="110000"/>
              <a:buChar char="•"/>
              <a:defRPr sz="2400">
                <a:solidFill>
                  <a:srgbClr val="FFFFCC"/>
                </a:solidFill>
                <a:latin typeface="Arial" pitchFamily="34" charset="0"/>
              </a:defRPr>
            </a:lvl8pPr>
            <a:lvl9pPr marL="3886200" indent="-228600" defTabSz="912813" fontAlgn="base">
              <a:spcBef>
                <a:spcPct val="20000"/>
              </a:spcBef>
              <a:spcAft>
                <a:spcPct val="0"/>
              </a:spcAft>
              <a:buClr>
                <a:srgbClr val="99CCFF"/>
              </a:buClr>
              <a:buSzPct val="110000"/>
              <a:buChar char="•"/>
              <a:defRPr sz="2400">
                <a:solidFill>
                  <a:srgbClr val="FFFFCC"/>
                </a:solidFill>
                <a:latin typeface="Arial" pitchFamily="34" charset="0"/>
              </a:defRPr>
            </a:lvl9pPr>
          </a:lstStyle>
          <a:p>
            <a:pPr algn="ctr">
              <a:spcBef>
                <a:spcPct val="0"/>
              </a:spcBef>
              <a:buClrTx/>
              <a:buSzTx/>
              <a:buFontTx/>
              <a:buNone/>
            </a:pPr>
            <a:r>
              <a:rPr lang="en-US" altLang="en-US" sz="3600">
                <a:solidFill>
                  <a:srgbClr val="FFFF00"/>
                </a:solidFill>
                <a:latin typeface="Arial Black" pitchFamily="34" charset="0"/>
              </a:rPr>
              <a:t>Networking Nuclear Education</a:t>
            </a:r>
          </a:p>
        </p:txBody>
      </p:sp>
      <p:sp>
        <p:nvSpPr>
          <p:cNvPr id="48137" name="Line 30"/>
          <p:cNvSpPr>
            <a:spLocks noChangeShapeType="1"/>
          </p:cNvSpPr>
          <p:nvPr/>
        </p:nvSpPr>
        <p:spPr bwMode="auto">
          <a:xfrm>
            <a:off x="1862138" y="3200400"/>
            <a:ext cx="615950" cy="45720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lIns="56667" tIns="28333" rIns="56667" bIns="28333"/>
          <a:lstStyle/>
          <a:p>
            <a:endParaRPr lang="en-GB"/>
          </a:p>
        </p:txBody>
      </p:sp>
      <p:sp>
        <p:nvSpPr>
          <p:cNvPr id="48138" name="Rectangle 31"/>
          <p:cNvSpPr>
            <a:spLocks noChangeArrowheads="1"/>
          </p:cNvSpPr>
          <p:nvPr/>
        </p:nvSpPr>
        <p:spPr bwMode="auto">
          <a:xfrm>
            <a:off x="2478088" y="3624263"/>
            <a:ext cx="1169987" cy="163512"/>
          </a:xfrm>
          <a:prstGeom prst="rect">
            <a:avLst/>
          </a:prstGeom>
          <a:noFill/>
          <a:ln w="317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lIns="56667" tIns="28333" rIns="56667" bIns="28333" anchor="ctr"/>
          <a:lstStyle>
            <a:lvl1pPr defTabSz="565150">
              <a:defRPr>
                <a:solidFill>
                  <a:schemeClr val="tx1"/>
                </a:solidFill>
                <a:latin typeface="Arial" pitchFamily="34" charset="0"/>
              </a:defRPr>
            </a:lvl1pPr>
            <a:lvl2pPr marL="742950" indent="-285750" defTabSz="565150">
              <a:defRPr>
                <a:solidFill>
                  <a:schemeClr val="tx1"/>
                </a:solidFill>
                <a:latin typeface="Arial" pitchFamily="34" charset="0"/>
              </a:defRPr>
            </a:lvl2pPr>
            <a:lvl3pPr marL="1143000" indent="-228600" defTabSz="565150">
              <a:defRPr>
                <a:solidFill>
                  <a:schemeClr val="tx1"/>
                </a:solidFill>
                <a:latin typeface="Arial" pitchFamily="34" charset="0"/>
              </a:defRPr>
            </a:lvl3pPr>
            <a:lvl4pPr marL="1600200" indent="-228600" defTabSz="565150">
              <a:defRPr>
                <a:solidFill>
                  <a:schemeClr val="tx1"/>
                </a:solidFill>
                <a:latin typeface="Arial" pitchFamily="34" charset="0"/>
              </a:defRPr>
            </a:lvl4pPr>
            <a:lvl5pPr marL="2057400" indent="-228600" defTabSz="565150">
              <a:defRPr>
                <a:solidFill>
                  <a:schemeClr val="tx1"/>
                </a:solidFill>
                <a:latin typeface="Arial" pitchFamily="34" charset="0"/>
              </a:defRPr>
            </a:lvl5pPr>
            <a:lvl6pPr marL="2514600" indent="-228600" defTabSz="565150" fontAlgn="base">
              <a:spcBef>
                <a:spcPct val="0"/>
              </a:spcBef>
              <a:spcAft>
                <a:spcPct val="0"/>
              </a:spcAft>
              <a:defRPr>
                <a:solidFill>
                  <a:schemeClr val="tx1"/>
                </a:solidFill>
                <a:latin typeface="Arial" pitchFamily="34" charset="0"/>
              </a:defRPr>
            </a:lvl6pPr>
            <a:lvl7pPr marL="2971800" indent="-228600" defTabSz="565150" fontAlgn="base">
              <a:spcBef>
                <a:spcPct val="0"/>
              </a:spcBef>
              <a:spcAft>
                <a:spcPct val="0"/>
              </a:spcAft>
              <a:defRPr>
                <a:solidFill>
                  <a:schemeClr val="tx1"/>
                </a:solidFill>
                <a:latin typeface="Arial" pitchFamily="34" charset="0"/>
              </a:defRPr>
            </a:lvl7pPr>
            <a:lvl8pPr marL="3429000" indent="-228600" defTabSz="565150" fontAlgn="base">
              <a:spcBef>
                <a:spcPct val="0"/>
              </a:spcBef>
              <a:spcAft>
                <a:spcPct val="0"/>
              </a:spcAft>
              <a:defRPr>
                <a:solidFill>
                  <a:schemeClr val="tx1"/>
                </a:solidFill>
                <a:latin typeface="Arial" pitchFamily="34" charset="0"/>
              </a:defRPr>
            </a:lvl8pPr>
            <a:lvl9pPr marL="3886200" indent="-228600" defTabSz="565150" fontAlgn="base">
              <a:spcBef>
                <a:spcPct val="0"/>
              </a:spcBef>
              <a:spcAft>
                <a:spcPct val="0"/>
              </a:spcAft>
              <a:defRPr>
                <a:solidFill>
                  <a:schemeClr val="tx1"/>
                </a:solidFill>
                <a:latin typeface="Arial" pitchFamily="34" charset="0"/>
              </a:defRPr>
            </a:lvl9pPr>
          </a:lstStyle>
          <a:p>
            <a:pPr algn="ctr"/>
            <a:r>
              <a:rPr lang="en-US" altLang="en-US" sz="1200">
                <a:solidFill>
                  <a:schemeClr val="bg1"/>
                </a:solidFill>
              </a:rPr>
              <a:t>NECSA</a:t>
            </a:r>
            <a:endParaRPr lang="da-DK" altLang="en-US" sz="1200">
              <a:solidFill>
                <a:schemeClr val="bg1"/>
              </a:solidFill>
            </a:endParaRPr>
          </a:p>
        </p:txBody>
      </p:sp>
    </p:spTree>
  </p:cSld>
  <p:clrMapOvr>
    <a:masterClrMapping/>
  </p:clrMapOvr>
  <p:transition spd="slow">
    <p:blinds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Box 14"/>
          <p:cNvSpPr txBox="1">
            <a:spLocks noChangeArrowheads="1"/>
          </p:cNvSpPr>
          <p:nvPr/>
        </p:nvSpPr>
        <p:spPr bwMode="auto">
          <a:xfrm>
            <a:off x="520382" y="3429000"/>
            <a:ext cx="8250238" cy="2811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61" tIns="43630" rIns="87261" bIns="43630">
            <a:spAutoFit/>
          </a:bodyPr>
          <a:lstStyle>
            <a:lvl1pPr>
              <a:spcBef>
                <a:spcPct val="20000"/>
              </a:spcBef>
              <a:buClr>
                <a:srgbClr val="99CCFF"/>
              </a:buClr>
              <a:buSzPct val="110000"/>
              <a:buChar char="•"/>
              <a:defRPr sz="3200">
                <a:solidFill>
                  <a:srgbClr val="FFFFCC"/>
                </a:solidFill>
                <a:latin typeface="Arial" pitchFamily="34" charset="0"/>
              </a:defRPr>
            </a:lvl1pPr>
            <a:lvl2pPr>
              <a:spcBef>
                <a:spcPct val="20000"/>
              </a:spcBef>
              <a:buClr>
                <a:srgbClr val="99CCFF"/>
              </a:buClr>
              <a:buSzPct val="110000"/>
              <a:buChar char="•"/>
              <a:defRPr sz="2800">
                <a:solidFill>
                  <a:srgbClr val="FFFFCC"/>
                </a:solidFill>
                <a:latin typeface="Arial" pitchFamily="34" charset="0"/>
              </a:defRPr>
            </a:lvl2pPr>
            <a:lvl3pPr marL="1143000" indent="-228600">
              <a:spcBef>
                <a:spcPct val="20000"/>
              </a:spcBef>
              <a:buClr>
                <a:srgbClr val="99CCFF"/>
              </a:buClr>
              <a:buSzPct val="110000"/>
              <a:buChar char="•"/>
              <a:defRPr sz="2400">
                <a:solidFill>
                  <a:srgbClr val="FFFFCC"/>
                </a:solidFill>
                <a:latin typeface="Arial" pitchFamily="34" charset="0"/>
              </a:defRPr>
            </a:lvl3pPr>
            <a:lvl4pPr marL="1600200" indent="-228600">
              <a:spcBef>
                <a:spcPct val="20000"/>
              </a:spcBef>
              <a:buClr>
                <a:srgbClr val="99CCFF"/>
              </a:buClr>
              <a:buSzPct val="110000"/>
              <a:buChar char="•"/>
              <a:defRPr sz="2400">
                <a:solidFill>
                  <a:srgbClr val="FFFFCC"/>
                </a:solidFill>
                <a:latin typeface="Arial" pitchFamily="34" charset="0"/>
              </a:defRPr>
            </a:lvl4pPr>
            <a:lvl5pPr marL="2057400" indent="-228600">
              <a:spcBef>
                <a:spcPct val="20000"/>
              </a:spcBef>
              <a:buClr>
                <a:srgbClr val="99CCFF"/>
              </a:buClr>
              <a:buSzPct val="110000"/>
              <a:buChar char="•"/>
              <a:defRPr sz="2400">
                <a:solidFill>
                  <a:srgbClr val="FFFFCC"/>
                </a:solidFill>
                <a:latin typeface="Arial" pitchFamily="34" charset="0"/>
              </a:defRPr>
            </a:lvl5pPr>
            <a:lvl6pPr marL="2514600" indent="-228600" fontAlgn="base">
              <a:spcBef>
                <a:spcPct val="20000"/>
              </a:spcBef>
              <a:spcAft>
                <a:spcPct val="0"/>
              </a:spcAft>
              <a:buClr>
                <a:srgbClr val="99CCFF"/>
              </a:buClr>
              <a:buSzPct val="110000"/>
              <a:buChar char="•"/>
              <a:defRPr sz="2400">
                <a:solidFill>
                  <a:srgbClr val="FFFFCC"/>
                </a:solidFill>
                <a:latin typeface="Arial" pitchFamily="34" charset="0"/>
              </a:defRPr>
            </a:lvl6pPr>
            <a:lvl7pPr marL="2971800" indent="-228600" fontAlgn="base">
              <a:spcBef>
                <a:spcPct val="20000"/>
              </a:spcBef>
              <a:spcAft>
                <a:spcPct val="0"/>
              </a:spcAft>
              <a:buClr>
                <a:srgbClr val="99CCFF"/>
              </a:buClr>
              <a:buSzPct val="110000"/>
              <a:buChar char="•"/>
              <a:defRPr sz="2400">
                <a:solidFill>
                  <a:srgbClr val="FFFFCC"/>
                </a:solidFill>
                <a:latin typeface="Arial" pitchFamily="34" charset="0"/>
              </a:defRPr>
            </a:lvl7pPr>
            <a:lvl8pPr marL="3429000" indent="-228600" fontAlgn="base">
              <a:spcBef>
                <a:spcPct val="20000"/>
              </a:spcBef>
              <a:spcAft>
                <a:spcPct val="0"/>
              </a:spcAft>
              <a:buClr>
                <a:srgbClr val="99CCFF"/>
              </a:buClr>
              <a:buSzPct val="110000"/>
              <a:buChar char="•"/>
              <a:defRPr sz="2400">
                <a:solidFill>
                  <a:srgbClr val="FFFFCC"/>
                </a:solidFill>
                <a:latin typeface="Arial" pitchFamily="34" charset="0"/>
              </a:defRPr>
            </a:lvl8pPr>
            <a:lvl9pPr marL="3886200" indent="-228600" fontAlgn="base">
              <a:spcBef>
                <a:spcPct val="20000"/>
              </a:spcBef>
              <a:spcAft>
                <a:spcPct val="0"/>
              </a:spcAft>
              <a:buClr>
                <a:srgbClr val="99CCFF"/>
              </a:buClr>
              <a:buSzPct val="110000"/>
              <a:buChar char="•"/>
              <a:defRPr sz="2400">
                <a:solidFill>
                  <a:srgbClr val="FFFFCC"/>
                </a:solidFill>
                <a:latin typeface="Arial" pitchFamily="34" charset="0"/>
              </a:defRPr>
            </a:lvl9pPr>
          </a:lstStyle>
          <a:p>
            <a:pPr>
              <a:spcBef>
                <a:spcPct val="0"/>
              </a:spcBef>
              <a:buClrTx/>
              <a:buSzTx/>
              <a:buFontTx/>
              <a:buNone/>
            </a:pPr>
            <a:r>
              <a:rPr lang="en-US" altLang="en-US" sz="2400" b="1" dirty="0">
                <a:solidFill>
                  <a:srgbClr val="FFFF00"/>
                </a:solidFill>
                <a:latin typeface="+mn-lt"/>
                <a:ea typeface="MS PGothic" pitchFamily="34" charset="-128"/>
              </a:rPr>
              <a:t>Integrating nuclear resources for education and training in synergy with IAEA and other educational establishments</a:t>
            </a:r>
          </a:p>
          <a:p>
            <a:pPr lvl="1">
              <a:spcBef>
                <a:spcPct val="0"/>
              </a:spcBef>
              <a:buClrTx/>
              <a:buSzTx/>
            </a:pPr>
            <a:endParaRPr lang="en-GB" altLang="en-US" sz="1500" b="1" dirty="0">
              <a:solidFill>
                <a:srgbClr val="FFFF00"/>
              </a:solidFill>
              <a:latin typeface="+mn-lt"/>
              <a:ea typeface="MS PGothic" pitchFamily="34" charset="-128"/>
            </a:endParaRPr>
          </a:p>
          <a:p>
            <a:pPr lvl="1">
              <a:spcBef>
                <a:spcPct val="0"/>
              </a:spcBef>
              <a:buClrTx/>
              <a:buSzTx/>
            </a:pPr>
            <a:r>
              <a:rPr lang="en-GB" altLang="en-US" sz="1800" b="1" dirty="0">
                <a:solidFill>
                  <a:srgbClr val="FFFF00"/>
                </a:solidFill>
                <a:latin typeface="+mn-lt"/>
                <a:ea typeface="MS PGothic" pitchFamily="34" charset="-128"/>
              </a:rPr>
              <a:t>facilitating access to educational materials and teaching    experience</a:t>
            </a:r>
          </a:p>
          <a:p>
            <a:pPr lvl="1">
              <a:spcBef>
                <a:spcPct val="0"/>
              </a:spcBef>
              <a:buClrTx/>
              <a:buSzTx/>
            </a:pPr>
            <a:r>
              <a:rPr lang="en-GB" altLang="en-US" sz="1800" b="1" dirty="0">
                <a:solidFill>
                  <a:srgbClr val="FFFF00"/>
                </a:solidFill>
                <a:latin typeface="+mn-lt"/>
                <a:ea typeface="MS PGothic" pitchFamily="34" charset="-128"/>
              </a:rPr>
              <a:t>enabling a convenient and flexible e-learning environment</a:t>
            </a:r>
          </a:p>
          <a:p>
            <a:pPr lvl="1">
              <a:spcBef>
                <a:spcPct val="0"/>
              </a:spcBef>
              <a:buClrTx/>
              <a:buSzTx/>
            </a:pPr>
            <a:r>
              <a:rPr lang="en-GB" altLang="en-US" sz="1800" b="1" dirty="0">
                <a:solidFill>
                  <a:srgbClr val="FFFF00"/>
                </a:solidFill>
                <a:latin typeface="+mn-lt"/>
                <a:ea typeface="MS PGothic" pitchFamily="34" charset="-128"/>
              </a:rPr>
              <a:t>contributing towards developing nuclear skills and competencies  needed in the 21st century </a:t>
            </a:r>
            <a:endParaRPr lang="en-US" altLang="en-US" sz="1800" b="1" dirty="0">
              <a:solidFill>
                <a:srgbClr val="FFFF00"/>
              </a:solidFill>
              <a:latin typeface="+mn-lt"/>
              <a:ea typeface="MS PGothic" pitchFamily="34" charset="-128"/>
            </a:endParaRPr>
          </a:p>
        </p:txBody>
      </p:sp>
      <p:pic>
        <p:nvPicPr>
          <p:cNvPr id="49155" name="Picture 13" descr="iStock_000011136374Small.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67633" y="1214021"/>
            <a:ext cx="4779962" cy="198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6" name="Picture 12" descr="iStock_000000123354Small.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2913" y="1196752"/>
            <a:ext cx="3746500" cy="198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1" name="TextBox 14"/>
          <p:cNvSpPr txBox="1">
            <a:spLocks noChangeArrowheads="1"/>
          </p:cNvSpPr>
          <p:nvPr/>
        </p:nvSpPr>
        <p:spPr bwMode="auto">
          <a:xfrm>
            <a:off x="631825" y="185738"/>
            <a:ext cx="8108950" cy="619125"/>
          </a:xfrm>
          <a:prstGeom prst="rect">
            <a:avLst/>
          </a:prstGeom>
          <a:noFill/>
          <a:ln>
            <a:noFill/>
          </a:ln>
          <a:effectLst>
            <a:outerShdw dist="38100" dir="2700000" algn="tl" rotWithShape="0">
              <a:srgbClr val="80808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297" tIns="32649" rIns="65297" bIns="32649">
            <a:spAutoFit/>
          </a:bodyPr>
          <a:lstStyle>
            <a:lvl1pPr defTabSz="912813">
              <a:spcBef>
                <a:spcPct val="20000"/>
              </a:spcBef>
              <a:buClr>
                <a:srgbClr val="99CCFF"/>
              </a:buClr>
              <a:buSzPct val="110000"/>
              <a:buChar char="•"/>
              <a:defRPr sz="3200">
                <a:solidFill>
                  <a:srgbClr val="FFFFCC"/>
                </a:solidFill>
                <a:latin typeface="Arial" pitchFamily="34" charset="0"/>
              </a:defRPr>
            </a:lvl1pPr>
            <a:lvl2pPr marL="742950" indent="-285750" defTabSz="912813">
              <a:spcBef>
                <a:spcPct val="20000"/>
              </a:spcBef>
              <a:buClr>
                <a:srgbClr val="99CCFF"/>
              </a:buClr>
              <a:buSzPct val="110000"/>
              <a:buChar char="•"/>
              <a:defRPr sz="2800">
                <a:solidFill>
                  <a:srgbClr val="FFFFCC"/>
                </a:solidFill>
                <a:latin typeface="Arial" pitchFamily="34" charset="0"/>
              </a:defRPr>
            </a:lvl2pPr>
            <a:lvl3pPr marL="1143000" indent="-228600" defTabSz="912813">
              <a:spcBef>
                <a:spcPct val="20000"/>
              </a:spcBef>
              <a:buClr>
                <a:srgbClr val="99CCFF"/>
              </a:buClr>
              <a:buSzPct val="110000"/>
              <a:buChar char="•"/>
              <a:defRPr sz="2400">
                <a:solidFill>
                  <a:srgbClr val="FFFFCC"/>
                </a:solidFill>
                <a:latin typeface="Arial" pitchFamily="34" charset="0"/>
              </a:defRPr>
            </a:lvl3pPr>
            <a:lvl4pPr marL="1600200" indent="-228600" defTabSz="912813">
              <a:spcBef>
                <a:spcPct val="20000"/>
              </a:spcBef>
              <a:buClr>
                <a:srgbClr val="99CCFF"/>
              </a:buClr>
              <a:buSzPct val="110000"/>
              <a:buChar char="•"/>
              <a:defRPr sz="2400">
                <a:solidFill>
                  <a:srgbClr val="FFFFCC"/>
                </a:solidFill>
                <a:latin typeface="Arial" pitchFamily="34" charset="0"/>
              </a:defRPr>
            </a:lvl4pPr>
            <a:lvl5pPr marL="2057400" indent="-228600" defTabSz="912813">
              <a:spcBef>
                <a:spcPct val="20000"/>
              </a:spcBef>
              <a:buClr>
                <a:srgbClr val="99CCFF"/>
              </a:buClr>
              <a:buSzPct val="110000"/>
              <a:buChar char="•"/>
              <a:defRPr sz="2400">
                <a:solidFill>
                  <a:srgbClr val="FFFFCC"/>
                </a:solidFill>
                <a:latin typeface="Arial" pitchFamily="34" charset="0"/>
              </a:defRPr>
            </a:lvl5pPr>
            <a:lvl6pPr marL="2514600" indent="-228600" defTabSz="912813" fontAlgn="base">
              <a:spcBef>
                <a:spcPct val="20000"/>
              </a:spcBef>
              <a:spcAft>
                <a:spcPct val="0"/>
              </a:spcAft>
              <a:buClr>
                <a:srgbClr val="99CCFF"/>
              </a:buClr>
              <a:buSzPct val="110000"/>
              <a:buChar char="•"/>
              <a:defRPr sz="2400">
                <a:solidFill>
                  <a:srgbClr val="FFFFCC"/>
                </a:solidFill>
                <a:latin typeface="Arial" pitchFamily="34" charset="0"/>
              </a:defRPr>
            </a:lvl6pPr>
            <a:lvl7pPr marL="2971800" indent="-228600" defTabSz="912813" fontAlgn="base">
              <a:spcBef>
                <a:spcPct val="20000"/>
              </a:spcBef>
              <a:spcAft>
                <a:spcPct val="0"/>
              </a:spcAft>
              <a:buClr>
                <a:srgbClr val="99CCFF"/>
              </a:buClr>
              <a:buSzPct val="110000"/>
              <a:buChar char="•"/>
              <a:defRPr sz="2400">
                <a:solidFill>
                  <a:srgbClr val="FFFFCC"/>
                </a:solidFill>
                <a:latin typeface="Arial" pitchFamily="34" charset="0"/>
              </a:defRPr>
            </a:lvl7pPr>
            <a:lvl8pPr marL="3429000" indent="-228600" defTabSz="912813" fontAlgn="base">
              <a:spcBef>
                <a:spcPct val="20000"/>
              </a:spcBef>
              <a:spcAft>
                <a:spcPct val="0"/>
              </a:spcAft>
              <a:buClr>
                <a:srgbClr val="99CCFF"/>
              </a:buClr>
              <a:buSzPct val="110000"/>
              <a:buChar char="•"/>
              <a:defRPr sz="2400">
                <a:solidFill>
                  <a:srgbClr val="FFFFCC"/>
                </a:solidFill>
                <a:latin typeface="Arial" pitchFamily="34" charset="0"/>
              </a:defRPr>
            </a:lvl8pPr>
            <a:lvl9pPr marL="3886200" indent="-228600" defTabSz="912813" fontAlgn="base">
              <a:spcBef>
                <a:spcPct val="20000"/>
              </a:spcBef>
              <a:spcAft>
                <a:spcPct val="0"/>
              </a:spcAft>
              <a:buClr>
                <a:srgbClr val="99CCFF"/>
              </a:buClr>
              <a:buSzPct val="110000"/>
              <a:buChar char="•"/>
              <a:defRPr sz="2400">
                <a:solidFill>
                  <a:srgbClr val="FFFFCC"/>
                </a:solidFill>
                <a:latin typeface="Arial" pitchFamily="34" charset="0"/>
              </a:defRPr>
            </a:lvl9pPr>
          </a:lstStyle>
          <a:p>
            <a:pPr algn="ctr">
              <a:spcBef>
                <a:spcPct val="0"/>
              </a:spcBef>
              <a:buClrTx/>
              <a:buSzTx/>
              <a:buFontTx/>
              <a:buNone/>
            </a:pPr>
            <a:r>
              <a:rPr lang="en-US" altLang="en-US" sz="3600" dirty="0">
                <a:solidFill>
                  <a:srgbClr val="FFFF00"/>
                </a:solidFill>
                <a:latin typeface="Arial Black" pitchFamily="34" charset="0"/>
              </a:rPr>
              <a:t>Nuclear E-Learning Portal</a:t>
            </a:r>
          </a:p>
        </p:txBody>
      </p:sp>
    </p:spTree>
  </p:cSld>
  <p:clrMapOvr>
    <a:masterClrMapping/>
  </p:clrMapOvr>
  <p:transition spd="slow">
    <p:blinds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rcRect t="18713"/>
          <a:stretch>
            <a:fillRect/>
          </a:stretch>
        </p:blipFill>
        <p:spPr bwMode="auto">
          <a:xfrm>
            <a:off x="5376863" y="5240338"/>
            <a:ext cx="1319212" cy="161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9" name="Slide Number Placeholder 5"/>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26DBAFCD-F943-4589-B6CC-62D66D260DC0}" type="slidenum">
              <a:rPr lang="en-GB" altLang="en-US" smtClean="0">
                <a:solidFill>
                  <a:srgbClr val="D5D7D8"/>
                </a:solidFill>
              </a:rPr>
              <a:pPr fontAlgn="base">
                <a:spcBef>
                  <a:spcPct val="0"/>
                </a:spcBef>
                <a:spcAft>
                  <a:spcPct val="0"/>
                </a:spcAft>
              </a:pPr>
              <a:t>25</a:t>
            </a:fld>
            <a:endParaRPr lang="en-GB" altLang="en-US" smtClean="0">
              <a:solidFill>
                <a:srgbClr val="D5D7D8"/>
              </a:solidFill>
            </a:endParaRPr>
          </a:p>
        </p:txBody>
      </p:sp>
      <p:sp>
        <p:nvSpPr>
          <p:cNvPr id="50180" name="Rectangle 2"/>
          <p:cNvSpPr>
            <a:spLocks noGrp="1" noChangeArrowheads="1"/>
          </p:cNvSpPr>
          <p:nvPr>
            <p:ph type="title"/>
          </p:nvPr>
        </p:nvSpPr>
        <p:spPr/>
        <p:txBody>
          <a:bodyPr/>
          <a:lstStyle/>
          <a:p>
            <a:pPr algn="ctr"/>
            <a:r>
              <a:rPr lang="en-GB" altLang="en-US" smtClean="0">
                <a:solidFill>
                  <a:srgbClr val="FFFF00"/>
                </a:solidFill>
              </a:rPr>
              <a:t>IAEA services &amp; products</a:t>
            </a:r>
          </a:p>
        </p:txBody>
      </p:sp>
      <p:sp>
        <p:nvSpPr>
          <p:cNvPr id="30724" name="Rectangle 3"/>
          <p:cNvSpPr>
            <a:spLocks noGrp="1" noChangeArrowheads="1"/>
          </p:cNvSpPr>
          <p:nvPr>
            <p:ph type="body" idx="1"/>
          </p:nvPr>
        </p:nvSpPr>
        <p:spPr>
          <a:xfrm>
            <a:off x="-6350" y="1250950"/>
            <a:ext cx="6551613" cy="4787900"/>
          </a:xfrm>
        </p:spPr>
        <p:txBody>
          <a:bodyPr/>
          <a:lstStyle/>
          <a:p>
            <a:r>
              <a:rPr lang="en-GB" altLang="en-US" b="1" smtClean="0">
                <a:solidFill>
                  <a:srgbClr val="FFFF00"/>
                </a:solidFill>
              </a:rPr>
              <a:t>Peer reviews</a:t>
            </a:r>
          </a:p>
          <a:p>
            <a:r>
              <a:rPr lang="en-GB" altLang="en-US" b="1" smtClean="0">
                <a:solidFill>
                  <a:srgbClr val="FFFF00"/>
                </a:solidFill>
              </a:rPr>
              <a:t>Databanks</a:t>
            </a:r>
          </a:p>
          <a:p>
            <a:r>
              <a:rPr lang="en-GB" altLang="en-US" b="1" smtClean="0">
                <a:solidFill>
                  <a:srgbClr val="FFFF00"/>
                </a:solidFill>
              </a:rPr>
              <a:t>Summaries of experience, new knowledge, best practices</a:t>
            </a:r>
          </a:p>
          <a:p>
            <a:r>
              <a:rPr lang="en-GB" altLang="en-US" b="1" smtClean="0">
                <a:solidFill>
                  <a:srgbClr val="FFFF00"/>
                </a:solidFill>
              </a:rPr>
              <a:t>Training, distance learning</a:t>
            </a:r>
          </a:p>
          <a:p>
            <a:r>
              <a:rPr lang="en-GB" altLang="en-US" b="1" smtClean="0">
                <a:solidFill>
                  <a:srgbClr val="FFFF00"/>
                </a:solidFill>
              </a:rPr>
              <a:t>Standards, guidelines</a:t>
            </a:r>
          </a:p>
          <a:p>
            <a:r>
              <a:rPr lang="en-GB" altLang="en-US" b="1" smtClean="0">
                <a:solidFill>
                  <a:srgbClr val="FFFF00"/>
                </a:solidFill>
              </a:rPr>
              <a:t>Technical ref. documents</a:t>
            </a:r>
          </a:p>
          <a:p>
            <a:r>
              <a:rPr lang="en-GB" altLang="en-US" b="1" smtClean="0">
                <a:solidFill>
                  <a:srgbClr val="FFFF00"/>
                </a:solidFill>
              </a:rPr>
              <a:t>Research coordination</a:t>
            </a:r>
          </a:p>
        </p:txBody>
      </p:sp>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t="11217"/>
          <a:stretch>
            <a:fillRect/>
          </a:stretch>
        </p:blipFill>
        <p:spPr bwMode="auto">
          <a:xfrm>
            <a:off x="7026275" y="4872038"/>
            <a:ext cx="1482725" cy="1982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t="11841"/>
          <a:stretch>
            <a:fillRect/>
          </a:stretch>
        </p:blipFill>
        <p:spPr bwMode="auto">
          <a:xfrm>
            <a:off x="5867400" y="3135313"/>
            <a:ext cx="1430338" cy="177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61250" y="3506788"/>
            <a:ext cx="1654175" cy="1033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19475" y="754063"/>
            <a:ext cx="2163763" cy="1519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7" name="Picture 13" descr="INIS">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70588" y="893763"/>
            <a:ext cx="26543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1" name="Picture 27"/>
          <p:cNvPicPr>
            <a:picLocks noChangeAspect="1" noChangeArrowheads="1"/>
          </p:cNvPicPr>
          <p:nvPr/>
        </p:nvPicPr>
        <p:blipFill>
          <a:blip r:embed="rId10">
            <a:extLst>
              <a:ext uri="{28A0092B-C50C-407E-A947-70E740481C1C}">
                <a14:useLocalDpi xmlns:a14="http://schemas.microsoft.com/office/drawing/2010/main" val="0"/>
              </a:ext>
            </a:extLst>
          </a:blip>
          <a:srcRect l="3072" t="7774" r="3310" b="60361"/>
          <a:stretch>
            <a:fillRect/>
          </a:stretch>
        </p:blipFill>
        <p:spPr bwMode="auto">
          <a:xfrm>
            <a:off x="6689725" y="1944688"/>
            <a:ext cx="2155825" cy="1042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072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3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072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3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0724">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51"/>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30724">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0724">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30724">
                                            <p:txEl>
                                              <p:pRg st="5" end="5"/>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nodeType="clickEffect">
                                  <p:stCondLst>
                                    <p:cond delay="0"/>
                                  </p:stCondLst>
                                  <p:childTnLst>
                                    <p:set>
                                      <p:cBhvr>
                                        <p:cTn id="44" dur="1" fill="hold">
                                          <p:stCondLst>
                                            <p:cond delay="0"/>
                                          </p:stCondLst>
                                        </p:cTn>
                                        <p:tgtEl>
                                          <p:spTgt spid="3072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3" descr="iaeafla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9525"/>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20" name="Text Box 4"/>
          <p:cNvSpPr txBox="1">
            <a:spLocks noChangeArrowheads="1"/>
          </p:cNvSpPr>
          <p:nvPr/>
        </p:nvSpPr>
        <p:spPr bwMode="auto">
          <a:xfrm>
            <a:off x="1763713" y="1844675"/>
            <a:ext cx="5976937" cy="769938"/>
          </a:xfrm>
          <a:prstGeom prst="rect">
            <a:avLst/>
          </a:prstGeom>
          <a:noFill/>
          <a:ln w="3175">
            <a:noFill/>
            <a:miter lim="800000"/>
            <a:headEnd type="none" w="sm" len="sm"/>
            <a:tailEnd type="none" w="sm" len="sm"/>
          </a:ln>
          <a:effectLst/>
        </p:spPr>
        <p:txBody>
          <a:bodyPr>
            <a:spAutoFit/>
          </a:bodyPr>
          <a:lstStyle/>
          <a:p>
            <a:pPr algn="ctr">
              <a:defRPr/>
            </a:pPr>
            <a:r>
              <a:rPr lang="en-GB" sz="4400" b="1" i="1" dirty="0">
                <a:solidFill>
                  <a:schemeClr val="accent5">
                    <a:lumMod val="25000"/>
                  </a:schemeClr>
                </a:solidFill>
              </a:rPr>
              <a:t>…atoms for peace</a:t>
            </a:r>
            <a:endParaRPr lang="en-US" sz="4400" b="1" i="1" dirty="0">
              <a:solidFill>
                <a:schemeClr val="accent5">
                  <a:lumMod val="25000"/>
                </a:schemeClr>
              </a:solidFill>
            </a:endParaRPr>
          </a:p>
        </p:txBody>
      </p:sp>
      <p:sp>
        <p:nvSpPr>
          <p:cNvPr id="7" name="Title 1"/>
          <p:cNvSpPr>
            <a:spLocks noGrp="1"/>
          </p:cNvSpPr>
          <p:nvPr>
            <p:ph type="title"/>
          </p:nvPr>
        </p:nvSpPr>
        <p:spPr>
          <a:xfrm>
            <a:off x="4279900" y="2614613"/>
            <a:ext cx="4875213" cy="693737"/>
          </a:xfrm>
        </p:spPr>
        <p:txBody>
          <a:bodyPr/>
          <a:lstStyle/>
          <a:p>
            <a:pPr algn="ctr">
              <a:defRPr/>
            </a:pPr>
            <a:r>
              <a:rPr lang="en-US" altLang="zh-CN" sz="4400" i="1" dirty="0" smtClean="0">
                <a:solidFill>
                  <a:schemeClr val="accent5">
                    <a:lumMod val="25000"/>
                  </a:schemeClr>
                </a:solidFill>
                <a:ea typeface="宋体" pitchFamily="2" charset="-122"/>
              </a:rPr>
              <a:t>at your service…</a:t>
            </a:r>
            <a:endParaRPr lang="en-GB" sz="4400" i="1" dirty="0">
              <a:solidFill>
                <a:schemeClr val="accent5">
                  <a:lumMod val="25000"/>
                </a:schemeClr>
              </a:solidFill>
              <a:latin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7220"/>
                                        </p:tgtEl>
                                        <p:attrNameLst>
                                          <p:attrName>style.visibility</p:attrName>
                                        </p:attrNameLst>
                                      </p:cBhvr>
                                      <p:to>
                                        <p:strVal val="visible"/>
                                      </p:to>
                                    </p:set>
                                    <p:animEffect transition="in" filter="fade">
                                      <p:cBhvr>
                                        <p:cTn id="7" dur="2000"/>
                                        <p:tgtEl>
                                          <p:spTgt spid="137220"/>
                                        </p:tgtEl>
                                      </p:cBhvr>
                                    </p:animEffect>
                                  </p:childTnLst>
                                </p:cTn>
                              </p:par>
                            </p:childTnLst>
                          </p:cTn>
                        </p:par>
                        <p:par>
                          <p:cTn id="8" fill="hold" nodeType="afterGroup">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20"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Grp="1" noChangeArrowheads="1"/>
          </p:cNvSpPr>
          <p:nvPr>
            <p:ph type="title" idx="4294967295"/>
          </p:nvPr>
        </p:nvSpPr>
        <p:spPr>
          <a:xfrm>
            <a:off x="282575" y="98425"/>
            <a:ext cx="8535988" cy="763588"/>
          </a:xfrm>
        </p:spPr>
        <p:txBody>
          <a:bodyPr lIns="90000" tIns="46800" rIns="90000" bIns="46800"/>
          <a:lstStyle/>
          <a:p>
            <a:pPr algn="ctr" defTabSz="4572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dirty="0">
                <a:solidFill>
                  <a:srgbClr val="FFFF00"/>
                </a:solidFill>
                <a:effectLst>
                  <a:outerShdw blurRad="38100" dist="38100" dir="2700000" algn="tl">
                    <a:srgbClr val="000000"/>
                  </a:outerShdw>
                </a:effectLst>
              </a:rPr>
              <a:t>World Electricity Production Mix </a:t>
            </a:r>
            <a:r>
              <a:rPr lang="en-GB" dirty="0" smtClean="0">
                <a:solidFill>
                  <a:srgbClr val="FFFF00"/>
                </a:solidFill>
                <a:effectLst>
                  <a:outerShdw blurRad="38100" dist="38100" dir="2700000" algn="tl">
                    <a:srgbClr val="000000"/>
                  </a:outerShdw>
                </a:effectLst>
              </a:rPr>
              <a:t>2012</a:t>
            </a:r>
            <a:endParaRPr lang="en-GB" dirty="0">
              <a:solidFill>
                <a:srgbClr val="FFFF00"/>
              </a:solidFill>
              <a:effectLst>
                <a:outerShdw blurRad="38100" dist="38100" dir="2700000" algn="tl">
                  <a:srgbClr val="000000"/>
                </a:outerShdw>
              </a:effectLst>
            </a:endParaRPr>
          </a:p>
        </p:txBody>
      </p:sp>
      <p:graphicFrame>
        <p:nvGraphicFramePr>
          <p:cNvPr id="29699" name="Chart 4"/>
          <p:cNvGraphicFramePr>
            <a:graphicFrameLocks/>
          </p:cNvGraphicFramePr>
          <p:nvPr/>
        </p:nvGraphicFramePr>
        <p:xfrm>
          <a:off x="1187450" y="1412875"/>
          <a:ext cx="6899275" cy="4703763"/>
        </p:xfrm>
        <a:graphic>
          <a:graphicData uri="http://schemas.openxmlformats.org/presentationml/2006/ole">
            <mc:AlternateContent xmlns:mc="http://schemas.openxmlformats.org/markup-compatibility/2006">
              <mc:Choice xmlns:v="urn:schemas-microsoft-com:vml" Requires="v">
                <p:oleObj spid="_x0000_s29707" name="Worksheet" r:id="rId5" imgW="10782546" imgH="7496399" progId="Excel.Sheet.8">
                  <p:embed/>
                </p:oleObj>
              </mc:Choice>
              <mc:Fallback>
                <p:oleObj name="Worksheet" r:id="rId5" imgW="10782546" imgH="7496399" progId="Excel.Sheet.8">
                  <p:embed/>
                  <p:pic>
                    <p:nvPicPr>
                      <p:cNvPr id="0" name="Chart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0" y="1412875"/>
                        <a:ext cx="6899275" cy="470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9700" name="TextBox 4"/>
          <p:cNvSpPr txBox="1">
            <a:spLocks noChangeArrowheads="1"/>
          </p:cNvSpPr>
          <p:nvPr/>
        </p:nvSpPr>
        <p:spPr bwMode="auto">
          <a:xfrm>
            <a:off x="7102475" y="6330950"/>
            <a:ext cx="18176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en-GB" altLang="en-US" sz="1600">
                <a:latin typeface="Calibri" pitchFamily="34" charset="0"/>
                <a:ea typeface="Calibri" pitchFamily="34" charset="0"/>
                <a:cs typeface="Calibri" pitchFamily="34" charset="0"/>
              </a:rPr>
              <a:t>Source: RDS-1 2013</a:t>
            </a:r>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a:graphicFrameLocks noChangeAspect="1"/>
          </p:cNvGraphicFramePr>
          <p:nvPr/>
        </p:nvGraphicFramePr>
        <p:xfrm>
          <a:off x="683568" y="764704"/>
          <a:ext cx="8046720" cy="6236208"/>
        </p:xfrm>
        <a:graphic>
          <a:graphicData uri="http://schemas.openxmlformats.org/drawingml/2006/chart">
            <c:chart xmlns:c="http://schemas.openxmlformats.org/drawingml/2006/chart" xmlns:r="http://schemas.openxmlformats.org/officeDocument/2006/relationships" r:id="rId2"/>
          </a:graphicData>
        </a:graphic>
      </p:graphicFrame>
      <p:sp>
        <p:nvSpPr>
          <p:cNvPr id="33795" name="Title 1"/>
          <p:cNvSpPr>
            <a:spLocks noGrp="1"/>
          </p:cNvSpPr>
          <p:nvPr>
            <p:ph type="title"/>
          </p:nvPr>
        </p:nvSpPr>
        <p:spPr/>
        <p:txBody>
          <a:bodyPr/>
          <a:lstStyle/>
          <a:p>
            <a:r>
              <a:rPr lang="en-US" altLang="en-US" smtClean="0">
                <a:solidFill>
                  <a:srgbClr val="FFFF00"/>
                </a:solidFill>
              </a:rPr>
              <a:t>IAEA – LOW projection</a:t>
            </a:r>
          </a:p>
        </p:txBody>
      </p:sp>
      <p:sp>
        <p:nvSpPr>
          <p:cNvPr id="33796" name="AutoShape 4"/>
          <p:cNvSpPr>
            <a:spLocks noChangeAspect="1" noChangeArrowheads="1" noTextEdit="1"/>
          </p:cNvSpPr>
          <p:nvPr/>
        </p:nvSpPr>
        <p:spPr bwMode="auto">
          <a:xfrm>
            <a:off x="827088" y="1098550"/>
            <a:ext cx="7429500" cy="575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p>
        </p:txBody>
      </p:sp>
      <p:sp>
        <p:nvSpPr>
          <p:cNvPr id="6" name="TextBox 5"/>
          <p:cNvSpPr txBox="1">
            <a:spLocks noChangeArrowheads="1"/>
          </p:cNvSpPr>
          <p:nvPr/>
        </p:nvSpPr>
        <p:spPr bwMode="auto">
          <a:xfrm>
            <a:off x="1619250" y="1196975"/>
            <a:ext cx="6205538"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en-US" altLang="en-US" sz="2200" b="1">
                <a:solidFill>
                  <a:srgbClr val="FFFF00"/>
                </a:solidFill>
                <a:latin typeface="Calibri" pitchFamily="34" charset="0"/>
                <a:ea typeface="Calibri" pitchFamily="34" charset="0"/>
                <a:cs typeface="Calibri" pitchFamily="34" charset="0"/>
              </a:rPr>
              <a:t>Capacity in 2030: 456 GW versus 546 GW in 2010 pr.</a:t>
            </a:r>
            <a:endParaRPr lang="en-GB" altLang="en-US" sz="2200" b="1">
              <a:solidFill>
                <a:srgbClr val="FFFF00"/>
              </a:solidFill>
              <a:latin typeface="Calibri" pitchFamily="34" charset="0"/>
              <a:ea typeface="Calibri" pitchFamily="34" charset="0"/>
              <a:cs typeface="Calibri" pitchFamily="34" charset="0"/>
            </a:endParaRPr>
          </a:p>
        </p:txBody>
      </p:sp>
      <p:sp>
        <p:nvSpPr>
          <p:cNvPr id="7" name="TextBox 2"/>
          <p:cNvSpPr txBox="1">
            <a:spLocks noChangeArrowheads="1"/>
          </p:cNvSpPr>
          <p:nvPr/>
        </p:nvSpPr>
        <p:spPr bwMode="auto">
          <a:xfrm>
            <a:off x="1625600" y="1627188"/>
            <a:ext cx="556736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sz="2200" b="1">
                <a:solidFill>
                  <a:srgbClr val="FFFF00"/>
                </a:solidFill>
                <a:latin typeface="Calibri" pitchFamily="34" charset="0"/>
                <a:ea typeface="Calibri" pitchFamily="34" charset="0"/>
                <a:cs typeface="Calibri" pitchFamily="34" charset="0"/>
              </a:rPr>
              <a:t>Nuclear generation share in 2030: 9.9% versus</a:t>
            </a:r>
          </a:p>
          <a:p>
            <a:r>
              <a:rPr lang="en-US" altLang="en-US" sz="2200" b="1">
                <a:solidFill>
                  <a:srgbClr val="FFFF00"/>
                </a:solidFill>
                <a:latin typeface="Calibri" pitchFamily="34" charset="0"/>
                <a:ea typeface="Calibri" pitchFamily="34" charset="0"/>
                <a:cs typeface="Calibri" pitchFamily="34" charset="0"/>
              </a:rPr>
              <a:t>13.8% in 2010 projection</a:t>
            </a:r>
            <a:endParaRPr lang="en-GB" altLang="en-US" sz="2200" b="1">
              <a:solidFill>
                <a:srgbClr val="FFFF00"/>
              </a:solidFill>
              <a:latin typeface="Calibri" pitchFamily="34" charset="0"/>
              <a:ea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p:cNvGraphicFramePr>
            <a:graphicFrameLocks noChangeAspect="1"/>
          </p:cNvGraphicFramePr>
          <p:nvPr/>
        </p:nvGraphicFramePr>
        <p:xfrm>
          <a:off x="683568" y="764704"/>
          <a:ext cx="8046720" cy="6236208"/>
        </p:xfrm>
        <a:graphic>
          <a:graphicData uri="http://schemas.openxmlformats.org/drawingml/2006/chart">
            <c:chart xmlns:c="http://schemas.openxmlformats.org/drawingml/2006/chart" xmlns:r="http://schemas.openxmlformats.org/officeDocument/2006/relationships" r:id="rId2"/>
          </a:graphicData>
        </a:graphic>
      </p:graphicFrame>
      <p:sp>
        <p:nvSpPr>
          <p:cNvPr id="34819" name="Title 1"/>
          <p:cNvSpPr>
            <a:spLocks noGrp="1"/>
          </p:cNvSpPr>
          <p:nvPr>
            <p:ph type="title"/>
          </p:nvPr>
        </p:nvSpPr>
        <p:spPr/>
        <p:txBody>
          <a:bodyPr/>
          <a:lstStyle/>
          <a:p>
            <a:r>
              <a:rPr lang="en-US" altLang="en-US" smtClean="0">
                <a:solidFill>
                  <a:srgbClr val="FFFF00"/>
                </a:solidFill>
              </a:rPr>
              <a:t>IAEA – HIGH projection</a:t>
            </a:r>
          </a:p>
        </p:txBody>
      </p:sp>
      <p:sp>
        <p:nvSpPr>
          <p:cNvPr id="34820" name="AutoShape 4"/>
          <p:cNvSpPr>
            <a:spLocks noChangeAspect="1" noChangeArrowheads="1" noTextEdit="1"/>
          </p:cNvSpPr>
          <p:nvPr/>
        </p:nvSpPr>
        <p:spPr bwMode="auto">
          <a:xfrm>
            <a:off x="827088" y="1098550"/>
            <a:ext cx="7429500" cy="575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p>
        </p:txBody>
      </p:sp>
      <p:sp>
        <p:nvSpPr>
          <p:cNvPr id="6" name="TextBox 5"/>
          <p:cNvSpPr txBox="1">
            <a:spLocks noChangeArrowheads="1"/>
          </p:cNvSpPr>
          <p:nvPr/>
        </p:nvSpPr>
        <p:spPr bwMode="auto">
          <a:xfrm>
            <a:off x="1619250" y="1196975"/>
            <a:ext cx="6205538"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en-US" altLang="en-US" sz="2200" b="1">
                <a:solidFill>
                  <a:srgbClr val="FFFF00"/>
                </a:solidFill>
                <a:latin typeface="Calibri" pitchFamily="34" charset="0"/>
                <a:ea typeface="Calibri" pitchFamily="34" charset="0"/>
                <a:cs typeface="Calibri" pitchFamily="34" charset="0"/>
              </a:rPr>
              <a:t>Capacity in 2030: 722 GW versus 803 GW in 2010 pr.</a:t>
            </a:r>
            <a:endParaRPr lang="en-GB" altLang="en-US" sz="2200" b="1">
              <a:solidFill>
                <a:srgbClr val="FFFF00"/>
              </a:solidFill>
              <a:latin typeface="Calibri" pitchFamily="34" charset="0"/>
              <a:ea typeface="Calibri" pitchFamily="34" charset="0"/>
              <a:cs typeface="Calibri" pitchFamily="34" charset="0"/>
            </a:endParaRPr>
          </a:p>
        </p:txBody>
      </p:sp>
      <p:sp>
        <p:nvSpPr>
          <p:cNvPr id="7" name="TextBox 2"/>
          <p:cNvSpPr txBox="1">
            <a:spLocks noChangeArrowheads="1"/>
          </p:cNvSpPr>
          <p:nvPr/>
        </p:nvSpPr>
        <p:spPr bwMode="auto">
          <a:xfrm>
            <a:off x="1625600" y="1627188"/>
            <a:ext cx="57102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sz="2200" b="1">
                <a:solidFill>
                  <a:srgbClr val="FFFF00"/>
                </a:solidFill>
                <a:latin typeface="Calibri" pitchFamily="34" charset="0"/>
                <a:ea typeface="Calibri" pitchFamily="34" charset="0"/>
                <a:cs typeface="Calibri" pitchFamily="34" charset="0"/>
              </a:rPr>
              <a:t>Nuclear generation share in 2030: 13.5% versus</a:t>
            </a:r>
          </a:p>
          <a:p>
            <a:r>
              <a:rPr lang="en-US" altLang="en-US" sz="2200" b="1">
                <a:solidFill>
                  <a:srgbClr val="FFFF00"/>
                </a:solidFill>
                <a:latin typeface="Calibri" pitchFamily="34" charset="0"/>
                <a:ea typeface="Calibri" pitchFamily="34" charset="0"/>
                <a:cs typeface="Calibri" pitchFamily="34" charset="0"/>
              </a:rPr>
              <a:t>13.8% in 2010 projection</a:t>
            </a:r>
            <a:endParaRPr lang="en-GB" altLang="en-US" sz="2200" b="1">
              <a:solidFill>
                <a:srgbClr val="FFFF00"/>
              </a:solidFill>
              <a:latin typeface="Calibri" pitchFamily="34" charset="0"/>
              <a:ea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179388" y="260350"/>
            <a:ext cx="8856662"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auto" hangingPunct="1">
              <a:spcBef>
                <a:spcPct val="50000"/>
              </a:spcBef>
              <a:spcAft>
                <a:spcPts val="0"/>
              </a:spcAft>
              <a:defRPr/>
            </a:pPr>
            <a:r>
              <a:rPr lang="en-GB" sz="2800" b="1" dirty="0">
                <a:solidFill>
                  <a:srgbClr val="FFFF00"/>
                </a:solidFill>
                <a:effectLst>
                  <a:outerShdw blurRad="38100" dist="38100" dir="2700000" algn="tl">
                    <a:srgbClr val="000000">
                      <a:alpha val="43137"/>
                    </a:srgbClr>
                  </a:outerShdw>
                </a:effectLst>
              </a:rPr>
              <a:t>Nuclear Power Development </a:t>
            </a:r>
            <a:r>
              <a:rPr lang="en-GB" sz="2800" b="1" dirty="0" smtClean="0">
                <a:solidFill>
                  <a:srgbClr val="FFFF00"/>
                </a:solidFill>
                <a:effectLst>
                  <a:outerShdw blurRad="38100" dist="38100" dir="2700000" algn="tl">
                    <a:srgbClr val="000000">
                      <a:alpha val="43137"/>
                    </a:srgbClr>
                  </a:outerShdw>
                </a:effectLst>
              </a:rPr>
              <a:t>in  </a:t>
            </a:r>
            <a:r>
              <a:rPr lang="en-GB" sz="2800" b="1" dirty="0">
                <a:solidFill>
                  <a:srgbClr val="FFFF00"/>
                </a:solidFill>
                <a:effectLst>
                  <a:outerShdw blurRad="38100" dist="38100" dir="2700000" algn="tl">
                    <a:srgbClr val="000000">
                      <a:alpha val="43137"/>
                    </a:srgbClr>
                  </a:outerShdw>
                </a:effectLst>
              </a:rPr>
              <a:t>Different Regions</a:t>
            </a:r>
          </a:p>
        </p:txBody>
      </p:sp>
      <p:pic>
        <p:nvPicPr>
          <p:cNvPr id="13" name="Picture 2" descr="1"/>
          <p:cNvPicPr>
            <a:picLocks noChangeAspect="1" noChangeArrowheads="1"/>
          </p:cNvPicPr>
          <p:nvPr/>
        </p:nvPicPr>
        <p:blipFill>
          <a:blip r:embed="rId2"/>
          <a:srcRect/>
          <a:stretch>
            <a:fillRect/>
          </a:stretch>
        </p:blipFill>
        <p:spPr bwMode="auto">
          <a:xfrm>
            <a:off x="17463" y="1017588"/>
            <a:ext cx="9091612" cy="5837237"/>
          </a:xfrm>
          <a:prstGeom prst="rect">
            <a:avLst/>
          </a:prstGeom>
          <a:ln>
            <a:noFill/>
          </a:ln>
          <a:effectLst>
            <a:outerShdw blurRad="292100" dist="139700" dir="2700000" algn="tl" rotWithShape="0">
              <a:srgbClr val="333333">
                <a:alpha val="65000"/>
              </a:srgbClr>
            </a:outerShdw>
          </a:effectLst>
        </p:spPr>
        <p:style>
          <a:lnRef idx="1">
            <a:schemeClr val="accent1"/>
          </a:lnRef>
          <a:fillRef idx="3">
            <a:schemeClr val="accent1"/>
          </a:fillRef>
          <a:effectRef idx="2">
            <a:schemeClr val="accent1"/>
          </a:effectRef>
          <a:fontRef idx="minor">
            <a:schemeClr val="lt1"/>
          </a:fontRef>
        </p:style>
      </p:pic>
      <p:graphicFrame>
        <p:nvGraphicFramePr>
          <p:cNvPr id="14" name="Chart 13"/>
          <p:cNvGraphicFramePr>
            <a:graphicFrameLocks/>
          </p:cNvGraphicFramePr>
          <p:nvPr/>
        </p:nvGraphicFramePr>
        <p:xfrm>
          <a:off x="255588" y="2012950"/>
          <a:ext cx="2836862" cy="200501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Chart 14"/>
          <p:cNvGraphicFramePr>
            <a:graphicFrameLocks/>
          </p:cNvGraphicFramePr>
          <p:nvPr/>
        </p:nvGraphicFramePr>
        <p:xfrm>
          <a:off x="255588" y="4454525"/>
          <a:ext cx="2836862" cy="200501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6" name="Chart 15"/>
          <p:cNvGraphicFramePr>
            <a:graphicFrameLocks/>
          </p:cNvGraphicFramePr>
          <p:nvPr/>
        </p:nvGraphicFramePr>
        <p:xfrm>
          <a:off x="3063875" y="1214438"/>
          <a:ext cx="2836863" cy="200501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7" name="Chart 16"/>
          <p:cNvGraphicFramePr>
            <a:graphicFrameLocks/>
          </p:cNvGraphicFramePr>
          <p:nvPr/>
        </p:nvGraphicFramePr>
        <p:xfrm>
          <a:off x="3063875" y="4670425"/>
          <a:ext cx="2836863" cy="2005013"/>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8" name="Chart 17"/>
          <p:cNvGraphicFramePr>
            <a:graphicFrameLocks/>
          </p:cNvGraphicFramePr>
          <p:nvPr/>
        </p:nvGraphicFramePr>
        <p:xfrm>
          <a:off x="3711575" y="3086100"/>
          <a:ext cx="2838450" cy="2005013"/>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9" name="Chart 18"/>
          <p:cNvGraphicFramePr>
            <a:graphicFrameLocks/>
          </p:cNvGraphicFramePr>
          <p:nvPr/>
        </p:nvGraphicFramePr>
        <p:xfrm>
          <a:off x="6159500" y="3157538"/>
          <a:ext cx="2838450" cy="2005012"/>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20" name="Chart 19"/>
          <p:cNvGraphicFramePr>
            <a:graphicFrameLocks/>
          </p:cNvGraphicFramePr>
          <p:nvPr/>
        </p:nvGraphicFramePr>
        <p:xfrm>
          <a:off x="5583238" y="1214438"/>
          <a:ext cx="2838450" cy="2005012"/>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21" name="Chart 20"/>
          <p:cNvGraphicFramePr>
            <a:graphicFrameLocks/>
          </p:cNvGraphicFramePr>
          <p:nvPr/>
        </p:nvGraphicFramePr>
        <p:xfrm>
          <a:off x="5943600" y="4886325"/>
          <a:ext cx="2838450" cy="2005013"/>
        </p:xfrm>
        <a:graphic>
          <a:graphicData uri="http://schemas.openxmlformats.org/drawingml/2006/chart">
            <c:chart xmlns:c="http://schemas.openxmlformats.org/drawingml/2006/chart" xmlns:r="http://schemas.openxmlformats.org/officeDocument/2006/relationships" r:id="rId10"/>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0" y="115888"/>
            <a:ext cx="9144000" cy="744537"/>
          </a:xfrm>
        </p:spPr>
        <p:txBody>
          <a:bodyPr/>
          <a:lstStyle/>
          <a:p>
            <a:r>
              <a:rPr lang="en-GB" altLang="en-US" smtClean="0">
                <a:solidFill>
                  <a:srgbClr val="FFFF00"/>
                </a:solidFill>
              </a:rPr>
              <a:t>Post Fukushima: Unchanged drivers</a:t>
            </a:r>
            <a:endParaRPr lang="en-US" altLang="en-US" smtClean="0">
              <a:solidFill>
                <a:srgbClr val="FFFF00"/>
              </a:solidFill>
            </a:endParaRPr>
          </a:p>
        </p:txBody>
      </p:sp>
      <p:sp>
        <p:nvSpPr>
          <p:cNvPr id="274435" name="Text Box 3"/>
          <p:cNvSpPr txBox="1">
            <a:spLocks noChangeArrowheads="1"/>
          </p:cNvSpPr>
          <p:nvPr/>
        </p:nvSpPr>
        <p:spPr bwMode="auto">
          <a:xfrm>
            <a:off x="611188" y="1198563"/>
            <a:ext cx="8208962" cy="603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type="none" w="sm" len="sm"/>
                <a:tailEnd type="none" w="sm" len="sm"/>
              </a14:hiddenLine>
            </a:ext>
          </a:extLst>
        </p:spPr>
        <p:txBody>
          <a:bodyPr>
            <a:spAutoFit/>
          </a:bodyPr>
          <a:lstStyle>
            <a:lvl1pPr marL="447675" indent="-447675">
              <a:defRPr>
                <a:solidFill>
                  <a:schemeClr val="tx1"/>
                </a:solidFill>
                <a:latin typeface="Arial" pitchFamily="34" charset="0"/>
              </a:defRPr>
            </a:lvl1pPr>
            <a:lvl2pPr marL="447675" indent="-447675">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nSpc>
                <a:spcPct val="90000"/>
              </a:lnSpc>
              <a:buClr>
                <a:srgbClr val="FF5050"/>
              </a:buClr>
              <a:buFont typeface="Wingdings" pitchFamily="2" charset="2"/>
              <a:buChar char="Ø"/>
            </a:pPr>
            <a:r>
              <a:rPr lang="en-US" altLang="en-US" sz="3000" b="1">
                <a:solidFill>
                  <a:srgbClr val="FFFFFF"/>
                </a:solidFill>
                <a:latin typeface="Calibri" pitchFamily="34" charset="0"/>
              </a:rPr>
              <a:t>Global energy demand is set to grow          </a:t>
            </a:r>
          </a:p>
          <a:p>
            <a:pPr>
              <a:lnSpc>
                <a:spcPct val="90000"/>
              </a:lnSpc>
              <a:spcAft>
                <a:spcPts val="1500"/>
              </a:spcAft>
              <a:buClr>
                <a:srgbClr val="FF5050"/>
              </a:buClr>
            </a:pPr>
            <a:r>
              <a:rPr lang="en-US" altLang="en-US" sz="3000" b="1" i="1">
                <a:solidFill>
                  <a:srgbClr val="FFFFFF"/>
                </a:solidFill>
                <a:latin typeface="Calibri" pitchFamily="34" charset="0"/>
              </a:rPr>
              <a:t>	Nuclear power expands supply options </a:t>
            </a:r>
          </a:p>
          <a:p>
            <a:pPr lvl="1">
              <a:lnSpc>
                <a:spcPct val="90000"/>
              </a:lnSpc>
              <a:buClr>
                <a:srgbClr val="FF5050"/>
              </a:buClr>
              <a:buFont typeface="Wingdings" pitchFamily="2" charset="2"/>
              <a:buChar char="Ø"/>
            </a:pPr>
            <a:r>
              <a:rPr lang="en-US" altLang="en-US" sz="3000" b="1">
                <a:solidFill>
                  <a:srgbClr val="FFFFFF"/>
                </a:solidFill>
                <a:latin typeface="Calibri" pitchFamily="34" charset="0"/>
              </a:rPr>
              <a:t>Environmental pressures are rising         </a:t>
            </a:r>
          </a:p>
          <a:p>
            <a:pPr lvl="1">
              <a:lnSpc>
                <a:spcPct val="90000"/>
              </a:lnSpc>
              <a:spcAft>
                <a:spcPts val="1500"/>
              </a:spcAft>
              <a:buClr>
                <a:srgbClr val="FF5050"/>
              </a:buClr>
            </a:pPr>
            <a:r>
              <a:rPr lang="en-US" altLang="en-US" sz="3000" b="1" i="1">
                <a:solidFill>
                  <a:srgbClr val="FFFFFF"/>
                </a:solidFill>
                <a:latin typeface="Calibri" pitchFamily="34" charset="0"/>
              </a:rPr>
              <a:t>	Nuclear power has low life-cycle GHG emissions</a:t>
            </a:r>
          </a:p>
          <a:p>
            <a:pPr lvl="1">
              <a:lnSpc>
                <a:spcPct val="90000"/>
              </a:lnSpc>
              <a:buClr>
                <a:srgbClr val="FF5050"/>
              </a:buClr>
              <a:buFont typeface="Wingdings" pitchFamily="2" charset="2"/>
              <a:buChar char="Ø"/>
            </a:pPr>
            <a:r>
              <a:rPr lang="en-US" altLang="en-US" sz="3000" b="1">
                <a:solidFill>
                  <a:srgbClr val="FFFFFF"/>
                </a:solidFill>
                <a:latin typeface="Calibri" pitchFamily="34" charset="0"/>
              </a:rPr>
              <a:t>Energy supply security back on the political agenda           </a:t>
            </a:r>
          </a:p>
          <a:p>
            <a:pPr lvl="1">
              <a:lnSpc>
                <a:spcPct val="90000"/>
              </a:lnSpc>
              <a:spcAft>
                <a:spcPts val="1500"/>
              </a:spcAft>
              <a:buClr>
                <a:srgbClr val="FF5050"/>
              </a:buClr>
            </a:pPr>
            <a:r>
              <a:rPr lang="en-US" altLang="en-US" sz="3000" b="1" i="1">
                <a:solidFill>
                  <a:srgbClr val="FFFFFF"/>
                </a:solidFill>
                <a:latin typeface="Calibri" pitchFamily="34" charset="0"/>
              </a:rPr>
              <a:t>	Nuclear power contributes to energy security </a:t>
            </a:r>
            <a:endParaRPr lang="en-US" altLang="en-US" sz="3000" b="1">
              <a:solidFill>
                <a:srgbClr val="FFFFFF"/>
              </a:solidFill>
              <a:latin typeface="Calibri" pitchFamily="34" charset="0"/>
            </a:endParaRPr>
          </a:p>
          <a:p>
            <a:pPr lvl="1">
              <a:lnSpc>
                <a:spcPct val="90000"/>
              </a:lnSpc>
              <a:buClr>
                <a:srgbClr val="FF5050"/>
              </a:buClr>
              <a:buFont typeface="Wingdings" pitchFamily="2" charset="2"/>
              <a:buChar char="Ø"/>
            </a:pPr>
            <a:r>
              <a:rPr lang="en-US" altLang="en-US" sz="3000" b="1">
                <a:solidFill>
                  <a:srgbClr val="FFFFFF"/>
                </a:solidFill>
                <a:latin typeface="Calibri" pitchFamily="34" charset="0"/>
              </a:rPr>
              <a:t>Reliable base load electricity at predictable and affordable costs for meeting MDGs         </a:t>
            </a:r>
          </a:p>
          <a:p>
            <a:pPr lvl="1">
              <a:lnSpc>
                <a:spcPct val="90000"/>
              </a:lnSpc>
              <a:spcAft>
                <a:spcPts val="1500"/>
              </a:spcAft>
              <a:buClr>
                <a:srgbClr val="FF5050"/>
              </a:buClr>
            </a:pPr>
            <a:r>
              <a:rPr lang="en-US" altLang="en-US" sz="3000" b="1" i="1">
                <a:solidFill>
                  <a:srgbClr val="FFFFFF"/>
                </a:solidFill>
                <a:latin typeface="Calibri" pitchFamily="34" charset="0"/>
              </a:rPr>
              <a:t>	Nuclear power offers stable and predictable generation costs based on low resource costs </a:t>
            </a:r>
          </a:p>
          <a:p>
            <a:pPr>
              <a:lnSpc>
                <a:spcPct val="90000"/>
              </a:lnSpc>
              <a:spcAft>
                <a:spcPts val="1500"/>
              </a:spcAft>
              <a:buClr>
                <a:srgbClr val="FF5050"/>
              </a:buClr>
              <a:buFont typeface="Wingdings" pitchFamily="2" charset="2"/>
              <a:buChar char="Ø"/>
            </a:pPr>
            <a:endParaRPr lang="en-US" altLang="en-US" sz="3000" b="1">
              <a:solidFill>
                <a:srgbClr val="003399"/>
              </a:solidFill>
              <a:latin typeface="Calibri" pitchFamily="34" charset="0"/>
            </a:endParaRPr>
          </a:p>
        </p:txBody>
      </p:sp>
      <p:sp>
        <p:nvSpPr>
          <p:cNvPr id="4" name="Right Arrow 3"/>
          <p:cNvSpPr>
            <a:spLocks noChangeAspect="1"/>
          </p:cNvSpPr>
          <p:nvPr/>
        </p:nvSpPr>
        <p:spPr>
          <a:xfrm>
            <a:off x="6659563" y="2303463"/>
            <a:ext cx="612775" cy="303212"/>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ight Arrow 4"/>
          <p:cNvSpPr>
            <a:spLocks noChangeAspect="1"/>
          </p:cNvSpPr>
          <p:nvPr/>
        </p:nvSpPr>
        <p:spPr>
          <a:xfrm>
            <a:off x="7019925" y="1295400"/>
            <a:ext cx="612775" cy="303213"/>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ight Arrow 5"/>
          <p:cNvSpPr>
            <a:spLocks noChangeAspect="1"/>
          </p:cNvSpPr>
          <p:nvPr/>
        </p:nvSpPr>
        <p:spPr>
          <a:xfrm>
            <a:off x="2484438" y="3716338"/>
            <a:ext cx="611187" cy="303212"/>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ight Arrow 6"/>
          <p:cNvSpPr>
            <a:spLocks noChangeAspect="1"/>
          </p:cNvSpPr>
          <p:nvPr/>
        </p:nvSpPr>
        <p:spPr>
          <a:xfrm>
            <a:off x="6732588" y="5157788"/>
            <a:ext cx="611187" cy="303212"/>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443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74435">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74435">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74435">
                                            <p:txEl>
                                              <p:pRg st="3" end="3"/>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74435">
                                            <p:txEl>
                                              <p:pRg st="4" end="4"/>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274435">
                                            <p:txEl>
                                              <p:pRg st="5" end="5"/>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274435">
                                            <p:txEl>
                                              <p:pRg st="6" end="6"/>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27443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C:\Users\EVRENSELA\Pictures\NPP MAP.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2838" y="836613"/>
            <a:ext cx="11369676" cy="602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Table 4"/>
          <p:cNvGraphicFramePr>
            <a:graphicFrameLocks noGrp="1"/>
          </p:cNvGraphicFramePr>
          <p:nvPr/>
        </p:nvGraphicFramePr>
        <p:xfrm>
          <a:off x="34925" y="4957763"/>
          <a:ext cx="8912226" cy="1423988"/>
        </p:xfrm>
        <a:graphic>
          <a:graphicData uri="http://schemas.openxmlformats.org/drawingml/2006/table">
            <a:tbl>
              <a:tblPr firstRow="1" bandRow="1">
                <a:tableStyleId>{5C22544A-7EE6-4342-B048-85BDC9FD1C3A}</a:tableStyleId>
              </a:tblPr>
              <a:tblGrid>
                <a:gridCol w="2970742"/>
                <a:gridCol w="2970742"/>
                <a:gridCol w="2970742"/>
              </a:tblGrid>
              <a:tr h="711994">
                <a:tc>
                  <a:txBody>
                    <a:bodyPr/>
                    <a:lstStyle/>
                    <a:p>
                      <a:pPr lvl="1" algn="l"/>
                      <a:r>
                        <a:rPr lang="en-GB" sz="1800" b="1" dirty="0" smtClean="0">
                          <a:solidFill>
                            <a:sysClr val="windowText" lastClr="000000"/>
                          </a:solidFill>
                        </a:rPr>
                        <a:t>Operating</a:t>
                      </a:r>
                      <a:endParaRPr lang="en-GB" sz="1800" b="1" dirty="0">
                        <a:solidFill>
                          <a:sysClr val="windowText" lastClr="000000"/>
                        </a:solidFill>
                      </a:endParaRPr>
                    </a:p>
                  </a:txBody>
                  <a:tcPr marL="91452" marR="91452"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lvl="2" indent="0" algn="l"/>
                      <a:r>
                        <a:rPr lang="en-GB" sz="1800" b="1" dirty="0" smtClean="0">
                          <a:solidFill>
                            <a:srgbClr val="333333"/>
                          </a:solidFill>
                        </a:rPr>
                        <a:t>Operating,</a:t>
                      </a:r>
                    </a:p>
                    <a:p>
                      <a:pPr marL="457200" lvl="2" indent="0" algn="l"/>
                      <a:r>
                        <a:rPr lang="en-GB" sz="1800" b="1" dirty="0" smtClean="0">
                          <a:solidFill>
                            <a:srgbClr val="333333"/>
                          </a:solidFill>
                        </a:rPr>
                        <a:t>with plans</a:t>
                      </a:r>
                      <a:r>
                        <a:rPr lang="en-GB" sz="1800" b="1" baseline="0" dirty="0" smtClean="0">
                          <a:solidFill>
                            <a:srgbClr val="333333"/>
                          </a:solidFill>
                        </a:rPr>
                        <a:t> to expand</a:t>
                      </a:r>
                    </a:p>
                  </a:txBody>
                  <a:tcPr marL="91452" marR="91452"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GB" sz="1800" b="1" dirty="0" smtClean="0">
                          <a:solidFill>
                            <a:srgbClr val="333333"/>
                          </a:solidFill>
                        </a:rPr>
                        <a:t>Decided to introduce NP</a:t>
                      </a:r>
                      <a:endParaRPr lang="en-GB" sz="1800" b="1" dirty="0" smtClean="0">
                        <a:solidFill>
                          <a:sysClr val="windowText" lastClr="000000"/>
                        </a:solidFill>
                      </a:endParaRPr>
                    </a:p>
                  </a:txBody>
                  <a:tcPr marL="91452" marR="91452"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711994">
                <a:tc>
                  <a:txBody>
                    <a:bodyPr/>
                    <a:lstStyle/>
                    <a:p>
                      <a:pPr lvl="1" algn="l"/>
                      <a:r>
                        <a:rPr lang="en-GB" sz="1800" b="1" dirty="0" smtClean="0">
                          <a:solidFill>
                            <a:sysClr val="windowText" lastClr="000000"/>
                          </a:solidFill>
                        </a:rPr>
                        <a:t>Operating</a:t>
                      </a:r>
                      <a:r>
                        <a:rPr lang="en-GB" sz="1800" b="1" baseline="0" dirty="0" smtClean="0">
                          <a:solidFill>
                            <a:sysClr val="windowText" lastClr="000000"/>
                          </a:solidFill>
                        </a:rPr>
                        <a:t> &amp; Constructing</a:t>
                      </a:r>
                      <a:endParaRPr lang="en-GB" sz="1800" b="1" dirty="0">
                        <a:solidFill>
                          <a:sysClr val="windowText" lastClr="000000"/>
                        </a:solidFill>
                      </a:endParaRPr>
                    </a:p>
                  </a:txBody>
                  <a:tcPr marL="91452" marR="91452"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lvl="2" indent="0" algn="l"/>
                      <a:r>
                        <a:rPr lang="en-GB" sz="1800" b="1" baseline="0" dirty="0" smtClean="0">
                          <a:solidFill>
                            <a:sysClr val="windowText" lastClr="000000"/>
                          </a:solidFill>
                        </a:rPr>
                        <a:t>Constructing </a:t>
                      </a:r>
                      <a:r>
                        <a:rPr lang="en-GB" sz="1800" b="1" dirty="0" smtClean="0">
                          <a:solidFill>
                            <a:sysClr val="windowText" lastClr="000000"/>
                          </a:solidFill>
                        </a:rPr>
                        <a:t>1. NPP</a:t>
                      </a:r>
                      <a:endParaRPr lang="en-GB" sz="1800" b="1" dirty="0">
                        <a:solidFill>
                          <a:sysClr val="windowText" lastClr="000000"/>
                        </a:solidFill>
                      </a:endParaRPr>
                    </a:p>
                  </a:txBody>
                  <a:tcPr marL="91452" marR="91452"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GB" sz="1800" b="1" baseline="0" dirty="0" smtClean="0">
                          <a:solidFill>
                            <a:srgbClr val="333333"/>
                          </a:solidFill>
                        </a:rPr>
                        <a:t>Considering </a:t>
                      </a:r>
                      <a:r>
                        <a:rPr lang="en-GB" sz="1800" b="1" dirty="0" smtClean="0">
                          <a:solidFill>
                            <a:sysClr val="windowText" lastClr="000000"/>
                          </a:solidFill>
                        </a:rPr>
                        <a:t>NP</a:t>
                      </a:r>
                    </a:p>
                    <a:p>
                      <a:pPr lvl="1" algn="l"/>
                      <a:endParaRPr lang="en-GB" sz="1800" dirty="0">
                        <a:solidFill>
                          <a:srgbClr val="333333"/>
                        </a:solidFill>
                      </a:endParaRPr>
                    </a:p>
                  </a:txBody>
                  <a:tcPr marL="91452" marR="91452" marT="45714" marB="4571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pSp>
        <p:nvGrpSpPr>
          <p:cNvPr id="37898" name="Group 1"/>
          <p:cNvGrpSpPr>
            <a:grpSpLocks/>
          </p:cNvGrpSpPr>
          <p:nvPr/>
        </p:nvGrpSpPr>
        <p:grpSpPr bwMode="auto">
          <a:xfrm>
            <a:off x="107950" y="5041900"/>
            <a:ext cx="6335713" cy="979488"/>
            <a:chOff x="107504" y="4753420"/>
            <a:chExt cx="6336704" cy="979836"/>
          </a:xfrm>
        </p:grpSpPr>
        <p:sp>
          <p:nvSpPr>
            <p:cNvPr id="7" name="Rectangle 6"/>
            <p:cNvSpPr/>
            <p:nvPr/>
          </p:nvSpPr>
          <p:spPr>
            <a:xfrm>
              <a:off x="107504" y="5469637"/>
              <a:ext cx="301672" cy="263619"/>
            </a:xfrm>
            <a:prstGeom prst="rect">
              <a:avLst/>
            </a:prstGeom>
            <a:solidFill>
              <a:srgbClr val="3F48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2400">
                <a:solidFill>
                  <a:srgbClr val="EAEAEA"/>
                </a:solidFill>
              </a:endParaRPr>
            </a:p>
          </p:txBody>
        </p:sp>
        <p:sp>
          <p:nvSpPr>
            <p:cNvPr id="8" name="Rectangle 7"/>
            <p:cNvSpPr/>
            <p:nvPr/>
          </p:nvSpPr>
          <p:spPr>
            <a:xfrm>
              <a:off x="107504" y="4753420"/>
              <a:ext cx="301672" cy="262031"/>
            </a:xfrm>
            <a:prstGeom prst="rect">
              <a:avLst/>
            </a:prstGeom>
            <a:solidFill>
              <a:srgbClr val="949A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2400">
                <a:solidFill>
                  <a:srgbClr val="EAEAEA"/>
                </a:solidFill>
              </a:endParaRPr>
            </a:p>
          </p:txBody>
        </p:sp>
        <p:sp>
          <p:nvSpPr>
            <p:cNvPr id="9" name="Rectangle 8"/>
            <p:cNvSpPr/>
            <p:nvPr/>
          </p:nvSpPr>
          <p:spPr>
            <a:xfrm>
              <a:off x="3119463" y="4753420"/>
              <a:ext cx="301672" cy="262031"/>
            </a:xfrm>
            <a:prstGeom prst="rect">
              <a:avLst/>
            </a:prstGeom>
            <a:solidFill>
              <a:srgbClr val="7A58D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2400">
                <a:solidFill>
                  <a:srgbClr val="EAEAEA"/>
                </a:solidFill>
              </a:endParaRPr>
            </a:p>
          </p:txBody>
        </p:sp>
        <p:sp>
          <p:nvSpPr>
            <p:cNvPr id="10" name="Rectangle 9"/>
            <p:cNvSpPr/>
            <p:nvPr/>
          </p:nvSpPr>
          <p:spPr>
            <a:xfrm>
              <a:off x="6142536" y="5469637"/>
              <a:ext cx="301672" cy="262030"/>
            </a:xfrm>
            <a:prstGeom prst="rect">
              <a:avLst/>
            </a:prstGeom>
            <a:solidFill>
              <a:srgbClr val="8AEA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2400">
                <a:solidFill>
                  <a:srgbClr val="EAEAEA"/>
                </a:solidFill>
              </a:endParaRPr>
            </a:p>
          </p:txBody>
        </p:sp>
        <p:sp>
          <p:nvSpPr>
            <p:cNvPr id="11" name="Rectangle 10"/>
            <p:cNvSpPr/>
            <p:nvPr/>
          </p:nvSpPr>
          <p:spPr>
            <a:xfrm>
              <a:off x="6142536" y="4753420"/>
              <a:ext cx="301672" cy="262031"/>
            </a:xfrm>
            <a:prstGeom prst="rect">
              <a:avLst/>
            </a:prstGeom>
            <a:solidFill>
              <a:srgbClr val="1A86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2400">
                <a:solidFill>
                  <a:srgbClr val="EAEAEA"/>
                </a:solidFill>
              </a:endParaRPr>
            </a:p>
          </p:txBody>
        </p:sp>
        <p:sp>
          <p:nvSpPr>
            <p:cNvPr id="12" name="Rectangle 11"/>
            <p:cNvSpPr/>
            <p:nvPr/>
          </p:nvSpPr>
          <p:spPr>
            <a:xfrm>
              <a:off x="3119463" y="5471225"/>
              <a:ext cx="301672" cy="262031"/>
            </a:xfrm>
            <a:prstGeom prst="rect">
              <a:avLst/>
            </a:prstGeom>
            <a:solidFill>
              <a:srgbClr val="FF7F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2400">
                <a:solidFill>
                  <a:srgbClr val="EAEAEA"/>
                </a:solidFill>
              </a:endParaRPr>
            </a:p>
          </p:txBody>
        </p:sp>
      </p:grpSp>
      <p:sp>
        <p:nvSpPr>
          <p:cNvPr id="16" name="Title 1"/>
          <p:cNvSpPr txBox="1">
            <a:spLocks/>
          </p:cNvSpPr>
          <p:nvPr/>
        </p:nvSpPr>
        <p:spPr bwMode="black">
          <a:xfrm>
            <a:off x="0" y="0"/>
            <a:ext cx="9144000" cy="950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rtl="0" eaLnBrk="1" fontAlgn="base" hangingPunct="1">
              <a:spcBef>
                <a:spcPct val="20000"/>
              </a:spcBef>
              <a:spcAft>
                <a:spcPct val="0"/>
              </a:spcAft>
              <a:defRPr sz="3600" b="1">
                <a:solidFill>
                  <a:srgbClr val="CCECFF"/>
                </a:solidFill>
                <a:latin typeface="+mj-lt"/>
                <a:ea typeface="+mj-ea"/>
                <a:cs typeface="+mj-cs"/>
              </a:defRPr>
            </a:lvl1pPr>
            <a:lvl2pPr algn="l" rtl="0" eaLnBrk="1" fontAlgn="base" hangingPunct="1">
              <a:spcBef>
                <a:spcPct val="20000"/>
              </a:spcBef>
              <a:spcAft>
                <a:spcPct val="0"/>
              </a:spcAft>
              <a:defRPr sz="3600" b="1">
                <a:solidFill>
                  <a:srgbClr val="CCECFF"/>
                </a:solidFill>
                <a:latin typeface="Arial" charset="0"/>
              </a:defRPr>
            </a:lvl2pPr>
            <a:lvl3pPr algn="l" rtl="0" eaLnBrk="1" fontAlgn="base" hangingPunct="1">
              <a:spcBef>
                <a:spcPct val="20000"/>
              </a:spcBef>
              <a:spcAft>
                <a:spcPct val="0"/>
              </a:spcAft>
              <a:defRPr sz="3600" b="1">
                <a:solidFill>
                  <a:srgbClr val="CCECFF"/>
                </a:solidFill>
                <a:latin typeface="Arial" charset="0"/>
              </a:defRPr>
            </a:lvl3pPr>
            <a:lvl4pPr algn="l" rtl="0" eaLnBrk="1" fontAlgn="base" hangingPunct="1">
              <a:spcBef>
                <a:spcPct val="20000"/>
              </a:spcBef>
              <a:spcAft>
                <a:spcPct val="0"/>
              </a:spcAft>
              <a:defRPr sz="3600" b="1">
                <a:solidFill>
                  <a:srgbClr val="CCECFF"/>
                </a:solidFill>
                <a:latin typeface="Arial" charset="0"/>
              </a:defRPr>
            </a:lvl4pPr>
            <a:lvl5pPr algn="l" rtl="0" eaLnBrk="1" fontAlgn="base" hangingPunct="1">
              <a:spcBef>
                <a:spcPct val="20000"/>
              </a:spcBef>
              <a:spcAft>
                <a:spcPct val="0"/>
              </a:spcAft>
              <a:defRPr sz="3600" b="1">
                <a:solidFill>
                  <a:srgbClr val="CCECFF"/>
                </a:solidFill>
                <a:latin typeface="Arial" charset="0"/>
              </a:defRPr>
            </a:lvl5pPr>
            <a:lvl6pPr marL="457200" algn="l" rtl="0" eaLnBrk="1" fontAlgn="base" hangingPunct="1">
              <a:spcBef>
                <a:spcPct val="20000"/>
              </a:spcBef>
              <a:spcAft>
                <a:spcPct val="0"/>
              </a:spcAft>
              <a:defRPr sz="3600" b="1">
                <a:solidFill>
                  <a:srgbClr val="CCECFF"/>
                </a:solidFill>
                <a:latin typeface="Arial" charset="0"/>
              </a:defRPr>
            </a:lvl6pPr>
            <a:lvl7pPr marL="914400" algn="l" rtl="0" eaLnBrk="1" fontAlgn="base" hangingPunct="1">
              <a:spcBef>
                <a:spcPct val="20000"/>
              </a:spcBef>
              <a:spcAft>
                <a:spcPct val="0"/>
              </a:spcAft>
              <a:defRPr sz="3600" b="1">
                <a:solidFill>
                  <a:srgbClr val="CCECFF"/>
                </a:solidFill>
                <a:latin typeface="Arial" charset="0"/>
              </a:defRPr>
            </a:lvl7pPr>
            <a:lvl8pPr marL="1371600" algn="l" rtl="0" eaLnBrk="1" fontAlgn="base" hangingPunct="1">
              <a:spcBef>
                <a:spcPct val="20000"/>
              </a:spcBef>
              <a:spcAft>
                <a:spcPct val="0"/>
              </a:spcAft>
              <a:defRPr sz="3600" b="1">
                <a:solidFill>
                  <a:srgbClr val="CCECFF"/>
                </a:solidFill>
                <a:latin typeface="Arial" charset="0"/>
              </a:defRPr>
            </a:lvl8pPr>
            <a:lvl9pPr marL="1828800" algn="l" rtl="0" eaLnBrk="1" fontAlgn="base" hangingPunct="1">
              <a:spcBef>
                <a:spcPct val="20000"/>
              </a:spcBef>
              <a:spcAft>
                <a:spcPct val="0"/>
              </a:spcAft>
              <a:defRPr sz="3600" b="1">
                <a:solidFill>
                  <a:srgbClr val="CCECFF"/>
                </a:solidFill>
                <a:latin typeface="Arial" charset="0"/>
              </a:defRPr>
            </a:lvl9pPr>
          </a:lstStyle>
          <a:p>
            <a:pPr algn="ctr">
              <a:defRPr/>
            </a:pPr>
            <a:r>
              <a:rPr lang="en-US" dirty="0" smtClean="0">
                <a:solidFill>
                  <a:srgbClr val="FFFF00"/>
                </a:solidFill>
              </a:rPr>
              <a:t>Nuclear Energy 2013</a:t>
            </a:r>
            <a:endParaRPr lang="en-GB" kern="0" dirty="0">
              <a:solidFill>
                <a:srgbClr val="FFFF00"/>
              </a:solidFill>
            </a:endParaRPr>
          </a:p>
        </p:txBody>
      </p:sp>
      <p:sp>
        <p:nvSpPr>
          <p:cNvPr id="37900" name="Slide Number Placeholder 5"/>
          <p:cNvSpPr>
            <a:spLocks noGrp="1"/>
          </p:cNvSpPr>
          <p:nvPr>
            <p:ph type="sldNum" sz="quarter" idx="12"/>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pPr>
            <a:fld id="{B5627D78-DB36-4BBE-A79C-A7B6C4848594}" type="slidenum">
              <a:rPr lang="en-GB" altLang="en-US" smtClean="0">
                <a:solidFill>
                  <a:srgbClr val="D5D7D8"/>
                </a:solidFill>
              </a:rPr>
              <a:pPr fontAlgn="base">
                <a:spcBef>
                  <a:spcPct val="0"/>
                </a:spcBef>
                <a:spcAft>
                  <a:spcPct val="0"/>
                </a:spcAft>
              </a:pPr>
              <a:t>8</a:t>
            </a:fld>
            <a:endParaRPr lang="en-GB" altLang="en-US" smtClean="0">
              <a:solidFill>
                <a:srgbClr val="D5D7D8"/>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t="18714"/>
          <a:stretch/>
        </p:blipFill>
        <p:spPr>
          <a:xfrm>
            <a:off x="5377563" y="5239656"/>
            <a:ext cx="1318021" cy="1615639"/>
          </a:xfrm>
          <a:prstGeom prst="rect">
            <a:avLst/>
          </a:prstGeom>
        </p:spPr>
      </p:pic>
      <p:sp>
        <p:nvSpPr>
          <p:cNvPr id="4" name="Slide Number Placeholder 5"/>
          <p:cNvSpPr>
            <a:spLocks noGrp="1"/>
          </p:cNvSpPr>
          <p:nvPr>
            <p:ph type="sldNum" sz="quarter" idx="12"/>
          </p:nvPr>
        </p:nvSpPr>
        <p:spPr/>
        <p:txBody>
          <a:bodyPr/>
          <a:lstStyle/>
          <a:p>
            <a:pPr>
              <a:defRPr/>
            </a:pPr>
            <a:fld id="{E0EA865F-57CE-40AF-AE49-F6AFD7D8F67B}" type="slidenum">
              <a:rPr lang="en-GB"/>
              <a:pPr>
                <a:defRPr/>
              </a:pPr>
              <a:t>9</a:t>
            </a:fld>
            <a:endParaRPr lang="en-GB"/>
          </a:p>
        </p:txBody>
      </p:sp>
      <p:sp>
        <p:nvSpPr>
          <p:cNvPr id="30723" name="Rectangle 2"/>
          <p:cNvSpPr>
            <a:spLocks noGrp="1" noChangeArrowheads="1"/>
          </p:cNvSpPr>
          <p:nvPr>
            <p:ph type="title"/>
          </p:nvPr>
        </p:nvSpPr>
        <p:spPr/>
        <p:txBody>
          <a:bodyPr/>
          <a:lstStyle/>
          <a:p>
            <a:pPr algn="ctr" eaLnBrk="1" hangingPunct="1"/>
            <a:r>
              <a:rPr lang="en-GB" dirty="0" smtClean="0">
                <a:solidFill>
                  <a:srgbClr val="FFFF00"/>
                </a:solidFill>
              </a:rPr>
              <a:t>IAEA services &amp; products</a:t>
            </a:r>
          </a:p>
        </p:txBody>
      </p:sp>
      <p:sp>
        <p:nvSpPr>
          <p:cNvPr id="30724" name="Rectangle 3"/>
          <p:cNvSpPr>
            <a:spLocks noGrp="1" noChangeArrowheads="1"/>
          </p:cNvSpPr>
          <p:nvPr>
            <p:ph type="body" idx="1"/>
          </p:nvPr>
        </p:nvSpPr>
        <p:spPr>
          <a:xfrm>
            <a:off x="-7055" y="1250869"/>
            <a:ext cx="6552728" cy="4788458"/>
          </a:xfrm>
        </p:spPr>
        <p:txBody>
          <a:bodyPr/>
          <a:lstStyle/>
          <a:p>
            <a:pPr eaLnBrk="1" hangingPunct="1"/>
            <a:r>
              <a:rPr lang="en-GB" b="1" dirty="0" smtClean="0">
                <a:solidFill>
                  <a:srgbClr val="FFFF00"/>
                </a:solidFill>
              </a:rPr>
              <a:t>Peer reviews</a:t>
            </a:r>
          </a:p>
          <a:p>
            <a:pPr eaLnBrk="1" hangingPunct="1"/>
            <a:r>
              <a:rPr lang="en-GB" b="1" dirty="0" smtClean="0">
                <a:solidFill>
                  <a:srgbClr val="FFFF00"/>
                </a:solidFill>
              </a:rPr>
              <a:t>Databanks</a:t>
            </a:r>
          </a:p>
          <a:p>
            <a:pPr eaLnBrk="1" hangingPunct="1"/>
            <a:r>
              <a:rPr lang="en-GB" b="1" dirty="0" smtClean="0">
                <a:solidFill>
                  <a:srgbClr val="FFFF00"/>
                </a:solidFill>
              </a:rPr>
              <a:t>Summaries of experience, new knowledge, best practices</a:t>
            </a:r>
          </a:p>
          <a:p>
            <a:pPr eaLnBrk="1" hangingPunct="1"/>
            <a:r>
              <a:rPr lang="en-GB" b="1" dirty="0" smtClean="0">
                <a:solidFill>
                  <a:srgbClr val="FFFF00"/>
                </a:solidFill>
              </a:rPr>
              <a:t>Training, distance learning</a:t>
            </a:r>
          </a:p>
          <a:p>
            <a:pPr eaLnBrk="1" hangingPunct="1"/>
            <a:r>
              <a:rPr lang="en-GB" b="1" dirty="0" smtClean="0">
                <a:solidFill>
                  <a:srgbClr val="FFFF00"/>
                </a:solidFill>
              </a:rPr>
              <a:t>Standards, guidelines</a:t>
            </a:r>
          </a:p>
          <a:p>
            <a:pPr eaLnBrk="1" hangingPunct="1"/>
            <a:r>
              <a:rPr lang="en-GB" b="1" dirty="0" smtClean="0">
                <a:solidFill>
                  <a:srgbClr val="FFFF00"/>
                </a:solidFill>
              </a:rPr>
              <a:t>Technical ref. documents</a:t>
            </a:r>
          </a:p>
          <a:p>
            <a:pPr eaLnBrk="1" hangingPunct="1"/>
            <a:r>
              <a:rPr lang="en-GB" b="1" dirty="0" smtClean="0">
                <a:solidFill>
                  <a:srgbClr val="FFFF00"/>
                </a:solidFill>
              </a:rPr>
              <a:t>Research coordination</a:t>
            </a:r>
          </a:p>
        </p:txBody>
      </p:sp>
      <p:pic>
        <p:nvPicPr>
          <p:cNvPr id="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1216"/>
          <a:stretch/>
        </p:blipFill>
        <p:spPr bwMode="auto">
          <a:xfrm>
            <a:off x="7026963" y="4872816"/>
            <a:ext cx="1482555" cy="1982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0"/>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11841"/>
          <a:stretch/>
        </p:blipFill>
        <p:spPr bwMode="auto">
          <a:xfrm>
            <a:off x="5868144" y="3135086"/>
            <a:ext cx="1429598" cy="1777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460949" y="3507079"/>
            <a:ext cx="1654880" cy="103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3419872" y="754061"/>
            <a:ext cx="2163575" cy="1518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7" name="Picture 13" descr="INIS">
            <a:hlinkClick r:id="rId8"/>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971162" y="894220"/>
            <a:ext cx="2653159" cy="936410"/>
          </a:xfrm>
          <a:prstGeom prst="rect">
            <a:avLst/>
          </a:prstGeom>
          <a:noFill/>
          <a:extLst>
            <a:ext uri="{909E8E84-426E-40DD-AFC4-6F175D3DCCD1}">
              <a14:hiddenFill xmlns:a14="http://schemas.microsoft.com/office/drawing/2010/main">
                <a:solidFill>
                  <a:srgbClr val="FFFFFF"/>
                </a:solidFill>
              </a14:hiddenFill>
            </a:ext>
          </a:extLst>
        </p:spPr>
      </p:pic>
      <p:pic>
        <p:nvPicPr>
          <p:cNvPr id="1051" name="Picture 27"/>
          <p:cNvPicPr>
            <a:picLocks noChangeAspect="1" noChangeArrowheads="1"/>
          </p:cNvPicPr>
          <p:nvPr/>
        </p:nvPicPr>
        <p:blipFill rotWithShape="1">
          <a:blip r:embed="rId10">
            <a:extLst>
              <a:ext uri="{28A0092B-C50C-407E-A947-70E740481C1C}">
                <a14:useLocalDpi xmlns:a14="http://schemas.microsoft.com/office/drawing/2010/main" val="0"/>
              </a:ext>
            </a:extLst>
          </a:blip>
          <a:srcRect l="3071" t="7775" r="3309" b="60361"/>
          <a:stretch/>
        </p:blipFill>
        <p:spPr bwMode="auto">
          <a:xfrm>
            <a:off x="6690479" y="1945283"/>
            <a:ext cx="2155521" cy="10419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89891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2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072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724">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5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0724">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0724">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0724">
                                            <p:txEl>
                                              <p:pRg st="5" end="5"/>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072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IAEA Dark Blue">
  <a:themeElements>
    <a:clrScheme name="">
      <a:dk1>
        <a:srgbClr val="808080"/>
      </a:dk1>
      <a:lt1>
        <a:srgbClr val="EAEAEA"/>
      </a:lt1>
      <a:dk2>
        <a:srgbClr val="000099"/>
      </a:dk2>
      <a:lt2>
        <a:srgbClr val="EAEAEA"/>
      </a:lt2>
      <a:accent1>
        <a:srgbClr val="99CCFF"/>
      </a:accent1>
      <a:accent2>
        <a:srgbClr val="8681B8"/>
      </a:accent2>
      <a:accent3>
        <a:srgbClr val="AAAACA"/>
      </a:accent3>
      <a:accent4>
        <a:srgbClr val="C8C8C8"/>
      </a:accent4>
      <a:accent5>
        <a:srgbClr val="CAE2FF"/>
      </a:accent5>
      <a:accent6>
        <a:srgbClr val="7974A6"/>
      </a:accent6>
      <a:hlink>
        <a:srgbClr val="FCD3C1"/>
      </a:hlink>
      <a:folHlink>
        <a:srgbClr val="FF9900"/>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808080"/>
    </a:dk1>
    <a:lt1>
      <a:srgbClr val="EAEAEA"/>
    </a:lt1>
    <a:dk2>
      <a:srgbClr val="000099"/>
    </a:dk2>
    <a:lt2>
      <a:srgbClr val="CCECFF"/>
    </a:lt2>
    <a:accent1>
      <a:srgbClr val="99CCFF"/>
    </a:accent1>
    <a:accent2>
      <a:srgbClr val="8681B8"/>
    </a:accent2>
    <a:accent3>
      <a:srgbClr val="AAAACA"/>
    </a:accent3>
    <a:accent4>
      <a:srgbClr val="C8C8C8"/>
    </a:accent4>
    <a:accent5>
      <a:srgbClr val="CAE2FF"/>
    </a:accent5>
    <a:accent6>
      <a:srgbClr val="7974A6"/>
    </a:accent6>
    <a:hlink>
      <a:srgbClr val="FFFFCC"/>
    </a:hlink>
    <a:folHlink>
      <a:srgbClr val="FF9900"/>
    </a:folHlink>
  </a:clrScheme>
</a:themeOverride>
</file>

<file path=ppt/theme/themeOverride2.xml><?xml version="1.0" encoding="utf-8"?>
<a:themeOverride xmlns:a="http://schemas.openxmlformats.org/drawingml/2006/main">
  <a:clrScheme name="">
    <a:dk1>
      <a:srgbClr val="808080"/>
    </a:dk1>
    <a:lt1>
      <a:srgbClr val="EAEAEA"/>
    </a:lt1>
    <a:dk2>
      <a:srgbClr val="000099"/>
    </a:dk2>
    <a:lt2>
      <a:srgbClr val="EAEAEA"/>
    </a:lt2>
    <a:accent1>
      <a:srgbClr val="99CCFF"/>
    </a:accent1>
    <a:accent2>
      <a:srgbClr val="8681B8"/>
    </a:accent2>
    <a:accent3>
      <a:srgbClr val="AAAACA"/>
    </a:accent3>
    <a:accent4>
      <a:srgbClr val="C8C8C8"/>
    </a:accent4>
    <a:accent5>
      <a:srgbClr val="CAE2FF"/>
    </a:accent5>
    <a:accent6>
      <a:srgbClr val="7974A6"/>
    </a:accent6>
    <a:hlink>
      <a:srgbClr val="FCD3C1"/>
    </a:hlink>
    <a:folHlink>
      <a:srgbClr val="FF9900"/>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
    <a:dk1>
      <a:srgbClr val="808080"/>
    </a:dk1>
    <a:lt1>
      <a:srgbClr val="EAEAEA"/>
    </a:lt1>
    <a:dk2>
      <a:srgbClr val="000099"/>
    </a:dk2>
    <a:lt2>
      <a:srgbClr val="EAEAEA"/>
    </a:lt2>
    <a:accent1>
      <a:srgbClr val="99CCFF"/>
    </a:accent1>
    <a:accent2>
      <a:srgbClr val="8681B8"/>
    </a:accent2>
    <a:accent3>
      <a:srgbClr val="AAAACA"/>
    </a:accent3>
    <a:accent4>
      <a:srgbClr val="C8C8C8"/>
    </a:accent4>
    <a:accent5>
      <a:srgbClr val="CAE2FF"/>
    </a:accent5>
    <a:accent6>
      <a:srgbClr val="7974A6"/>
    </a:accent6>
    <a:hlink>
      <a:srgbClr val="FCD3C1"/>
    </a:hlink>
    <a:folHlink>
      <a:srgbClr val="FF9900"/>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2828</TotalTime>
  <Words>1095</Words>
  <Application>Microsoft Office PowerPoint</Application>
  <PresentationFormat>On-screen Show (4:3)</PresentationFormat>
  <Paragraphs>281</Paragraphs>
  <Slides>26</Slides>
  <Notes>20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28" baseType="lpstr">
      <vt:lpstr>IAEA Dark Blue</vt:lpstr>
      <vt:lpstr>Worksheet</vt:lpstr>
      <vt:lpstr>Nuclear Power - Current status:  June 2014</vt:lpstr>
      <vt:lpstr>Nuclear Power - Current status:  June 2014</vt:lpstr>
      <vt:lpstr>World Electricity Production Mix 2012</vt:lpstr>
      <vt:lpstr>IAEA – LOW projection</vt:lpstr>
      <vt:lpstr>IAEA – HIGH projection</vt:lpstr>
      <vt:lpstr>PowerPoint Presentation</vt:lpstr>
      <vt:lpstr>Post Fukushima: Unchanged drivers</vt:lpstr>
      <vt:lpstr>PowerPoint Presentation</vt:lpstr>
      <vt:lpstr>IAEA services &amp; products</vt:lpstr>
      <vt:lpstr>Quantity to Quality</vt:lpstr>
      <vt:lpstr>Integrated Services for developing Nuclear Power Programmes</vt:lpstr>
      <vt:lpstr>Energy Planning balance energy resources sustainably</vt:lpstr>
      <vt:lpstr>Energy Planning: manage changing energy mix</vt:lpstr>
      <vt:lpstr>Energy Planning reaches Member States via…</vt:lpstr>
      <vt:lpstr>PowerPoint Presentation</vt:lpstr>
      <vt:lpstr> Developing Infrastructure for  New Nuclear Power Programmes   </vt:lpstr>
      <vt:lpstr>PowerPoint Presentation</vt:lpstr>
      <vt:lpstr>Integrated Nuclear Infrastructure Reviews</vt:lpstr>
      <vt:lpstr>Nuclear Energy System Assessments (NESAs)</vt:lpstr>
      <vt:lpstr>Nuclear Energy System Assessments (NESAs)</vt:lpstr>
      <vt:lpstr>Experience with NESA</vt:lpstr>
      <vt:lpstr>PowerPoint Presentation</vt:lpstr>
      <vt:lpstr>PowerPoint Presentation</vt:lpstr>
      <vt:lpstr>PowerPoint Presentation</vt:lpstr>
      <vt:lpstr>IAEA services &amp; products</vt:lpstr>
      <vt:lpstr>at your service…</vt:lpstr>
    </vt:vector>
  </TitlesOfParts>
  <Company>IAEA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IAEA NE Dept Presentation</dc:title>
  <dc:creator>EVRENSEL, Ayhan</dc:creator>
  <cp:lastModifiedBy>BYCHKOV, Alexander</cp:lastModifiedBy>
  <cp:revision>127</cp:revision>
  <cp:lastPrinted>2014-04-11T11:48:43Z</cp:lastPrinted>
  <dcterms:created xsi:type="dcterms:W3CDTF">2013-05-24T14:28:11Z</dcterms:created>
  <dcterms:modified xsi:type="dcterms:W3CDTF">2014-06-26T19:10:16Z</dcterms:modified>
</cp:coreProperties>
</file>