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2"/>
  </p:notesMasterIdLst>
  <p:sldIdLst>
    <p:sldId id="265" r:id="rId2"/>
    <p:sldId id="269" r:id="rId3"/>
    <p:sldId id="267" r:id="rId4"/>
    <p:sldId id="282" r:id="rId5"/>
    <p:sldId id="275" r:id="rId6"/>
    <p:sldId id="284" r:id="rId7"/>
    <p:sldId id="316" r:id="rId8"/>
    <p:sldId id="308" r:id="rId9"/>
    <p:sldId id="309" r:id="rId10"/>
    <p:sldId id="314" r:id="rId11"/>
    <p:sldId id="311" r:id="rId12"/>
    <p:sldId id="270" r:id="rId13"/>
    <p:sldId id="288" r:id="rId14"/>
    <p:sldId id="312" r:id="rId15"/>
    <p:sldId id="306" r:id="rId16"/>
    <p:sldId id="305" r:id="rId17"/>
    <p:sldId id="274" r:id="rId18"/>
    <p:sldId id="298" r:id="rId19"/>
    <p:sldId id="277" r:id="rId20"/>
    <p:sldId id="278" r:id="rId21"/>
    <p:sldId id="279" r:id="rId22"/>
    <p:sldId id="280" r:id="rId23"/>
    <p:sldId id="281" r:id="rId24"/>
    <p:sldId id="299" r:id="rId25"/>
    <p:sldId id="295" r:id="rId26"/>
    <p:sldId id="300" r:id="rId27"/>
    <p:sldId id="289" r:id="rId28"/>
    <p:sldId id="297" r:id="rId29"/>
    <p:sldId id="315" r:id="rId30"/>
    <p:sldId id="30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51BF"/>
    <a:srgbClr val="A64EC2"/>
    <a:srgbClr val="A50021"/>
    <a:srgbClr val="FF6600"/>
    <a:srgbClr val="00CC66"/>
    <a:srgbClr val="E2691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61" autoAdjust="0"/>
    <p:restoredTop sz="94660"/>
  </p:normalViewPr>
  <p:slideViewPr>
    <p:cSldViewPr>
      <p:cViewPr varScale="1">
        <p:scale>
          <a:sx n="120" d="100"/>
          <a:sy n="120" d="100"/>
        </p:scale>
        <p:origin x="-5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FEC1A8-7531-459D-8A39-5B0DFCD0C3DF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E8A6C7-3C97-4D97-A06C-890BE21B21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E8A6C7-3C97-4D97-A06C-890BE21B210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E8A6C7-3C97-4D97-A06C-890BE21B210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E8A6C7-3C97-4D97-A06C-890BE21B2100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E8A6C7-3C97-4D97-A06C-890BE21B2100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2BCFDA-7538-4B20-BC99-388915D9B52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64D4F9-AF6C-432F-98C6-199F0E2A5E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2BCFDA-7538-4B20-BC99-388915D9B52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64D4F9-AF6C-432F-98C6-199F0E2A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2BCFDA-7538-4B20-BC99-388915D9B52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64D4F9-AF6C-432F-98C6-199F0E2A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2BCFDA-7538-4B20-BC99-388915D9B52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64D4F9-AF6C-432F-98C6-199F0E2A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2BCFDA-7538-4B20-BC99-388915D9B52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64D4F9-AF6C-432F-98C6-199F0E2A5E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2BCFDA-7538-4B20-BC99-388915D9B52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64D4F9-AF6C-432F-98C6-199F0E2A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2BCFDA-7538-4B20-BC99-388915D9B52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64D4F9-AF6C-432F-98C6-199F0E2A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2BCFDA-7538-4B20-BC99-388915D9B52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64D4F9-AF6C-432F-98C6-199F0E2A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2BCFDA-7538-4B20-BC99-388915D9B52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64D4F9-AF6C-432F-98C6-199F0E2A5E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2BCFDA-7538-4B20-BC99-388915D9B52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64D4F9-AF6C-432F-98C6-199F0E2A5E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2BCFDA-7538-4B20-BC99-388915D9B52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264D4F9-AF6C-432F-98C6-199F0E2A5E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F2BCFDA-7538-4B20-BC99-388915D9B52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264D4F9-AF6C-432F-98C6-199F0E2A5E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836712"/>
            <a:ext cx="7056784" cy="230425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800" b="1" cap="small" dirty="0" smtClean="0">
                <a:solidFill>
                  <a:schemeClr val="accent2">
                    <a:lumMod val="50000"/>
                  </a:schemeClr>
                </a:solidFill>
              </a:rPr>
              <a:t>Фонд содействия образований развитию муниципальных</a:t>
            </a:r>
            <a:endParaRPr lang="ru-RU" sz="3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3800" b="1" dirty="0" smtClean="0">
                <a:solidFill>
                  <a:schemeClr val="accent2">
                    <a:lumMod val="50000"/>
                  </a:schemeClr>
                </a:solidFill>
              </a:rPr>
              <a:t>«Ассоциация территорий расположения атомных электростанций»</a:t>
            </a:r>
            <a:endParaRPr lang="ru-RU" sz="3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6" name="Picture 2" descr="E:\Сетевые документы\атом бланк\вариант_рабочий_цвет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1196752"/>
            <a:ext cx="1728192" cy="165618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851920" y="4509120"/>
            <a:ext cx="4968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cs typeface="Aharoni" pitchFamily="2" charset="-79"/>
              </a:rPr>
              <a:t>Председатель Фонда «АТР АЭС»     </a:t>
            </a:r>
          </a:p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cs typeface="Aharoni" pitchFamily="2" charset="-79"/>
              </a:rPr>
              <a:t>Пётр Петрович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cs typeface="Aharoni" pitchFamily="2" charset="-79"/>
              </a:rPr>
              <a:t>Горчанюк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cs typeface="Aharoni" pitchFamily="2" charset="-79"/>
            </a:endParaRPr>
          </a:p>
        </p:txBody>
      </p:sp>
      <p:pic>
        <p:nvPicPr>
          <p:cNvPr id="11" name="Рисунок 10" descr="ND4_478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7624" y="3429000"/>
            <a:ext cx="1872208" cy="27363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620688"/>
            <a:ext cx="7992888" cy="5544616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 2014 году Фонд «АТР АЭС» выступил одним из спонсоров 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VII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Фестиваля аккордеонистов и баянистов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 г.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Пакш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(Венгрия)</a:t>
            </a:r>
          </a:p>
          <a:p>
            <a:pPr algn="ctr">
              <a:buNone/>
            </a:pPr>
            <a:endParaRPr lang="ru-RU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 рамках фестиваля 25 – 28 июня состоится </a:t>
            </a:r>
            <a:endParaRPr lang="en-US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I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Международный конкурс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аккордеонистов и баянистов, в котором примут участие 4 юных музыканта, представляющие 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г. Волгодонск, г. Рославль и г. Балаково</a:t>
            </a:r>
          </a:p>
          <a:p>
            <a:pPr algn="ctr">
              <a:buNone/>
            </a:pPr>
            <a:endParaRPr lang="ru-RU" sz="2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Все они  стали победителями городских отборочных туров, проведенных в городах присутствия АЭС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602048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effectLst/>
              </a:rPr>
              <a:t/>
            </a:r>
            <a:br>
              <a:rPr lang="ru-RU" sz="3600" b="1" dirty="0" smtClean="0">
                <a:solidFill>
                  <a:schemeClr val="bg2">
                    <a:lumMod val="50000"/>
                  </a:schemeClr>
                </a:solidFill>
                <a:effectLst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В ходе заседаний правлений Фонда «АТР АЭС» рассматривались следующие вопросы: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268760"/>
            <a:ext cx="7818072" cy="4248472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О проблемных вопросах в сфере здравоохранения и медицинского обслуживания населения МО расположения атомных станций с участием представителей ФМБА. </a:t>
            </a:r>
            <a:b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По итогам принятых решений было направлено письмо в адрес руководства </a:t>
            </a:r>
            <a:r>
              <a:rPr lang="ru-RU" sz="2600" b="1" dirty="0" err="1" smtClean="0">
                <a:solidFill>
                  <a:schemeClr val="accent2">
                    <a:lumMod val="50000"/>
                  </a:schemeClr>
                </a:solidFill>
              </a:rPr>
              <a:t>Госкорпорации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 «</a:t>
            </a:r>
            <a:r>
              <a:rPr lang="ru-RU" sz="2600" b="1" dirty="0" err="1" smtClean="0">
                <a:solidFill>
                  <a:schemeClr val="accent2">
                    <a:lumMod val="50000"/>
                  </a:schemeClr>
                </a:solidFill>
              </a:rPr>
              <a:t>Росатом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» и ФМБА.</a:t>
            </a:r>
          </a:p>
          <a:p>
            <a:pPr lvl="0"/>
            <a:endParaRPr lang="ru-RU" sz="2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О ходе реализации заключенных между </a:t>
            </a:r>
            <a:r>
              <a:rPr lang="ru-RU" sz="2600" b="1" dirty="0" err="1" smtClean="0">
                <a:solidFill>
                  <a:schemeClr val="accent2">
                    <a:lumMod val="50000"/>
                  </a:schemeClr>
                </a:solidFill>
              </a:rPr>
              <a:t>Госкорпорацией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 «</a:t>
            </a:r>
            <a:r>
              <a:rPr lang="ru-RU" sz="2600" b="1" dirty="0" err="1" smtClean="0">
                <a:solidFill>
                  <a:schemeClr val="accent2">
                    <a:lumMod val="50000"/>
                  </a:schemeClr>
                </a:solidFill>
              </a:rPr>
              <a:t>Росатом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», </a:t>
            </a:r>
            <a:b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ОАО «Концерн </a:t>
            </a:r>
            <a:r>
              <a:rPr lang="ru-RU" sz="2600" b="1" dirty="0" err="1" smtClean="0">
                <a:solidFill>
                  <a:schemeClr val="accent2">
                    <a:lumMod val="50000"/>
                  </a:schemeClr>
                </a:solidFill>
              </a:rPr>
              <a:t>Росэнергоатом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» и субъектами РФ соглашений о сотрудничестве.</a:t>
            </a:r>
          </a:p>
          <a:p>
            <a:endParaRPr lang="ru-RU" sz="2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О социальном партнерстве общества, бизнеса и государства в контексте реализации проектов Концерна и </a:t>
            </a:r>
            <a:r>
              <a:rPr lang="ru-RU" sz="2600" b="1" dirty="0" err="1" smtClean="0">
                <a:solidFill>
                  <a:schemeClr val="accent2">
                    <a:lumMod val="50000"/>
                  </a:schemeClr>
                </a:solidFill>
              </a:rPr>
              <a:t>Госкорпорации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 «</a:t>
            </a:r>
            <a:r>
              <a:rPr lang="ru-RU" sz="2600" b="1" dirty="0" err="1" smtClean="0">
                <a:solidFill>
                  <a:schemeClr val="accent2">
                    <a:lumMod val="50000"/>
                  </a:schemeClr>
                </a:solidFill>
              </a:rPr>
              <a:t>Росатом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».</a:t>
            </a:r>
          </a:p>
          <a:p>
            <a:endParaRPr lang="ru-RU" sz="2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О направлениях развития международного сотрудничества с партнерами из Венгрии и Республики Беларусь.</a:t>
            </a:r>
          </a:p>
          <a:p>
            <a:endParaRPr lang="ru-RU" sz="2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 О программах, направленных на  повышение приемлемости  атомной энергетики населением </a:t>
            </a:r>
            <a:r>
              <a:rPr lang="ru-RU" sz="2600" b="1" dirty="0" err="1" smtClean="0">
                <a:solidFill>
                  <a:schemeClr val="accent2">
                    <a:lumMod val="50000"/>
                  </a:schemeClr>
                </a:solidFill>
              </a:rPr>
              <a:t>атомградов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</a:rPr>
              <a:t>Практически на каждом заседании Концерн дает исчерпывающую информацию о безопасной работе атомных станций, организует экскурсии на АЭС. Это дает возможность главам городов выступать экспертами и ньюсмейкерами по этим темам при работе с населением муниципальных образований.</a:t>
            </a:r>
            <a:endParaRPr lang="ru-RU" sz="2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2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endParaRPr lang="ru-RU" sz="24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764704"/>
            <a:ext cx="7992888" cy="5544616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Фонд «АТР АЭС» ежегодно проводит открытый конкурс социально значимых проектов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Цель конкурса - поддержка инициатив некоммерческих организаций по созданию и поддержанию комфортной социальной среды в пристанционных городах и районах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journali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2132856"/>
            <a:ext cx="6696744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827584" y="980728"/>
            <a:ext cx="8172400" cy="14401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Победителями в конкурсах 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соцпроектов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стали: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 2013 году – </a:t>
            </a:r>
            <a:r>
              <a:rPr lang="ru-RU" sz="2400" b="1" dirty="0" smtClean="0">
                <a:solidFill>
                  <a:srgbClr val="C00000"/>
                </a:solidFill>
              </a:rPr>
              <a:t>39 проектов</a:t>
            </a:r>
          </a:p>
          <a:p>
            <a:pPr algn="ctr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 2014 году – </a:t>
            </a:r>
            <a:r>
              <a:rPr lang="ru-RU" sz="2400" b="1" dirty="0" smtClean="0">
                <a:solidFill>
                  <a:srgbClr val="C00000"/>
                </a:solidFill>
              </a:rPr>
              <a:t>41 проект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1619672" y="3140968"/>
            <a:ext cx="6984776" cy="2664296"/>
          </a:xfrm>
          <a:prstGeom prst="foldedCorner">
            <a:avLst/>
          </a:prstGeom>
          <a:gradFill>
            <a:gsLst>
              <a:gs pos="0">
                <a:schemeClr val="bg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  <a:latin typeface="Book Antiqua" pitchFamily="18" charset="0"/>
              <a:ea typeface="Calibri" pitchFamily="34" charset="0"/>
              <a:cs typeface="Arial" pitchFamily="34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Открытый конкурс социальных проектов вызвал большой интерес населения, реализация проектов</a:t>
            </a:r>
            <a:r>
              <a:rPr lang="en-US" b="1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-</a:t>
            </a:r>
            <a:r>
              <a:rPr lang="ru-RU" b="1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победителей является важным вкладом в социально-экономическое развитие </a:t>
            </a:r>
            <a:r>
              <a:rPr lang="ru-RU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территорий расположения атомных электростанций.</a:t>
            </a:r>
          </a:p>
          <a:p>
            <a:pPr algn="ctr"/>
            <a:endParaRPr lang="ru-RU" dirty="0" smtClean="0">
              <a:solidFill>
                <a:srgbClr val="002060"/>
              </a:solidFill>
              <a:ea typeface="Times New Roman" pitchFamily="18" charset="0"/>
              <a:cs typeface="Arial" pitchFamily="34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ea typeface="Times New Roman" pitchFamily="18" charset="0"/>
                <a:cs typeface="Arial" pitchFamily="34" charset="0"/>
              </a:rPr>
              <a:t>Поддержка  социально ориентированной деятельности некоммерческих организаций способствует улучшению социального климата,</a:t>
            </a:r>
            <a:r>
              <a:rPr lang="ru-RU" b="1" dirty="0" smtClean="0">
                <a:solidFill>
                  <a:srgbClr val="002060"/>
                </a:solidFill>
                <a:ea typeface="Calibri" pitchFamily="34" charset="0"/>
                <a:cs typeface="Arial" pitchFamily="34" charset="0"/>
              </a:rPr>
              <a:t> популяризации атомной энергетики</a:t>
            </a:r>
            <a:r>
              <a:rPr lang="ru-RU" b="1" dirty="0" smtClean="0">
                <a:solidFill>
                  <a:schemeClr val="tx1"/>
                </a:solidFill>
                <a:latin typeface="Book Antiqua" pitchFamily="18" charset="0"/>
                <a:ea typeface="Calibri" pitchFamily="34" charset="0"/>
                <a:cs typeface="Arial" pitchFamily="34" charset="0"/>
              </a:rPr>
              <a:t>.</a:t>
            </a:r>
            <a:endParaRPr lang="ru-RU" b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252681" y="43934"/>
            <a:ext cx="63863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772816"/>
            <a:ext cx="7992888" cy="360040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Представители Фонда «АТР АЭС» 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П.П.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Горчанюк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 и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Ю.И.Пегусов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 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вошли в состав Комиссии заинтересованных сторон </a:t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ОАО «Концерн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Росэнергоатом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» по заверению публичного годового отчета за 2013 год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4" name="Picture 2" descr="E:\Сетевые документы\атом бланк\вариант_рабочий_цвет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5229200"/>
            <a:ext cx="1521229" cy="1542011"/>
          </a:xfrm>
          <a:prstGeom prst="rect">
            <a:avLst/>
          </a:prstGeom>
          <a:noFill/>
        </p:spPr>
      </p:pic>
      <p:pic>
        <p:nvPicPr>
          <p:cNvPr id="1026" name="Picture 2" descr="E:\Сетевые документы\1585311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0"/>
            <a:ext cx="3312368" cy="1867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836712"/>
            <a:ext cx="2993536" cy="77809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Заседание правления Фонда «АТР АЭС»</a:t>
            </a:r>
            <a:b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 г. Балаково</a:t>
            </a:r>
            <a:endParaRPr lang="ru-RU" sz="1800" b="1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4" name="Picture 2" descr="C:\Users\Olya\Desktop\Фото\DSC_3101 - балаков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5427434" cy="3611488"/>
          </a:xfrm>
          <a:prstGeom prst="rect">
            <a:avLst/>
          </a:prstGeom>
          <a:noFill/>
        </p:spPr>
      </p:pic>
      <p:pic>
        <p:nvPicPr>
          <p:cNvPr id="2050" name="Picture 2" descr="C:\Users\Olya\Desktop\Фото\DSC_3125 - балаков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780928"/>
            <a:ext cx="5868144" cy="39047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Olya\Desktop\Фото\3311 - балаков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789" y="548680"/>
            <a:ext cx="8702689" cy="60916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96944" cy="64807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Визит на Смоленскую АЭС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10" name="Содержимое 9" descr="Общее фот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1" y="908721"/>
            <a:ext cx="5688632" cy="3600400"/>
          </a:xfrm>
        </p:spPr>
      </p:pic>
      <p:pic>
        <p:nvPicPr>
          <p:cNvPr id="11" name="Рисунок 10" descr="Смоленская АЭС 2.07.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3573016"/>
            <a:ext cx="4968552" cy="316835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11560" y="5805264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ea typeface="+mj-ea"/>
                <a:cs typeface="+mj-cs"/>
              </a:rPr>
              <a:t>Июль 2013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93610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Совместная работа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с Ассоциацией ЗАТО атомной промышленности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18434" name="Picture 2" descr="E:\Сетевые документы\Фонд АТР АЭС\Экскурсия по Смоленской АЭ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700808"/>
            <a:ext cx="3456384" cy="4680520"/>
          </a:xfrm>
          <a:prstGeom prst="rect">
            <a:avLst/>
          </a:prstGeom>
          <a:noFill/>
        </p:spPr>
      </p:pic>
      <p:pic>
        <p:nvPicPr>
          <p:cNvPr id="7" name="Содержимое 6" descr="DSC0317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067944" y="2636912"/>
            <a:ext cx="4896544" cy="3744416"/>
          </a:xfrm>
        </p:spPr>
      </p:pic>
      <p:pic>
        <p:nvPicPr>
          <p:cNvPr id="8" name="Рисунок 7" descr="вариант_рабочий_цвет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64288" y="1196752"/>
            <a:ext cx="1377584" cy="132717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 flipH="1">
            <a:off x="4139952" y="213285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г. Десногорск, 01.07.2013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571184" cy="79208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Совместная поездка Фонда  «АТР АЭС» и Ассоциации ЗАТО атомной промышленности в Республику Беларусь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4" name="Содержимое 3" descr="IMG_557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556792"/>
            <a:ext cx="7920880" cy="505297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816096"/>
            <a:ext cx="8136904" cy="462912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О создании Фонда «АТР АЭС» </a:t>
            </a:r>
          </a:p>
          <a:p>
            <a:pPr algn="ctr">
              <a:buNone/>
            </a:pPr>
            <a:endParaRPr lang="ru-RU" sz="3000" dirty="0" smtClean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  <a:p>
            <a:pPr lvl="0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20.09.2012  в г. Курчатове Курской области состоялось учредительное собрание, на котором было принято решение о создании Фонда «АТР АЭС»</a:t>
            </a:r>
          </a:p>
          <a:p>
            <a:pPr lvl="0">
              <a:buNone/>
            </a:pPr>
            <a:endParaRPr lang="ru-RU" sz="2400" b="1" dirty="0" smtClean="0">
              <a:solidFill>
                <a:schemeClr val="accent2">
                  <a:lumMod val="50000"/>
                </a:schemeClr>
              </a:solidFill>
              <a:cs typeface="Times New Roman" pitchFamily="18" charset="0"/>
            </a:endParaRPr>
          </a:p>
          <a:p>
            <a:pPr lvl="0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06.02.2013 Фонд «АТР АЭС» зарегистрирован в Министерстве юстиции РФ</a:t>
            </a: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4" name="Picture 1" descr="E:\Сетевые документы\атом бланк\t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5013176"/>
            <a:ext cx="2182148" cy="15121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704088"/>
            <a:ext cx="3168352" cy="243688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Встречи с преподавателями ВУЗов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и ветеранами ВОВ Республики Беларусь</a:t>
            </a:r>
            <a:r>
              <a:rPr lang="ru-RU" sz="2000" dirty="0" smtClean="0">
                <a:latin typeface="Book Antiqua" pitchFamily="18" charset="0"/>
              </a:rPr>
              <a:t/>
            </a:r>
            <a:br>
              <a:rPr lang="ru-RU" sz="2000" dirty="0" smtClean="0">
                <a:latin typeface="Book Antiqua" pitchFamily="18" charset="0"/>
              </a:rPr>
            </a:br>
            <a:r>
              <a:rPr lang="ru-RU" sz="2000" dirty="0" smtClean="0">
                <a:latin typeface="Book Antiqua" pitchFamily="18" charset="0"/>
              </a:rPr>
              <a:t/>
            </a:r>
            <a:br>
              <a:rPr lang="ru-RU" sz="2000" dirty="0" smtClean="0">
                <a:latin typeface="Book Antiqua" pitchFamily="18" charset="0"/>
              </a:rPr>
            </a:br>
            <a:endParaRPr lang="ru-RU" sz="2000" dirty="0">
              <a:latin typeface="Book Antiqua" pitchFamily="18" charset="0"/>
            </a:endParaRPr>
          </a:p>
        </p:txBody>
      </p:sp>
      <p:pic>
        <p:nvPicPr>
          <p:cNvPr id="6" name="Содержимое 5" descr="IMG_56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692696"/>
            <a:ext cx="5040560" cy="3816424"/>
          </a:xfrm>
        </p:spPr>
      </p:pic>
      <p:pic>
        <p:nvPicPr>
          <p:cNvPr id="7" name="Рисунок 6" descr="IMG_56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3429000"/>
            <a:ext cx="4932040" cy="328802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507288" cy="57606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Посещение Брестской крепости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8" name="Содержимое 7" descr="IMG_58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124744"/>
            <a:ext cx="4752528" cy="3096344"/>
          </a:xfrm>
        </p:spPr>
      </p:pic>
      <p:pic>
        <p:nvPicPr>
          <p:cNvPr id="9" name="Рисунок 8" descr="IMG_58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2996952"/>
            <a:ext cx="5256584" cy="3600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704088"/>
            <a:ext cx="2962672" cy="142876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Встреча с руководством Гродненской области  и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Островецкого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 района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4" name="Содержимое 3" descr="IMG_6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5328592" cy="3885381"/>
          </a:xfrm>
        </p:spPr>
      </p:pic>
      <p:pic>
        <p:nvPicPr>
          <p:cNvPr id="6" name="Рисунок 5" descr="IMG_60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996952"/>
            <a:ext cx="5220072" cy="376808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836712"/>
            <a:ext cx="3168352" cy="158417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На стройплощадке АЭС в  г. Островец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Республики Беларусь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Июль, 2013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/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endParaRPr lang="ru-RU" sz="2800" b="1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4" name="Содержимое 3" descr="IMG_607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16633"/>
            <a:ext cx="5380310" cy="3816424"/>
          </a:xfrm>
        </p:spPr>
      </p:pic>
      <p:pic>
        <p:nvPicPr>
          <p:cNvPr id="6" name="Рисунок 5" descr="IMG_61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3888" y="2780928"/>
            <a:ext cx="5400600" cy="387011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432048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Визит в Венгрию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5" name="Рисунок 4" descr="_DSC3557.JPG"/>
          <p:cNvPicPr>
            <a:picLocks noChangeAspect="1"/>
          </p:cNvPicPr>
          <p:nvPr/>
        </p:nvPicPr>
        <p:blipFill>
          <a:blip r:embed="rId2" cstate="print"/>
          <a:srcRect l="-2612" t="-1958" r="-1904" b="6008"/>
          <a:stretch>
            <a:fillRect/>
          </a:stretch>
        </p:blipFill>
        <p:spPr>
          <a:xfrm>
            <a:off x="0" y="3068960"/>
            <a:ext cx="5995768" cy="3672408"/>
          </a:xfrm>
          <a:prstGeom prst="rect">
            <a:avLst/>
          </a:prstGeom>
        </p:spPr>
      </p:pic>
      <p:pic>
        <p:nvPicPr>
          <p:cNvPr id="7" name="Содержимое 6" descr="_DSC360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75856" y="764704"/>
            <a:ext cx="5715233" cy="3499018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2168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АЭС в г. </a:t>
            </a:r>
            <a:r>
              <a:rPr lang="ru-RU" sz="3100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Пакш</a:t>
            </a:r>
            <a: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, Венгрия</a:t>
            </a:r>
            <a:br>
              <a:rPr lang="ru-RU" sz="31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  <a:cs typeface="Times New Roman" pitchFamily="18" charset="0"/>
              </a:rPr>
              <a:t>Октябрь, 2013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5" name="Рисунок 4" descr="DSC040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764704"/>
            <a:ext cx="7884368" cy="591327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2304256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Венгрия, 2013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endParaRPr lang="ru-RU" sz="1600" b="1" dirty="0"/>
          </a:p>
        </p:txBody>
      </p:sp>
      <p:pic>
        <p:nvPicPr>
          <p:cNvPr id="6" name="Рисунок 5" descr="DSC041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5803" y="98630"/>
            <a:ext cx="6168685" cy="4626514"/>
          </a:xfrm>
          <a:prstGeom prst="rect">
            <a:avLst/>
          </a:prstGeom>
        </p:spPr>
      </p:pic>
      <p:pic>
        <p:nvPicPr>
          <p:cNvPr id="4" name="Содержимое 3" descr="DSC0412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2564904"/>
            <a:ext cx="3024336" cy="4032448"/>
          </a:xfrm>
        </p:spPr>
      </p:pic>
      <p:sp>
        <p:nvSpPr>
          <p:cNvPr id="8" name="TextBox 7"/>
          <p:cNvSpPr txBox="1"/>
          <p:nvPr/>
        </p:nvSpPr>
        <p:spPr>
          <a:xfrm>
            <a:off x="3635896" y="4869160"/>
            <a:ext cx="55081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Возложение цветов к памятнику советским воинам, погибшим при освобождении  венгерской земли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в годы второй мировой войны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064" y="5445224"/>
            <a:ext cx="8424936" cy="108012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Заседание правления Фонда содействия развитию муниципальных образований «Ассоциация территорий развития атомных электростанций»</a:t>
            </a:r>
            <a:b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Ноябрь 2013, Волгодонск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4" name="Содержимое 3" descr="VDN_79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1745" y="404664"/>
            <a:ext cx="7138338" cy="4824536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VDN_79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504" y="116632"/>
            <a:ext cx="7171267" cy="4800600"/>
          </a:xfrm>
          <a:ln w="28575">
            <a:solidFill>
              <a:srgbClr val="002060"/>
            </a:solidFill>
          </a:ln>
        </p:spPr>
      </p:pic>
      <p:pic>
        <p:nvPicPr>
          <p:cNvPr id="7" name="Рисунок 6" descr="VDN_79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3387333"/>
            <a:ext cx="5184576" cy="3470667"/>
          </a:xfrm>
          <a:prstGeom prst="rect">
            <a:avLst/>
          </a:prstGeom>
          <a:ln w="57150">
            <a:solidFill>
              <a:srgbClr val="C00000"/>
            </a:solidFill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107504" y="5085184"/>
            <a:ext cx="3600400" cy="1584176"/>
          </a:xfrm>
          <a:prstGeom prst="roundRect">
            <a:avLst/>
          </a:prstGeom>
          <a:gradFill flip="none" rotWithShape="1">
            <a:gsLst>
              <a:gs pos="0">
                <a:schemeClr val="bg2">
                  <a:lumMod val="7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Заседание Правления Фонда «АТР АЭС» </a:t>
            </a:r>
          </a:p>
          <a:p>
            <a:pPr algn="ctr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endParaRPr lang="ru-RU" b="1" dirty="0" smtClean="0">
              <a:solidFill>
                <a:srgbClr val="002060"/>
              </a:solidFill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5085184"/>
            <a:ext cx="3312368" cy="79208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г. Волгодонск, ноябрь 2013 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effectLst/>
            </a:endParaRPr>
          </a:p>
        </p:txBody>
      </p:sp>
      <p:pic>
        <p:nvPicPr>
          <p:cNvPr id="6" name="Содержимое 5" descr="AM4A824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r="1510" b="3231"/>
          <a:stretch>
            <a:fillRect/>
          </a:stretch>
        </p:blipFill>
        <p:spPr>
          <a:xfrm>
            <a:off x="179512" y="188640"/>
            <a:ext cx="7092131" cy="4645496"/>
          </a:xfrm>
        </p:spPr>
      </p:pic>
      <p:pic>
        <p:nvPicPr>
          <p:cNvPr id="7" name="Рисунок 6" descr="AM4A80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5976" y="3645024"/>
            <a:ext cx="4680012" cy="312000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476672"/>
            <a:ext cx="7776864" cy="5904656"/>
          </a:xfrm>
          <a:noFill/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9600" b="1" dirty="0" smtClean="0">
                <a:solidFill>
                  <a:schemeClr val="accent2">
                    <a:lumMod val="50000"/>
                  </a:schemeClr>
                </a:solidFill>
              </a:rPr>
              <a:t>Учредителями Фонда «АТР АЭС» являются:</a:t>
            </a:r>
          </a:p>
          <a:p>
            <a:pPr algn="ctr">
              <a:buNone/>
            </a:pPr>
            <a:endParaRPr lang="ru-RU" sz="5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ОАО «Концерн </a:t>
            </a:r>
            <a:r>
              <a:rPr lang="ru-RU" sz="6400" b="1" dirty="0" err="1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Росэнергоатом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»;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Совет депутатов города Полярные Зори с подведомственной территорией;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Собрание </a:t>
            </a:r>
            <a:r>
              <a:rPr lang="ru-RU" sz="6400" b="1" dirty="0" err="1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Балаковского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 муниципального района Саратовской области;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Совет депутатов </a:t>
            </a:r>
            <a:r>
              <a:rPr lang="ru-RU" sz="6400" b="1" dirty="0" err="1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МОБилибинский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 муниципальный район;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err="1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Десногорский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 городской Совет;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Районный Совет депутатов Неманского муниципального района;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err="1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Нововоронежская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 городская Дума;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err="1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Рославльская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 районная Дума;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err="1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Волгодонская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 городская Дума;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Дума городского округа Заречный;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Курчатовская городская Дума;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Совет депутатов </a:t>
            </a:r>
            <a:r>
              <a:rPr lang="ru-RU" sz="6400" b="1" dirty="0" err="1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Сосновоборского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 городского округа;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Собрание депутатов </a:t>
            </a:r>
            <a:r>
              <a:rPr lang="ru-RU" sz="6400" b="1" dirty="0" err="1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Удомельского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  <a:ea typeface="Batang" pitchFamily="18" charset="-127"/>
              </a:rPr>
              <a:t> </a:t>
            </a:r>
            <a:r>
              <a:rPr lang="ru-RU" sz="6400" b="1" dirty="0" smtClean="0">
                <a:solidFill>
                  <a:schemeClr val="accent2">
                    <a:lumMod val="50000"/>
                  </a:schemeClr>
                </a:solidFill>
              </a:rPr>
              <a:t>района.</a:t>
            </a:r>
          </a:p>
          <a:p>
            <a:pPr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64904"/>
            <a:ext cx="749808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Спасибо за внимание!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E:\Сетевые документы\атом бланк\вариант_рабочий_цвет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2348880"/>
            <a:ext cx="1521229" cy="15420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714104" cy="18722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/>
              </a:rPr>
              <a:t>Состав  правления Фонда «АТР АЭС» формируется в следующем соотношении: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2420888"/>
            <a:ext cx="7920880" cy="3528392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dirty="0" smtClean="0">
                <a:solidFill>
                  <a:schemeClr val="accent2">
                    <a:lumMod val="50000"/>
                  </a:schemeClr>
                </a:solidFill>
              </a:rPr>
              <a:t> по 2 представителя от каждого муниципального образования</a:t>
            </a:r>
          </a:p>
          <a:p>
            <a:endParaRPr lang="ru-RU" sz="3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400" b="1" dirty="0" smtClean="0">
                <a:solidFill>
                  <a:schemeClr val="accent2">
                    <a:lumMod val="50000"/>
                  </a:schemeClr>
                </a:solidFill>
              </a:rPr>
              <a:t>11 представителей от ОАО «Концерн </a:t>
            </a:r>
            <a:r>
              <a:rPr lang="ru-RU" sz="3400" b="1" dirty="0" err="1" smtClean="0">
                <a:solidFill>
                  <a:schemeClr val="accent2">
                    <a:lumMod val="50000"/>
                  </a:schemeClr>
                </a:solidFill>
              </a:rPr>
              <a:t>Росэнергоатом</a:t>
            </a:r>
            <a:r>
              <a:rPr lang="ru-RU" sz="3400" b="1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</a:p>
          <a:p>
            <a:endParaRPr lang="ru-RU" sz="34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3400" b="1" dirty="0" smtClean="0">
                <a:solidFill>
                  <a:schemeClr val="accent2">
                    <a:lumMod val="50000"/>
                  </a:schemeClr>
                </a:solidFill>
              </a:rPr>
              <a:t>03.04.2014 решением собрания учредителей в состав правления были приняты два представителя от Дубовского района Ростовской области</a:t>
            </a:r>
          </a:p>
          <a:p>
            <a:pPr>
              <a:buNone/>
            </a:pPr>
            <a:endParaRPr lang="ru-RU" dirty="0" smtClean="0">
              <a:solidFill>
                <a:schemeClr val="bg2">
                  <a:lumMod val="25000"/>
                </a:schemeClr>
              </a:solidFill>
              <a:latin typeface="Bookman Old Style" pitchFamily="18" charset="0"/>
            </a:endParaRPr>
          </a:p>
          <a:p>
            <a:endParaRPr lang="ru-RU" dirty="0">
              <a:solidFill>
                <a:schemeClr val="bg2">
                  <a:lumMod val="25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Фонд_содействия Банне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476672"/>
            <a:ext cx="8280920" cy="5976663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7498080" cy="11430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Мероприятия, в которых приняли участие члены правления Фонда «АТР АЭС»:</a:t>
            </a:r>
            <a:endParaRPr lang="ru-RU" sz="2800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24744"/>
            <a:ext cx="7890080" cy="5733256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Совещание у генерального директора </a:t>
            </a:r>
            <a:r>
              <a:rPr lang="ru-RU" sz="1800" b="1" dirty="0" err="1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Госкорпорации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 «</a:t>
            </a:r>
            <a:r>
              <a:rPr lang="ru-RU" sz="1800" b="1" dirty="0" err="1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Росатом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» Кириенко С.В.,   г. Москва,  30.10.2012</a:t>
            </a:r>
          </a:p>
          <a:p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V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 Региональный форум-диалог «Атомные производства, общество, безопасность – 2012», ЗАТО </a:t>
            </a:r>
            <a:r>
              <a:rPr lang="ru-RU" sz="1800" b="1" dirty="0" err="1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Северск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, 30.11.2012</a:t>
            </a:r>
          </a:p>
          <a:p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VIII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 Международный общественный форум-диалог «Атомная энергия, общество, безопасность-2013», г.Москва, 11-12.04.2013 </a:t>
            </a:r>
          </a:p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Заседание правления Фонда «АТР АЭС» в г. Балаково, 14-15.05.2013</a:t>
            </a:r>
          </a:p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Совместное заседание Фонда «АТР АЭС» и Ассоциации ЗАТО атомной промышленности  в г. Десногорске, посещение Смоленской АЭС,      июль 2013 </a:t>
            </a:r>
          </a:p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Деловая  поездка в республику Беларусь, посещение строящейся </a:t>
            </a:r>
            <a:r>
              <a:rPr lang="ru-RU" sz="1800" b="1" dirty="0" err="1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Островецкой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 АЭС, 01-04.07.2013:</a:t>
            </a:r>
          </a:p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Деловая поездка в Венгрию, посещение АЭС «</a:t>
            </a:r>
            <a:r>
              <a:rPr lang="ru-RU" sz="1800" b="1" dirty="0" err="1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Пакш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», 13-18.10 2013</a:t>
            </a:r>
          </a:p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Заседание правления Фонда «АТР АЭС» в г. Волгодонске, 25-26.11.2013 </a:t>
            </a:r>
          </a:p>
          <a:p>
            <a:r>
              <a:rPr lang="en-US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IX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 Международный общественный форум-диалог «Атомная энергия, общество, безопасность-2014», г.Москва, 10-11.04.2014 </a:t>
            </a:r>
          </a:p>
          <a:p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  <a:cs typeface="Times New Roman" pitchFamily="18" charset="0"/>
              </a:rPr>
              <a:t>Заседание правления Фонда «АТР АЭС» в г. Москве, 09.04.2014</a:t>
            </a:r>
          </a:p>
          <a:p>
            <a:pPr>
              <a:buNone/>
            </a:pPr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Общественные слушания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На всех территория расположения АЭС проводятся общественные обсуждения проектов атомно-энергетической отрасли с участием общественности. Организаторами обсуждений являются органы местного самоуправления при поддержке Концерна «Росэнергоатом». В 2012 году проведено 13 общественных обсуждений, в 2013 году - 18 общественных обсуждений. В практику вошло проведение сходов граждан.</a:t>
            </a:r>
          </a:p>
          <a:p>
            <a:r>
              <a:rPr lang="ru-RU" dirty="0" smtClean="0"/>
              <a:t>При участии Концерна проведена экспертиза местных нормативных актов, подготовлены положения о проведении общественных обсуждений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052736"/>
            <a:ext cx="7416824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* 10.04.2014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подписан Меморандум о сотрудничестве между Фондом «АТР АЭС» и районными исполнительными комитетами Минской и Гродненской областей Республики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Беларусь</a:t>
            </a: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/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*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Готовится аналогичный Меморандум с ассоциацией городов АЭС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Пакш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 (Венгрия)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1026" name="Picture 2" descr="C:\Users\urova-ov\Desktop\Фонд Москва\ФОТО Форум диалог\IMG_9719_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996952"/>
            <a:ext cx="4680520" cy="31203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96752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В рамках Года культуры в Российской Федерации и реализации программы взаимодействия с венгерскими партнерами Фонд «АТР АЭС» в 2013 году проводит серию выездных выставок и мастер-классов венгерского фотохудожника Винце </a:t>
            </a:r>
            <a:r>
              <a:rPr lang="ru-RU" sz="2700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Балинта</a:t>
            </a:r>
            <a:r>
              <a:rPr lang="ru-RU" sz="27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>  на территориях расположения атомных станций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  <a:t/>
            </a:r>
            <a:b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+mn-lt"/>
              </a:rPr>
            </a:br>
            <a:endParaRPr lang="ru-RU" sz="2400" b="1" dirty="0">
              <a:solidFill>
                <a:schemeClr val="accent2">
                  <a:lumMod val="50000"/>
                </a:schemeClr>
              </a:solidFill>
              <a:effectLst/>
              <a:latin typeface="+mn-lt"/>
            </a:endParaRPr>
          </a:p>
        </p:txBody>
      </p:sp>
      <p:pic>
        <p:nvPicPr>
          <p:cNvPr id="2050" name="Picture 2" descr="C:\Users\urova-ov\Desktop\Фонд Москва\ФОТО Форум диалог\Фото форум-2\IMG_05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2780928"/>
            <a:ext cx="5148572" cy="34323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1486</TotalTime>
  <Words>731</Words>
  <Application>Microsoft Office PowerPoint</Application>
  <PresentationFormat>Экран (4:3)</PresentationFormat>
  <Paragraphs>125</Paragraphs>
  <Slides>30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Солнцестояние</vt:lpstr>
      <vt:lpstr>Слайд 1</vt:lpstr>
      <vt:lpstr>Слайд 2</vt:lpstr>
      <vt:lpstr>Слайд 3</vt:lpstr>
      <vt:lpstr> Состав  правления Фонда «АТР АЭС» формируется в следующем соотношении:  </vt:lpstr>
      <vt:lpstr>Слайд 5</vt:lpstr>
      <vt:lpstr>Мероприятия, в которых приняли участие члены правления Фонда «АТР АЭС»:</vt:lpstr>
      <vt:lpstr>Общественные слушания</vt:lpstr>
      <vt:lpstr>* 10.04.2014 подписан Меморандум о сотрудничестве между Фондом «АТР АЭС» и районными исполнительными комитетами Минской и Гродненской областей Республики Беларусь/ * Готовится аналогичный Меморандум с ассоциацией городов АЭС Пакш (Венгрия)</vt:lpstr>
      <vt:lpstr>В рамках Года культуры в Российской Федерации и реализации программы взаимодействия с венгерскими партнерами Фонд «АТР АЭС» в 2013 году проводит серию выездных выставок и мастер-классов венгерского фотохудожника Винце Балинта  на территориях расположения атомных станций  </vt:lpstr>
      <vt:lpstr>Слайд 10</vt:lpstr>
      <vt:lpstr> В ходе заседаний правлений Фонда «АТР АЭС» рассматривались следующие вопросы: </vt:lpstr>
      <vt:lpstr>Слайд 12</vt:lpstr>
      <vt:lpstr>Слайд 13</vt:lpstr>
      <vt:lpstr>Представители Фонда «АТР АЭС»  П.П. Горчанюк и Ю.И.Пегусов  вошли в состав Комиссии заинтересованных сторон  ОАО «Концерн Росэнергоатом» по заверению публичного годового отчета за 2013 год</vt:lpstr>
      <vt:lpstr>Заседание правления Фонда «АТР АЭС»  г. Балаково</vt:lpstr>
      <vt:lpstr>Слайд 16</vt:lpstr>
      <vt:lpstr>Визит на Смоленскую АЭС</vt:lpstr>
      <vt:lpstr>Совместная работа  с Ассоциацией ЗАТО атомной промышленности</vt:lpstr>
      <vt:lpstr>Совместная поездка Фонда  «АТР АЭС» и Ассоциации ЗАТО атомной промышленности в Республику Беларусь</vt:lpstr>
      <vt:lpstr>Встречи с преподавателями ВУЗов  и ветеранами ВОВ Республики Беларусь  </vt:lpstr>
      <vt:lpstr>Посещение Брестской крепости</vt:lpstr>
      <vt:lpstr>Встреча с руководством Гродненской области  и  Островецкого района</vt:lpstr>
      <vt:lpstr>На стройплощадке АЭС в  г. Островец Республики Беларусь  Июль, 2013 </vt:lpstr>
      <vt:lpstr>Визит в Венгрию</vt:lpstr>
      <vt:lpstr>  АЭС в г. Пакш, Венгрия Октябрь, 2013 </vt:lpstr>
      <vt:lpstr>Венгрия, 2013 </vt:lpstr>
      <vt:lpstr>Заседание правления Фонда содействия развитию муниципальных образований «Ассоциация территорий развития атомных электростанций» Ноябрь 2013, Волгодонск</vt:lpstr>
      <vt:lpstr>Слайд 28</vt:lpstr>
      <vt:lpstr>г. Волгодонск, ноябрь 2013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churilova-sv</cp:lastModifiedBy>
  <cp:revision>190</cp:revision>
  <dcterms:created xsi:type="dcterms:W3CDTF">2012-05-30T10:51:46Z</dcterms:created>
  <dcterms:modified xsi:type="dcterms:W3CDTF">2014-06-24T14:35:55Z</dcterms:modified>
</cp:coreProperties>
</file>