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drawings/drawing2.xml" ContentType="application/vnd.openxmlformats-officedocument.drawingml.chartshapes+xml"/>
  <Override PartName="/ppt/notesSlides/notesSlide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theme/themeOverride4.xml" ContentType="application/vnd.openxmlformats-officedocument.themeOverr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drawings/drawing3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8.xml" ContentType="application/vnd.openxmlformats-officedocument.drawingml.chart+xml"/>
  <Override PartName="/ppt/drawings/drawing4.xml" ContentType="application/vnd.openxmlformats-officedocument.drawingml.chartshap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1"/>
  </p:sldMasterIdLst>
  <p:notesMasterIdLst>
    <p:notesMasterId r:id="rId33"/>
  </p:notesMasterIdLst>
  <p:handoutMasterIdLst>
    <p:handoutMasterId r:id="rId34"/>
  </p:handoutMasterIdLst>
  <p:sldIdLst>
    <p:sldId id="1182" r:id="rId2"/>
    <p:sldId id="1203" r:id="rId3"/>
    <p:sldId id="1201" r:id="rId4"/>
    <p:sldId id="1202" r:id="rId5"/>
    <p:sldId id="1204" r:id="rId6"/>
    <p:sldId id="1205" r:id="rId7"/>
    <p:sldId id="1207" r:id="rId8"/>
    <p:sldId id="1206" r:id="rId9"/>
    <p:sldId id="1208" r:id="rId10"/>
    <p:sldId id="1210" r:id="rId11"/>
    <p:sldId id="1183" r:id="rId12"/>
    <p:sldId id="1064" r:id="rId13"/>
    <p:sldId id="801" r:id="rId14"/>
    <p:sldId id="1184" r:id="rId15"/>
    <p:sldId id="1185" r:id="rId16"/>
    <p:sldId id="1186" r:id="rId17"/>
    <p:sldId id="1187" r:id="rId18"/>
    <p:sldId id="1188" r:id="rId19"/>
    <p:sldId id="1189" r:id="rId20"/>
    <p:sldId id="1190" r:id="rId21"/>
    <p:sldId id="1191" r:id="rId22"/>
    <p:sldId id="1209" r:id="rId23"/>
    <p:sldId id="1194" r:id="rId24"/>
    <p:sldId id="1195" r:id="rId25"/>
    <p:sldId id="1196" r:id="rId26"/>
    <p:sldId id="1197" r:id="rId27"/>
    <p:sldId id="1192" r:id="rId28"/>
    <p:sldId id="1198" r:id="rId29"/>
    <p:sldId id="1199" r:id="rId30"/>
    <p:sldId id="1200" r:id="rId31"/>
    <p:sldId id="1040" r:id="rId32"/>
  </p:sldIdLst>
  <p:sldSz cx="9144000" cy="6858000" type="screen4x3"/>
  <p:notesSz cx="9874250" cy="67976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6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6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6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6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6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6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6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6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6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  <a:srgbClr val="8F8FFF"/>
    <a:srgbClr val="9F9FFF"/>
    <a:srgbClr val="CDCDFF"/>
    <a:srgbClr val="FFFFCC"/>
    <a:srgbClr val="6D6DFF"/>
    <a:srgbClr val="5B5BFF"/>
    <a:srgbClr val="8B8BFF"/>
    <a:srgbClr val="8989FF"/>
    <a:srgbClr val="939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 horzBarState="maximized">
    <p:restoredLeft sz="19466" autoAdjust="0"/>
    <p:restoredTop sz="99512" autoAdjust="0"/>
  </p:normalViewPr>
  <p:slideViewPr>
    <p:cSldViewPr>
      <p:cViewPr>
        <p:scale>
          <a:sx n="86" d="100"/>
          <a:sy n="86" d="100"/>
        </p:scale>
        <p:origin x="-414" y="-5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2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9" d="100"/>
        <a:sy n="69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2244" y="-96"/>
      </p:cViewPr>
      <p:guideLst>
        <p:guide orient="horz" pos="2141"/>
        <p:guide pos="31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4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00446\Documents\&#1082;%20&#1076;&#1086;&#1082;&#1083;&#1072;&#1076;&#1091;%20&#1043;&#1083;&#1072;&#1074;&#1099;\2013%20&#1075;&#1086;&#1076;\&#1059;&#1054;&#1054;%20-%20&#1076;&#1080;&#1085;&#1072;&#1084;&#1080;&#1082;&#1072;%20&#1076;&#1077;&#1090;&#1077;&#1081;.xls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C:\Users\00446\Documents\&#1082;%20&#1076;&#1086;&#1082;&#1083;&#1072;&#1076;&#1091;%20&#1043;&#1083;&#1072;&#1074;&#1099;\2013%20&#1075;&#1086;&#1076;\&#1059;&#1054;&#1054;%20-%20&#1076;&#1080;&#1085;&#1072;&#1084;&#1080;&#1082;&#1072;%20&#1076;&#1077;&#1090;&#1077;&#1081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2" tx1="lt1" bg2="dk1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6784179450460986E-2"/>
          <c:y val="0"/>
          <c:w val="0.92526251874870424"/>
          <c:h val="0.886584298339563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'по городам'!$A$3</c:f>
              <c:strCache>
                <c:ptCount val="1"/>
                <c:pt idx="0">
                  <c:v>Среднемесячная заработная плата, рублей</c:v>
                </c:pt>
              </c:strCache>
            </c:strRef>
          </c:tx>
          <c:spPr>
            <a:solidFill>
              <a:srgbClr val="897AFA"/>
            </a:solidFill>
            <a:ln w="10604" cap="flat">
              <a:noFill/>
              <a:prstDash val="solid"/>
              <a:round/>
            </a:ln>
            <a:effectLst>
              <a:softEdge rad="38100"/>
            </a:effectLst>
            <a:scene3d>
              <a:camera prst="orthographicFront"/>
              <a:lightRig rig="brightRoom" dir="t"/>
            </a:scene3d>
            <a:sp3d>
              <a:bevelT w="190500" h="17145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897AFA"/>
              </a:solidFill>
              <a:ln w="21207" cap="flat">
                <a:noFill/>
                <a:round/>
              </a:ln>
              <a:effectLst>
                <a:softEdge rad="38100"/>
              </a:effectLst>
              <a:scene3d>
                <a:camera prst="orthographicFront"/>
                <a:lightRig rig="brightRoom" dir="t"/>
              </a:scene3d>
              <a:sp3d>
                <a:bevelT w="190500" h="171450"/>
              </a:sp3d>
            </c:spPr>
          </c:dPt>
          <c:dPt>
            <c:idx val="1"/>
            <c:invertIfNegative val="0"/>
            <c:bubble3D val="0"/>
            <c:spPr>
              <a:solidFill>
                <a:srgbClr val="5F4AF8"/>
              </a:solidFill>
              <a:ln w="21207" cap="flat">
                <a:noFill/>
                <a:round/>
              </a:ln>
              <a:effectLst>
                <a:softEdge rad="38100"/>
              </a:effectLst>
              <a:scene3d>
                <a:camera prst="orthographicFront"/>
                <a:lightRig rig="brightRoom" dir="t"/>
              </a:scene3d>
              <a:sp3d>
                <a:bevelT w="190500" h="171450"/>
              </a:sp3d>
            </c:spPr>
          </c:dPt>
          <c:dPt>
            <c:idx val="2"/>
            <c:invertIfNegative val="0"/>
            <c:bubble3D val="0"/>
            <c:spPr>
              <a:solidFill>
                <a:srgbClr val="897AFA"/>
              </a:solidFill>
              <a:ln w="21207" cap="flat">
                <a:noFill/>
                <a:round/>
              </a:ln>
              <a:effectLst>
                <a:softEdge rad="38100"/>
              </a:effectLst>
              <a:scene3d>
                <a:camera prst="orthographicFront"/>
                <a:lightRig rig="brightRoom" dir="t"/>
              </a:scene3d>
              <a:sp3d>
                <a:bevelT w="190500" h="171450"/>
              </a:sp3d>
            </c:spPr>
          </c:dPt>
          <c:dPt>
            <c:idx val="3"/>
            <c:invertIfNegative val="0"/>
            <c:bubble3D val="0"/>
            <c:spPr>
              <a:solidFill>
                <a:srgbClr val="D1CBFD"/>
              </a:solidFill>
              <a:ln w="21207" cap="flat">
                <a:noFill/>
                <a:round/>
              </a:ln>
              <a:effectLst>
                <a:softEdge rad="38100"/>
              </a:effectLst>
              <a:scene3d>
                <a:camera prst="orthographicFront"/>
                <a:lightRig rig="brightRoom" dir="t"/>
              </a:scene3d>
              <a:sp3d>
                <a:bevelT w="190500" h="171450"/>
              </a:sp3d>
            </c:spPr>
          </c:dPt>
          <c:dPt>
            <c:idx val="4"/>
            <c:invertIfNegative val="0"/>
            <c:bubble3D val="0"/>
            <c:spPr>
              <a:solidFill>
                <a:srgbClr val="897AFA"/>
              </a:solidFill>
              <a:ln w="21207" cap="flat">
                <a:noFill/>
                <a:round/>
              </a:ln>
              <a:effectLst>
                <a:softEdge rad="38100"/>
              </a:effectLst>
              <a:scene3d>
                <a:camera prst="orthographicFront"/>
                <a:lightRig rig="brightRoom" dir="t"/>
              </a:scene3d>
              <a:sp3d>
                <a:bevelT w="190500" h="171450"/>
              </a:sp3d>
            </c:spPr>
          </c:dPt>
          <c:dPt>
            <c:idx val="5"/>
            <c:invertIfNegative val="0"/>
            <c:bubble3D val="0"/>
            <c:spPr>
              <a:solidFill>
                <a:srgbClr val="897AFA"/>
              </a:solidFill>
              <a:ln w="21207" cap="flat">
                <a:noFill/>
                <a:round/>
              </a:ln>
              <a:effectLst>
                <a:softEdge rad="38100"/>
              </a:effectLst>
              <a:scene3d>
                <a:camera prst="orthographicFront"/>
                <a:lightRig rig="brightRoom" dir="t"/>
              </a:scene3d>
              <a:sp3d>
                <a:bevelT w="190500" h="171450"/>
              </a:sp3d>
            </c:spPr>
          </c:dPt>
          <c:dLbls>
            <c:dLbl>
              <c:idx val="0"/>
              <c:layout>
                <c:manualLayout>
                  <c:x val="1.7345982989259679E-3"/>
                  <c:y val="1.08208458643771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9093287864215421E-3"/>
                  <c:y val="1.8644266707135575E-2"/>
                </c:manualLayout>
              </c:layout>
              <c:numFmt formatCode="#,##0" sourceLinked="0"/>
              <c:spPr/>
              <c:txPr>
                <a:bodyPr/>
                <a:lstStyle/>
                <a:p>
                  <a:pPr>
                    <a:defRPr sz="2200" b="1">
                      <a:solidFill>
                        <a:srgbClr val="FFFF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7345399904340802E-3"/>
                  <c:y val="1.0653908820576641E-2"/>
                </c:manualLayout>
              </c:layout>
              <c:numFmt formatCode="#,##0" sourceLinked="0"/>
              <c:spPr/>
              <c:txPr>
                <a:bodyPr/>
                <a:lstStyle/>
                <a:p>
                  <a:pPr algn="ctr" rtl="0">
                    <a:defRPr lang="en-US" sz="1800" b="1" i="0" u="none" strike="noStrike" kern="1200" baseline="0">
                      <a:solidFill>
                        <a:srgbClr val="FFFFFF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5945999563053916E-3"/>
                  <c:y val="4.99308732614866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1891999126109002E-3"/>
                  <c:y val="1.51461569052137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7345982989260848E-3"/>
                  <c:y val="2.06401255899067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sz="18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'по городам'!$B$1:$G$2</c:f>
              <c:strCache>
                <c:ptCount val="6"/>
                <c:pt idx="0">
                  <c:v>г. Калуга</c:v>
                </c:pt>
                <c:pt idx="1">
                  <c:v>г. Обнинск</c:v>
                </c:pt>
                <c:pt idx="2">
                  <c:v>Боровский
район</c:v>
                </c:pt>
                <c:pt idx="3">
                  <c:v>Калужская
область</c:v>
                </c:pt>
                <c:pt idx="4">
                  <c:v>Жуковский
район</c:v>
                </c:pt>
                <c:pt idx="5">
                  <c:v>Малояросла-
вецкий р-н</c:v>
                </c:pt>
              </c:strCache>
            </c:strRef>
          </c:cat>
          <c:val>
            <c:numRef>
              <c:f>'по городам'!$B$3:$G$3</c:f>
              <c:numCache>
                <c:formatCode>0.0</c:formatCode>
                <c:ptCount val="6"/>
                <c:pt idx="0">
                  <c:v>31644</c:v>
                </c:pt>
                <c:pt idx="1">
                  <c:v>30846</c:v>
                </c:pt>
                <c:pt idx="2">
                  <c:v>30493</c:v>
                </c:pt>
                <c:pt idx="3">
                  <c:v>27351</c:v>
                </c:pt>
                <c:pt idx="4">
                  <c:v>25251</c:v>
                </c:pt>
                <c:pt idx="5">
                  <c:v>25650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6"/>
        <c:axId val="80417152"/>
        <c:axId val="80417920"/>
      </c:barChart>
      <c:catAx>
        <c:axId val="80417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12700">
            <a:solidFill>
              <a:schemeClr val="bg1">
                <a:lumMod val="20000"/>
                <a:lumOff val="80000"/>
              </a:schemeClr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FFFF00"/>
                </a:solidFill>
                <a:latin typeface="Arial" pitchFamily="34" charset="0"/>
                <a:ea typeface="Franklin Gothic Book"/>
                <a:cs typeface="Arial" pitchFamily="34" charset="0"/>
              </a:defRPr>
            </a:pPr>
            <a:endParaRPr lang="ru-RU"/>
          </a:p>
        </c:txPr>
        <c:crossAx val="804179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80417920"/>
        <c:scaling>
          <c:orientation val="minMax"/>
          <c:max val="35000"/>
          <c:min val="0"/>
        </c:scaling>
        <c:delete val="1"/>
        <c:axPos val="l"/>
        <c:numFmt formatCode="0.0" sourceLinked="1"/>
        <c:majorTickMark val="out"/>
        <c:minorTickMark val="none"/>
        <c:tickLblPos val="nextTo"/>
        <c:crossAx val="80417152"/>
        <c:crosses val="autoZero"/>
        <c:crossBetween val="between"/>
        <c:majorUnit val="50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668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3039611760309459"/>
          <c:y val="7.7910665064301748E-2"/>
          <c:w val="0.76960388239690536"/>
          <c:h val="0.8844696259957116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Лист1!$B$2:$C$2</c:f>
              <c:strCache>
                <c:ptCount val="1"/>
                <c:pt idx="0">
                  <c:v>Расходы</c:v>
                </c:pt>
              </c:strCache>
            </c:strRef>
          </c:tx>
          <c:spPr>
            <a:gradFill flip="none" rotWithShape="1">
              <a:gsLst>
                <a:gs pos="0">
                  <a:srgbClr val="7171FF"/>
                </a:gs>
                <a:gs pos="100000">
                  <a:srgbClr val="4747FF"/>
                </a:gs>
              </a:gsLst>
              <a:lin ang="2700000" scaled="1"/>
              <a:tileRect/>
            </a:gradFill>
            <a:ln w="27428"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invertIfNegative val="0"/>
          <c:dLbls>
            <c:dLbl>
              <c:idx val="0"/>
              <c:layout>
                <c:manualLayout>
                  <c:x val="-0.50192074617971738"/>
                  <c:y val="-6.773194992696228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57571002211875444"/>
                  <c:y val="2.356055228902910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57607134560806372"/>
                  <c:y val="2.208569881896702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57515932573148443"/>
                  <c:y val="1.4748534700612166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54810856589411217"/>
                  <c:y val="2.356055228902823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 anchor="t" anchorCtr="0"/>
              <a:lstStyle/>
              <a:p>
                <a:pPr>
                  <a:defRPr sz="2400" b="1">
                    <a:solidFill>
                      <a:schemeClr val="tx1"/>
                    </a:solidFill>
                    <a:effectLst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Лист1!$D$1:$G$1</c:f>
              <c:strCache>
                <c:ptCount val="4"/>
                <c:pt idx="0">
                  <c:v>2010 г.</c:v>
                </c:pt>
                <c:pt idx="1">
                  <c:v>2011 г.</c:v>
                </c:pt>
                <c:pt idx="2">
                  <c:v>2012 г.</c:v>
                </c:pt>
                <c:pt idx="3">
                  <c:v>2013 г.</c:v>
                </c:pt>
              </c:strCache>
            </c:strRef>
          </c:cat>
          <c:val>
            <c:numRef>
              <c:f>Лист1!$D$2:$G$2</c:f>
              <c:numCache>
                <c:formatCode>General</c:formatCode>
                <c:ptCount val="4"/>
                <c:pt idx="0">
                  <c:v>2441</c:v>
                </c:pt>
                <c:pt idx="1">
                  <c:v>2895</c:v>
                </c:pt>
                <c:pt idx="2">
                  <c:v>2974</c:v>
                </c:pt>
                <c:pt idx="3">
                  <c:v>3259</c:v>
                </c:pt>
              </c:numCache>
            </c:numRef>
          </c:val>
        </c:ser>
        <c:ser>
          <c:idx val="1"/>
          <c:order val="1"/>
          <c:tx>
            <c:strRef>
              <c:f>Лист1!$B$3:$C$3</c:f>
              <c:strCache>
                <c:ptCount val="1"/>
                <c:pt idx="0">
                  <c:v>Доходы</c:v>
                </c:pt>
              </c:strCache>
            </c:strRef>
          </c:tx>
          <c:spPr>
            <a:gradFill flip="none" rotWithShape="1">
              <a:gsLst>
                <a:gs pos="0">
                  <a:srgbClr val="A3A3FF"/>
                </a:gs>
                <a:gs pos="100000">
                  <a:srgbClr val="ABABFF"/>
                </a:gs>
              </a:gsLst>
              <a:path path="circle">
                <a:fillToRect l="100000" t="100000"/>
              </a:path>
              <a:tileRect r="-100000" b="-100000"/>
            </a:gradFill>
            <a:ln w="27428"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invertIfNegative val="0"/>
          <c:dPt>
            <c:idx val="1"/>
            <c:invertIfNegative val="0"/>
            <c:bubble3D val="0"/>
          </c:dPt>
          <c:dLbls>
            <c:dLbl>
              <c:idx val="0"/>
              <c:layout>
                <c:manualLayout>
                  <c:x val="-0.49814136813081372"/>
                  <c:y val="-4.4245604101836501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57416398177980221"/>
                  <c:y val="1.4748534700612166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57844204179333614"/>
                  <c:y val="-4.71229597396540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57612588500267647"/>
                  <c:y val="4.417139763793404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5506491645118311"/>
                  <c:y val="-2.208539710065689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sz="2400" b="1">
                    <a:solidFill>
                      <a:schemeClr val="bg1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Лист1!$D$1:$G$1</c:f>
              <c:strCache>
                <c:ptCount val="4"/>
                <c:pt idx="0">
                  <c:v>2010 г.</c:v>
                </c:pt>
                <c:pt idx="1">
                  <c:v>2011 г.</c:v>
                </c:pt>
                <c:pt idx="2">
                  <c:v>2012 г.</c:v>
                </c:pt>
                <c:pt idx="3">
                  <c:v>2013 г.</c:v>
                </c:pt>
              </c:strCache>
            </c:strRef>
          </c:cat>
          <c:val>
            <c:numRef>
              <c:f>Лист1!$D$3:$G$3</c:f>
              <c:numCache>
                <c:formatCode>General</c:formatCode>
                <c:ptCount val="4"/>
                <c:pt idx="0">
                  <c:v>2422</c:v>
                </c:pt>
                <c:pt idx="1">
                  <c:v>2840</c:v>
                </c:pt>
                <c:pt idx="2">
                  <c:v>2862</c:v>
                </c:pt>
                <c:pt idx="3">
                  <c:v>3154</c:v>
                </c:pt>
              </c:numCache>
            </c:numRef>
          </c:val>
        </c:ser>
        <c:ser>
          <c:idx val="2"/>
          <c:order val="2"/>
          <c:tx>
            <c:strRef>
              <c:f>Лист1!$B$4:$C$4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chemeClr val="tx1"/>
            </a:solidFill>
            <a:ln w="38100">
              <a:solidFill>
                <a:schemeClr val="bg1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invertIfNegative val="0"/>
          <c:dLbls>
            <c:txPr>
              <a:bodyPr/>
              <a:lstStyle/>
              <a:p>
                <a:pPr>
                  <a:defRPr sz="2000" b="1">
                    <a:solidFill>
                      <a:srgbClr val="FFFF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Лист1!$D$1:$G$1</c:f>
              <c:strCache>
                <c:ptCount val="4"/>
                <c:pt idx="0">
                  <c:v>2010 г.</c:v>
                </c:pt>
                <c:pt idx="1">
                  <c:v>2011 г.</c:v>
                </c:pt>
                <c:pt idx="2">
                  <c:v>2012 г.</c:v>
                </c:pt>
                <c:pt idx="3">
                  <c:v>2013 г.</c:v>
                </c:pt>
              </c:strCache>
            </c:strRef>
          </c:cat>
          <c:val>
            <c:numRef>
              <c:f>Лист1!$D$4:$G$4</c:f>
              <c:numCache>
                <c:formatCode>General</c:formatCode>
                <c:ptCount val="4"/>
                <c:pt idx="0">
                  <c:v>-19</c:v>
                </c:pt>
                <c:pt idx="1">
                  <c:v>-55</c:v>
                </c:pt>
                <c:pt idx="2">
                  <c:v>-112</c:v>
                </c:pt>
                <c:pt idx="3">
                  <c:v>-105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0"/>
        <c:axId val="81774464"/>
        <c:axId val="81776000"/>
      </c:barChart>
      <c:catAx>
        <c:axId val="817744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 w="10285">
            <a:solidFill>
              <a:schemeClr val="tx1">
                <a:lumMod val="95000"/>
              </a:schemeClr>
            </a:solidFill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817760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81776000"/>
        <c:scaling>
          <c:orientation val="minMax"/>
          <c:max val="3300"/>
          <c:min val="-300"/>
        </c:scaling>
        <c:delete val="1"/>
        <c:axPos val="b"/>
        <c:numFmt formatCode="General" sourceLinked="1"/>
        <c:majorTickMark val="out"/>
        <c:minorTickMark val="none"/>
        <c:tickLblPos val="nextTo"/>
        <c:crossAx val="81774464"/>
        <c:crosses val="autoZero"/>
        <c:crossBetween val="between"/>
        <c:majorUnit val="300"/>
      </c:valAx>
      <c:spPr>
        <a:noFill/>
        <a:ln w="25400">
          <a:noFill/>
        </a:ln>
      </c:spPr>
    </c:plotArea>
    <c:legend>
      <c:legendPos val="t"/>
      <c:legendEntry>
        <c:idx val="0"/>
        <c:txPr>
          <a:bodyPr/>
          <a:lstStyle/>
          <a:p>
            <a:pPr>
              <a:defRPr sz="2400">
                <a:solidFill>
                  <a:srgbClr val="FFFF00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>
                <a:solidFill>
                  <a:schemeClr val="tx1"/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2400">
                <a:solidFill>
                  <a:schemeClr val="bg1">
                    <a:lumMod val="20000"/>
                    <a:lumOff val="80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15855195382331255"/>
          <c:y val="0"/>
          <c:w val="0.74911095736837319"/>
          <c:h val="5.4490177475889391E-2"/>
        </c:manualLayout>
      </c:layout>
      <c:overlay val="0"/>
      <c:spPr>
        <a:noFill/>
        <a:ln w="27428">
          <a:noFill/>
        </a:ln>
      </c:spPr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 b="0" i="0" u="none" strike="noStrike" baseline="0">
          <a:solidFill>
            <a:schemeClr val="tx1"/>
          </a:solidFill>
          <a:latin typeface="Arial" pitchFamily="34" charset="0"/>
          <a:ea typeface="Arial Cyr"/>
          <a:cs typeface="Arial" pitchFamily="34" charset="0"/>
        </a:defRPr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2" tx1="lt1" bg2="dk1" tx2="lt2" accent1="accent1" accent2="accent2" accent3="accent3" accent4="accent4" accent5="accent5" accent6="accent6" hlink="hlink" folHlink="folHlink"/>
  <c:chart>
    <c:autoTitleDeleted val="0"/>
    <c:view3D>
      <c:rotX val="0"/>
      <c:rotY val="10"/>
      <c:rAngAx val="0"/>
      <c:perspective val="20"/>
    </c:view3D>
    <c:floor>
      <c:thickness val="0"/>
      <c:spPr>
        <a:solidFill>
          <a:srgbClr val="3333FF">
            <a:lumMod val="20000"/>
            <a:lumOff val="80000"/>
            <a:alpha val="57000"/>
          </a:srgbClr>
        </a:solidFill>
        <a:ln>
          <a:noFill/>
        </a:ln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sideWall>
      <c:thickness val="0"/>
      <c:spPr>
        <a:noFill/>
        <a:ln w="25399">
          <a:noFill/>
        </a:ln>
      </c:spPr>
    </c:sideWall>
    <c:backWall>
      <c:thickness val="0"/>
      <c:spPr>
        <a:noFill/>
        <a:ln w="25399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0"/>
          <c:w val="0.56558535146344258"/>
          <c:h val="0.98807522553653604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социальная сфера</c:v>
                </c:pt>
              </c:strCache>
            </c:strRef>
          </c:tx>
          <c:spPr>
            <a:solidFill>
              <a:srgbClr val="3333FF">
                <a:lumMod val="20000"/>
                <a:lumOff val="80000"/>
              </a:srgbClr>
            </a:solidFill>
            <a:ln w="25562"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3.3602711151040812E-2"/>
                  <c:y val="-4.59201144000326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>
                    <a:solidFill>
                      <a:schemeClr val="bg1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2013 год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0.71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ЖКХ</c:v>
                </c:pt>
              </c:strCache>
            </c:strRef>
          </c:tx>
          <c:spPr>
            <a:solidFill>
              <a:srgbClr val="7C7CEC"/>
            </a:solidFill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1.643595929058775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200" b="1">
                    <a:solidFill>
                      <a:schemeClr val="accent6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2013 год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0.16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прочие расходы</c:v>
                </c:pt>
              </c:strCache>
            </c:strRef>
          </c:tx>
          <c:spPr>
            <a:solidFill>
              <a:srgbClr val="C1C1FF"/>
            </a:solidFill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1.6435959290587759E-2"/>
                  <c:y val="4.35479808738639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200" b="1" i="0">
                    <a:solidFill>
                      <a:schemeClr val="bg1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2013 год</c:v>
                </c:pt>
              </c:strCache>
            </c:strRef>
          </c:cat>
          <c:val>
            <c:numRef>
              <c:f>Лист1!$D$2</c:f>
              <c:numCache>
                <c:formatCode>0%</c:formatCode>
                <c:ptCount val="1"/>
                <c:pt idx="0">
                  <c:v>0.13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0"/>
        <c:shape val="cylinder"/>
        <c:axId val="71808896"/>
        <c:axId val="71810432"/>
        <c:axId val="0"/>
      </c:bar3DChart>
      <c:catAx>
        <c:axId val="718088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181043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71810432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718088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1145019364837276"/>
          <c:y val="8.077657275246114E-2"/>
          <c:w val="0.58854977314822021"/>
          <c:h val="0.35244426762051501"/>
        </c:manualLayout>
      </c:layout>
      <c:overlay val="0"/>
      <c:spPr>
        <a:noFill/>
        <a:ln w="25562">
          <a:noFill/>
        </a:ln>
      </c:spPr>
      <c:txPr>
        <a:bodyPr/>
        <a:lstStyle/>
        <a:p>
          <a:pPr rtl="0">
            <a:defRPr sz="1800" b="1" i="0" u="none" strike="noStrike" baseline="0">
              <a:solidFill>
                <a:srgbClr val="FFFFFF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2" tx1="lt1" bg2="dk1" tx2="lt2" accent1="accent1" accent2="accent2" accent3="accent3" accent4="accent4" accent5="accent5" accent6="accent6" hlink="hlink" folHlink="folHlink"/>
  <c:chart>
    <c:autoTitleDeleted val="1"/>
    <c:view3D>
      <c:rotX val="45"/>
      <c:rotY val="29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114663185571975"/>
          <c:y val="0.14675570231125787"/>
          <c:w val="0.64896817020331077"/>
          <c:h val="0.7106975662531218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бюджета за 2013 год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  <a:bevelB w="165100" prst="coolSlant"/>
            </a:sp3d>
          </c:spPr>
          <c:explosion val="2"/>
          <c:dPt>
            <c:idx val="0"/>
            <c:bubble3D val="0"/>
            <c:spPr>
              <a:solidFill>
                <a:srgbClr val="C1C1FF">
                  <a:alpha val="74000"/>
                </a:srgb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  <a:bevelB w="165100" prst="coolSlant"/>
              </a:sp3d>
            </c:spPr>
          </c:dPt>
          <c:dPt>
            <c:idx val="1"/>
            <c:bubble3D val="0"/>
            <c:spPr>
              <a:solidFill>
                <a:srgbClr val="3F3FFF"/>
              </a:solidFill>
              <a:ln w="25400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  <a:bevelB w="165100" prst="coolSlant"/>
              </a:sp3d>
            </c:spPr>
          </c:dPt>
          <c:dPt>
            <c:idx val="2"/>
            <c:bubble3D val="0"/>
            <c:spPr>
              <a:solidFill>
                <a:srgbClr val="C5C5FF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  <a:bevelB w="165100" prst="coolSlant"/>
              </a:sp3d>
            </c:spPr>
          </c:dPt>
          <c:dPt>
            <c:idx val="3"/>
            <c:bubble3D val="0"/>
            <c:spPr>
              <a:solidFill>
                <a:srgbClr val="6565E9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65100" prst="coolSlant"/>
                <a:bevelB w="165100" prst="coolSlant"/>
              </a:sp3d>
            </c:spPr>
          </c:dPt>
          <c:dLbls>
            <c:dLbl>
              <c:idx val="0"/>
              <c:layout>
                <c:manualLayout>
                  <c:x val="-0.16687474539865935"/>
                  <c:y val="9.3666104777215889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>
                          <a:lumMod val="50000"/>
                        </a:schemeClr>
                      </a:solidFill>
                      <a:effectLst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4701051734992407"/>
                  <c:y val="-8.02199024421246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6292448987150116E-3"/>
                  <c:y val="-0.11111154444487771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>
                          <a:lumMod val="50000"/>
                        </a:schemeClr>
                      </a:solidFill>
                      <a:effectLst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7670200996185609"/>
                  <c:y val="-8.0564980564980571E-2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effectLst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300" b="1">
                    <a:effectLst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расходы на заработную плату</c:v>
                </c:pt>
                <c:pt idx="1">
                  <c:v>пособия по социальной помощи</c:v>
                </c:pt>
                <c:pt idx="2">
                  <c:v>капитальные раходы</c:v>
                </c:pt>
                <c:pt idx="3">
                  <c:v>прочие расходы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0.49</c:v>
                </c:pt>
                <c:pt idx="1">
                  <c:v>0.14000000000000001</c:v>
                </c:pt>
                <c:pt idx="2">
                  <c:v>0.13</c:v>
                </c:pt>
                <c:pt idx="3">
                  <c:v>0.24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2000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title>
      <c:tx>
        <c:rich>
          <a:bodyPr/>
          <a:lstStyle/>
          <a:p>
            <a:pPr>
              <a:defRPr sz="2800" b="0">
                <a:solidFill>
                  <a:srgbClr val="99FF33"/>
                </a:solidFill>
              </a:defRPr>
            </a:pPr>
            <a:r>
              <a:rPr lang="ru-RU" sz="2800" b="0" dirty="0" smtClean="0">
                <a:solidFill>
                  <a:srgbClr val="99FF33"/>
                </a:solidFill>
              </a:rPr>
              <a:t>Динамика ввода жилья, кв. м</a:t>
            </a:r>
            <a:endParaRPr lang="ru-RU" sz="2800" b="0" dirty="0">
              <a:solidFill>
                <a:srgbClr val="99FF33"/>
              </a:solidFill>
            </a:endParaRPr>
          </a:p>
        </c:rich>
      </c:tx>
      <c:layout>
        <c:manualLayout>
          <c:xMode val="edge"/>
          <c:yMode val="edge"/>
          <c:x val="0.22796996137052775"/>
          <c:y val="4.585367262644059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6.2886752852008315E-2"/>
          <c:y val="8.3370313866255638E-2"/>
          <c:w val="0.932778732044381"/>
          <c:h val="0.8434339969697844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Многоквартирные жилые дома</c:v>
                </c:pt>
              </c:strCache>
            </c:strRef>
          </c:tx>
          <c:spPr>
            <a:solidFill>
              <a:srgbClr val="6D6DFF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2007 год</c:v>
                </c:pt>
                <c:pt idx="1">
                  <c:v>2008 год</c:v>
                </c:pt>
                <c:pt idx="2">
                  <c:v>2009 год</c:v>
                </c:pt>
                <c:pt idx="3">
                  <c:v>2010 год</c:v>
                </c:pt>
                <c:pt idx="4">
                  <c:v>2011 год</c:v>
                </c:pt>
                <c:pt idx="5">
                  <c:v>2012 год</c:v>
                </c:pt>
                <c:pt idx="6">
                  <c:v>2013 год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68390</c:v>
                </c:pt>
                <c:pt idx="1">
                  <c:v>17175</c:v>
                </c:pt>
                <c:pt idx="2">
                  <c:v>25487</c:v>
                </c:pt>
                <c:pt idx="3">
                  <c:v>30765</c:v>
                </c:pt>
                <c:pt idx="4">
                  <c:v>51654</c:v>
                </c:pt>
                <c:pt idx="5">
                  <c:v>48023</c:v>
                </c:pt>
                <c:pt idx="6">
                  <c:v>59963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Индивидуальное строительство</c:v>
                </c:pt>
              </c:strCache>
            </c:strRef>
          </c:tx>
          <c:spPr>
            <a:solidFill>
              <a:srgbClr val="B9B9FF"/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accent6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2007 год</c:v>
                </c:pt>
                <c:pt idx="1">
                  <c:v>2008 год</c:v>
                </c:pt>
                <c:pt idx="2">
                  <c:v>2009 год</c:v>
                </c:pt>
                <c:pt idx="3">
                  <c:v>2010 год</c:v>
                </c:pt>
                <c:pt idx="4">
                  <c:v>2011 год</c:v>
                </c:pt>
                <c:pt idx="5">
                  <c:v>2012 год</c:v>
                </c:pt>
                <c:pt idx="6">
                  <c:v>2013 год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6800</c:v>
                </c:pt>
                <c:pt idx="1">
                  <c:v>9925</c:v>
                </c:pt>
                <c:pt idx="2">
                  <c:v>9744</c:v>
                </c:pt>
                <c:pt idx="3">
                  <c:v>6464</c:v>
                </c:pt>
                <c:pt idx="4">
                  <c:v>15297</c:v>
                </c:pt>
                <c:pt idx="5">
                  <c:v>29021</c:v>
                </c:pt>
                <c:pt idx="6">
                  <c:v>20339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overlap val="100"/>
        <c:axId val="90484096"/>
        <c:axId val="90498176"/>
      </c:barChart>
      <c:catAx>
        <c:axId val="90484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0498176"/>
        <c:crosses val="autoZero"/>
        <c:auto val="1"/>
        <c:lblAlgn val="ctr"/>
        <c:lblOffset val="100"/>
        <c:noMultiLvlLbl val="0"/>
      </c:catAx>
      <c:valAx>
        <c:axId val="904981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04840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7723976416719403"/>
          <c:y val="0.24610030433446858"/>
          <c:w val="0.29834254886102918"/>
          <c:h val="0.28895231743214184"/>
        </c:manualLayout>
      </c:layout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2" tx1="lt1" bg2="dk1" tx2="lt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 b="0"/>
            </a:pPr>
            <a:r>
              <a:rPr lang="ru-RU" sz="2400" b="0" dirty="0"/>
              <a:t>Очередь на получение бесплатного </a:t>
            </a:r>
            <a:r>
              <a:rPr lang="ru-RU" sz="2400" b="0" dirty="0" smtClean="0"/>
              <a:t>жилья, семей</a:t>
            </a:r>
            <a:endParaRPr lang="ru-RU" sz="2400" b="0" dirty="0"/>
          </a:p>
        </c:rich>
      </c:tx>
      <c:layout>
        <c:manualLayout>
          <c:xMode val="edge"/>
          <c:yMode val="edge"/>
          <c:x val="0.23554327296967001"/>
          <c:y val="8.7158888360388251E-2"/>
        </c:manualLayout>
      </c:layout>
      <c:overlay val="0"/>
    </c:title>
    <c:autoTitleDeleted val="0"/>
    <c:view3D>
      <c:rotX val="15"/>
      <c:rotY val="30"/>
      <c:rAngAx val="0"/>
      <c:perspective val="10"/>
    </c:view3D>
    <c:floor>
      <c:thickness val="0"/>
      <c:spPr>
        <a:solidFill>
          <a:schemeClr val="accent6">
            <a:lumMod val="75000"/>
            <a:alpha val="67000"/>
          </a:schemeClr>
        </a:solidFill>
        <a:ln>
          <a:solidFill>
            <a:schemeClr val="tx1">
              <a:tint val="75000"/>
              <a:shade val="95000"/>
              <a:satMod val="105000"/>
            </a:schemeClr>
          </a:solidFill>
        </a:ln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560640771715021"/>
          <c:y val="3.2989874510067359E-2"/>
          <c:w val="0.85195786036545107"/>
          <c:h val="0.88894144190697155"/>
        </c:manualLayout>
      </c:layout>
      <c:line3DChart>
        <c:grouping val="standar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Очередь на получение бесплатного жилья</c:v>
                </c:pt>
              </c:strCache>
            </c:strRef>
          </c:tx>
          <c:spPr>
            <a:solidFill>
              <a:schemeClr val="bg1">
                <a:lumMod val="60000"/>
                <a:lumOff val="40000"/>
              </a:schemeClr>
            </a:solidFill>
            <a:ln>
              <a:solidFill>
                <a:schemeClr val="tx1">
                  <a:tint val="75000"/>
                  <a:shade val="95000"/>
                  <a:satMod val="105000"/>
                </a:schemeClr>
              </a:solidFill>
            </a:ln>
          </c:spPr>
          <c:dLbls>
            <c:dLbl>
              <c:idx val="0"/>
              <c:layout>
                <c:manualLayout>
                  <c:x val="-6.8323252343031063E-2"/>
                  <c:y val="-2.0451936295462388E-2"/>
                </c:manualLayout>
              </c:layout>
              <c:numFmt formatCode="#,##0" sourceLinked="0"/>
              <c:spPr/>
              <c:txPr>
                <a:bodyPr/>
                <a:lstStyle/>
                <a:p>
                  <a:pPr>
                    <a:defRPr sz="2800" b="1">
                      <a:solidFill>
                        <a:srgbClr val="FFFF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430021288925855E-2"/>
                  <c:y val="1.67970754572243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7667376297528506E-3"/>
                  <c:y val="1.46974410250712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1945680039744013E-2"/>
                  <c:y val="3.6648980852616274E-2"/>
                </c:manualLayout>
              </c:layout>
              <c:numFmt formatCode="#,##0" sourceLinked="0"/>
              <c:spPr/>
              <c:txPr>
                <a:bodyPr/>
                <a:lstStyle/>
                <a:p>
                  <a:pPr>
                    <a:defRPr sz="2800" b="1">
                      <a:solidFill>
                        <a:srgbClr val="FFFF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2549</c:v>
                </c:pt>
                <c:pt idx="1">
                  <c:v>2441</c:v>
                </c:pt>
                <c:pt idx="2">
                  <c:v>2068</c:v>
                </c:pt>
                <c:pt idx="3">
                  <c:v>1777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Depth val="34"/>
        <c:axId val="90202496"/>
        <c:axId val="90204416"/>
        <c:axId val="90332672"/>
      </c:line3DChart>
      <c:catAx>
        <c:axId val="90202496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60000"/>
                  <a:lumOff val="40000"/>
                </a:schemeClr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1600"/>
                </a:pPr>
                <a:r>
                  <a:rPr lang="ru-RU" sz="1600" dirty="0" smtClean="0"/>
                  <a:t>ГОД</a:t>
                </a:r>
                <a:endParaRPr lang="ru-RU" sz="1600" dirty="0"/>
              </a:p>
            </c:rich>
          </c:tx>
          <c:layout>
            <c:manualLayout>
              <c:xMode val="edge"/>
              <c:yMode val="edge"/>
              <c:x val="0.42020536812782117"/>
              <c:y val="0.77586766152967135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90204416"/>
        <c:crosses val="autoZero"/>
        <c:auto val="1"/>
        <c:lblAlgn val="ctr"/>
        <c:lblOffset val="100"/>
        <c:noMultiLvlLbl val="0"/>
      </c:catAx>
      <c:valAx>
        <c:axId val="90204416"/>
        <c:scaling>
          <c:orientation val="minMax"/>
          <c:max val="27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3175"/>
        </c:spPr>
        <c:crossAx val="90202496"/>
        <c:crosses val="autoZero"/>
        <c:crossBetween val="between"/>
        <c:majorUnit val="900"/>
      </c:valAx>
      <c:serAx>
        <c:axId val="90332672"/>
        <c:scaling>
          <c:orientation val="minMax"/>
        </c:scaling>
        <c:delete val="1"/>
        <c:axPos val="b"/>
        <c:majorTickMark val="out"/>
        <c:minorTickMark val="none"/>
        <c:tickLblPos val="nextTo"/>
        <c:crossAx val="90204416"/>
        <c:crosses val="autoZero"/>
      </c:serAx>
    </c:plotArea>
    <c:plotVisOnly val="1"/>
    <c:dispBlanksAs val="gap"/>
    <c:showDLblsOverMax val="0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5869490741019"/>
          <c:y val="0.15929641273074072"/>
          <c:w val="0.9853343737438226"/>
          <c:h val="0.75770948695758944"/>
        </c:manualLayout>
      </c:layout>
      <c:lineChart>
        <c:grouping val="standard"/>
        <c:varyColors val="0"/>
        <c:ser>
          <c:idx val="0"/>
          <c:order val="0"/>
          <c:spPr>
            <a:ln w="53975" cmpd="sng">
              <a:solidFill>
                <a:schemeClr val="accent1"/>
              </a:solidFill>
            </a:ln>
            <a:effectLst>
              <a:glow rad="139700">
                <a:schemeClr val="accent2">
                  <a:satMod val="175000"/>
                  <a:alpha val="40000"/>
                </a:schemeClr>
              </a:glow>
            </a:effectLst>
          </c:spPr>
          <c:marker>
            <c:symbol val="circle"/>
            <c:size val="60"/>
            <c:spPr>
              <a:gradFill flip="none" rotWithShape="1">
                <a:gsLst>
                  <a:gs pos="33000">
                    <a:srgbClr val="21D6E0"/>
                  </a:gs>
                  <a:gs pos="100000">
                    <a:srgbClr val="0087E6"/>
                  </a:gs>
                </a:gsLst>
                <a:path path="shape">
                  <a:fillToRect l="50000" t="50000" r="50000" b="50000"/>
                </a:path>
                <a:tileRect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/>
                <a:bevelB w="114300" prst="artDeco"/>
              </a:sp3d>
            </c:spPr>
          </c:marker>
          <c:dLbls>
            <c:txPr>
              <a:bodyPr/>
              <a:lstStyle/>
              <a:p>
                <a:pPr>
                  <a:defRPr sz="1800" b="1">
                    <a:solidFill>
                      <a:schemeClr val="bg1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образов!$A$5:$A$9</c:f>
              <c:strCache>
                <c:ptCount val="5"/>
                <c:pt idx="0">
                  <c:v>2009 год</c:v>
                </c:pt>
                <c:pt idx="1">
                  <c:v>2010 год</c:v>
                </c:pt>
                <c:pt idx="2">
                  <c:v>2011 год</c:v>
                </c:pt>
                <c:pt idx="3">
                  <c:v>2012 год</c:v>
                </c:pt>
                <c:pt idx="4">
                  <c:v>2013 год</c:v>
                </c:pt>
              </c:strCache>
            </c:strRef>
          </c:cat>
          <c:val>
            <c:numRef>
              <c:f>образов!$B$5:$B$9</c:f>
              <c:numCache>
                <c:formatCode>#,##0</c:formatCode>
                <c:ptCount val="5"/>
                <c:pt idx="0">
                  <c:v>4610</c:v>
                </c:pt>
                <c:pt idx="1">
                  <c:v>4726</c:v>
                </c:pt>
                <c:pt idx="2">
                  <c:v>4802</c:v>
                </c:pt>
                <c:pt idx="3">
                  <c:v>5338</c:v>
                </c:pt>
                <c:pt idx="4">
                  <c:v>5801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372800"/>
        <c:axId val="96870784"/>
      </c:lineChart>
      <c:catAx>
        <c:axId val="97372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96870784"/>
        <c:crosses val="autoZero"/>
        <c:auto val="1"/>
        <c:lblAlgn val="ctr"/>
        <c:lblOffset val="100"/>
        <c:noMultiLvlLbl val="0"/>
      </c:catAx>
      <c:valAx>
        <c:axId val="96870784"/>
        <c:scaling>
          <c:orientation val="minMax"/>
          <c:max val="6000"/>
          <c:min val="2000"/>
        </c:scaling>
        <c:delete val="0"/>
        <c:axPos val="l"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73728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10"/>
      <c:rAngAx val="0"/>
      <c:perspective val="20"/>
    </c:view3D>
    <c:floor>
      <c:thickness val="0"/>
      <c:spPr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847266417023052"/>
          <c:y val="0.17210469166016729"/>
          <c:w val="0.9853343737438226"/>
          <c:h val="0.76411364064222898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40000"/>
                <a:lumOff val="6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образов!$A$13:$A$17</c:f>
              <c:strCache>
                <c:ptCount val="5"/>
                <c:pt idx="0">
                  <c:v>2009 год</c:v>
                </c:pt>
                <c:pt idx="1">
                  <c:v>2010 год</c:v>
                </c:pt>
                <c:pt idx="2">
                  <c:v>2011 год</c:v>
                </c:pt>
                <c:pt idx="3">
                  <c:v>2012 год</c:v>
                </c:pt>
                <c:pt idx="4">
                  <c:v>2013 год</c:v>
                </c:pt>
              </c:strCache>
            </c:strRef>
          </c:cat>
          <c:val>
            <c:numRef>
              <c:f>образов!$B$13:$B$17</c:f>
              <c:numCache>
                <c:formatCode>General</c:formatCode>
                <c:ptCount val="5"/>
                <c:pt idx="0">
                  <c:v>9679</c:v>
                </c:pt>
                <c:pt idx="1">
                  <c:v>9887</c:v>
                </c:pt>
                <c:pt idx="2">
                  <c:v>10495</c:v>
                </c:pt>
                <c:pt idx="3">
                  <c:v>10723</c:v>
                </c:pt>
                <c:pt idx="4">
                  <c:v>11076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2"/>
        <c:shape val="cylinder"/>
        <c:axId val="96920704"/>
        <c:axId val="96922240"/>
        <c:axId val="0"/>
      </c:bar3DChart>
      <c:catAx>
        <c:axId val="96920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96922240"/>
        <c:crosses val="autoZero"/>
        <c:auto val="1"/>
        <c:lblAlgn val="ctr"/>
        <c:lblOffset val="100"/>
        <c:noMultiLvlLbl val="0"/>
      </c:catAx>
      <c:valAx>
        <c:axId val="96922240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69207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6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51CC1F-F28C-416D-84A0-4C085194978B}" type="doc">
      <dgm:prSet loTypeId="urn:microsoft.com/office/officeart/2005/8/layout/process1" loCatId="process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79EB619C-730C-42B9-AC84-D6E76A6B024F}">
      <dgm:prSet custT="1"/>
      <dgm:spPr/>
      <dgm:t>
        <a:bodyPr/>
        <a:lstStyle/>
        <a:p>
          <a:pPr rtl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9,4 тыс</a:t>
          </a:r>
          <a:r>
            <a:rPr lang="ru-RU" sz="2400" dirty="0" smtClean="0">
              <a:latin typeface="Arial" pitchFamily="34" charset="0"/>
              <a:cs typeface="Arial" pitchFamily="34" charset="0"/>
            </a:rPr>
            <a:t>. человек в НИИ города</a:t>
          </a:r>
          <a:endParaRPr lang="ru-RU" sz="2400" dirty="0">
            <a:latin typeface="Arial" pitchFamily="34" charset="0"/>
            <a:cs typeface="Arial" pitchFamily="34" charset="0"/>
          </a:endParaRPr>
        </a:p>
      </dgm:t>
    </dgm:pt>
    <dgm:pt modelId="{99C7FE0F-874C-4A6E-B35E-10ACE1CFD88C}" type="parTrans" cxnId="{DC851B9E-DB9A-4B35-96CD-471A1BF287D4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Arial" pitchFamily="34" charset="0"/>
            <a:cs typeface="Arial" pitchFamily="34" charset="0"/>
          </a:endParaRPr>
        </a:p>
      </dgm:t>
    </dgm:pt>
    <dgm:pt modelId="{3E0B59D9-1064-43BD-8931-9AABF316E68A}" type="sibTrans" cxnId="{DC851B9E-DB9A-4B35-96CD-471A1BF287D4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Arial" pitchFamily="34" charset="0"/>
            <a:cs typeface="Arial" pitchFamily="34" charset="0"/>
          </a:endParaRPr>
        </a:p>
      </dgm:t>
    </dgm:pt>
    <dgm:pt modelId="{4C791801-C8AF-4851-8191-64B4CE424E92}" type="pres">
      <dgm:prSet presAssocID="{2151CC1F-F28C-416D-84A0-4C085194978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7E13C3-B81D-4E65-BE1A-04C56224257C}" type="pres">
      <dgm:prSet presAssocID="{79EB619C-730C-42B9-AC84-D6E76A6B024F}" presName="node" presStyleLbl="node1" presStyleIdx="0" presStyleCnt="1" custLinFactY="149698" custLinFactNeighborX="-54102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C41582-11C4-4C65-AC39-945E485AA489}" type="presOf" srcId="{79EB619C-730C-42B9-AC84-D6E76A6B024F}" destId="{717E13C3-B81D-4E65-BE1A-04C56224257C}" srcOrd="0" destOrd="0" presId="urn:microsoft.com/office/officeart/2005/8/layout/process1"/>
    <dgm:cxn modelId="{DC851B9E-DB9A-4B35-96CD-471A1BF287D4}" srcId="{2151CC1F-F28C-416D-84A0-4C085194978B}" destId="{79EB619C-730C-42B9-AC84-D6E76A6B024F}" srcOrd="0" destOrd="0" parTransId="{99C7FE0F-874C-4A6E-B35E-10ACE1CFD88C}" sibTransId="{3E0B59D9-1064-43BD-8931-9AABF316E68A}"/>
    <dgm:cxn modelId="{7D0C1CE2-C3E0-46FE-ABC9-BEAE20A5855A}" type="presOf" srcId="{2151CC1F-F28C-416D-84A0-4C085194978B}" destId="{4C791801-C8AF-4851-8191-64B4CE424E92}" srcOrd="0" destOrd="0" presId="urn:microsoft.com/office/officeart/2005/8/layout/process1"/>
    <dgm:cxn modelId="{0F31F0A8-110B-44FD-842C-2EA6D8965D51}" type="presParOf" srcId="{4C791801-C8AF-4851-8191-64B4CE424E92}" destId="{717E13C3-B81D-4E65-BE1A-04C56224257C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8A69CD6-86CF-4CAB-94EB-1B0679E9237B}" type="doc">
      <dgm:prSet loTypeId="urn:microsoft.com/office/officeart/2008/layout/VerticalAccentList" loCatId="list" qsTypeId="urn:microsoft.com/office/officeart/2005/8/quickstyle/simple5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84CE2CD6-2DA5-4E5E-AAE7-2180E323C73A}">
      <dgm:prSet custT="1"/>
      <dgm:spPr/>
      <dgm:t>
        <a:bodyPr/>
        <a:lstStyle/>
        <a:p>
          <a:pPr algn="ctr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135</a:t>
          </a:r>
          <a:r>
            <a:rPr lang="ru-RU" sz="2400" dirty="0" smtClean="0">
              <a:latin typeface="Arial" pitchFamily="34" charset="0"/>
              <a:cs typeface="Arial" pitchFamily="34" charset="0"/>
            </a:rPr>
            <a:t> семей в 2013 году улучшили жилищные условия с использованием бюджетных средств</a:t>
          </a:r>
          <a:endParaRPr lang="ru-RU" sz="2400" dirty="0">
            <a:latin typeface="Arial" pitchFamily="34" charset="0"/>
            <a:cs typeface="Arial" pitchFamily="34" charset="0"/>
          </a:endParaRPr>
        </a:p>
      </dgm:t>
    </dgm:pt>
    <dgm:pt modelId="{78D68679-CFA9-4901-B369-FFD949698F3E}" type="parTrans" cxnId="{50C9FF72-FB62-47CD-9500-B20429FF090B}">
      <dgm:prSet/>
      <dgm:spPr/>
      <dgm:t>
        <a:bodyPr/>
        <a:lstStyle/>
        <a:p>
          <a:endParaRPr lang="ru-RU" sz="1800"/>
        </a:p>
      </dgm:t>
    </dgm:pt>
    <dgm:pt modelId="{FCE07025-B0A4-440F-A535-DA8AD0223813}" type="sibTrans" cxnId="{50C9FF72-FB62-47CD-9500-B20429FF090B}">
      <dgm:prSet/>
      <dgm:spPr/>
      <dgm:t>
        <a:bodyPr/>
        <a:lstStyle/>
        <a:p>
          <a:endParaRPr lang="ru-RU" sz="1800"/>
        </a:p>
      </dgm:t>
    </dgm:pt>
    <dgm:pt modelId="{D1269598-0C2E-407C-ACAC-E3F9F4E116D1}" type="pres">
      <dgm:prSet presAssocID="{78A69CD6-86CF-4CAB-94EB-1B0679E9237B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46BD9723-A7A4-44D4-9C37-F3F78CBA37E3}" type="pres">
      <dgm:prSet presAssocID="{84CE2CD6-2DA5-4E5E-AAE7-2180E323C73A}" presName="parenttextcomposite" presStyleCnt="0"/>
      <dgm:spPr/>
    </dgm:pt>
    <dgm:pt modelId="{F73D95C6-F1DA-4646-A429-9F8FE6BC34F7}" type="pres">
      <dgm:prSet presAssocID="{84CE2CD6-2DA5-4E5E-AAE7-2180E323C73A}" presName="parenttext" presStyleLbl="revTx" presStyleIdx="0" presStyleCnt="1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071FFB-CA93-4B69-9CE9-3BFF2DFA8EAD}" type="pres">
      <dgm:prSet presAssocID="{84CE2CD6-2DA5-4E5E-AAE7-2180E323C73A}" presName="parallelogramComposite" presStyleCnt="0"/>
      <dgm:spPr/>
    </dgm:pt>
    <dgm:pt modelId="{9C8383E4-3DF2-4871-B315-2DDB135D08CD}" type="pres">
      <dgm:prSet presAssocID="{84CE2CD6-2DA5-4E5E-AAE7-2180E323C73A}" presName="parallelogram1" presStyleLbl="alignNode1" presStyleIdx="0" presStyleCnt="7"/>
      <dgm:spPr/>
    </dgm:pt>
    <dgm:pt modelId="{B283BDA9-F0B1-4529-9884-8D001F120CC2}" type="pres">
      <dgm:prSet presAssocID="{84CE2CD6-2DA5-4E5E-AAE7-2180E323C73A}" presName="parallelogram2" presStyleLbl="alignNode1" presStyleIdx="1" presStyleCnt="7"/>
      <dgm:spPr/>
    </dgm:pt>
    <dgm:pt modelId="{EAF397EA-91EE-44E8-AF47-7B7E7C131D76}" type="pres">
      <dgm:prSet presAssocID="{84CE2CD6-2DA5-4E5E-AAE7-2180E323C73A}" presName="parallelogram3" presStyleLbl="alignNode1" presStyleIdx="2" presStyleCnt="7"/>
      <dgm:spPr/>
    </dgm:pt>
    <dgm:pt modelId="{0261C92A-9731-4FEE-980A-AEF180769079}" type="pres">
      <dgm:prSet presAssocID="{84CE2CD6-2DA5-4E5E-AAE7-2180E323C73A}" presName="parallelogram4" presStyleLbl="alignNode1" presStyleIdx="3" presStyleCnt="7"/>
      <dgm:spPr/>
    </dgm:pt>
    <dgm:pt modelId="{43F13253-6F07-42CD-8D67-7CBE5E406AC7}" type="pres">
      <dgm:prSet presAssocID="{84CE2CD6-2DA5-4E5E-AAE7-2180E323C73A}" presName="parallelogram5" presStyleLbl="alignNode1" presStyleIdx="4" presStyleCnt="7"/>
      <dgm:spPr/>
    </dgm:pt>
    <dgm:pt modelId="{65A44C27-B39C-4B28-BA0F-715B883593F3}" type="pres">
      <dgm:prSet presAssocID="{84CE2CD6-2DA5-4E5E-AAE7-2180E323C73A}" presName="parallelogram6" presStyleLbl="alignNode1" presStyleIdx="5" presStyleCnt="7"/>
      <dgm:spPr/>
    </dgm:pt>
    <dgm:pt modelId="{B4E65A51-680C-42F0-AF0E-4909295A1492}" type="pres">
      <dgm:prSet presAssocID="{84CE2CD6-2DA5-4E5E-AAE7-2180E323C73A}" presName="parallelogram7" presStyleLbl="alignNode1" presStyleIdx="6" presStyleCnt="7"/>
      <dgm:spPr/>
    </dgm:pt>
  </dgm:ptLst>
  <dgm:cxnLst>
    <dgm:cxn modelId="{B30487E2-30B1-4871-91ED-52FAD67AF8F9}" type="presOf" srcId="{84CE2CD6-2DA5-4E5E-AAE7-2180E323C73A}" destId="{F73D95C6-F1DA-4646-A429-9F8FE6BC34F7}" srcOrd="0" destOrd="0" presId="urn:microsoft.com/office/officeart/2008/layout/VerticalAccentList"/>
    <dgm:cxn modelId="{50C9FF72-FB62-47CD-9500-B20429FF090B}" srcId="{78A69CD6-86CF-4CAB-94EB-1B0679E9237B}" destId="{84CE2CD6-2DA5-4E5E-AAE7-2180E323C73A}" srcOrd="0" destOrd="0" parTransId="{78D68679-CFA9-4901-B369-FFD949698F3E}" sibTransId="{FCE07025-B0A4-440F-A535-DA8AD0223813}"/>
    <dgm:cxn modelId="{03D270CF-B78B-47AF-B184-23C5F16E5361}" type="presOf" srcId="{78A69CD6-86CF-4CAB-94EB-1B0679E9237B}" destId="{D1269598-0C2E-407C-ACAC-E3F9F4E116D1}" srcOrd="0" destOrd="0" presId="urn:microsoft.com/office/officeart/2008/layout/VerticalAccentList"/>
    <dgm:cxn modelId="{38C1F9A7-5106-4160-8165-3B86854C16F0}" type="presParOf" srcId="{D1269598-0C2E-407C-ACAC-E3F9F4E116D1}" destId="{46BD9723-A7A4-44D4-9C37-F3F78CBA37E3}" srcOrd="0" destOrd="0" presId="urn:microsoft.com/office/officeart/2008/layout/VerticalAccentList"/>
    <dgm:cxn modelId="{1DD5EB34-B9C9-470C-9DA2-1A743440FE5C}" type="presParOf" srcId="{46BD9723-A7A4-44D4-9C37-F3F78CBA37E3}" destId="{F73D95C6-F1DA-4646-A429-9F8FE6BC34F7}" srcOrd="0" destOrd="0" presId="urn:microsoft.com/office/officeart/2008/layout/VerticalAccentList"/>
    <dgm:cxn modelId="{EF20544F-FE38-4B5D-8B9A-C8F36BCA8763}" type="presParOf" srcId="{D1269598-0C2E-407C-ACAC-E3F9F4E116D1}" destId="{3B071FFB-CA93-4B69-9CE9-3BFF2DFA8EAD}" srcOrd="1" destOrd="0" presId="urn:microsoft.com/office/officeart/2008/layout/VerticalAccentList"/>
    <dgm:cxn modelId="{D74AB2D8-F58C-463E-ADFD-CE4CE425ECC7}" type="presParOf" srcId="{3B071FFB-CA93-4B69-9CE9-3BFF2DFA8EAD}" destId="{9C8383E4-3DF2-4871-B315-2DDB135D08CD}" srcOrd="0" destOrd="0" presId="urn:microsoft.com/office/officeart/2008/layout/VerticalAccentList"/>
    <dgm:cxn modelId="{E5BCD7F4-28D5-4BDC-87CB-B521C1AB41EC}" type="presParOf" srcId="{3B071FFB-CA93-4B69-9CE9-3BFF2DFA8EAD}" destId="{B283BDA9-F0B1-4529-9884-8D001F120CC2}" srcOrd="1" destOrd="0" presId="urn:microsoft.com/office/officeart/2008/layout/VerticalAccentList"/>
    <dgm:cxn modelId="{4A29C4DA-89B5-44BA-AD0E-C00260C5511E}" type="presParOf" srcId="{3B071FFB-CA93-4B69-9CE9-3BFF2DFA8EAD}" destId="{EAF397EA-91EE-44E8-AF47-7B7E7C131D76}" srcOrd="2" destOrd="0" presId="urn:microsoft.com/office/officeart/2008/layout/VerticalAccentList"/>
    <dgm:cxn modelId="{0ED05E31-056F-4B13-8C91-BC2043DF46F1}" type="presParOf" srcId="{3B071FFB-CA93-4B69-9CE9-3BFF2DFA8EAD}" destId="{0261C92A-9731-4FEE-980A-AEF180769079}" srcOrd="3" destOrd="0" presId="urn:microsoft.com/office/officeart/2008/layout/VerticalAccentList"/>
    <dgm:cxn modelId="{B7B7D4ED-41F0-42F0-B283-52A0C7B6431B}" type="presParOf" srcId="{3B071FFB-CA93-4B69-9CE9-3BFF2DFA8EAD}" destId="{43F13253-6F07-42CD-8D67-7CBE5E406AC7}" srcOrd="4" destOrd="0" presId="urn:microsoft.com/office/officeart/2008/layout/VerticalAccentList"/>
    <dgm:cxn modelId="{5DC05363-3F78-419D-8E4F-63880FEEEB2E}" type="presParOf" srcId="{3B071FFB-CA93-4B69-9CE9-3BFF2DFA8EAD}" destId="{65A44C27-B39C-4B28-BA0F-715B883593F3}" srcOrd="5" destOrd="0" presId="urn:microsoft.com/office/officeart/2008/layout/VerticalAccentList"/>
    <dgm:cxn modelId="{7F81CB53-829D-484E-A2C5-4533E2436FF9}" type="presParOf" srcId="{3B071FFB-CA93-4B69-9CE9-3BFF2DFA8EAD}" destId="{B4E65A51-680C-42F0-AF0E-4909295A1492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51CC1F-F28C-416D-84A0-4C085194978B}" type="doc">
      <dgm:prSet loTypeId="urn:microsoft.com/office/officeart/2005/8/layout/process1" loCatId="process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79EB619C-730C-42B9-AC84-D6E76A6B024F}">
      <dgm:prSet custT="1"/>
      <dgm:spPr/>
      <dgm:t>
        <a:bodyPr/>
        <a:lstStyle/>
        <a:p>
          <a:pPr rtl="0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26 июня </a:t>
          </a:r>
        </a:p>
        <a:p>
          <a:pPr rtl="0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2014 года</a:t>
          </a:r>
        </a:p>
        <a:p>
          <a:pPr rtl="0"/>
          <a:r>
            <a:rPr lang="ru-RU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60-летие АЭС</a:t>
          </a:r>
        </a:p>
      </dgm:t>
    </dgm:pt>
    <dgm:pt modelId="{99C7FE0F-874C-4A6E-B35E-10ACE1CFD88C}" type="parTrans" cxnId="{DC851B9E-DB9A-4B35-96CD-471A1BF287D4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100">
            <a:latin typeface="Arial" pitchFamily="34" charset="0"/>
            <a:cs typeface="Arial" pitchFamily="34" charset="0"/>
          </a:endParaRPr>
        </a:p>
      </dgm:t>
    </dgm:pt>
    <dgm:pt modelId="{3E0B59D9-1064-43BD-8931-9AABF316E68A}" type="sibTrans" cxnId="{DC851B9E-DB9A-4B35-96CD-471A1BF287D4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100">
            <a:latin typeface="Arial" pitchFamily="34" charset="0"/>
            <a:cs typeface="Arial" pitchFamily="34" charset="0"/>
          </a:endParaRPr>
        </a:p>
      </dgm:t>
    </dgm:pt>
    <dgm:pt modelId="{4C791801-C8AF-4851-8191-64B4CE424E92}" type="pres">
      <dgm:prSet presAssocID="{2151CC1F-F28C-416D-84A0-4C085194978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7E13C3-B81D-4E65-BE1A-04C56224257C}" type="pres">
      <dgm:prSet presAssocID="{79EB619C-730C-42B9-AC84-D6E76A6B024F}" presName="node" presStyleLbl="node1" presStyleIdx="0" presStyleCnt="1" custScaleY="126651" custLinFactNeighborY="-62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C851B9E-DB9A-4B35-96CD-471A1BF287D4}" srcId="{2151CC1F-F28C-416D-84A0-4C085194978B}" destId="{79EB619C-730C-42B9-AC84-D6E76A6B024F}" srcOrd="0" destOrd="0" parTransId="{99C7FE0F-874C-4A6E-B35E-10ACE1CFD88C}" sibTransId="{3E0B59D9-1064-43BD-8931-9AABF316E68A}"/>
    <dgm:cxn modelId="{7476239D-C1AA-4E0B-83C9-EDF7ED743B92}" type="presOf" srcId="{79EB619C-730C-42B9-AC84-D6E76A6B024F}" destId="{717E13C3-B81D-4E65-BE1A-04C56224257C}" srcOrd="0" destOrd="0" presId="urn:microsoft.com/office/officeart/2005/8/layout/process1"/>
    <dgm:cxn modelId="{E591A509-D753-40D8-8C35-841F81642AA1}" type="presOf" srcId="{2151CC1F-F28C-416D-84A0-4C085194978B}" destId="{4C791801-C8AF-4851-8191-64B4CE424E92}" srcOrd="0" destOrd="0" presId="urn:microsoft.com/office/officeart/2005/8/layout/process1"/>
    <dgm:cxn modelId="{89932C25-2972-48EE-8184-0F6DC16D7BF2}" type="presParOf" srcId="{4C791801-C8AF-4851-8191-64B4CE424E92}" destId="{717E13C3-B81D-4E65-BE1A-04C56224257C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BCCA164-5AB0-4985-8207-463F08FE4A9C}" type="doc">
      <dgm:prSet loTypeId="urn:microsoft.com/office/officeart/2005/8/layout/vList3" loCatId="list" qsTypeId="urn:microsoft.com/office/officeart/2005/8/quickstyle/3d3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07EC387C-6B5F-4D5E-83C1-527504CCAEC4}">
      <dgm:prSet custT="1"/>
      <dgm:spPr/>
      <dgm:t>
        <a:bodyPr/>
        <a:lstStyle/>
        <a:p>
          <a:pPr algn="l" rtl="0"/>
          <a:r>
            <a:rPr lang="ru-RU" sz="2700" dirty="0" smtClean="0">
              <a:latin typeface="Arial" pitchFamily="34" charset="0"/>
              <a:cs typeface="Arial" pitchFamily="34" charset="0"/>
            </a:rPr>
            <a:t> предприятий и организаций</a:t>
          </a:r>
          <a:endParaRPr lang="ru-RU" sz="2700" dirty="0">
            <a:latin typeface="Arial" pitchFamily="34" charset="0"/>
            <a:cs typeface="Arial" pitchFamily="34" charset="0"/>
          </a:endParaRPr>
        </a:p>
      </dgm:t>
    </dgm:pt>
    <dgm:pt modelId="{E9FDD571-9991-430F-88C9-A10D234A3400}" type="parTrans" cxnId="{90DDF860-323D-43BB-BD93-CD03150B0E7F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4FBB4E98-9D54-45A2-8184-C6FDA02A8A21}" type="sibTrans" cxnId="{90DDF860-323D-43BB-BD93-CD03150B0E7F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738B34F-8B8C-4468-A469-893DE5F7A048}" type="pres">
      <dgm:prSet presAssocID="{DBCCA164-5AB0-4985-8207-463F08FE4A9C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88E2C7-64BC-48CD-BF55-4A209510D27A}" type="pres">
      <dgm:prSet presAssocID="{07EC387C-6B5F-4D5E-83C1-527504CCAEC4}" presName="composite" presStyleCnt="0"/>
      <dgm:spPr/>
    </dgm:pt>
    <dgm:pt modelId="{EC26A549-46F6-457A-9C20-F59F17A96C65}" type="pres">
      <dgm:prSet presAssocID="{07EC387C-6B5F-4D5E-83C1-527504CCAEC4}" presName="imgShp" presStyleLbl="fgImgPlace1" presStyleIdx="0" presStyleCnt="1" custScaleX="216607" custLinFactNeighborX="-74398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E6920A31-8D84-41A8-B506-62AB085D8650}" type="pres">
      <dgm:prSet presAssocID="{07EC387C-6B5F-4D5E-83C1-527504CCAEC4}" presName="txShp" presStyleLbl="node1" presStyleIdx="0" presStyleCnt="1" custScaleX="114788" custLinFactNeighborX="78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A78910-B715-427A-8449-429C10098EAB}" type="presOf" srcId="{DBCCA164-5AB0-4985-8207-463F08FE4A9C}" destId="{B738B34F-8B8C-4468-A469-893DE5F7A048}" srcOrd="0" destOrd="0" presId="urn:microsoft.com/office/officeart/2005/8/layout/vList3"/>
    <dgm:cxn modelId="{90DDF860-323D-43BB-BD93-CD03150B0E7F}" srcId="{DBCCA164-5AB0-4985-8207-463F08FE4A9C}" destId="{07EC387C-6B5F-4D5E-83C1-527504CCAEC4}" srcOrd="0" destOrd="0" parTransId="{E9FDD571-9991-430F-88C9-A10D234A3400}" sibTransId="{4FBB4E98-9D54-45A2-8184-C6FDA02A8A21}"/>
    <dgm:cxn modelId="{8A42926B-48FC-4C53-AA16-A062B9086B6F}" type="presOf" srcId="{07EC387C-6B5F-4D5E-83C1-527504CCAEC4}" destId="{E6920A31-8D84-41A8-B506-62AB085D8650}" srcOrd="0" destOrd="0" presId="urn:microsoft.com/office/officeart/2005/8/layout/vList3"/>
    <dgm:cxn modelId="{109E2DC4-E4EE-4646-B525-D648CC11AB1E}" type="presParOf" srcId="{B738B34F-8B8C-4468-A469-893DE5F7A048}" destId="{A388E2C7-64BC-48CD-BF55-4A209510D27A}" srcOrd="0" destOrd="0" presId="urn:microsoft.com/office/officeart/2005/8/layout/vList3"/>
    <dgm:cxn modelId="{80687C5E-345F-44CF-8D1A-5E672DEF70D1}" type="presParOf" srcId="{A388E2C7-64BC-48CD-BF55-4A209510D27A}" destId="{EC26A549-46F6-457A-9C20-F59F17A96C65}" srcOrd="0" destOrd="0" presId="urn:microsoft.com/office/officeart/2005/8/layout/vList3"/>
    <dgm:cxn modelId="{AC65E338-08E0-48BB-AE47-F96841DCC8A8}" type="presParOf" srcId="{A388E2C7-64BC-48CD-BF55-4A209510D27A}" destId="{E6920A31-8D84-41A8-B506-62AB085D865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BCCA164-5AB0-4985-8207-463F08FE4A9C}" type="doc">
      <dgm:prSet loTypeId="urn:microsoft.com/office/officeart/2005/8/layout/vList3" loCatId="list" qsTypeId="urn:microsoft.com/office/officeart/2005/8/quickstyle/3d3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07EC387C-6B5F-4D5E-83C1-527504CCAEC4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 численность занятого населения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E9FDD571-9991-430F-88C9-A10D234A3400}" type="parTrans" cxnId="{90DDF860-323D-43BB-BD93-CD03150B0E7F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4FBB4E98-9D54-45A2-8184-C6FDA02A8A21}" type="sibTrans" cxnId="{90DDF860-323D-43BB-BD93-CD03150B0E7F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738B34F-8B8C-4468-A469-893DE5F7A048}" type="pres">
      <dgm:prSet presAssocID="{DBCCA164-5AB0-4985-8207-463F08FE4A9C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88E2C7-64BC-48CD-BF55-4A209510D27A}" type="pres">
      <dgm:prSet presAssocID="{07EC387C-6B5F-4D5E-83C1-527504CCAEC4}" presName="composite" presStyleCnt="0"/>
      <dgm:spPr/>
    </dgm:pt>
    <dgm:pt modelId="{EC26A549-46F6-457A-9C20-F59F17A96C65}" type="pres">
      <dgm:prSet presAssocID="{07EC387C-6B5F-4D5E-83C1-527504CCAEC4}" presName="imgShp" presStyleLbl="fgImgPlace1" presStyleIdx="0" presStyleCnt="1" custScaleX="216607" custLinFactNeighborX="-74398"/>
      <dgm:spPr>
        <a:prstGeom prst="flowChartAlternateProcess">
          <a:avLst/>
        </a:prstGeom>
      </dgm:spPr>
      <dgm:t>
        <a:bodyPr/>
        <a:lstStyle/>
        <a:p>
          <a:endParaRPr lang="ru-RU"/>
        </a:p>
      </dgm:t>
    </dgm:pt>
    <dgm:pt modelId="{E6920A31-8D84-41A8-B506-62AB085D8650}" type="pres">
      <dgm:prSet presAssocID="{07EC387C-6B5F-4D5E-83C1-527504CCAEC4}" presName="txShp" presStyleLbl="node1" presStyleIdx="0" presStyleCnt="1" custScaleX="114788" custLinFactNeighborX="78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DDF860-323D-43BB-BD93-CD03150B0E7F}" srcId="{DBCCA164-5AB0-4985-8207-463F08FE4A9C}" destId="{07EC387C-6B5F-4D5E-83C1-527504CCAEC4}" srcOrd="0" destOrd="0" parTransId="{E9FDD571-9991-430F-88C9-A10D234A3400}" sibTransId="{4FBB4E98-9D54-45A2-8184-C6FDA02A8A21}"/>
    <dgm:cxn modelId="{521212CE-033E-4F13-92AF-47A5C0AFBB9C}" type="presOf" srcId="{DBCCA164-5AB0-4985-8207-463F08FE4A9C}" destId="{B738B34F-8B8C-4468-A469-893DE5F7A048}" srcOrd="0" destOrd="0" presId="urn:microsoft.com/office/officeart/2005/8/layout/vList3"/>
    <dgm:cxn modelId="{93473F43-FBE2-4C1A-91C1-D3B0D8F5AD72}" type="presOf" srcId="{07EC387C-6B5F-4D5E-83C1-527504CCAEC4}" destId="{E6920A31-8D84-41A8-B506-62AB085D8650}" srcOrd="0" destOrd="0" presId="urn:microsoft.com/office/officeart/2005/8/layout/vList3"/>
    <dgm:cxn modelId="{976D8301-BF15-4D25-99D9-A70135B8BE93}" type="presParOf" srcId="{B738B34F-8B8C-4468-A469-893DE5F7A048}" destId="{A388E2C7-64BC-48CD-BF55-4A209510D27A}" srcOrd="0" destOrd="0" presId="urn:microsoft.com/office/officeart/2005/8/layout/vList3"/>
    <dgm:cxn modelId="{DB23CFB0-7F64-4A4F-AEAC-72A1FB2DE5F6}" type="presParOf" srcId="{A388E2C7-64BC-48CD-BF55-4A209510D27A}" destId="{EC26A549-46F6-457A-9C20-F59F17A96C65}" srcOrd="0" destOrd="0" presId="urn:microsoft.com/office/officeart/2005/8/layout/vList3"/>
    <dgm:cxn modelId="{4FA14CE7-BF82-4040-B4E3-86BE2D8D242E}" type="presParOf" srcId="{A388E2C7-64BC-48CD-BF55-4A209510D27A}" destId="{E6920A31-8D84-41A8-B506-62AB085D865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BCCA164-5AB0-4985-8207-463F08FE4A9C}" type="doc">
      <dgm:prSet loTypeId="urn:microsoft.com/office/officeart/2005/8/layout/vList3" loCatId="list" qsTypeId="urn:microsoft.com/office/officeart/2005/8/quickstyle/3d3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07EC387C-6B5F-4D5E-83C1-527504CCAEC4}">
      <dgm:prSet custT="1"/>
      <dgm:spPr/>
      <dgm:t>
        <a:bodyPr/>
        <a:lstStyle/>
        <a:p>
          <a:pPr algn="l" rtl="0"/>
          <a:r>
            <a:rPr lang="ru-RU" sz="2700" dirty="0" smtClean="0">
              <a:latin typeface="Arial" pitchFamily="34" charset="0"/>
              <a:cs typeface="Arial" pitchFamily="34" charset="0"/>
            </a:rPr>
            <a:t> уровень безработицы</a:t>
          </a:r>
          <a:endParaRPr lang="ru-RU" sz="2700" dirty="0">
            <a:latin typeface="Arial" pitchFamily="34" charset="0"/>
            <a:cs typeface="Arial" pitchFamily="34" charset="0"/>
          </a:endParaRPr>
        </a:p>
      </dgm:t>
    </dgm:pt>
    <dgm:pt modelId="{E9FDD571-9991-430F-88C9-A10D234A3400}" type="parTrans" cxnId="{90DDF860-323D-43BB-BD93-CD03150B0E7F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4FBB4E98-9D54-45A2-8184-C6FDA02A8A21}" type="sibTrans" cxnId="{90DDF860-323D-43BB-BD93-CD03150B0E7F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738B34F-8B8C-4468-A469-893DE5F7A048}" type="pres">
      <dgm:prSet presAssocID="{DBCCA164-5AB0-4985-8207-463F08FE4A9C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88E2C7-64BC-48CD-BF55-4A209510D27A}" type="pres">
      <dgm:prSet presAssocID="{07EC387C-6B5F-4D5E-83C1-527504CCAEC4}" presName="composite" presStyleCnt="0"/>
      <dgm:spPr/>
    </dgm:pt>
    <dgm:pt modelId="{EC26A549-46F6-457A-9C20-F59F17A96C65}" type="pres">
      <dgm:prSet presAssocID="{07EC387C-6B5F-4D5E-83C1-527504CCAEC4}" presName="imgShp" presStyleLbl="fgImgPlace1" presStyleIdx="0" presStyleCnt="1" custScaleX="216607" custLinFactNeighborX="-74398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E6920A31-8D84-41A8-B506-62AB085D8650}" type="pres">
      <dgm:prSet presAssocID="{07EC387C-6B5F-4D5E-83C1-527504CCAEC4}" presName="txShp" presStyleLbl="node1" presStyleIdx="0" presStyleCnt="1" custScaleX="114788" custLinFactNeighborX="78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DDF860-323D-43BB-BD93-CD03150B0E7F}" srcId="{DBCCA164-5AB0-4985-8207-463F08FE4A9C}" destId="{07EC387C-6B5F-4D5E-83C1-527504CCAEC4}" srcOrd="0" destOrd="0" parTransId="{E9FDD571-9991-430F-88C9-A10D234A3400}" sibTransId="{4FBB4E98-9D54-45A2-8184-C6FDA02A8A21}"/>
    <dgm:cxn modelId="{7C796EF8-51B7-4BE5-AE3A-CC1C00160E57}" type="presOf" srcId="{07EC387C-6B5F-4D5E-83C1-527504CCAEC4}" destId="{E6920A31-8D84-41A8-B506-62AB085D8650}" srcOrd="0" destOrd="0" presId="urn:microsoft.com/office/officeart/2005/8/layout/vList3"/>
    <dgm:cxn modelId="{A783F2D4-78B4-4289-BACF-4EFB3720E6C7}" type="presOf" srcId="{DBCCA164-5AB0-4985-8207-463F08FE4A9C}" destId="{B738B34F-8B8C-4468-A469-893DE5F7A048}" srcOrd="0" destOrd="0" presId="urn:microsoft.com/office/officeart/2005/8/layout/vList3"/>
    <dgm:cxn modelId="{614D7B0F-BB39-45D8-8CAA-33B2F21B14FA}" type="presParOf" srcId="{B738B34F-8B8C-4468-A469-893DE5F7A048}" destId="{A388E2C7-64BC-48CD-BF55-4A209510D27A}" srcOrd="0" destOrd="0" presId="urn:microsoft.com/office/officeart/2005/8/layout/vList3"/>
    <dgm:cxn modelId="{AC0F95E7-6A4C-42E0-A1D0-823AF12F9365}" type="presParOf" srcId="{A388E2C7-64BC-48CD-BF55-4A209510D27A}" destId="{EC26A549-46F6-457A-9C20-F59F17A96C65}" srcOrd="0" destOrd="0" presId="urn:microsoft.com/office/officeart/2005/8/layout/vList3"/>
    <dgm:cxn modelId="{778A248D-E5C2-4B51-AA8A-C74DA9CD0F48}" type="presParOf" srcId="{A388E2C7-64BC-48CD-BF55-4A209510D27A}" destId="{E6920A31-8D84-41A8-B506-62AB085D865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BCCA164-5AB0-4985-8207-463F08FE4A9C}" type="doc">
      <dgm:prSet loTypeId="urn:microsoft.com/office/officeart/2005/8/layout/vList3" loCatId="list" qsTypeId="urn:microsoft.com/office/officeart/2005/8/quickstyle/3d3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07EC387C-6B5F-4D5E-83C1-527504CCAEC4}">
      <dgm:prSet custT="1"/>
      <dgm:spPr/>
      <dgm:t>
        <a:bodyPr/>
        <a:lstStyle/>
        <a:p>
          <a:pPr algn="l" rtl="0"/>
          <a:r>
            <a:rPr lang="ru-RU" sz="2700" dirty="0" smtClean="0">
              <a:latin typeface="Arial" pitchFamily="34" charset="0"/>
              <a:cs typeface="Arial" pitchFamily="34" charset="0"/>
            </a:rPr>
            <a:t>средняя заработная плата</a:t>
          </a:r>
          <a:endParaRPr lang="ru-RU" sz="2700" dirty="0">
            <a:latin typeface="Arial" pitchFamily="34" charset="0"/>
            <a:cs typeface="Arial" pitchFamily="34" charset="0"/>
          </a:endParaRPr>
        </a:p>
      </dgm:t>
    </dgm:pt>
    <dgm:pt modelId="{E9FDD571-9991-430F-88C9-A10D234A3400}" type="parTrans" cxnId="{90DDF860-323D-43BB-BD93-CD03150B0E7F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4FBB4E98-9D54-45A2-8184-C6FDA02A8A21}" type="sibTrans" cxnId="{90DDF860-323D-43BB-BD93-CD03150B0E7F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738B34F-8B8C-4468-A469-893DE5F7A048}" type="pres">
      <dgm:prSet presAssocID="{DBCCA164-5AB0-4985-8207-463F08FE4A9C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88E2C7-64BC-48CD-BF55-4A209510D27A}" type="pres">
      <dgm:prSet presAssocID="{07EC387C-6B5F-4D5E-83C1-527504CCAEC4}" presName="composite" presStyleCnt="0"/>
      <dgm:spPr/>
    </dgm:pt>
    <dgm:pt modelId="{EC26A549-46F6-457A-9C20-F59F17A96C65}" type="pres">
      <dgm:prSet presAssocID="{07EC387C-6B5F-4D5E-83C1-527504CCAEC4}" presName="imgShp" presStyleLbl="fgImgPlace1" presStyleIdx="0" presStyleCnt="1" custScaleX="216607" custLinFactNeighborX="-74398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E6920A31-8D84-41A8-B506-62AB085D8650}" type="pres">
      <dgm:prSet presAssocID="{07EC387C-6B5F-4D5E-83C1-527504CCAEC4}" presName="txShp" presStyleLbl="node1" presStyleIdx="0" presStyleCnt="1" custScaleX="114788" custLinFactNeighborX="78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DDF860-323D-43BB-BD93-CD03150B0E7F}" srcId="{DBCCA164-5AB0-4985-8207-463F08FE4A9C}" destId="{07EC387C-6B5F-4D5E-83C1-527504CCAEC4}" srcOrd="0" destOrd="0" parTransId="{E9FDD571-9991-430F-88C9-A10D234A3400}" sibTransId="{4FBB4E98-9D54-45A2-8184-C6FDA02A8A21}"/>
    <dgm:cxn modelId="{36E2E25D-5C11-46EC-B1F2-25549D0435B5}" type="presOf" srcId="{DBCCA164-5AB0-4985-8207-463F08FE4A9C}" destId="{B738B34F-8B8C-4468-A469-893DE5F7A048}" srcOrd="0" destOrd="0" presId="urn:microsoft.com/office/officeart/2005/8/layout/vList3"/>
    <dgm:cxn modelId="{9B48D8FA-1963-464C-AECB-502703028CA6}" type="presOf" srcId="{07EC387C-6B5F-4D5E-83C1-527504CCAEC4}" destId="{E6920A31-8D84-41A8-B506-62AB085D8650}" srcOrd="0" destOrd="0" presId="urn:microsoft.com/office/officeart/2005/8/layout/vList3"/>
    <dgm:cxn modelId="{FE2FAAF1-8B54-49C0-AFC6-762B9FDF9C30}" type="presParOf" srcId="{B738B34F-8B8C-4468-A469-893DE5F7A048}" destId="{A388E2C7-64BC-48CD-BF55-4A209510D27A}" srcOrd="0" destOrd="0" presId="urn:microsoft.com/office/officeart/2005/8/layout/vList3"/>
    <dgm:cxn modelId="{60234CB7-7ECC-4154-BADD-41A052AE8DB7}" type="presParOf" srcId="{A388E2C7-64BC-48CD-BF55-4A209510D27A}" destId="{EC26A549-46F6-457A-9C20-F59F17A96C65}" srcOrd="0" destOrd="0" presId="urn:microsoft.com/office/officeart/2005/8/layout/vList3"/>
    <dgm:cxn modelId="{5898BFE2-3CA6-47B2-8956-D81A0FE76812}" type="presParOf" srcId="{A388E2C7-64BC-48CD-BF55-4A209510D27A}" destId="{E6920A31-8D84-41A8-B506-62AB085D865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5ACC3C3-0EDC-4E5B-BD53-5F7358F2D7FC}" type="doc">
      <dgm:prSet loTypeId="urn:microsoft.com/office/officeart/2005/8/layout/target3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521C6EFA-DF02-4805-9EAF-8561776A53B0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solidFill>
                <a:srgbClr val="0000FA"/>
              </a:solidFill>
              <a:latin typeface="Arial" pitchFamily="34" charset="0"/>
              <a:cs typeface="Arial" pitchFamily="34" charset="0"/>
            </a:rPr>
            <a:t>Создание и развитие зоны инновационного развития</a:t>
          </a:r>
          <a:endParaRPr lang="ru-RU" sz="2000" b="1" dirty="0">
            <a:solidFill>
              <a:srgbClr val="0000FA"/>
            </a:solidFill>
            <a:latin typeface="Arial" pitchFamily="34" charset="0"/>
            <a:cs typeface="Arial" pitchFamily="34" charset="0"/>
          </a:endParaRPr>
        </a:p>
      </dgm:t>
    </dgm:pt>
    <dgm:pt modelId="{86CBED01-E443-45D3-A270-3E5BBF30861C}" type="parTrans" cxnId="{BEE591D9-2900-4757-8E35-C0F8692B9644}">
      <dgm:prSet/>
      <dgm:spPr/>
      <dgm:t>
        <a:bodyPr/>
        <a:lstStyle/>
        <a:p>
          <a:endParaRPr lang="ru-RU" sz="2000" b="1">
            <a:solidFill>
              <a:srgbClr val="0000FA"/>
            </a:solidFill>
            <a:latin typeface="Arial" pitchFamily="34" charset="0"/>
            <a:cs typeface="Arial" pitchFamily="34" charset="0"/>
          </a:endParaRPr>
        </a:p>
      </dgm:t>
    </dgm:pt>
    <dgm:pt modelId="{E728BEC3-9C2C-4F0E-948A-B5961B8AD23E}" type="sibTrans" cxnId="{BEE591D9-2900-4757-8E35-C0F8692B9644}">
      <dgm:prSet/>
      <dgm:spPr/>
      <dgm:t>
        <a:bodyPr/>
        <a:lstStyle/>
        <a:p>
          <a:endParaRPr lang="ru-RU" sz="2000" b="1">
            <a:solidFill>
              <a:srgbClr val="0000FA"/>
            </a:solidFill>
            <a:latin typeface="Arial" pitchFamily="34" charset="0"/>
            <a:cs typeface="Arial" pitchFamily="34" charset="0"/>
          </a:endParaRPr>
        </a:p>
      </dgm:t>
    </dgm:pt>
    <dgm:pt modelId="{9F51A111-A44D-4209-8AE8-1A15CE08B245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00FA"/>
              </a:solidFill>
              <a:latin typeface="Arial" pitchFamily="34" charset="0"/>
              <a:cs typeface="Arial" pitchFamily="34" charset="0"/>
            </a:rPr>
            <a:t>Развитие городской инфраструктуры поддержки инновационной деятельности</a:t>
          </a:r>
          <a:endParaRPr lang="ru-RU" sz="2000" b="1" dirty="0">
            <a:solidFill>
              <a:srgbClr val="0000FA"/>
            </a:solidFill>
            <a:latin typeface="Arial" pitchFamily="34" charset="0"/>
            <a:cs typeface="Arial" pitchFamily="34" charset="0"/>
          </a:endParaRPr>
        </a:p>
      </dgm:t>
    </dgm:pt>
    <dgm:pt modelId="{746E205C-F3BE-478F-AA19-4C1CB3D99299}" type="parTrans" cxnId="{55294716-FDAD-4CB6-9B36-56CAE045C0CE}">
      <dgm:prSet/>
      <dgm:spPr/>
      <dgm:t>
        <a:bodyPr/>
        <a:lstStyle/>
        <a:p>
          <a:endParaRPr lang="ru-RU" sz="2000" b="1">
            <a:solidFill>
              <a:srgbClr val="0000FA"/>
            </a:solidFill>
            <a:latin typeface="Arial" pitchFamily="34" charset="0"/>
            <a:cs typeface="Arial" pitchFamily="34" charset="0"/>
          </a:endParaRPr>
        </a:p>
      </dgm:t>
    </dgm:pt>
    <dgm:pt modelId="{7830B4E0-E26B-4230-B4A1-25E74598C7A6}" type="sibTrans" cxnId="{55294716-FDAD-4CB6-9B36-56CAE045C0CE}">
      <dgm:prSet/>
      <dgm:spPr/>
      <dgm:t>
        <a:bodyPr/>
        <a:lstStyle/>
        <a:p>
          <a:endParaRPr lang="ru-RU" sz="2000" b="1">
            <a:solidFill>
              <a:srgbClr val="0000FA"/>
            </a:solidFill>
            <a:latin typeface="Arial" pitchFamily="34" charset="0"/>
            <a:cs typeface="Arial" pitchFamily="34" charset="0"/>
          </a:endParaRPr>
        </a:p>
      </dgm:t>
    </dgm:pt>
    <dgm:pt modelId="{31AF4980-79E2-4501-8EF9-5000B675B06A}">
      <dgm:prSet custT="1"/>
      <dgm:spPr/>
      <dgm:t>
        <a:bodyPr/>
        <a:lstStyle/>
        <a:p>
          <a:r>
            <a:rPr lang="ru-RU" sz="2000" b="1" dirty="0" smtClean="0">
              <a:solidFill>
                <a:srgbClr val="0000FA"/>
              </a:solidFill>
              <a:latin typeface="Arial" pitchFamily="34" charset="0"/>
              <a:cs typeface="Arial" pitchFamily="34" charset="0"/>
            </a:rPr>
            <a:t>Создание и развитие Технопарка «Обнинск» </a:t>
          </a:r>
        </a:p>
      </dgm:t>
    </dgm:pt>
    <dgm:pt modelId="{D03564F1-C0F0-4D2D-9CB3-8942AD432006}" type="parTrans" cxnId="{49FCFFD0-88E7-4CE3-A161-7EE5432BAD76}">
      <dgm:prSet/>
      <dgm:spPr/>
      <dgm:t>
        <a:bodyPr/>
        <a:lstStyle/>
        <a:p>
          <a:endParaRPr lang="ru-RU" sz="2000" b="1">
            <a:solidFill>
              <a:srgbClr val="0000FA"/>
            </a:solidFill>
            <a:latin typeface="Arial" pitchFamily="34" charset="0"/>
            <a:cs typeface="Arial" pitchFamily="34" charset="0"/>
          </a:endParaRPr>
        </a:p>
      </dgm:t>
    </dgm:pt>
    <dgm:pt modelId="{4430DBE6-11EC-4721-B7B6-C218F3851AA6}" type="sibTrans" cxnId="{49FCFFD0-88E7-4CE3-A161-7EE5432BAD76}">
      <dgm:prSet/>
      <dgm:spPr/>
      <dgm:t>
        <a:bodyPr/>
        <a:lstStyle/>
        <a:p>
          <a:endParaRPr lang="ru-RU" sz="2000" b="1">
            <a:solidFill>
              <a:srgbClr val="0000FA"/>
            </a:solidFill>
            <a:latin typeface="Arial" pitchFamily="34" charset="0"/>
            <a:cs typeface="Arial" pitchFamily="34" charset="0"/>
          </a:endParaRPr>
        </a:p>
      </dgm:t>
    </dgm:pt>
    <dgm:pt modelId="{6A2A7C81-FD3C-4375-A395-E97D7E9D3A61}">
      <dgm:prSet custT="1"/>
      <dgm:spPr/>
      <dgm:t>
        <a:bodyPr/>
        <a:lstStyle/>
        <a:p>
          <a:r>
            <a:rPr lang="ru-RU" sz="2000" b="1" smtClean="0">
              <a:solidFill>
                <a:srgbClr val="0000FA"/>
              </a:solidFill>
              <a:latin typeface="Arial" pitchFamily="34" charset="0"/>
              <a:cs typeface="Arial" pitchFamily="34" charset="0"/>
            </a:rPr>
            <a:t>Создание и развитие Обнинского индустриального парка</a:t>
          </a:r>
          <a:endParaRPr lang="ru-RU" sz="2000" b="1" dirty="0" smtClean="0">
            <a:solidFill>
              <a:srgbClr val="0000FA"/>
            </a:solidFill>
            <a:latin typeface="Arial" pitchFamily="34" charset="0"/>
            <a:cs typeface="Arial" pitchFamily="34" charset="0"/>
          </a:endParaRPr>
        </a:p>
      </dgm:t>
    </dgm:pt>
    <dgm:pt modelId="{23E9AA48-797F-4023-AC10-6EAFD93F5F2C}" type="parTrans" cxnId="{CBC5A74F-1735-4CEC-8384-BBC10D5F23A1}">
      <dgm:prSet/>
      <dgm:spPr/>
      <dgm:t>
        <a:bodyPr/>
        <a:lstStyle/>
        <a:p>
          <a:endParaRPr lang="ru-RU" sz="2000" b="1">
            <a:solidFill>
              <a:srgbClr val="0000FA"/>
            </a:solidFill>
            <a:latin typeface="Arial" pitchFamily="34" charset="0"/>
            <a:cs typeface="Arial" pitchFamily="34" charset="0"/>
          </a:endParaRPr>
        </a:p>
      </dgm:t>
    </dgm:pt>
    <dgm:pt modelId="{535E4D17-E914-4071-8156-D2FFB160CD39}" type="sibTrans" cxnId="{CBC5A74F-1735-4CEC-8384-BBC10D5F23A1}">
      <dgm:prSet/>
      <dgm:spPr/>
      <dgm:t>
        <a:bodyPr/>
        <a:lstStyle/>
        <a:p>
          <a:endParaRPr lang="ru-RU" sz="2000" b="1">
            <a:solidFill>
              <a:srgbClr val="0000FA"/>
            </a:solidFill>
            <a:latin typeface="Arial" pitchFamily="34" charset="0"/>
            <a:cs typeface="Arial" pitchFamily="34" charset="0"/>
          </a:endParaRPr>
        </a:p>
      </dgm:t>
    </dgm:pt>
    <dgm:pt modelId="{09EC5CE1-856B-47CB-9C2B-6AEB71BF6CD8}">
      <dgm:prSet custT="1"/>
      <dgm:spPr/>
      <dgm:t>
        <a:bodyPr/>
        <a:lstStyle/>
        <a:p>
          <a:r>
            <a:rPr lang="ru-RU" sz="2000" b="1" smtClean="0">
              <a:solidFill>
                <a:srgbClr val="0000FA"/>
              </a:solidFill>
              <a:latin typeface="Arial" pitchFamily="34" charset="0"/>
              <a:cs typeface="Arial" pitchFamily="34" charset="0"/>
            </a:rPr>
            <a:t>Создание и развитие территориальных инновационных кластеров</a:t>
          </a:r>
          <a:endParaRPr lang="ru-RU" sz="2000" b="1" dirty="0">
            <a:solidFill>
              <a:srgbClr val="0000FA"/>
            </a:solidFill>
            <a:latin typeface="Arial" pitchFamily="34" charset="0"/>
            <a:cs typeface="Arial" pitchFamily="34" charset="0"/>
          </a:endParaRPr>
        </a:p>
      </dgm:t>
    </dgm:pt>
    <dgm:pt modelId="{EA62F9C8-3D3E-4CDF-97BE-671F39A8E116}" type="sibTrans" cxnId="{3BFDBE8C-0568-46EC-A49B-2A0D0D529777}">
      <dgm:prSet/>
      <dgm:spPr/>
      <dgm:t>
        <a:bodyPr/>
        <a:lstStyle/>
        <a:p>
          <a:endParaRPr lang="ru-RU" sz="2000" b="1">
            <a:solidFill>
              <a:srgbClr val="0000FA"/>
            </a:solidFill>
            <a:latin typeface="Arial" pitchFamily="34" charset="0"/>
            <a:cs typeface="Arial" pitchFamily="34" charset="0"/>
          </a:endParaRPr>
        </a:p>
      </dgm:t>
    </dgm:pt>
    <dgm:pt modelId="{2D7073B3-CAB1-4C1A-8420-3A714462850F}" type="parTrans" cxnId="{3BFDBE8C-0568-46EC-A49B-2A0D0D529777}">
      <dgm:prSet/>
      <dgm:spPr/>
      <dgm:t>
        <a:bodyPr/>
        <a:lstStyle/>
        <a:p>
          <a:endParaRPr lang="ru-RU" sz="2000" b="1">
            <a:solidFill>
              <a:srgbClr val="0000FA"/>
            </a:solidFill>
            <a:latin typeface="Arial" pitchFamily="34" charset="0"/>
            <a:cs typeface="Arial" pitchFamily="34" charset="0"/>
          </a:endParaRPr>
        </a:p>
      </dgm:t>
    </dgm:pt>
    <dgm:pt modelId="{F88B08E5-DC34-45F4-B142-62328FFAFD87}" type="pres">
      <dgm:prSet presAssocID="{45ACC3C3-0EDC-4E5B-BD53-5F7358F2D7F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333C050-AE6F-40DA-9910-F414A3087356}" type="pres">
      <dgm:prSet presAssocID="{521C6EFA-DF02-4805-9EAF-8561776A53B0}" presName="circle1" presStyleLbl="node1" presStyleIdx="0" presStyleCnt="5"/>
      <dgm:spPr/>
    </dgm:pt>
    <dgm:pt modelId="{7C164347-9AE3-4803-A89F-D17909E0DE15}" type="pres">
      <dgm:prSet presAssocID="{521C6EFA-DF02-4805-9EAF-8561776A53B0}" presName="space" presStyleCnt="0"/>
      <dgm:spPr/>
    </dgm:pt>
    <dgm:pt modelId="{5F8BB1E0-5BBF-4473-BFDA-E51B5BAE933D}" type="pres">
      <dgm:prSet presAssocID="{521C6EFA-DF02-4805-9EAF-8561776A53B0}" presName="rect1" presStyleLbl="alignAcc1" presStyleIdx="0" presStyleCnt="5"/>
      <dgm:spPr/>
      <dgm:t>
        <a:bodyPr/>
        <a:lstStyle/>
        <a:p>
          <a:endParaRPr lang="ru-RU"/>
        </a:p>
      </dgm:t>
    </dgm:pt>
    <dgm:pt modelId="{94EA38B2-EBBE-422B-A0C1-FAEB82599F3D}" type="pres">
      <dgm:prSet presAssocID="{6A2A7C81-FD3C-4375-A395-E97D7E9D3A61}" presName="vertSpace2" presStyleLbl="node1" presStyleIdx="0" presStyleCnt="5"/>
      <dgm:spPr/>
    </dgm:pt>
    <dgm:pt modelId="{9820973B-D8C8-461E-B2D0-0CA2CD3A00E2}" type="pres">
      <dgm:prSet presAssocID="{6A2A7C81-FD3C-4375-A395-E97D7E9D3A61}" presName="circle2" presStyleLbl="node1" presStyleIdx="1" presStyleCnt="5"/>
      <dgm:spPr/>
    </dgm:pt>
    <dgm:pt modelId="{F580CC65-47B9-45B0-8618-88F3334FA093}" type="pres">
      <dgm:prSet presAssocID="{6A2A7C81-FD3C-4375-A395-E97D7E9D3A61}" presName="rect2" presStyleLbl="alignAcc1" presStyleIdx="1" presStyleCnt="5"/>
      <dgm:spPr/>
      <dgm:t>
        <a:bodyPr/>
        <a:lstStyle/>
        <a:p>
          <a:endParaRPr lang="ru-RU"/>
        </a:p>
      </dgm:t>
    </dgm:pt>
    <dgm:pt modelId="{48D17577-857B-471B-887F-13AEC5B0E2C0}" type="pres">
      <dgm:prSet presAssocID="{31AF4980-79E2-4501-8EF9-5000B675B06A}" presName="vertSpace3" presStyleLbl="node1" presStyleIdx="1" presStyleCnt="5"/>
      <dgm:spPr/>
    </dgm:pt>
    <dgm:pt modelId="{D8068AE7-D6B0-4A09-8A8C-4E97516AE104}" type="pres">
      <dgm:prSet presAssocID="{31AF4980-79E2-4501-8EF9-5000B675B06A}" presName="circle3" presStyleLbl="node1" presStyleIdx="2" presStyleCnt="5"/>
      <dgm:spPr/>
    </dgm:pt>
    <dgm:pt modelId="{40D91DB1-179D-463B-AC1F-B6C678E7FE89}" type="pres">
      <dgm:prSet presAssocID="{31AF4980-79E2-4501-8EF9-5000B675B06A}" presName="rect3" presStyleLbl="alignAcc1" presStyleIdx="2" presStyleCnt="5"/>
      <dgm:spPr/>
      <dgm:t>
        <a:bodyPr/>
        <a:lstStyle/>
        <a:p>
          <a:endParaRPr lang="ru-RU"/>
        </a:p>
      </dgm:t>
    </dgm:pt>
    <dgm:pt modelId="{88A5A377-CC40-49EF-B991-C20A1D9D67FB}" type="pres">
      <dgm:prSet presAssocID="{09EC5CE1-856B-47CB-9C2B-6AEB71BF6CD8}" presName="vertSpace4" presStyleLbl="node1" presStyleIdx="2" presStyleCnt="5"/>
      <dgm:spPr/>
    </dgm:pt>
    <dgm:pt modelId="{B0B6EA03-C4A5-477B-A2D8-5379B57B49E5}" type="pres">
      <dgm:prSet presAssocID="{09EC5CE1-856B-47CB-9C2B-6AEB71BF6CD8}" presName="circle4" presStyleLbl="node1" presStyleIdx="3" presStyleCnt="5"/>
      <dgm:spPr/>
    </dgm:pt>
    <dgm:pt modelId="{B9A78EB6-EC86-4F3A-8171-A19753FD4B7F}" type="pres">
      <dgm:prSet presAssocID="{09EC5CE1-856B-47CB-9C2B-6AEB71BF6CD8}" presName="rect4" presStyleLbl="alignAcc1" presStyleIdx="3" presStyleCnt="5"/>
      <dgm:spPr/>
      <dgm:t>
        <a:bodyPr/>
        <a:lstStyle/>
        <a:p>
          <a:endParaRPr lang="ru-RU"/>
        </a:p>
      </dgm:t>
    </dgm:pt>
    <dgm:pt modelId="{286B7E11-FDEE-4A3A-881C-218DD79F2EF2}" type="pres">
      <dgm:prSet presAssocID="{9F51A111-A44D-4209-8AE8-1A15CE08B245}" presName="vertSpace5" presStyleLbl="node1" presStyleIdx="3" presStyleCnt="5"/>
      <dgm:spPr/>
    </dgm:pt>
    <dgm:pt modelId="{0A29F048-2511-4CC4-B762-D45484D275C4}" type="pres">
      <dgm:prSet presAssocID="{9F51A111-A44D-4209-8AE8-1A15CE08B245}" presName="circle5" presStyleLbl="node1" presStyleIdx="4" presStyleCnt="5"/>
      <dgm:spPr/>
    </dgm:pt>
    <dgm:pt modelId="{CF8180EC-57DB-48F2-9D68-A6D10B41C2D0}" type="pres">
      <dgm:prSet presAssocID="{9F51A111-A44D-4209-8AE8-1A15CE08B245}" presName="rect5" presStyleLbl="alignAcc1" presStyleIdx="4" presStyleCnt="5"/>
      <dgm:spPr/>
      <dgm:t>
        <a:bodyPr/>
        <a:lstStyle/>
        <a:p>
          <a:endParaRPr lang="ru-RU"/>
        </a:p>
      </dgm:t>
    </dgm:pt>
    <dgm:pt modelId="{04B79610-2E0B-41F4-B489-FF50C5D5BEB3}" type="pres">
      <dgm:prSet presAssocID="{521C6EFA-DF02-4805-9EAF-8561776A53B0}" presName="rect1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330FB1-7C02-40FC-ABE3-BFD2D1D20B7B}" type="pres">
      <dgm:prSet presAssocID="{6A2A7C81-FD3C-4375-A395-E97D7E9D3A61}" presName="rect2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739451-A760-4DE9-900A-DF5A6A34664A}" type="pres">
      <dgm:prSet presAssocID="{31AF4980-79E2-4501-8EF9-5000B675B06A}" presName="rect3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59658D-EE41-4130-AEC6-E154D0719B0C}" type="pres">
      <dgm:prSet presAssocID="{09EC5CE1-856B-47CB-9C2B-6AEB71BF6CD8}" presName="rect4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6AD474-6E46-4F5C-BE79-B2D5DCDE18CA}" type="pres">
      <dgm:prSet presAssocID="{9F51A111-A44D-4209-8AE8-1A15CE08B245}" presName="rect5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057F2A-351E-4093-B4C4-5BBA9A38500D}" type="presOf" srcId="{9F51A111-A44D-4209-8AE8-1A15CE08B245}" destId="{CF8180EC-57DB-48F2-9D68-A6D10B41C2D0}" srcOrd="0" destOrd="0" presId="urn:microsoft.com/office/officeart/2005/8/layout/target3"/>
    <dgm:cxn modelId="{BC546CE2-3481-408F-9A5D-30E839B2DDD5}" type="presOf" srcId="{45ACC3C3-0EDC-4E5B-BD53-5F7358F2D7FC}" destId="{F88B08E5-DC34-45F4-B142-62328FFAFD87}" srcOrd="0" destOrd="0" presId="urn:microsoft.com/office/officeart/2005/8/layout/target3"/>
    <dgm:cxn modelId="{55294716-FDAD-4CB6-9B36-56CAE045C0CE}" srcId="{45ACC3C3-0EDC-4E5B-BD53-5F7358F2D7FC}" destId="{9F51A111-A44D-4209-8AE8-1A15CE08B245}" srcOrd="4" destOrd="0" parTransId="{746E205C-F3BE-478F-AA19-4C1CB3D99299}" sibTransId="{7830B4E0-E26B-4230-B4A1-25E74598C7A6}"/>
    <dgm:cxn modelId="{BEE591D9-2900-4757-8E35-C0F8692B9644}" srcId="{45ACC3C3-0EDC-4E5B-BD53-5F7358F2D7FC}" destId="{521C6EFA-DF02-4805-9EAF-8561776A53B0}" srcOrd="0" destOrd="0" parTransId="{86CBED01-E443-45D3-A270-3E5BBF30861C}" sibTransId="{E728BEC3-9C2C-4F0E-948A-B5961B8AD23E}"/>
    <dgm:cxn modelId="{EF8E0DB2-9367-4D46-9DF2-2266BA97FD24}" type="presOf" srcId="{6A2A7C81-FD3C-4375-A395-E97D7E9D3A61}" destId="{F580CC65-47B9-45B0-8618-88F3334FA093}" srcOrd="0" destOrd="0" presId="urn:microsoft.com/office/officeart/2005/8/layout/target3"/>
    <dgm:cxn modelId="{C544892C-3C2B-456D-98A3-ACE7D486E4A6}" type="presOf" srcId="{521C6EFA-DF02-4805-9EAF-8561776A53B0}" destId="{04B79610-2E0B-41F4-B489-FF50C5D5BEB3}" srcOrd="1" destOrd="0" presId="urn:microsoft.com/office/officeart/2005/8/layout/target3"/>
    <dgm:cxn modelId="{7B98F393-BCBD-46A7-920E-03BE4C1D972B}" type="presOf" srcId="{31AF4980-79E2-4501-8EF9-5000B675B06A}" destId="{24739451-A760-4DE9-900A-DF5A6A34664A}" srcOrd="1" destOrd="0" presId="urn:microsoft.com/office/officeart/2005/8/layout/target3"/>
    <dgm:cxn modelId="{AFC3FBED-A7E2-49A8-912C-F5F03FF0D838}" type="presOf" srcId="{521C6EFA-DF02-4805-9EAF-8561776A53B0}" destId="{5F8BB1E0-5BBF-4473-BFDA-E51B5BAE933D}" srcOrd="0" destOrd="0" presId="urn:microsoft.com/office/officeart/2005/8/layout/target3"/>
    <dgm:cxn modelId="{B33A8974-16BE-470F-B757-029682D5C6D3}" type="presOf" srcId="{9F51A111-A44D-4209-8AE8-1A15CE08B245}" destId="{096AD474-6E46-4F5C-BE79-B2D5DCDE18CA}" srcOrd="1" destOrd="0" presId="urn:microsoft.com/office/officeart/2005/8/layout/target3"/>
    <dgm:cxn modelId="{93B5068B-3B00-407B-B84D-666BDE7502B3}" type="presOf" srcId="{09EC5CE1-856B-47CB-9C2B-6AEB71BF6CD8}" destId="{5759658D-EE41-4130-AEC6-E154D0719B0C}" srcOrd="1" destOrd="0" presId="urn:microsoft.com/office/officeart/2005/8/layout/target3"/>
    <dgm:cxn modelId="{CBC5A74F-1735-4CEC-8384-BBC10D5F23A1}" srcId="{45ACC3C3-0EDC-4E5B-BD53-5F7358F2D7FC}" destId="{6A2A7C81-FD3C-4375-A395-E97D7E9D3A61}" srcOrd="1" destOrd="0" parTransId="{23E9AA48-797F-4023-AC10-6EAFD93F5F2C}" sibTransId="{535E4D17-E914-4071-8156-D2FFB160CD39}"/>
    <dgm:cxn modelId="{BDCA3EFE-7FE5-491A-A0F7-A329FE5A9A49}" type="presOf" srcId="{31AF4980-79E2-4501-8EF9-5000B675B06A}" destId="{40D91DB1-179D-463B-AC1F-B6C678E7FE89}" srcOrd="0" destOrd="0" presId="urn:microsoft.com/office/officeart/2005/8/layout/target3"/>
    <dgm:cxn modelId="{F1EF734D-9E64-4093-82EF-D156207F7B67}" type="presOf" srcId="{09EC5CE1-856B-47CB-9C2B-6AEB71BF6CD8}" destId="{B9A78EB6-EC86-4F3A-8171-A19753FD4B7F}" srcOrd="0" destOrd="0" presId="urn:microsoft.com/office/officeart/2005/8/layout/target3"/>
    <dgm:cxn modelId="{49FCFFD0-88E7-4CE3-A161-7EE5432BAD76}" srcId="{45ACC3C3-0EDC-4E5B-BD53-5F7358F2D7FC}" destId="{31AF4980-79E2-4501-8EF9-5000B675B06A}" srcOrd="2" destOrd="0" parTransId="{D03564F1-C0F0-4D2D-9CB3-8942AD432006}" sibTransId="{4430DBE6-11EC-4721-B7B6-C218F3851AA6}"/>
    <dgm:cxn modelId="{47964238-A1E2-450A-9679-819E882E1A07}" type="presOf" srcId="{6A2A7C81-FD3C-4375-A395-E97D7E9D3A61}" destId="{D5330FB1-7C02-40FC-ABE3-BFD2D1D20B7B}" srcOrd="1" destOrd="0" presId="urn:microsoft.com/office/officeart/2005/8/layout/target3"/>
    <dgm:cxn modelId="{3BFDBE8C-0568-46EC-A49B-2A0D0D529777}" srcId="{45ACC3C3-0EDC-4E5B-BD53-5F7358F2D7FC}" destId="{09EC5CE1-856B-47CB-9C2B-6AEB71BF6CD8}" srcOrd="3" destOrd="0" parTransId="{2D7073B3-CAB1-4C1A-8420-3A714462850F}" sibTransId="{EA62F9C8-3D3E-4CDF-97BE-671F39A8E116}"/>
    <dgm:cxn modelId="{E1F5AC43-4A0B-4DE4-A484-09833D358082}" type="presParOf" srcId="{F88B08E5-DC34-45F4-B142-62328FFAFD87}" destId="{5333C050-AE6F-40DA-9910-F414A3087356}" srcOrd="0" destOrd="0" presId="urn:microsoft.com/office/officeart/2005/8/layout/target3"/>
    <dgm:cxn modelId="{E4B26D48-DEED-4D85-8586-5CD05E9F16CA}" type="presParOf" srcId="{F88B08E5-DC34-45F4-B142-62328FFAFD87}" destId="{7C164347-9AE3-4803-A89F-D17909E0DE15}" srcOrd="1" destOrd="0" presId="urn:microsoft.com/office/officeart/2005/8/layout/target3"/>
    <dgm:cxn modelId="{472041AA-FBC2-424F-8085-AFA475645112}" type="presParOf" srcId="{F88B08E5-DC34-45F4-B142-62328FFAFD87}" destId="{5F8BB1E0-5BBF-4473-BFDA-E51B5BAE933D}" srcOrd="2" destOrd="0" presId="urn:microsoft.com/office/officeart/2005/8/layout/target3"/>
    <dgm:cxn modelId="{EC353863-F598-4509-A227-1AFB9FF7FE38}" type="presParOf" srcId="{F88B08E5-DC34-45F4-B142-62328FFAFD87}" destId="{94EA38B2-EBBE-422B-A0C1-FAEB82599F3D}" srcOrd="3" destOrd="0" presId="urn:microsoft.com/office/officeart/2005/8/layout/target3"/>
    <dgm:cxn modelId="{40BCCAC0-7DEB-422F-B6A1-852DAEF47F4D}" type="presParOf" srcId="{F88B08E5-DC34-45F4-B142-62328FFAFD87}" destId="{9820973B-D8C8-461E-B2D0-0CA2CD3A00E2}" srcOrd="4" destOrd="0" presId="urn:microsoft.com/office/officeart/2005/8/layout/target3"/>
    <dgm:cxn modelId="{33EEA0DD-AEA4-43B7-89B5-944F7FFF5DB5}" type="presParOf" srcId="{F88B08E5-DC34-45F4-B142-62328FFAFD87}" destId="{F580CC65-47B9-45B0-8618-88F3334FA093}" srcOrd="5" destOrd="0" presId="urn:microsoft.com/office/officeart/2005/8/layout/target3"/>
    <dgm:cxn modelId="{2C050C28-729D-47EF-BBB4-86465C065113}" type="presParOf" srcId="{F88B08E5-DC34-45F4-B142-62328FFAFD87}" destId="{48D17577-857B-471B-887F-13AEC5B0E2C0}" srcOrd="6" destOrd="0" presId="urn:microsoft.com/office/officeart/2005/8/layout/target3"/>
    <dgm:cxn modelId="{15F21CE1-F249-43B6-A7BE-A538F09B96A3}" type="presParOf" srcId="{F88B08E5-DC34-45F4-B142-62328FFAFD87}" destId="{D8068AE7-D6B0-4A09-8A8C-4E97516AE104}" srcOrd="7" destOrd="0" presId="urn:microsoft.com/office/officeart/2005/8/layout/target3"/>
    <dgm:cxn modelId="{F1D8F3B8-1242-4082-BA1D-AC1718BDDA4A}" type="presParOf" srcId="{F88B08E5-DC34-45F4-B142-62328FFAFD87}" destId="{40D91DB1-179D-463B-AC1F-B6C678E7FE89}" srcOrd="8" destOrd="0" presId="urn:microsoft.com/office/officeart/2005/8/layout/target3"/>
    <dgm:cxn modelId="{F8473E62-B17A-4DA4-BA6C-9298307B377C}" type="presParOf" srcId="{F88B08E5-DC34-45F4-B142-62328FFAFD87}" destId="{88A5A377-CC40-49EF-B991-C20A1D9D67FB}" srcOrd="9" destOrd="0" presId="urn:microsoft.com/office/officeart/2005/8/layout/target3"/>
    <dgm:cxn modelId="{7127C0C6-ECEA-4040-B40B-3B14E15736D5}" type="presParOf" srcId="{F88B08E5-DC34-45F4-B142-62328FFAFD87}" destId="{B0B6EA03-C4A5-477B-A2D8-5379B57B49E5}" srcOrd="10" destOrd="0" presId="urn:microsoft.com/office/officeart/2005/8/layout/target3"/>
    <dgm:cxn modelId="{E5892450-4750-41CA-A100-BE1F8A179AA8}" type="presParOf" srcId="{F88B08E5-DC34-45F4-B142-62328FFAFD87}" destId="{B9A78EB6-EC86-4F3A-8171-A19753FD4B7F}" srcOrd="11" destOrd="0" presId="urn:microsoft.com/office/officeart/2005/8/layout/target3"/>
    <dgm:cxn modelId="{43B51387-22A7-413F-990E-94FF726A97F8}" type="presParOf" srcId="{F88B08E5-DC34-45F4-B142-62328FFAFD87}" destId="{286B7E11-FDEE-4A3A-881C-218DD79F2EF2}" srcOrd="12" destOrd="0" presId="urn:microsoft.com/office/officeart/2005/8/layout/target3"/>
    <dgm:cxn modelId="{D4EB9E20-D601-45B2-865D-5F33728D88E0}" type="presParOf" srcId="{F88B08E5-DC34-45F4-B142-62328FFAFD87}" destId="{0A29F048-2511-4CC4-B762-D45484D275C4}" srcOrd="13" destOrd="0" presId="urn:microsoft.com/office/officeart/2005/8/layout/target3"/>
    <dgm:cxn modelId="{09938EC3-98D2-4699-A2CF-C97DDD3EEB6E}" type="presParOf" srcId="{F88B08E5-DC34-45F4-B142-62328FFAFD87}" destId="{CF8180EC-57DB-48F2-9D68-A6D10B41C2D0}" srcOrd="14" destOrd="0" presId="urn:microsoft.com/office/officeart/2005/8/layout/target3"/>
    <dgm:cxn modelId="{2F864EE1-7B4B-44A4-BF08-89CB42F4B043}" type="presParOf" srcId="{F88B08E5-DC34-45F4-B142-62328FFAFD87}" destId="{04B79610-2E0B-41F4-B489-FF50C5D5BEB3}" srcOrd="15" destOrd="0" presId="urn:microsoft.com/office/officeart/2005/8/layout/target3"/>
    <dgm:cxn modelId="{995CAB34-9424-4DA6-8261-1C1833757809}" type="presParOf" srcId="{F88B08E5-DC34-45F4-B142-62328FFAFD87}" destId="{D5330FB1-7C02-40FC-ABE3-BFD2D1D20B7B}" srcOrd="16" destOrd="0" presId="urn:microsoft.com/office/officeart/2005/8/layout/target3"/>
    <dgm:cxn modelId="{9876A695-9278-49CE-84D4-E5367BC95424}" type="presParOf" srcId="{F88B08E5-DC34-45F4-B142-62328FFAFD87}" destId="{24739451-A760-4DE9-900A-DF5A6A34664A}" srcOrd="17" destOrd="0" presId="urn:microsoft.com/office/officeart/2005/8/layout/target3"/>
    <dgm:cxn modelId="{94DE55E1-D626-4103-B848-B242238CE3E1}" type="presParOf" srcId="{F88B08E5-DC34-45F4-B142-62328FFAFD87}" destId="{5759658D-EE41-4130-AEC6-E154D0719B0C}" srcOrd="18" destOrd="0" presId="urn:microsoft.com/office/officeart/2005/8/layout/target3"/>
    <dgm:cxn modelId="{83083513-7FC1-447B-A4D7-67217B12593F}" type="presParOf" srcId="{F88B08E5-DC34-45F4-B142-62328FFAFD87}" destId="{096AD474-6E46-4F5C-BE79-B2D5DCDE18CA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9ACAB69-BCBC-4999-ADEE-1FFD58516E13}" type="doc">
      <dgm:prSet loTypeId="urn:microsoft.com/office/officeart/2005/8/layout/vList2" loCatId="list" qsTypeId="urn:microsoft.com/office/officeart/2005/8/quickstyle/simple5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F62AECCF-603D-490F-8D68-5E0DB021180B}">
      <dgm:prSet custT="1"/>
      <dgm:spPr/>
      <dgm:t>
        <a:bodyPr/>
        <a:lstStyle/>
        <a:p>
          <a:pPr algn="ctr" rtl="0"/>
          <a:r>
            <a:rPr lang="ru-RU" sz="2400" dirty="0" smtClean="0">
              <a:latin typeface="Arial" pitchFamily="34" charset="0"/>
              <a:cs typeface="Arial" pitchFamily="34" charset="0"/>
            </a:rPr>
            <a:t>В 2013 году выделено </a:t>
          </a:r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470</a:t>
          </a:r>
          <a:r>
            <a:rPr lang="ru-RU" sz="2400" dirty="0" smtClean="0">
              <a:latin typeface="Arial" pitchFamily="34" charset="0"/>
              <a:cs typeface="Arial" pitchFamily="34" charset="0"/>
            </a:rPr>
            <a:t> млн. рублей</a:t>
          </a:r>
          <a:endParaRPr lang="ru-RU" sz="2400" dirty="0">
            <a:latin typeface="Arial" pitchFamily="34" charset="0"/>
            <a:cs typeface="Arial" pitchFamily="34" charset="0"/>
          </a:endParaRPr>
        </a:p>
      </dgm:t>
    </dgm:pt>
    <dgm:pt modelId="{A79E736B-2869-4F10-87D6-DB3C0CF48B2F}" type="parTrans" cxnId="{025A48C1-0A8C-4A5C-AB81-9EA9990A71E8}">
      <dgm:prSet/>
      <dgm:spPr/>
      <dgm:t>
        <a:bodyPr/>
        <a:lstStyle/>
        <a:p>
          <a:pPr algn="ctr"/>
          <a:endParaRPr lang="ru-RU">
            <a:solidFill>
              <a:schemeClr val="accent6">
                <a:lumMod val="50000"/>
              </a:schemeClr>
            </a:solidFill>
          </a:endParaRPr>
        </a:p>
      </dgm:t>
    </dgm:pt>
    <dgm:pt modelId="{5BF06B51-A664-4E54-AAD5-7F550554DE13}" type="sibTrans" cxnId="{025A48C1-0A8C-4A5C-AB81-9EA9990A71E8}">
      <dgm:prSet/>
      <dgm:spPr/>
      <dgm:t>
        <a:bodyPr/>
        <a:lstStyle/>
        <a:p>
          <a:pPr algn="ctr"/>
          <a:endParaRPr lang="ru-RU">
            <a:solidFill>
              <a:schemeClr val="accent6">
                <a:lumMod val="50000"/>
              </a:schemeClr>
            </a:solidFill>
          </a:endParaRPr>
        </a:p>
      </dgm:t>
    </dgm:pt>
    <dgm:pt modelId="{24CEEC50-7D76-4CE1-AE5F-86CDD15D0F51}" type="pres">
      <dgm:prSet presAssocID="{89ACAB69-BCBC-4999-ADEE-1FFD58516E1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9A96E0-2D72-42DA-ADFB-F949C12C204C}" type="pres">
      <dgm:prSet presAssocID="{F62AECCF-603D-490F-8D68-5E0DB021180B}" presName="parentText" presStyleLbl="node1" presStyleIdx="0" presStyleCnt="1" custScaleY="164411" custLinFactNeighborY="1796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077517-C443-4910-9812-730E9571192A}" type="presOf" srcId="{89ACAB69-BCBC-4999-ADEE-1FFD58516E13}" destId="{24CEEC50-7D76-4CE1-AE5F-86CDD15D0F51}" srcOrd="0" destOrd="0" presId="urn:microsoft.com/office/officeart/2005/8/layout/vList2"/>
    <dgm:cxn modelId="{E56D7438-6C02-47E4-BC40-620006308B08}" type="presOf" srcId="{F62AECCF-603D-490F-8D68-5E0DB021180B}" destId="{FB9A96E0-2D72-42DA-ADFB-F949C12C204C}" srcOrd="0" destOrd="0" presId="urn:microsoft.com/office/officeart/2005/8/layout/vList2"/>
    <dgm:cxn modelId="{025A48C1-0A8C-4A5C-AB81-9EA9990A71E8}" srcId="{89ACAB69-BCBC-4999-ADEE-1FFD58516E13}" destId="{F62AECCF-603D-490F-8D68-5E0DB021180B}" srcOrd="0" destOrd="0" parTransId="{A79E736B-2869-4F10-87D6-DB3C0CF48B2F}" sibTransId="{5BF06B51-A664-4E54-AAD5-7F550554DE13}"/>
    <dgm:cxn modelId="{1EB1A26A-E6A4-474D-8678-FADFBCA56635}" type="presParOf" srcId="{24CEEC50-7D76-4CE1-AE5F-86CDD15D0F51}" destId="{FB9A96E0-2D72-42DA-ADFB-F949C12C204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AFB806B-3CD8-42FC-95D2-32309E8CFFA5}" type="doc">
      <dgm:prSet loTypeId="urn:microsoft.com/office/officeart/2005/8/layout/chart3" loCatId="relationship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58CAB5C5-E79E-418E-857C-155837A73170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239 </a:t>
          </a:r>
          <a:r>
            <a:rPr lang="ru-RU" sz="2000" b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млн. рублей </a:t>
          </a:r>
          <a:r>
            <a:rPr lang="ru-RU" sz="1700" b="0" dirty="0" smtClean="0">
              <a:latin typeface="Arial" pitchFamily="34" charset="0"/>
              <a:cs typeface="Arial" pitchFamily="34" charset="0"/>
            </a:rPr>
            <a:t>–  из </a:t>
          </a:r>
          <a:r>
            <a:rPr lang="ru-RU" sz="1700" b="0" dirty="0" err="1" smtClean="0">
              <a:latin typeface="Arial" pitchFamily="34" charset="0"/>
              <a:cs typeface="Arial" pitchFamily="34" charset="0"/>
            </a:rPr>
            <a:t>област-ного</a:t>
          </a:r>
          <a:r>
            <a:rPr lang="ru-RU" sz="1700" b="0" dirty="0" smtClean="0">
              <a:latin typeface="Arial" pitchFamily="34" charset="0"/>
              <a:cs typeface="Arial" pitchFamily="34" charset="0"/>
            </a:rPr>
            <a:t> бюджета</a:t>
          </a:r>
        </a:p>
        <a:p>
          <a:pPr rtl="0"/>
          <a:endParaRPr lang="ru-RU" sz="1700" b="0" dirty="0" smtClean="0">
            <a:latin typeface="Arial" pitchFamily="34" charset="0"/>
            <a:cs typeface="Arial" pitchFamily="34" charset="0"/>
          </a:endParaRPr>
        </a:p>
      </dgm:t>
    </dgm:pt>
    <dgm:pt modelId="{AA321C18-E924-4267-B6F7-45DD510A8CE1}" type="parTrans" cxnId="{0642902E-776A-4E7B-95AF-8CB816A196EB}">
      <dgm:prSet/>
      <dgm:spPr/>
      <dgm:t>
        <a:bodyPr/>
        <a:lstStyle/>
        <a:p>
          <a:endParaRPr lang="ru-RU"/>
        </a:p>
      </dgm:t>
    </dgm:pt>
    <dgm:pt modelId="{D4644B77-802C-4122-9C3C-ACDD529C6B4F}" type="sibTrans" cxnId="{0642902E-776A-4E7B-95AF-8CB816A196EB}">
      <dgm:prSet/>
      <dgm:spPr/>
      <dgm:t>
        <a:bodyPr/>
        <a:lstStyle/>
        <a:p>
          <a:endParaRPr lang="ru-RU"/>
        </a:p>
      </dgm:t>
    </dgm:pt>
    <dgm:pt modelId="{C1B7E51C-6C77-43CD-AA27-70B73209A3C0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231</a:t>
          </a:r>
          <a:r>
            <a:rPr lang="ru-RU" sz="20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2000" b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млн. рублей </a:t>
          </a:r>
          <a:r>
            <a:rPr lang="ru-RU" sz="1700" dirty="0" smtClean="0">
              <a:latin typeface="Arial" pitchFamily="34" charset="0"/>
              <a:cs typeface="Arial" pitchFamily="34" charset="0"/>
            </a:rPr>
            <a:t>–  из </a:t>
          </a:r>
          <a:r>
            <a:rPr lang="ru-RU" sz="1700" dirty="0" err="1" smtClean="0">
              <a:latin typeface="Arial" pitchFamily="34" charset="0"/>
              <a:cs typeface="Arial" pitchFamily="34" charset="0"/>
            </a:rPr>
            <a:t>феде-рального</a:t>
          </a:r>
          <a:r>
            <a:rPr lang="ru-RU" sz="1700" dirty="0" smtClean="0">
              <a:latin typeface="Arial" pitchFamily="34" charset="0"/>
              <a:cs typeface="Arial" pitchFamily="34" charset="0"/>
            </a:rPr>
            <a:t> бюджета</a:t>
          </a:r>
          <a:endParaRPr lang="ru-RU" sz="1700" dirty="0">
            <a:latin typeface="Arial" pitchFamily="34" charset="0"/>
            <a:cs typeface="Arial" pitchFamily="34" charset="0"/>
          </a:endParaRPr>
        </a:p>
      </dgm:t>
    </dgm:pt>
    <dgm:pt modelId="{5815B80A-922F-437E-B721-F3647A3DCB0D}" type="parTrans" cxnId="{DBF57EDF-91A9-4588-B27D-29476F8D2EDB}">
      <dgm:prSet/>
      <dgm:spPr/>
      <dgm:t>
        <a:bodyPr/>
        <a:lstStyle/>
        <a:p>
          <a:endParaRPr lang="ru-RU"/>
        </a:p>
      </dgm:t>
    </dgm:pt>
    <dgm:pt modelId="{2D9168B0-83A7-41CC-ACCF-DF5926106012}" type="sibTrans" cxnId="{DBF57EDF-91A9-4588-B27D-29476F8D2EDB}">
      <dgm:prSet/>
      <dgm:spPr/>
      <dgm:t>
        <a:bodyPr/>
        <a:lstStyle/>
        <a:p>
          <a:endParaRPr lang="ru-RU"/>
        </a:p>
      </dgm:t>
    </dgm:pt>
    <dgm:pt modelId="{9A442152-DBE3-4B27-AD59-5E13E43D2018}" type="pres">
      <dgm:prSet presAssocID="{7AFB806B-3CD8-42FC-95D2-32309E8CFFA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7ED621-4311-43E2-B297-25DB604826EA}" type="pres">
      <dgm:prSet presAssocID="{7AFB806B-3CD8-42FC-95D2-32309E8CFFA5}" presName="wedge1" presStyleLbl="node1" presStyleIdx="0" presStyleCnt="2" custScaleX="105894"/>
      <dgm:spPr/>
      <dgm:t>
        <a:bodyPr/>
        <a:lstStyle/>
        <a:p>
          <a:endParaRPr lang="ru-RU"/>
        </a:p>
      </dgm:t>
    </dgm:pt>
    <dgm:pt modelId="{A7816A12-CD41-4A1C-8821-EB6B1C32CD8D}" type="pres">
      <dgm:prSet presAssocID="{7AFB806B-3CD8-42FC-95D2-32309E8CFFA5}" presName="wedge1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9D7F0B-DE91-4CC6-B76B-701D2C3245FB}" type="pres">
      <dgm:prSet presAssocID="{7AFB806B-3CD8-42FC-95D2-32309E8CFFA5}" presName="wedge2" presStyleLbl="node1" presStyleIdx="1" presStyleCnt="2"/>
      <dgm:spPr/>
      <dgm:t>
        <a:bodyPr/>
        <a:lstStyle/>
        <a:p>
          <a:endParaRPr lang="ru-RU"/>
        </a:p>
      </dgm:t>
    </dgm:pt>
    <dgm:pt modelId="{B5F83480-3C61-4437-BBC9-712677CA163B}" type="pres">
      <dgm:prSet presAssocID="{7AFB806B-3CD8-42FC-95D2-32309E8CFFA5}" presName="wedge2Tx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A3F300-29BA-4590-BEFF-296A254F00CD}" type="presOf" srcId="{58CAB5C5-E79E-418E-857C-155837A73170}" destId="{A7816A12-CD41-4A1C-8821-EB6B1C32CD8D}" srcOrd="1" destOrd="0" presId="urn:microsoft.com/office/officeart/2005/8/layout/chart3"/>
    <dgm:cxn modelId="{16574773-38CF-4BF8-ABEA-F65C48602ADA}" type="presOf" srcId="{C1B7E51C-6C77-43CD-AA27-70B73209A3C0}" destId="{B5F83480-3C61-4437-BBC9-712677CA163B}" srcOrd="1" destOrd="0" presId="urn:microsoft.com/office/officeart/2005/8/layout/chart3"/>
    <dgm:cxn modelId="{DBF57EDF-91A9-4588-B27D-29476F8D2EDB}" srcId="{7AFB806B-3CD8-42FC-95D2-32309E8CFFA5}" destId="{C1B7E51C-6C77-43CD-AA27-70B73209A3C0}" srcOrd="1" destOrd="0" parTransId="{5815B80A-922F-437E-B721-F3647A3DCB0D}" sibTransId="{2D9168B0-83A7-41CC-ACCF-DF5926106012}"/>
    <dgm:cxn modelId="{9DAD9690-FF79-48E6-AAF4-7B2D9D9AF646}" type="presOf" srcId="{58CAB5C5-E79E-418E-857C-155837A73170}" destId="{BE7ED621-4311-43E2-B297-25DB604826EA}" srcOrd="0" destOrd="0" presId="urn:microsoft.com/office/officeart/2005/8/layout/chart3"/>
    <dgm:cxn modelId="{500101AF-3112-43F1-8C5E-6A68FE5FEB1F}" type="presOf" srcId="{7AFB806B-3CD8-42FC-95D2-32309E8CFFA5}" destId="{9A442152-DBE3-4B27-AD59-5E13E43D2018}" srcOrd="0" destOrd="0" presId="urn:microsoft.com/office/officeart/2005/8/layout/chart3"/>
    <dgm:cxn modelId="{0642902E-776A-4E7B-95AF-8CB816A196EB}" srcId="{7AFB806B-3CD8-42FC-95D2-32309E8CFFA5}" destId="{58CAB5C5-E79E-418E-857C-155837A73170}" srcOrd="0" destOrd="0" parTransId="{AA321C18-E924-4267-B6F7-45DD510A8CE1}" sibTransId="{D4644B77-802C-4122-9C3C-ACDD529C6B4F}"/>
    <dgm:cxn modelId="{27718322-4485-4251-B577-67963C80DBC8}" type="presOf" srcId="{C1B7E51C-6C77-43CD-AA27-70B73209A3C0}" destId="{869D7F0B-DE91-4CC6-B76B-701D2C3245FB}" srcOrd="0" destOrd="0" presId="urn:microsoft.com/office/officeart/2005/8/layout/chart3"/>
    <dgm:cxn modelId="{8E002900-3A15-40C2-9E38-98DE1079F26C}" type="presParOf" srcId="{9A442152-DBE3-4B27-AD59-5E13E43D2018}" destId="{BE7ED621-4311-43E2-B297-25DB604826EA}" srcOrd="0" destOrd="0" presId="urn:microsoft.com/office/officeart/2005/8/layout/chart3"/>
    <dgm:cxn modelId="{45D7772E-354A-483D-A888-A1FE9DDAFA84}" type="presParOf" srcId="{9A442152-DBE3-4B27-AD59-5E13E43D2018}" destId="{A7816A12-CD41-4A1C-8821-EB6B1C32CD8D}" srcOrd="1" destOrd="0" presId="urn:microsoft.com/office/officeart/2005/8/layout/chart3"/>
    <dgm:cxn modelId="{87FE53E9-75DF-4551-A427-C0C7254EEDAA}" type="presParOf" srcId="{9A442152-DBE3-4B27-AD59-5E13E43D2018}" destId="{869D7F0B-DE91-4CC6-B76B-701D2C3245FB}" srcOrd="2" destOrd="0" presId="urn:microsoft.com/office/officeart/2005/8/layout/chart3"/>
    <dgm:cxn modelId="{7063F7AF-B225-4B78-B919-89C4B6B2AE65}" type="presParOf" srcId="{9A442152-DBE3-4B27-AD59-5E13E43D2018}" destId="{B5F83480-3C61-4437-BBC9-712677CA163B}" srcOrd="3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7E13C3-B81D-4E65-BE1A-04C56224257C}">
      <dsp:nvSpPr>
        <dsp:cNvPr id="0" name=""/>
        <dsp:cNvSpPr/>
      </dsp:nvSpPr>
      <dsp:spPr>
        <a:xfrm>
          <a:off x="0" y="0"/>
          <a:ext cx="7527982" cy="13225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9,4 тыс</a:t>
          </a:r>
          <a:r>
            <a:rPr lang="ru-RU" sz="2400" kern="1200" dirty="0" smtClean="0">
              <a:latin typeface="Arial" pitchFamily="34" charset="0"/>
              <a:cs typeface="Arial" pitchFamily="34" charset="0"/>
            </a:rPr>
            <a:t>. человек в НИИ города</a:t>
          </a:r>
          <a:endParaRPr lang="ru-RU" sz="2400" kern="1200" dirty="0">
            <a:latin typeface="Arial" pitchFamily="34" charset="0"/>
            <a:cs typeface="Arial" pitchFamily="34" charset="0"/>
          </a:endParaRPr>
        </a:p>
      </dsp:txBody>
      <dsp:txXfrm>
        <a:off x="38735" y="38735"/>
        <a:ext cx="7450512" cy="124504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3D95C6-F1DA-4646-A429-9F8FE6BC34F7}">
      <dsp:nvSpPr>
        <dsp:cNvPr id="0" name=""/>
        <dsp:cNvSpPr/>
      </dsp:nvSpPr>
      <dsp:spPr>
        <a:xfrm>
          <a:off x="432213" y="184144"/>
          <a:ext cx="7704525" cy="7004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b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135</a:t>
          </a:r>
          <a:r>
            <a:rPr lang="ru-RU" sz="2400" kern="1200" dirty="0" smtClean="0">
              <a:latin typeface="Arial" pitchFamily="34" charset="0"/>
              <a:cs typeface="Arial" pitchFamily="34" charset="0"/>
            </a:rPr>
            <a:t> семей в 2013 году улучшили жилищные условия с использованием бюджетных средств</a:t>
          </a:r>
          <a:endParaRPr lang="ru-RU" sz="2400" kern="1200" dirty="0">
            <a:latin typeface="Arial" pitchFamily="34" charset="0"/>
            <a:cs typeface="Arial" pitchFamily="34" charset="0"/>
          </a:endParaRPr>
        </a:p>
      </dsp:txBody>
      <dsp:txXfrm>
        <a:off x="432213" y="184144"/>
        <a:ext cx="7704525" cy="700411"/>
      </dsp:txXfrm>
    </dsp:sp>
    <dsp:sp modelId="{9C8383E4-3DF2-4871-B315-2DDB135D08CD}">
      <dsp:nvSpPr>
        <dsp:cNvPr id="0" name=""/>
        <dsp:cNvSpPr/>
      </dsp:nvSpPr>
      <dsp:spPr>
        <a:xfrm>
          <a:off x="432213" y="884555"/>
          <a:ext cx="1027270" cy="17121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283BDA9-F0B1-4529-9884-8D001F120CC2}">
      <dsp:nvSpPr>
        <dsp:cNvPr id="0" name=""/>
        <dsp:cNvSpPr/>
      </dsp:nvSpPr>
      <dsp:spPr>
        <a:xfrm>
          <a:off x="1519407" y="884555"/>
          <a:ext cx="1027270" cy="17121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AF397EA-91EE-44E8-AF47-7B7E7C131D76}">
      <dsp:nvSpPr>
        <dsp:cNvPr id="0" name=""/>
        <dsp:cNvSpPr/>
      </dsp:nvSpPr>
      <dsp:spPr>
        <a:xfrm>
          <a:off x="2606601" y="884555"/>
          <a:ext cx="1027270" cy="17121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261C92A-9731-4FEE-980A-AEF180769079}">
      <dsp:nvSpPr>
        <dsp:cNvPr id="0" name=""/>
        <dsp:cNvSpPr/>
      </dsp:nvSpPr>
      <dsp:spPr>
        <a:xfrm>
          <a:off x="3693795" y="884555"/>
          <a:ext cx="1027270" cy="17121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3F13253-6F07-42CD-8D67-7CBE5E406AC7}">
      <dsp:nvSpPr>
        <dsp:cNvPr id="0" name=""/>
        <dsp:cNvSpPr/>
      </dsp:nvSpPr>
      <dsp:spPr>
        <a:xfrm>
          <a:off x="4780989" y="884555"/>
          <a:ext cx="1027270" cy="17121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5A44C27-B39C-4B28-BA0F-715B883593F3}">
      <dsp:nvSpPr>
        <dsp:cNvPr id="0" name=""/>
        <dsp:cNvSpPr/>
      </dsp:nvSpPr>
      <dsp:spPr>
        <a:xfrm>
          <a:off x="5868184" y="884555"/>
          <a:ext cx="1027270" cy="17121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4E65A51-680C-42F0-AF0E-4909295A1492}">
      <dsp:nvSpPr>
        <dsp:cNvPr id="0" name=""/>
        <dsp:cNvSpPr/>
      </dsp:nvSpPr>
      <dsp:spPr>
        <a:xfrm>
          <a:off x="6955378" y="884555"/>
          <a:ext cx="1027270" cy="17121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7E13C3-B81D-4E65-BE1A-04C56224257C}">
      <dsp:nvSpPr>
        <dsp:cNvPr id="0" name=""/>
        <dsp:cNvSpPr/>
      </dsp:nvSpPr>
      <dsp:spPr>
        <a:xfrm>
          <a:off x="1249" y="0"/>
          <a:ext cx="2555997" cy="19423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26 июня </a:t>
          </a: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2014 года</a:t>
          </a: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60-летие АЭС</a:t>
          </a:r>
        </a:p>
      </dsp:txBody>
      <dsp:txXfrm>
        <a:off x="58138" y="56889"/>
        <a:ext cx="2442219" cy="18285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920A31-8D84-41A8-B506-62AB085D8650}">
      <dsp:nvSpPr>
        <dsp:cNvPr id="0" name=""/>
        <dsp:cNvSpPr/>
      </dsp:nvSpPr>
      <dsp:spPr>
        <a:xfrm rot="10800000">
          <a:off x="1623482" y="0"/>
          <a:ext cx="6128388" cy="83099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6447" tIns="102870" rIns="192024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Arial" pitchFamily="34" charset="0"/>
              <a:cs typeface="Arial" pitchFamily="34" charset="0"/>
            </a:rPr>
            <a:t> предприятий и организаций</a:t>
          </a:r>
          <a:endParaRPr lang="ru-RU" sz="2700" kern="1200" dirty="0">
            <a:latin typeface="Arial" pitchFamily="34" charset="0"/>
            <a:cs typeface="Arial" pitchFamily="34" charset="0"/>
          </a:endParaRPr>
        </a:p>
      </dsp:txBody>
      <dsp:txXfrm rot="10800000">
        <a:off x="1831231" y="0"/>
        <a:ext cx="5920639" cy="830997"/>
      </dsp:txXfrm>
    </dsp:sp>
    <dsp:sp modelId="{EC26A549-46F6-457A-9C20-F59F17A96C65}">
      <dsp:nvSpPr>
        <dsp:cNvPr id="0" name=""/>
        <dsp:cNvSpPr/>
      </dsp:nvSpPr>
      <dsp:spPr>
        <a:xfrm>
          <a:off x="79131" y="0"/>
          <a:ext cx="1799997" cy="830997"/>
        </a:xfrm>
        <a:prstGeom prst="roundRect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920A31-8D84-41A8-B506-62AB085D8650}">
      <dsp:nvSpPr>
        <dsp:cNvPr id="0" name=""/>
        <dsp:cNvSpPr/>
      </dsp:nvSpPr>
      <dsp:spPr>
        <a:xfrm rot="10800000">
          <a:off x="1623482" y="0"/>
          <a:ext cx="6128388" cy="83099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6447" tIns="102870" rIns="192024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Arial" pitchFamily="34" charset="0"/>
              <a:cs typeface="Arial" pitchFamily="34" charset="0"/>
            </a:rPr>
            <a:t> численность занятого населения</a:t>
          </a:r>
          <a:endParaRPr lang="ru-RU" sz="2700" kern="1200" dirty="0">
            <a:latin typeface="Arial" pitchFamily="34" charset="0"/>
            <a:cs typeface="Arial" pitchFamily="34" charset="0"/>
          </a:endParaRPr>
        </a:p>
      </dsp:txBody>
      <dsp:txXfrm rot="10800000">
        <a:off x="1831231" y="0"/>
        <a:ext cx="5920639" cy="830997"/>
      </dsp:txXfrm>
    </dsp:sp>
    <dsp:sp modelId="{EC26A549-46F6-457A-9C20-F59F17A96C65}">
      <dsp:nvSpPr>
        <dsp:cNvPr id="0" name=""/>
        <dsp:cNvSpPr/>
      </dsp:nvSpPr>
      <dsp:spPr>
        <a:xfrm>
          <a:off x="79131" y="0"/>
          <a:ext cx="1799997" cy="830997"/>
        </a:xfrm>
        <a:prstGeom prst="flowChartAlternateProcess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920A31-8D84-41A8-B506-62AB085D8650}">
      <dsp:nvSpPr>
        <dsp:cNvPr id="0" name=""/>
        <dsp:cNvSpPr/>
      </dsp:nvSpPr>
      <dsp:spPr>
        <a:xfrm rot="10800000">
          <a:off x="1623482" y="0"/>
          <a:ext cx="6128388" cy="83099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6447" tIns="102870" rIns="192024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Arial" pitchFamily="34" charset="0"/>
              <a:cs typeface="Arial" pitchFamily="34" charset="0"/>
            </a:rPr>
            <a:t> уровень безработицы</a:t>
          </a:r>
          <a:endParaRPr lang="ru-RU" sz="2700" kern="1200" dirty="0">
            <a:latin typeface="Arial" pitchFamily="34" charset="0"/>
            <a:cs typeface="Arial" pitchFamily="34" charset="0"/>
          </a:endParaRPr>
        </a:p>
      </dsp:txBody>
      <dsp:txXfrm rot="10800000">
        <a:off x="1831231" y="0"/>
        <a:ext cx="5920639" cy="830997"/>
      </dsp:txXfrm>
    </dsp:sp>
    <dsp:sp modelId="{EC26A549-46F6-457A-9C20-F59F17A96C65}">
      <dsp:nvSpPr>
        <dsp:cNvPr id="0" name=""/>
        <dsp:cNvSpPr/>
      </dsp:nvSpPr>
      <dsp:spPr>
        <a:xfrm>
          <a:off x="79131" y="0"/>
          <a:ext cx="1799997" cy="830997"/>
        </a:xfrm>
        <a:prstGeom prst="roundRect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920A31-8D84-41A8-B506-62AB085D8650}">
      <dsp:nvSpPr>
        <dsp:cNvPr id="0" name=""/>
        <dsp:cNvSpPr/>
      </dsp:nvSpPr>
      <dsp:spPr>
        <a:xfrm rot="10800000">
          <a:off x="1623482" y="0"/>
          <a:ext cx="6128388" cy="83099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6447" tIns="102870" rIns="192024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Arial" pitchFamily="34" charset="0"/>
              <a:cs typeface="Arial" pitchFamily="34" charset="0"/>
            </a:rPr>
            <a:t>средняя заработная плата</a:t>
          </a:r>
          <a:endParaRPr lang="ru-RU" sz="2700" kern="1200" dirty="0">
            <a:latin typeface="Arial" pitchFamily="34" charset="0"/>
            <a:cs typeface="Arial" pitchFamily="34" charset="0"/>
          </a:endParaRPr>
        </a:p>
      </dsp:txBody>
      <dsp:txXfrm rot="10800000">
        <a:off x="1831231" y="0"/>
        <a:ext cx="5920639" cy="830997"/>
      </dsp:txXfrm>
    </dsp:sp>
    <dsp:sp modelId="{EC26A549-46F6-457A-9C20-F59F17A96C65}">
      <dsp:nvSpPr>
        <dsp:cNvPr id="0" name=""/>
        <dsp:cNvSpPr/>
      </dsp:nvSpPr>
      <dsp:spPr>
        <a:xfrm>
          <a:off x="79131" y="0"/>
          <a:ext cx="1799997" cy="830997"/>
        </a:xfrm>
        <a:prstGeom prst="roundRect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33C050-AE6F-40DA-9910-F414A3087356}">
      <dsp:nvSpPr>
        <dsp:cNvPr id="0" name=""/>
        <dsp:cNvSpPr/>
      </dsp:nvSpPr>
      <dsp:spPr>
        <a:xfrm>
          <a:off x="0" y="1244544"/>
          <a:ext cx="4617273" cy="4617273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8BB1E0-5BBF-4473-BFDA-E51B5BAE933D}">
      <dsp:nvSpPr>
        <dsp:cNvPr id="0" name=""/>
        <dsp:cNvSpPr/>
      </dsp:nvSpPr>
      <dsp:spPr>
        <a:xfrm>
          <a:off x="2308636" y="1244544"/>
          <a:ext cx="5386819" cy="46172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 smtClean="0">
              <a:solidFill>
                <a:srgbClr val="0000FA"/>
              </a:solidFill>
              <a:latin typeface="Arial" pitchFamily="34" charset="0"/>
              <a:cs typeface="Arial" pitchFamily="34" charset="0"/>
            </a:rPr>
            <a:t>Создание и развитие зоны инновационного развития</a:t>
          </a:r>
          <a:endParaRPr lang="ru-RU" sz="2000" b="1" kern="1200" dirty="0">
            <a:solidFill>
              <a:srgbClr val="0000FA"/>
            </a:solidFill>
            <a:latin typeface="Arial" pitchFamily="34" charset="0"/>
            <a:cs typeface="Arial" pitchFamily="34" charset="0"/>
          </a:endParaRPr>
        </a:p>
      </dsp:txBody>
      <dsp:txXfrm>
        <a:off x="2308636" y="1244544"/>
        <a:ext cx="5386819" cy="738763"/>
      </dsp:txXfrm>
    </dsp:sp>
    <dsp:sp modelId="{9820973B-D8C8-461E-B2D0-0CA2CD3A00E2}">
      <dsp:nvSpPr>
        <dsp:cNvPr id="0" name=""/>
        <dsp:cNvSpPr/>
      </dsp:nvSpPr>
      <dsp:spPr>
        <a:xfrm>
          <a:off x="484813" y="1983307"/>
          <a:ext cx="3647646" cy="3647646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shade val="80000"/>
            <a:hueOff val="0"/>
            <a:satOff val="6380"/>
            <a:lumOff val="492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80CC65-47B9-45B0-8618-88F3334FA093}">
      <dsp:nvSpPr>
        <dsp:cNvPr id="0" name=""/>
        <dsp:cNvSpPr/>
      </dsp:nvSpPr>
      <dsp:spPr>
        <a:xfrm>
          <a:off x="2308636" y="1983307"/>
          <a:ext cx="5386819" cy="364764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6380"/>
              <a:lumOff val="49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solidFill>
                <a:srgbClr val="0000FA"/>
              </a:solidFill>
              <a:latin typeface="Arial" pitchFamily="34" charset="0"/>
              <a:cs typeface="Arial" pitchFamily="34" charset="0"/>
            </a:rPr>
            <a:t>Создание и развитие Обнинского индустриального парка</a:t>
          </a:r>
          <a:endParaRPr lang="ru-RU" sz="2000" b="1" kern="1200" dirty="0" smtClean="0">
            <a:solidFill>
              <a:srgbClr val="0000FA"/>
            </a:solidFill>
            <a:latin typeface="Arial" pitchFamily="34" charset="0"/>
            <a:cs typeface="Arial" pitchFamily="34" charset="0"/>
          </a:endParaRPr>
        </a:p>
      </dsp:txBody>
      <dsp:txXfrm>
        <a:off x="2308636" y="1983307"/>
        <a:ext cx="5386819" cy="738763"/>
      </dsp:txXfrm>
    </dsp:sp>
    <dsp:sp modelId="{D8068AE7-D6B0-4A09-8A8C-4E97516AE104}">
      <dsp:nvSpPr>
        <dsp:cNvPr id="0" name=""/>
        <dsp:cNvSpPr/>
      </dsp:nvSpPr>
      <dsp:spPr>
        <a:xfrm>
          <a:off x="969627" y="2722071"/>
          <a:ext cx="2678018" cy="2678018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shade val="80000"/>
            <a:hueOff val="0"/>
            <a:satOff val="12760"/>
            <a:lumOff val="985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D91DB1-179D-463B-AC1F-B6C678E7FE89}">
      <dsp:nvSpPr>
        <dsp:cNvPr id="0" name=""/>
        <dsp:cNvSpPr/>
      </dsp:nvSpPr>
      <dsp:spPr>
        <a:xfrm>
          <a:off x="2308636" y="2722071"/>
          <a:ext cx="5386819" cy="267801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12760"/>
              <a:lumOff val="98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00FA"/>
              </a:solidFill>
              <a:latin typeface="Arial" pitchFamily="34" charset="0"/>
              <a:cs typeface="Arial" pitchFamily="34" charset="0"/>
            </a:rPr>
            <a:t>Создание и развитие Технопарка «Обнинск» </a:t>
          </a:r>
        </a:p>
      </dsp:txBody>
      <dsp:txXfrm>
        <a:off x="2308636" y="2722071"/>
        <a:ext cx="5386819" cy="738763"/>
      </dsp:txXfrm>
    </dsp:sp>
    <dsp:sp modelId="{B0B6EA03-C4A5-477B-A2D8-5379B57B49E5}">
      <dsp:nvSpPr>
        <dsp:cNvPr id="0" name=""/>
        <dsp:cNvSpPr/>
      </dsp:nvSpPr>
      <dsp:spPr>
        <a:xfrm>
          <a:off x="1454441" y="3460835"/>
          <a:ext cx="1708391" cy="1708391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shade val="80000"/>
            <a:hueOff val="0"/>
            <a:satOff val="19141"/>
            <a:lumOff val="147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A78EB6-EC86-4F3A-8171-A19753FD4B7F}">
      <dsp:nvSpPr>
        <dsp:cNvPr id="0" name=""/>
        <dsp:cNvSpPr/>
      </dsp:nvSpPr>
      <dsp:spPr>
        <a:xfrm>
          <a:off x="2308636" y="3460835"/>
          <a:ext cx="5386819" cy="170839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19141"/>
              <a:lumOff val="1477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solidFill>
                <a:srgbClr val="0000FA"/>
              </a:solidFill>
              <a:latin typeface="Arial" pitchFamily="34" charset="0"/>
              <a:cs typeface="Arial" pitchFamily="34" charset="0"/>
            </a:rPr>
            <a:t>Создание и развитие территориальных инновационных кластеров</a:t>
          </a:r>
          <a:endParaRPr lang="ru-RU" sz="2000" b="1" kern="1200" dirty="0">
            <a:solidFill>
              <a:srgbClr val="0000FA"/>
            </a:solidFill>
            <a:latin typeface="Arial" pitchFamily="34" charset="0"/>
            <a:cs typeface="Arial" pitchFamily="34" charset="0"/>
          </a:endParaRPr>
        </a:p>
      </dsp:txBody>
      <dsp:txXfrm>
        <a:off x="2308636" y="3460835"/>
        <a:ext cx="5386819" cy="738763"/>
      </dsp:txXfrm>
    </dsp:sp>
    <dsp:sp modelId="{0A29F048-2511-4CC4-B762-D45484D275C4}">
      <dsp:nvSpPr>
        <dsp:cNvPr id="0" name=""/>
        <dsp:cNvSpPr/>
      </dsp:nvSpPr>
      <dsp:spPr>
        <a:xfrm>
          <a:off x="1939254" y="4199599"/>
          <a:ext cx="738763" cy="738763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shade val="80000"/>
            <a:hueOff val="0"/>
            <a:satOff val="25521"/>
            <a:lumOff val="1969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8180EC-57DB-48F2-9D68-A6D10B41C2D0}">
      <dsp:nvSpPr>
        <dsp:cNvPr id="0" name=""/>
        <dsp:cNvSpPr/>
      </dsp:nvSpPr>
      <dsp:spPr>
        <a:xfrm>
          <a:off x="2308636" y="4199599"/>
          <a:ext cx="5386819" cy="7387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25521"/>
              <a:lumOff val="1969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00FA"/>
              </a:solidFill>
              <a:latin typeface="Arial" pitchFamily="34" charset="0"/>
              <a:cs typeface="Arial" pitchFamily="34" charset="0"/>
            </a:rPr>
            <a:t>Развитие городской инфраструктуры поддержки инновационной деятельности</a:t>
          </a:r>
          <a:endParaRPr lang="ru-RU" sz="2000" b="1" kern="1200" dirty="0">
            <a:solidFill>
              <a:srgbClr val="0000FA"/>
            </a:solidFill>
            <a:latin typeface="Arial" pitchFamily="34" charset="0"/>
            <a:cs typeface="Arial" pitchFamily="34" charset="0"/>
          </a:endParaRPr>
        </a:p>
      </dsp:txBody>
      <dsp:txXfrm>
        <a:off x="2308636" y="4199599"/>
        <a:ext cx="5386819" cy="73876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9A96E0-2D72-42DA-ADFB-F949C12C204C}">
      <dsp:nvSpPr>
        <dsp:cNvPr id="0" name=""/>
        <dsp:cNvSpPr/>
      </dsp:nvSpPr>
      <dsp:spPr>
        <a:xfrm>
          <a:off x="0" y="450"/>
          <a:ext cx="5805918" cy="461214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" pitchFamily="34" charset="0"/>
              <a:cs typeface="Arial" pitchFamily="34" charset="0"/>
            </a:rPr>
            <a:t>В 2013 году выделено </a:t>
          </a:r>
          <a:r>
            <a:rPr lang="ru-RU" sz="24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470</a:t>
          </a:r>
          <a:r>
            <a:rPr lang="ru-RU" sz="2400" kern="1200" dirty="0" smtClean="0">
              <a:latin typeface="Arial" pitchFamily="34" charset="0"/>
              <a:cs typeface="Arial" pitchFamily="34" charset="0"/>
            </a:rPr>
            <a:t> млн. рублей</a:t>
          </a:r>
          <a:endParaRPr lang="ru-RU" sz="2400" kern="1200" dirty="0">
            <a:latin typeface="Arial" pitchFamily="34" charset="0"/>
            <a:cs typeface="Arial" pitchFamily="34" charset="0"/>
          </a:endParaRPr>
        </a:p>
      </dsp:txBody>
      <dsp:txXfrm>
        <a:off x="22515" y="22965"/>
        <a:ext cx="5760888" cy="41618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7ED621-4311-43E2-B297-25DB604826EA}">
      <dsp:nvSpPr>
        <dsp:cNvPr id="0" name=""/>
        <dsp:cNvSpPr/>
      </dsp:nvSpPr>
      <dsp:spPr>
        <a:xfrm>
          <a:off x="1197217" y="264966"/>
          <a:ext cx="2946128" cy="2782148"/>
        </a:xfrm>
        <a:prstGeom prst="pie">
          <a:avLst>
            <a:gd name="adj1" fmla="val 16200000"/>
            <a:gd name="adj2" fmla="val 54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239 </a:t>
          </a:r>
          <a:r>
            <a:rPr lang="ru-RU" sz="2000" b="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млн. рублей </a:t>
          </a:r>
          <a:r>
            <a:rPr lang="ru-RU" sz="1700" b="0" kern="1200" dirty="0" smtClean="0">
              <a:latin typeface="Arial" pitchFamily="34" charset="0"/>
              <a:cs typeface="Arial" pitchFamily="34" charset="0"/>
            </a:rPr>
            <a:t>–  из </a:t>
          </a:r>
          <a:r>
            <a:rPr lang="ru-RU" sz="1700" b="0" kern="1200" dirty="0" err="1" smtClean="0">
              <a:latin typeface="Arial" pitchFamily="34" charset="0"/>
              <a:cs typeface="Arial" pitchFamily="34" charset="0"/>
            </a:rPr>
            <a:t>област-ного</a:t>
          </a:r>
          <a:r>
            <a:rPr lang="ru-RU" sz="1700" b="0" kern="1200" dirty="0" smtClean="0">
              <a:latin typeface="Arial" pitchFamily="34" charset="0"/>
              <a:cs typeface="Arial" pitchFamily="34" charset="0"/>
            </a:rPr>
            <a:t> бюджета</a:t>
          </a: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b="0" kern="1200" dirty="0" smtClean="0">
            <a:latin typeface="Arial" pitchFamily="34" charset="0"/>
            <a:cs typeface="Arial" pitchFamily="34" charset="0"/>
          </a:endParaRPr>
        </a:p>
      </dsp:txBody>
      <dsp:txXfrm>
        <a:off x="2670281" y="678976"/>
        <a:ext cx="1034652" cy="1954128"/>
      </dsp:txXfrm>
    </dsp:sp>
    <dsp:sp modelId="{869D7F0B-DE91-4CC6-B76B-701D2C3245FB}">
      <dsp:nvSpPr>
        <dsp:cNvPr id="0" name=""/>
        <dsp:cNvSpPr/>
      </dsp:nvSpPr>
      <dsp:spPr>
        <a:xfrm>
          <a:off x="1212965" y="264966"/>
          <a:ext cx="2782148" cy="278214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231</a:t>
          </a:r>
          <a:r>
            <a:rPr lang="ru-RU" sz="20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2000" b="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млн. рублей </a:t>
          </a:r>
          <a:r>
            <a:rPr lang="ru-RU" sz="1700" kern="1200" dirty="0" smtClean="0">
              <a:latin typeface="Arial" pitchFamily="34" charset="0"/>
              <a:cs typeface="Arial" pitchFamily="34" charset="0"/>
            </a:rPr>
            <a:t>–  из </a:t>
          </a:r>
          <a:r>
            <a:rPr lang="ru-RU" sz="1700" kern="1200" dirty="0" err="1" smtClean="0">
              <a:latin typeface="Arial" pitchFamily="34" charset="0"/>
              <a:cs typeface="Arial" pitchFamily="34" charset="0"/>
            </a:rPr>
            <a:t>феде-рального</a:t>
          </a:r>
          <a:r>
            <a:rPr lang="ru-RU" sz="1700" kern="1200" dirty="0" smtClean="0">
              <a:latin typeface="Arial" pitchFamily="34" charset="0"/>
              <a:cs typeface="Arial" pitchFamily="34" charset="0"/>
            </a:rPr>
            <a:t> бюджета</a:t>
          </a:r>
          <a:endParaRPr lang="ru-RU" sz="1700" kern="1200" dirty="0">
            <a:latin typeface="Arial" pitchFamily="34" charset="0"/>
            <a:cs typeface="Arial" pitchFamily="34" charset="0"/>
          </a:endParaRPr>
        </a:p>
      </dsp:txBody>
      <dsp:txXfrm>
        <a:off x="1610415" y="678976"/>
        <a:ext cx="977064" cy="19541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0.48182</cdr:x>
      <cdr:y>0.22399</cdr:y>
    </cdr:from>
    <cdr:to>
      <cdr:x>0.67273</cdr:x>
      <cdr:y>0.29822</cdr:y>
    </cdr:to>
    <cdr:sp macro="" textlink="">
      <cdr:nvSpPr>
        <cdr:cNvPr id="20" name="TextBox 12"/>
        <cdr:cNvSpPr txBox="1"/>
      </cdr:nvSpPr>
      <cdr:spPr>
        <a:xfrm xmlns:a="http://schemas.openxmlformats.org/drawingml/2006/main">
          <a:off x="3816424" y="1207406"/>
          <a:ext cx="1512154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000" b="1" i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расходы</a:t>
          </a:r>
          <a:endParaRPr lang="ru-RU" sz="1800" i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0.48182</cdr:x>
      <cdr:y>0.14695</cdr:y>
    </cdr:from>
    <cdr:to>
      <cdr:x>0.63896</cdr:x>
      <cdr:y>0.22117</cdr:y>
    </cdr:to>
    <cdr:sp macro="" textlink="">
      <cdr:nvSpPr>
        <cdr:cNvPr id="21" name="TextBox 12"/>
        <cdr:cNvSpPr txBox="1"/>
      </cdr:nvSpPr>
      <cdr:spPr>
        <a:xfrm xmlns:a="http://schemas.openxmlformats.org/drawingml/2006/main">
          <a:off x="3816424" y="792088"/>
          <a:ext cx="1244687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000" b="1" i="1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доходы</a:t>
          </a:r>
          <a:endParaRPr lang="ru-RU" sz="1800" i="1" dirty="0">
            <a:solidFill>
              <a:schemeClr val="bg1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</cdr:x>
      <cdr:y>0.1603</cdr:y>
    </cdr:from>
    <cdr:to>
      <cdr:x>0.21818</cdr:x>
      <cdr:y>0.24595</cdr:y>
    </cdr:to>
    <cdr:sp macro="" textlink="">
      <cdr:nvSpPr>
        <cdr:cNvPr id="19" name="TextBox 12"/>
        <cdr:cNvSpPr txBox="1"/>
      </cdr:nvSpPr>
      <cdr:spPr>
        <a:xfrm xmlns:a="http://schemas.openxmlformats.org/drawingml/2006/main">
          <a:off x="0" y="864096"/>
          <a:ext cx="1728192" cy="46166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400" b="1" i="0" dirty="0" smtClean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2013 год</a:t>
          </a:r>
          <a:endParaRPr lang="ru-RU" sz="2400" b="1" i="0" dirty="0">
            <a:solidFill>
              <a:srgbClr val="FFFF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</cdr:x>
      <cdr:y>0.37404</cdr:y>
    </cdr:from>
    <cdr:to>
      <cdr:x>0.21818</cdr:x>
      <cdr:y>0.45969</cdr:y>
    </cdr:to>
    <cdr:sp macro="" textlink="">
      <cdr:nvSpPr>
        <cdr:cNvPr id="24" name="TextBox 12"/>
        <cdr:cNvSpPr txBox="1"/>
      </cdr:nvSpPr>
      <cdr:spPr>
        <a:xfrm xmlns:a="http://schemas.openxmlformats.org/drawingml/2006/main">
          <a:off x="0" y="2016224"/>
          <a:ext cx="1728192" cy="46166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400" b="1" i="0" dirty="0" smtClean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2012 год</a:t>
          </a:r>
          <a:endParaRPr lang="ru-RU" sz="2400" b="1" i="0" dirty="0">
            <a:solidFill>
              <a:srgbClr val="FFFF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0.00251</cdr:x>
      <cdr:y>0.60114</cdr:y>
    </cdr:from>
    <cdr:to>
      <cdr:x>0.2207</cdr:x>
      <cdr:y>0.68679</cdr:y>
    </cdr:to>
    <cdr:sp macro="" textlink="">
      <cdr:nvSpPr>
        <cdr:cNvPr id="25" name="TextBox 12"/>
        <cdr:cNvSpPr txBox="1"/>
      </cdr:nvSpPr>
      <cdr:spPr>
        <a:xfrm xmlns:a="http://schemas.openxmlformats.org/drawingml/2006/main">
          <a:off x="19919" y="3240360"/>
          <a:ext cx="1728192" cy="46166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400" b="1" i="0" dirty="0" smtClean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2011 год</a:t>
          </a:r>
          <a:endParaRPr lang="ru-RU" sz="2400" b="1" i="0" dirty="0">
            <a:solidFill>
              <a:srgbClr val="FFFF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0.00021</cdr:x>
      <cdr:y>0.81488</cdr:y>
    </cdr:from>
    <cdr:to>
      <cdr:x>0.21839</cdr:x>
      <cdr:y>0.90052</cdr:y>
    </cdr:to>
    <cdr:sp macro="" textlink="">
      <cdr:nvSpPr>
        <cdr:cNvPr id="27" name="TextBox 12"/>
        <cdr:cNvSpPr txBox="1"/>
      </cdr:nvSpPr>
      <cdr:spPr>
        <a:xfrm xmlns:a="http://schemas.openxmlformats.org/drawingml/2006/main">
          <a:off x="1638" y="4392488"/>
          <a:ext cx="1728192" cy="46166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400" b="1" i="0" dirty="0" smtClean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2010 год</a:t>
          </a:r>
          <a:endParaRPr lang="ru-RU" sz="2400" b="1" i="0" dirty="0">
            <a:solidFill>
              <a:srgbClr val="FFFF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0.05</cdr:x>
      <cdr:y>0.1159</cdr:y>
    </cdr:from>
    <cdr:to>
      <cdr:x>1</cdr:x>
      <cdr:y>0.18041</cdr:y>
    </cdr:to>
    <cdr:sp macro="" textlink="">
      <cdr:nvSpPr>
        <cdr:cNvPr id="2" name="Скругленный прямоугольник 1"/>
        <cdr:cNvSpPr/>
      </cdr:nvSpPr>
      <cdr:spPr bwMode="auto">
        <a:xfrm xmlns:a="http://schemas.openxmlformats.org/drawingml/2006/main">
          <a:off x="216024" y="802384"/>
          <a:ext cx="4104456" cy="446607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>
            <a:lumMod val="40000"/>
            <a:lumOff val="60000"/>
          </a:schemeClr>
        </a:solidFill>
        <a:ln xmlns:a="http://schemas.openxmlformats.org/drawingml/2006/main" w="9525" cap="flat" cmpd="sng" algn="ctr">
          <a:solidFill>
            <a:srgbClr val="E5E5FF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txBody>
        <a:bodyPr xmlns:a="http://schemas.openxmlformats.org/drawingml/2006/main" vertOverflow="clip" vert="horz" wrap="none" lIns="91440" tIns="45720" rIns="91440" bIns="45720" numCol="1" anchor="ctr" anchorCtr="1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pPr algn="ctr"/>
          <a:r>
            <a:rPr lang="ru-RU" sz="2300" b="1" i="0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по направлениям расходов:</a:t>
          </a:r>
          <a:endParaRPr lang="ru-RU" sz="2300" b="1" i="0" dirty="0">
            <a:solidFill>
              <a:schemeClr val="bg1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0.07928</cdr:x>
      <cdr:y>0.03832</cdr:y>
    </cdr:from>
    <cdr:to>
      <cdr:x>0.89369</cdr:x>
      <cdr:y>0.11842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01624" y="209711"/>
          <a:ext cx="4125709" cy="4383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0.04171</cdr:x>
      <cdr:y>0</cdr:y>
    </cdr:from>
    <cdr:to>
      <cdr:x>0.93988</cdr:x>
      <cdr:y>0.14524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22063" y="0"/>
          <a:ext cx="4781972" cy="8640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ru-RU" sz="2200" dirty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Ч</a:t>
          </a:r>
          <a:r>
            <a:rPr lang="ru-RU" sz="2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исленность </a:t>
          </a:r>
          <a:r>
            <a:rPr lang="ru-RU" sz="2200" dirty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детей в  дошкольных образовательных учреждениях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0.07928</cdr:x>
      <cdr:y>0.03832</cdr:y>
    </cdr:from>
    <cdr:to>
      <cdr:x>0.89369</cdr:x>
      <cdr:y>0.11842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01624" y="209711"/>
          <a:ext cx="4125709" cy="4383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0.04171</cdr:x>
      <cdr:y>0</cdr:y>
    </cdr:from>
    <cdr:to>
      <cdr:x>1</cdr:x>
      <cdr:y>0.14524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28628" y="0"/>
          <a:ext cx="5252786" cy="8640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ru-RU" sz="2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Численность учащихся в общеобразовательных учреждениях</a:t>
          </a:r>
          <a:endParaRPr lang="ru-RU" sz="2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4277823" cy="340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826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94075" y="1"/>
            <a:ext cx="4277823" cy="340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826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6379"/>
            <a:ext cx="4277823" cy="340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826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94075" y="6456379"/>
            <a:ext cx="4277823" cy="340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6AB2A39-A3EC-4CC6-ABE5-3050253392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68787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4277823" cy="340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80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94075" y="1"/>
            <a:ext cx="4277823" cy="340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36913" y="509588"/>
            <a:ext cx="3400425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0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87190" y="3229277"/>
            <a:ext cx="7899871" cy="305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80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379"/>
            <a:ext cx="4277823" cy="340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80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94075" y="6456379"/>
            <a:ext cx="4277823" cy="340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FDCB161-AD6F-4C55-BD79-FD031519B82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2204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326D08-A4AE-4736-BAD9-BF1682CE0CC6}" type="slidenum">
              <a:rPr lang="ru-RU" smtClean="0"/>
              <a:pPr/>
              <a:t>1</a:t>
            </a:fld>
            <a:endParaRPr lang="ru-RU" dirty="0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CB161-AD6F-4C55-BD79-FD031519B82F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2473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CB161-AD6F-4C55-BD79-FD031519B82F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247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CB161-AD6F-4C55-BD79-FD031519B82F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247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7B9376-8C41-47F3-9238-089F389AE51F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cs-CZ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241675" y="512763"/>
            <a:ext cx="3397250" cy="25479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18854" y="3228896"/>
            <a:ext cx="7236546" cy="305659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CB161-AD6F-4C55-BD79-FD031519B82F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2473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CB161-AD6F-4C55-BD79-FD031519B82F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2473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CB161-AD6F-4C55-BD79-FD031519B82F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2473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CB161-AD6F-4C55-BD79-FD031519B82F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2473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CB161-AD6F-4C55-BD79-FD031519B82F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2473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DCB161-AD6F-4C55-BD79-FD031519B82F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247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1085850" cy="6854825"/>
            <a:chOff x="0" y="0"/>
            <a:chExt cx="684" cy="4318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684" cy="4318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48" y="103"/>
              <a:ext cx="96" cy="4126"/>
              <a:chOff x="48" y="103"/>
              <a:chExt cx="96" cy="4126"/>
            </a:xfrm>
          </p:grpSpPr>
          <p:sp>
            <p:nvSpPr>
              <p:cNvPr id="7" name="Rectangle 5"/>
              <p:cNvSpPr>
                <a:spLocks noChangeArrowheads="1"/>
              </p:cNvSpPr>
              <p:nvPr/>
            </p:nvSpPr>
            <p:spPr bwMode="auto">
              <a:xfrm>
                <a:off x="48" y="1105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8" name="Rectangle 6"/>
              <p:cNvSpPr>
                <a:spLocks noChangeArrowheads="1"/>
              </p:cNvSpPr>
              <p:nvPr/>
            </p:nvSpPr>
            <p:spPr bwMode="auto">
              <a:xfrm>
                <a:off x="48" y="1250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/>
            </p:nvSpPr>
            <p:spPr bwMode="auto">
              <a:xfrm>
                <a:off x="48" y="139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/>
            </p:nvSpPr>
            <p:spPr bwMode="auto">
              <a:xfrm>
                <a:off x="48" y="1538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/>
            </p:nvSpPr>
            <p:spPr bwMode="auto">
              <a:xfrm>
                <a:off x="48" y="1683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48" y="1826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/>
            </p:nvSpPr>
            <p:spPr bwMode="auto">
              <a:xfrm>
                <a:off x="48" y="1971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>
                <a:off x="48" y="2116"/>
                <a:ext cx="96" cy="94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/>
            </p:nvSpPr>
            <p:spPr bwMode="auto">
              <a:xfrm>
                <a:off x="48" y="2259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/>
            </p:nvSpPr>
            <p:spPr bwMode="auto">
              <a:xfrm>
                <a:off x="48" y="2404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/>
            </p:nvSpPr>
            <p:spPr bwMode="auto">
              <a:xfrm>
                <a:off x="48" y="2549"/>
                <a:ext cx="96" cy="94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8" name="Rectangle 16"/>
              <p:cNvSpPr>
                <a:spLocks noChangeArrowheads="1"/>
              </p:cNvSpPr>
              <p:nvPr/>
            </p:nvSpPr>
            <p:spPr bwMode="auto">
              <a:xfrm>
                <a:off x="48" y="2691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9" name="Rectangle 17"/>
              <p:cNvSpPr>
                <a:spLocks noChangeArrowheads="1"/>
              </p:cNvSpPr>
              <p:nvPr/>
            </p:nvSpPr>
            <p:spPr bwMode="auto">
              <a:xfrm>
                <a:off x="48" y="2836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0" name="Rectangle 18"/>
              <p:cNvSpPr>
                <a:spLocks noChangeArrowheads="1"/>
              </p:cNvSpPr>
              <p:nvPr/>
            </p:nvSpPr>
            <p:spPr bwMode="auto">
              <a:xfrm>
                <a:off x="48" y="2979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1" name="Rectangle 19"/>
              <p:cNvSpPr>
                <a:spLocks noChangeArrowheads="1"/>
              </p:cNvSpPr>
              <p:nvPr/>
            </p:nvSpPr>
            <p:spPr bwMode="auto">
              <a:xfrm>
                <a:off x="48" y="3124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2" name="Rectangle 20"/>
              <p:cNvSpPr>
                <a:spLocks noChangeArrowheads="1"/>
              </p:cNvSpPr>
              <p:nvPr/>
            </p:nvSpPr>
            <p:spPr bwMode="auto">
              <a:xfrm>
                <a:off x="48" y="3269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3" name="Rectangle 21"/>
              <p:cNvSpPr>
                <a:spLocks noChangeArrowheads="1"/>
              </p:cNvSpPr>
              <p:nvPr/>
            </p:nvSpPr>
            <p:spPr bwMode="auto">
              <a:xfrm>
                <a:off x="48" y="3412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4" name="Rectangle 22"/>
              <p:cNvSpPr>
                <a:spLocks noChangeArrowheads="1"/>
              </p:cNvSpPr>
              <p:nvPr/>
            </p:nvSpPr>
            <p:spPr bwMode="auto">
              <a:xfrm>
                <a:off x="48" y="3557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5" name="Rectangle 23"/>
              <p:cNvSpPr>
                <a:spLocks noChangeArrowheads="1"/>
              </p:cNvSpPr>
              <p:nvPr/>
            </p:nvSpPr>
            <p:spPr bwMode="auto">
              <a:xfrm>
                <a:off x="48" y="3702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6" name="Rectangle 24"/>
              <p:cNvSpPr>
                <a:spLocks noChangeArrowheads="1"/>
              </p:cNvSpPr>
              <p:nvPr/>
            </p:nvSpPr>
            <p:spPr bwMode="auto">
              <a:xfrm>
                <a:off x="48" y="3845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7" name="Rectangle 25"/>
              <p:cNvSpPr>
                <a:spLocks noChangeArrowheads="1"/>
              </p:cNvSpPr>
              <p:nvPr/>
            </p:nvSpPr>
            <p:spPr bwMode="auto">
              <a:xfrm>
                <a:off x="48" y="3990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8" name="Rectangle 26"/>
              <p:cNvSpPr>
                <a:spLocks noChangeArrowheads="1"/>
              </p:cNvSpPr>
              <p:nvPr/>
            </p:nvSpPr>
            <p:spPr bwMode="auto">
              <a:xfrm>
                <a:off x="48" y="4134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9" name="Rectangle 27"/>
              <p:cNvSpPr>
                <a:spLocks noChangeArrowheads="1"/>
              </p:cNvSpPr>
              <p:nvPr/>
            </p:nvSpPr>
            <p:spPr bwMode="auto">
              <a:xfrm>
                <a:off x="48" y="103"/>
                <a:ext cx="96" cy="94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0" name="Rectangle 28"/>
              <p:cNvSpPr>
                <a:spLocks noChangeArrowheads="1"/>
              </p:cNvSpPr>
              <p:nvPr/>
            </p:nvSpPr>
            <p:spPr bwMode="auto">
              <a:xfrm>
                <a:off x="48" y="246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48" y="391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2" name="Rectangle 30"/>
              <p:cNvSpPr>
                <a:spLocks noChangeArrowheads="1"/>
              </p:cNvSpPr>
              <p:nvPr/>
            </p:nvSpPr>
            <p:spPr bwMode="auto">
              <a:xfrm>
                <a:off x="48" y="535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3" name="Rectangle 31"/>
              <p:cNvSpPr>
                <a:spLocks noChangeArrowheads="1"/>
              </p:cNvSpPr>
              <p:nvPr/>
            </p:nvSpPr>
            <p:spPr bwMode="auto">
              <a:xfrm>
                <a:off x="48" y="678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4" name="Rectangle 32"/>
              <p:cNvSpPr>
                <a:spLocks noChangeArrowheads="1"/>
              </p:cNvSpPr>
              <p:nvPr/>
            </p:nvSpPr>
            <p:spPr bwMode="auto">
              <a:xfrm>
                <a:off x="48" y="82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5" name="Rectangle 33"/>
              <p:cNvSpPr>
                <a:spLocks noChangeArrowheads="1"/>
              </p:cNvSpPr>
              <p:nvPr/>
            </p:nvSpPr>
            <p:spPr bwMode="auto">
              <a:xfrm>
                <a:off x="48" y="968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</p:grpSp>
      </p:grpSp>
      <p:sp>
        <p:nvSpPr>
          <p:cNvPr id="149538" name="Rectangle 34"/>
          <p:cNvSpPr>
            <a:spLocks noGrp="1" noChangeArrowheads="1"/>
          </p:cNvSpPr>
          <p:nvPr>
            <p:ph type="ctrTitle" sz="quarter"/>
          </p:nvPr>
        </p:nvSpPr>
        <p:spPr>
          <a:xfrm>
            <a:off x="11430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9539" name="Rectangle 3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6400800" cy="1752600"/>
          </a:xfrm>
        </p:spPr>
        <p:txBody>
          <a:bodyPr lIns="92075" tIns="46038" rIns="92075" bIns="46038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6" name="Rectangle 3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7" name="Rectangle 3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8" name="Rectangle 3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F4B7AC9-353E-4A54-8116-06E1159823C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8360F1-64AA-4CF1-972A-21BA372307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92938" y="609600"/>
            <a:ext cx="1949450" cy="5451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609600"/>
            <a:ext cx="5697538" cy="5451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D4C9C-7694-47C4-99F2-C708D4C26BF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diamond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169988" y="1946275"/>
            <a:ext cx="7772400" cy="4114800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8915DE-B16B-4C49-B68D-8E7D28F3933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diamond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169988" y="1946275"/>
            <a:ext cx="7772400" cy="4114800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855609-7EE0-497F-9E3F-16011814972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C1A70-E1D9-40FE-A24E-9F59C2E74D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A2E8FF-4510-48CF-90A9-A17A43D6C46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69988" y="1946275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32388" y="1946275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6E3C2-468E-42A6-B759-027B816AE9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7B3E90-5D9C-4B81-8C14-E29B1343D7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141BEA-46CD-42D2-B612-44A4878A89E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BB50F5-4CED-4A2D-934D-778CEEACDC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5DE6C0-12CA-4031-B059-C066F8F9B6B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BAFD86-5FCF-4596-B995-068807F5EB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0"/>
            <a:ext cx="1085850" cy="6854825"/>
            <a:chOff x="0" y="0"/>
            <a:chExt cx="684" cy="4318"/>
          </a:xfrm>
        </p:grpSpPr>
        <p:sp>
          <p:nvSpPr>
            <p:cNvPr id="14848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684" cy="4318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  <p:grpSp>
          <p:nvGrpSpPr>
            <p:cNvPr id="16393" name="Group 4"/>
            <p:cNvGrpSpPr>
              <a:grpSpLocks/>
            </p:cNvGrpSpPr>
            <p:nvPr/>
          </p:nvGrpSpPr>
          <p:grpSpPr bwMode="auto">
            <a:xfrm>
              <a:off x="48" y="102"/>
              <a:ext cx="96" cy="4128"/>
              <a:chOff x="48" y="102"/>
              <a:chExt cx="96" cy="4128"/>
            </a:xfrm>
          </p:grpSpPr>
          <p:sp>
            <p:nvSpPr>
              <p:cNvPr id="148485" name="Rectangle 5"/>
              <p:cNvSpPr>
                <a:spLocks noChangeArrowheads="1"/>
              </p:cNvSpPr>
              <p:nvPr/>
            </p:nvSpPr>
            <p:spPr bwMode="auto">
              <a:xfrm>
                <a:off x="48" y="1105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486" name="Rectangle 6"/>
              <p:cNvSpPr>
                <a:spLocks noChangeArrowheads="1"/>
              </p:cNvSpPr>
              <p:nvPr/>
            </p:nvSpPr>
            <p:spPr bwMode="auto">
              <a:xfrm>
                <a:off x="48" y="1250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487" name="Rectangle 7"/>
              <p:cNvSpPr>
                <a:spLocks noChangeArrowheads="1"/>
              </p:cNvSpPr>
              <p:nvPr/>
            </p:nvSpPr>
            <p:spPr bwMode="auto">
              <a:xfrm>
                <a:off x="48" y="139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488" name="Rectangle 8"/>
              <p:cNvSpPr>
                <a:spLocks noChangeArrowheads="1"/>
              </p:cNvSpPr>
              <p:nvPr/>
            </p:nvSpPr>
            <p:spPr bwMode="auto">
              <a:xfrm>
                <a:off x="48" y="1538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489" name="Rectangle 9"/>
              <p:cNvSpPr>
                <a:spLocks noChangeArrowheads="1"/>
              </p:cNvSpPr>
              <p:nvPr/>
            </p:nvSpPr>
            <p:spPr bwMode="auto">
              <a:xfrm>
                <a:off x="48" y="1683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490" name="Rectangle 10"/>
              <p:cNvSpPr>
                <a:spLocks noChangeArrowheads="1"/>
              </p:cNvSpPr>
              <p:nvPr/>
            </p:nvSpPr>
            <p:spPr bwMode="auto">
              <a:xfrm>
                <a:off x="48" y="1826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491" name="Rectangle 11"/>
              <p:cNvSpPr>
                <a:spLocks noChangeArrowheads="1"/>
              </p:cNvSpPr>
              <p:nvPr/>
            </p:nvSpPr>
            <p:spPr bwMode="auto">
              <a:xfrm>
                <a:off x="48" y="1971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492" name="Rectangle 12"/>
              <p:cNvSpPr>
                <a:spLocks noChangeArrowheads="1"/>
              </p:cNvSpPr>
              <p:nvPr/>
            </p:nvSpPr>
            <p:spPr bwMode="auto">
              <a:xfrm>
                <a:off x="48" y="2115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493" name="Rectangle 13"/>
              <p:cNvSpPr>
                <a:spLocks noChangeArrowheads="1"/>
              </p:cNvSpPr>
              <p:nvPr/>
            </p:nvSpPr>
            <p:spPr bwMode="auto">
              <a:xfrm>
                <a:off x="48" y="2259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494" name="Rectangle 14"/>
              <p:cNvSpPr>
                <a:spLocks noChangeArrowheads="1"/>
              </p:cNvSpPr>
              <p:nvPr/>
            </p:nvSpPr>
            <p:spPr bwMode="auto">
              <a:xfrm>
                <a:off x="48" y="240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495" name="Rectangle 15"/>
              <p:cNvSpPr>
                <a:spLocks noChangeArrowheads="1"/>
              </p:cNvSpPr>
              <p:nvPr/>
            </p:nvSpPr>
            <p:spPr bwMode="auto">
              <a:xfrm>
                <a:off x="48" y="2548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496" name="Rectangle 16"/>
              <p:cNvSpPr>
                <a:spLocks noChangeArrowheads="1"/>
              </p:cNvSpPr>
              <p:nvPr/>
            </p:nvSpPr>
            <p:spPr bwMode="auto">
              <a:xfrm>
                <a:off x="48" y="2692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497" name="Rectangle 17"/>
              <p:cNvSpPr>
                <a:spLocks noChangeArrowheads="1"/>
              </p:cNvSpPr>
              <p:nvPr/>
            </p:nvSpPr>
            <p:spPr bwMode="auto">
              <a:xfrm>
                <a:off x="48" y="2836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498" name="Rectangle 18"/>
              <p:cNvSpPr>
                <a:spLocks noChangeArrowheads="1"/>
              </p:cNvSpPr>
              <p:nvPr/>
            </p:nvSpPr>
            <p:spPr bwMode="auto">
              <a:xfrm>
                <a:off x="48" y="2980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499" name="Rectangle 19"/>
              <p:cNvSpPr>
                <a:spLocks noChangeArrowheads="1"/>
              </p:cNvSpPr>
              <p:nvPr/>
            </p:nvSpPr>
            <p:spPr bwMode="auto">
              <a:xfrm>
                <a:off x="48" y="3124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500" name="Rectangle 20"/>
              <p:cNvSpPr>
                <a:spLocks noChangeArrowheads="1"/>
              </p:cNvSpPr>
              <p:nvPr/>
            </p:nvSpPr>
            <p:spPr bwMode="auto">
              <a:xfrm>
                <a:off x="48" y="3269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501" name="Rectangle 21"/>
              <p:cNvSpPr>
                <a:spLocks noChangeArrowheads="1"/>
              </p:cNvSpPr>
              <p:nvPr/>
            </p:nvSpPr>
            <p:spPr bwMode="auto">
              <a:xfrm>
                <a:off x="48" y="3412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502" name="Rectangle 22"/>
              <p:cNvSpPr>
                <a:spLocks noChangeArrowheads="1"/>
              </p:cNvSpPr>
              <p:nvPr/>
            </p:nvSpPr>
            <p:spPr bwMode="auto">
              <a:xfrm>
                <a:off x="48" y="3557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503" name="Rectangle 23"/>
              <p:cNvSpPr>
                <a:spLocks noChangeArrowheads="1"/>
              </p:cNvSpPr>
              <p:nvPr/>
            </p:nvSpPr>
            <p:spPr bwMode="auto">
              <a:xfrm>
                <a:off x="48" y="3702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504" name="Rectangle 24"/>
              <p:cNvSpPr>
                <a:spLocks noChangeArrowheads="1"/>
              </p:cNvSpPr>
              <p:nvPr/>
            </p:nvSpPr>
            <p:spPr bwMode="auto">
              <a:xfrm>
                <a:off x="48" y="3845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505" name="Rectangle 25"/>
              <p:cNvSpPr>
                <a:spLocks noChangeArrowheads="1"/>
              </p:cNvSpPr>
              <p:nvPr/>
            </p:nvSpPr>
            <p:spPr bwMode="auto">
              <a:xfrm>
                <a:off x="48" y="3990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506" name="Rectangle 26"/>
              <p:cNvSpPr>
                <a:spLocks noChangeArrowheads="1"/>
              </p:cNvSpPr>
              <p:nvPr/>
            </p:nvSpPr>
            <p:spPr bwMode="auto">
              <a:xfrm>
                <a:off x="48" y="413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507" name="Rectangle 27"/>
              <p:cNvSpPr>
                <a:spLocks noChangeArrowheads="1"/>
              </p:cNvSpPr>
              <p:nvPr/>
            </p:nvSpPr>
            <p:spPr bwMode="auto">
              <a:xfrm>
                <a:off x="48" y="102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508" name="Rectangle 28"/>
              <p:cNvSpPr>
                <a:spLocks noChangeArrowheads="1"/>
              </p:cNvSpPr>
              <p:nvPr/>
            </p:nvSpPr>
            <p:spPr bwMode="auto">
              <a:xfrm>
                <a:off x="48" y="246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509" name="Rectangle 29"/>
              <p:cNvSpPr>
                <a:spLocks noChangeArrowheads="1"/>
              </p:cNvSpPr>
              <p:nvPr/>
            </p:nvSpPr>
            <p:spPr bwMode="auto">
              <a:xfrm>
                <a:off x="48" y="391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510" name="Rectangle 30"/>
              <p:cNvSpPr>
                <a:spLocks noChangeArrowheads="1"/>
              </p:cNvSpPr>
              <p:nvPr/>
            </p:nvSpPr>
            <p:spPr bwMode="auto">
              <a:xfrm>
                <a:off x="48" y="535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511" name="Rectangle 31"/>
              <p:cNvSpPr>
                <a:spLocks noChangeArrowheads="1"/>
              </p:cNvSpPr>
              <p:nvPr/>
            </p:nvSpPr>
            <p:spPr bwMode="auto">
              <a:xfrm>
                <a:off x="48" y="679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512" name="Rectangle 32"/>
              <p:cNvSpPr>
                <a:spLocks noChangeArrowheads="1"/>
              </p:cNvSpPr>
              <p:nvPr/>
            </p:nvSpPr>
            <p:spPr bwMode="auto">
              <a:xfrm>
                <a:off x="48" y="82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513" name="Rectangle 33"/>
              <p:cNvSpPr>
                <a:spLocks noChangeArrowheads="1"/>
              </p:cNvSpPr>
              <p:nvPr/>
            </p:nvSpPr>
            <p:spPr bwMode="auto">
              <a:xfrm>
                <a:off x="48" y="968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</p:grpSp>
      </p:grpSp>
      <p:sp>
        <p:nvSpPr>
          <p:cNvPr id="16387" name="Rectangle 34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8515" name="Rectangle 3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48516" name="Rectangle 3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48517" name="Rectangle 3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fld id="{387E496E-46A8-4927-83F6-4B133299C6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48518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69988" y="1946275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2" r:id="rId1"/>
    <p:sldLayoutId id="2147483771" r:id="rId2"/>
    <p:sldLayoutId id="2147483770" r:id="rId3"/>
    <p:sldLayoutId id="2147483769" r:id="rId4"/>
    <p:sldLayoutId id="2147483768" r:id="rId5"/>
    <p:sldLayoutId id="2147483767" r:id="rId6"/>
    <p:sldLayoutId id="2147483766" r:id="rId7"/>
    <p:sldLayoutId id="2147483765" r:id="rId8"/>
    <p:sldLayoutId id="2147483764" r:id="rId9"/>
    <p:sldLayoutId id="2147483763" r:id="rId10"/>
    <p:sldLayoutId id="2147483762" r:id="rId11"/>
    <p:sldLayoutId id="2147483761" r:id="rId12"/>
    <p:sldLayoutId id="2147483760" r:id="rId13"/>
  </p:sldLayoutIdLst>
  <p:transition spd="med">
    <p:diamond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t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openxmlformats.org/officeDocument/2006/relationships/diagramColors" Target="../diagrams/colors2.xml"/><Relationship Id="rId3" Type="http://schemas.openxmlformats.org/officeDocument/2006/relationships/image" Target="../media/image18.png"/><Relationship Id="rId7" Type="http://schemas.openxmlformats.org/officeDocument/2006/relationships/diagramColors" Target="../diagrams/colors1.xml"/><Relationship Id="rId12" Type="http://schemas.openxmlformats.org/officeDocument/2006/relationships/diagramQuickStyle" Target="../diagrams/quickStyle2.xm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1.xml"/><Relationship Id="rId11" Type="http://schemas.openxmlformats.org/officeDocument/2006/relationships/diagramLayout" Target="../diagrams/layout2.xml"/><Relationship Id="rId5" Type="http://schemas.openxmlformats.org/officeDocument/2006/relationships/diagramLayout" Target="../diagrams/layout1.xml"/><Relationship Id="rId15" Type="http://schemas.openxmlformats.org/officeDocument/2006/relationships/image" Target="../media/image20.png"/><Relationship Id="rId10" Type="http://schemas.openxmlformats.org/officeDocument/2006/relationships/diagramData" Target="../diagrams/data2.xml"/><Relationship Id="rId4" Type="http://schemas.openxmlformats.org/officeDocument/2006/relationships/diagramData" Target="../diagrams/data1.xml"/><Relationship Id="rId9" Type="http://schemas.openxmlformats.org/officeDocument/2006/relationships/image" Target="../media/image19.jpeg"/><Relationship Id="rId14" Type="http://schemas.microsoft.com/office/2007/relationships/diagramDrawing" Target="../diagrams/drawing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diagramData" Target="../diagrams/data5.xml"/><Relationship Id="rId18" Type="http://schemas.openxmlformats.org/officeDocument/2006/relationships/diagramData" Target="../diagrams/data6.xml"/><Relationship Id="rId3" Type="http://schemas.openxmlformats.org/officeDocument/2006/relationships/diagramLayout" Target="../diagrams/layout3.xml"/><Relationship Id="rId21" Type="http://schemas.openxmlformats.org/officeDocument/2006/relationships/diagramColors" Target="../diagrams/colors6.xml"/><Relationship Id="rId7" Type="http://schemas.openxmlformats.org/officeDocument/2006/relationships/image" Target="../media/image2.png"/><Relationship Id="rId12" Type="http://schemas.microsoft.com/office/2007/relationships/diagramDrawing" Target="../diagrams/drawing4.xml"/><Relationship Id="rId17" Type="http://schemas.microsoft.com/office/2007/relationships/diagramDrawing" Target="../diagrams/drawing5.xml"/><Relationship Id="rId2" Type="http://schemas.openxmlformats.org/officeDocument/2006/relationships/diagramData" Target="../diagrams/data3.xml"/><Relationship Id="rId16" Type="http://schemas.openxmlformats.org/officeDocument/2006/relationships/diagramColors" Target="../diagrams/colors5.xml"/><Relationship Id="rId20" Type="http://schemas.openxmlformats.org/officeDocument/2006/relationships/diagramQuickStyle" Target="../diagrams/quickStyle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openxmlformats.org/officeDocument/2006/relationships/diagramColors" Target="../diagrams/colors4.xml"/><Relationship Id="rId5" Type="http://schemas.openxmlformats.org/officeDocument/2006/relationships/diagramColors" Target="../diagrams/colors3.xml"/><Relationship Id="rId1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4.xml"/><Relationship Id="rId19" Type="http://schemas.openxmlformats.org/officeDocument/2006/relationships/diagramLayout" Target="../diagrams/layout6.xml"/><Relationship Id="rId4" Type="http://schemas.openxmlformats.org/officeDocument/2006/relationships/diagramQuickStyle" Target="../diagrams/quickStyle3.xml"/><Relationship Id="rId9" Type="http://schemas.openxmlformats.org/officeDocument/2006/relationships/diagramLayout" Target="../diagrams/layout4.xml"/><Relationship Id="rId14" Type="http://schemas.openxmlformats.org/officeDocument/2006/relationships/diagramLayout" Target="../diagrams/layout5.xml"/><Relationship Id="rId22" Type="http://schemas.microsoft.com/office/2007/relationships/diagramDrawing" Target="../diagrams/drawing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13" Type="http://schemas.openxmlformats.org/officeDocument/2006/relationships/diagramColors" Target="../diagrams/colors9.xml"/><Relationship Id="rId3" Type="http://schemas.openxmlformats.org/officeDocument/2006/relationships/image" Target="../media/image22.jpeg"/><Relationship Id="rId7" Type="http://schemas.openxmlformats.org/officeDocument/2006/relationships/diagramQuickStyle" Target="../diagrams/quickStyle8.xml"/><Relationship Id="rId12" Type="http://schemas.openxmlformats.org/officeDocument/2006/relationships/diagramQuickStyle" Target="../diagrams/quickStyle9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8.xml"/><Relationship Id="rId11" Type="http://schemas.openxmlformats.org/officeDocument/2006/relationships/diagramLayout" Target="../diagrams/layout9.xml"/><Relationship Id="rId5" Type="http://schemas.openxmlformats.org/officeDocument/2006/relationships/diagramData" Target="../diagrams/data8.xml"/><Relationship Id="rId15" Type="http://schemas.openxmlformats.org/officeDocument/2006/relationships/image" Target="../media/image2.png"/><Relationship Id="rId10" Type="http://schemas.openxmlformats.org/officeDocument/2006/relationships/diagramData" Target="../diagrams/data9.xml"/><Relationship Id="rId4" Type="http://schemas.openxmlformats.org/officeDocument/2006/relationships/image" Target="../media/image23.jpeg"/><Relationship Id="rId9" Type="http://schemas.microsoft.com/office/2007/relationships/diagramDrawing" Target="../diagrams/drawing8.xml"/><Relationship Id="rId14" Type="http://schemas.microsoft.com/office/2007/relationships/diagramDrawing" Target="../diagrams/drawing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36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jpeg"/><Relationship Id="rId5" Type="http://schemas.openxmlformats.org/officeDocument/2006/relationships/image" Target="../media/image38.jpg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jpeg"/><Relationship Id="rId11" Type="http://schemas.openxmlformats.org/officeDocument/2006/relationships/image" Target="../media/image2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jpeg"/><Relationship Id="rId9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g"/><Relationship Id="rId3" Type="http://schemas.openxmlformats.org/officeDocument/2006/relationships/image" Target="../media/image52.jpe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620688"/>
            <a:ext cx="8388350" cy="5184576"/>
          </a:xfrm>
          <a:scene3d>
            <a:camera prst="orthographicFront">
              <a:rot lat="0" lon="0" rev="0"/>
            </a:camera>
            <a:lightRig rig="threePt" dir="t"/>
          </a:scene3d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ru-RU" sz="5400" b="1" dirty="0" smtClean="0">
                <a:ln w="0"/>
                <a:solidFill>
                  <a:schemeClr val="bg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ОБНИНСК  </a:t>
            </a:r>
            <a:r>
              <a:rPr lang="ru-RU" b="1" dirty="0" smtClean="0">
                <a:ln w="0"/>
                <a:solidFill>
                  <a:schemeClr val="bg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b="1" dirty="0" smtClean="0">
                <a:ln w="0"/>
                <a:solidFill>
                  <a:schemeClr val="bg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b="1" dirty="0" smtClean="0">
                <a:ln w="0"/>
                <a:solidFill>
                  <a:schemeClr val="bg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b="1" dirty="0" smtClean="0">
                <a:ln w="0"/>
                <a:solidFill>
                  <a:schemeClr val="bg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b="1" dirty="0">
                <a:ln w="0"/>
                <a:solidFill>
                  <a:schemeClr val="bg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b="1" dirty="0">
                <a:ln w="0"/>
                <a:solidFill>
                  <a:schemeClr val="bg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b="1" dirty="0">
                <a:ln w="0"/>
                <a:solidFill>
                  <a:schemeClr val="bg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b="1" dirty="0">
                <a:ln w="0"/>
                <a:solidFill>
                  <a:schemeClr val="bg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050" b="1" dirty="0">
                <a:ln w="0"/>
                <a:solidFill>
                  <a:schemeClr val="bg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050" b="1" dirty="0" smtClean="0">
                <a:ln w="0"/>
                <a:solidFill>
                  <a:schemeClr val="bg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050" b="1" dirty="0" smtClean="0">
                <a:ln w="0"/>
                <a:solidFill>
                  <a:schemeClr val="bg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050" b="1" dirty="0">
                <a:ln w="0"/>
                <a:solidFill>
                  <a:schemeClr val="bg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b="1" dirty="0" smtClean="0">
                <a:ln w="0"/>
                <a:solidFill>
                  <a:schemeClr val="bg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b="1" dirty="0" smtClean="0">
                <a:ln w="0"/>
                <a:solidFill>
                  <a:schemeClr val="bg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b="1" dirty="0" smtClean="0">
                <a:ln w="0"/>
                <a:solidFill>
                  <a:schemeClr val="bg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lang="ru-RU" sz="3600" b="1" dirty="0" smtClean="0">
                <a:ln w="0"/>
                <a:solidFill>
                  <a:schemeClr val="bg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от </a:t>
            </a:r>
            <a:r>
              <a:rPr lang="ru-RU" sz="3600" b="1" dirty="0" err="1" smtClean="0">
                <a:ln w="0"/>
                <a:solidFill>
                  <a:schemeClr val="bg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атомграда</a:t>
            </a:r>
            <a:r>
              <a:rPr lang="ru-RU" sz="3600" b="1" dirty="0" smtClean="0">
                <a:ln w="0"/>
                <a:solidFill>
                  <a:schemeClr val="bg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к </a:t>
            </a:r>
            <a:r>
              <a:rPr lang="ru-RU" sz="3600" b="1" dirty="0" err="1" smtClean="0">
                <a:ln w="0"/>
                <a:solidFill>
                  <a:schemeClr val="bg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наукограду</a:t>
            </a:r>
            <a:endParaRPr lang="ru-RU" sz="3600" b="1" dirty="0" smtClean="0">
              <a:ln w="0"/>
              <a:solidFill>
                <a:schemeClr val="bg1">
                  <a:lumMod val="40000"/>
                  <a:lumOff val="6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59632" y="6237312"/>
            <a:ext cx="7561262" cy="481459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ru-RU" sz="2400" b="1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25 июня 2014 г.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412" y="1881090"/>
            <a:ext cx="4536579" cy="3024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 rot="16200000">
            <a:off x="-2420144" y="3436416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7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0478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7945" y="5627001"/>
            <a:ext cx="7772400" cy="1143000"/>
          </a:xfrm>
        </p:spPr>
        <p:txBody>
          <a:bodyPr/>
          <a:lstStyle/>
          <a:p>
            <a:r>
              <a:rPr lang="ru-RU" sz="3600" dirty="0" smtClean="0"/>
              <a:t>АПЛ «Обнинск»</a:t>
            </a:r>
            <a:endParaRPr lang="ru-RU" sz="3600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 rot="16200000">
            <a:off x="-2420144" y="3508424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5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640" y="1628800"/>
            <a:ext cx="5914628" cy="4010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11939"/>
            <a:ext cx="2808312" cy="196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9892591"/>
      </p:ext>
    </p:extLst>
  </p:cSld>
  <p:clrMapOvr>
    <a:masterClrMapping/>
  </p:clrMapOvr>
  <p:transition spd="med">
    <p:diamond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781488" y="37886"/>
            <a:ext cx="8640960" cy="620712"/>
          </a:xfr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3600" b="1" kern="1200" spc="12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Научная сфера</a:t>
            </a:r>
            <a:endParaRPr lang="ru-RU" sz="3600" b="1" kern="1200" spc="120" dirty="0">
              <a:ln w="18415" cmpd="sng">
                <a:noFill/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262148" name="Text Box 4"/>
          <p:cNvSpPr txBox="1">
            <a:spLocks noChangeArrowheads="1"/>
          </p:cNvSpPr>
          <p:nvPr/>
        </p:nvSpPr>
        <p:spPr bwMode="auto">
          <a:xfrm rot="16200000">
            <a:off x="-2420144" y="3436690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 bwMode="auto">
          <a:xfrm>
            <a:off x="1231968" y="692696"/>
            <a:ext cx="7740000" cy="0"/>
          </a:xfrm>
          <a:prstGeom prst="line">
            <a:avLst/>
          </a:prstGeom>
          <a:solidFill>
            <a:schemeClr val="accent1"/>
          </a:solidFill>
          <a:ln w="57150" cap="flat" cmpd="thickThin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968" y="836712"/>
            <a:ext cx="4670463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832583518"/>
              </p:ext>
            </p:extLst>
          </p:nvPr>
        </p:nvGraphicFramePr>
        <p:xfrm>
          <a:off x="1231968" y="3068960"/>
          <a:ext cx="7535341" cy="13225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129" name="Picture 9" descr="http://www.admobninsk.ru/netcat_files/Image/1_AES(1)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607140"/>
            <a:ext cx="3003705" cy="1937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1" name="Схема 30"/>
          <p:cNvGraphicFramePr/>
          <p:nvPr>
            <p:extLst>
              <p:ext uri="{D42A27DB-BD31-4B8C-83A1-F6EECF244321}">
                <p14:modId xmlns:p14="http://schemas.microsoft.com/office/powerpoint/2010/main" val="858816687"/>
              </p:ext>
            </p:extLst>
          </p:nvPr>
        </p:nvGraphicFramePr>
        <p:xfrm>
          <a:off x="6228184" y="836712"/>
          <a:ext cx="2558496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251" y="4607140"/>
            <a:ext cx="2972959" cy="1943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754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874721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"/>
          <p:cNvSpPr>
            <a:spLocks noGrp="1" noChangeArrowheads="1"/>
          </p:cNvSpPr>
          <p:nvPr>
            <p:ph type="title"/>
          </p:nvPr>
        </p:nvSpPr>
        <p:spPr>
          <a:xfrm>
            <a:off x="1159960" y="189012"/>
            <a:ext cx="7876536" cy="647700"/>
          </a:xfr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3600" b="1" kern="120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Показатели социально-экономического развития</a:t>
            </a:r>
            <a:endParaRPr lang="ru-RU" sz="3600" b="1" kern="1200" dirty="0">
              <a:ln w="18415" cmpd="sng">
                <a:noFill/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4184296" y="6093296"/>
            <a:ext cx="1800200" cy="611053"/>
          </a:xfrm>
          <a:prstGeom prst="round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5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/>
              <a:t>оценка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/>
              <a:t>2013 года</a:t>
            </a:r>
            <a:endParaRPr kumimoji="0" lang="ru-RU" sz="1600" b="1" u="none" strike="noStrike" cap="none" normalizeH="0" baseline="0" dirty="0" smtClean="0">
              <a:ln>
                <a:noFill/>
              </a:ln>
              <a:effectLst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178586743"/>
              </p:ext>
            </p:extLst>
          </p:nvPr>
        </p:nvGraphicFramePr>
        <p:xfrm>
          <a:off x="1187624" y="1517883"/>
          <a:ext cx="8028384" cy="830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 bwMode="auto">
          <a:xfrm>
            <a:off x="1231968" y="1124744"/>
            <a:ext cx="7740000" cy="0"/>
          </a:xfrm>
          <a:prstGeom prst="line">
            <a:avLst/>
          </a:prstGeom>
          <a:solidFill>
            <a:schemeClr val="accent1"/>
          </a:solidFill>
          <a:ln w="57150" cap="flat" cmpd="thickThin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 Box 4"/>
          <p:cNvSpPr txBox="1">
            <a:spLocks noChangeArrowheads="1"/>
          </p:cNvSpPr>
          <p:nvPr/>
        </p:nvSpPr>
        <p:spPr bwMode="auto">
          <a:xfrm rot="16200000">
            <a:off x="-2420144" y="3436691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13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 bwMode="auto">
          <a:xfrm>
            <a:off x="1084020" y="1502509"/>
            <a:ext cx="2376264" cy="864096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2,5 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</a:rPr>
              <a:t>тыс.</a:t>
            </a: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895583115"/>
              </p:ext>
            </p:extLst>
          </p:nvPr>
        </p:nvGraphicFramePr>
        <p:xfrm>
          <a:off x="1187623" y="2670011"/>
          <a:ext cx="8028384" cy="830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4" name="Овал 13"/>
          <p:cNvSpPr/>
          <p:nvPr/>
        </p:nvSpPr>
        <p:spPr bwMode="auto">
          <a:xfrm>
            <a:off x="1115616" y="2525995"/>
            <a:ext cx="2088232" cy="864096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56,5</a:t>
            </a:r>
            <a:endParaRPr lang="ru-RU" sz="2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 тыс</a:t>
            </a:r>
            <a:r>
              <a:rPr lang="ru-RU" sz="2200" dirty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человек </a:t>
            </a:r>
            <a:endParaRPr lang="ru-RU" sz="2200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3434880853"/>
              </p:ext>
            </p:extLst>
          </p:nvPr>
        </p:nvGraphicFramePr>
        <p:xfrm>
          <a:off x="1187623" y="3822139"/>
          <a:ext cx="8028384" cy="830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6" name="Овал 15"/>
          <p:cNvSpPr/>
          <p:nvPr/>
        </p:nvSpPr>
        <p:spPr bwMode="auto">
          <a:xfrm>
            <a:off x="1115616" y="3861047"/>
            <a:ext cx="2376264" cy="681171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0,35%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1011995867"/>
              </p:ext>
            </p:extLst>
          </p:nvPr>
        </p:nvGraphicFramePr>
        <p:xfrm>
          <a:off x="1187623" y="4974267"/>
          <a:ext cx="8028384" cy="830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18" name="Овал 17"/>
          <p:cNvSpPr/>
          <p:nvPr/>
        </p:nvSpPr>
        <p:spPr bwMode="auto">
          <a:xfrm>
            <a:off x="1115616" y="4830251"/>
            <a:ext cx="2160240" cy="864096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30,8</a:t>
            </a:r>
            <a:endParaRPr lang="ru-RU" sz="2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тыс</a:t>
            </a:r>
            <a:r>
              <a:rPr lang="ru-RU" sz="2200" dirty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рублей </a:t>
            </a:r>
            <a:endParaRPr lang="ru-RU" sz="22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51434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404664"/>
            <a:ext cx="7992888" cy="576262"/>
          </a:xfr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3000" b="1" kern="1200" dirty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Среднемесячная заработная плата </a:t>
            </a:r>
            <a:br>
              <a:rPr lang="ru-RU" sz="3000" b="1" kern="1200" dirty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kern="1200" dirty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 городам и районам Калужской области</a:t>
            </a:r>
            <a:br>
              <a:rPr lang="ru-RU" sz="2800" b="1" kern="1200" dirty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3000" b="1" kern="1200" dirty="0">
              <a:ln w="18415" cmpd="sng">
                <a:noFill/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Объект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75048808"/>
              </p:ext>
            </p:extLst>
          </p:nvPr>
        </p:nvGraphicFramePr>
        <p:xfrm>
          <a:off x="1403648" y="1767746"/>
          <a:ext cx="7964380" cy="4973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AutoShape 34"/>
          <p:cNvSpPr>
            <a:spLocks noChangeArrowheads="1"/>
          </p:cNvSpPr>
          <p:nvPr/>
        </p:nvSpPr>
        <p:spPr bwMode="auto">
          <a:xfrm rot="16200000">
            <a:off x="1537380" y="1011302"/>
            <a:ext cx="360362" cy="1512888"/>
          </a:xfrm>
          <a:prstGeom prst="roundRect">
            <a:avLst>
              <a:gd name="adj" fmla="val 28759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6D609E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anchor="ctr"/>
          <a:lstStyle/>
          <a:p>
            <a:pPr algn="ctr"/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рублях</a:t>
            </a: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7956376" y="4025584"/>
            <a:ext cx="8640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</a:rPr>
              <a:t>+9,2%</a:t>
            </a:r>
            <a:endParaRPr lang="ru-RU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1751000" y="4021451"/>
            <a:ext cx="10081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</a:rPr>
              <a:t>+13,3%</a:t>
            </a:r>
            <a:endParaRPr lang="ru-RU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AutoShape 34"/>
          <p:cNvSpPr>
            <a:spLocks noChangeArrowheads="1"/>
          </p:cNvSpPr>
          <p:nvPr/>
        </p:nvSpPr>
        <p:spPr bwMode="auto">
          <a:xfrm rot="16200000">
            <a:off x="1002363" y="4138608"/>
            <a:ext cx="864096" cy="946586"/>
          </a:xfrm>
          <a:prstGeom prst="roundRect">
            <a:avLst>
              <a:gd name="adj" fmla="val 28759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6D609E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anchor="ctr"/>
          <a:lstStyle/>
          <a:p>
            <a:pPr algn="ctr"/>
            <a:r>
              <a:rPr lang="ru-RU" sz="1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%</a:t>
            </a:r>
          </a:p>
          <a:p>
            <a:pPr algn="ctr"/>
            <a:r>
              <a:rPr lang="ru-RU" sz="1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2012 году</a:t>
            </a:r>
            <a:endParaRPr lang="ru-RU" sz="1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2843808" y="3964029"/>
            <a:ext cx="129614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ru-RU"/>
            </a:defPPr>
            <a:lvl1pPr>
              <a:spcBef>
                <a:spcPts val="600"/>
              </a:spcBef>
              <a:defRPr sz="2000" b="1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z="2200" dirty="0" smtClean="0"/>
              <a:t> +12,8%</a:t>
            </a:r>
            <a:endParaRPr lang="ru-RU" sz="2200" dirty="0"/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4211960" y="4008767"/>
            <a:ext cx="10515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spcBef>
                <a:spcPts val="600"/>
              </a:spcBef>
              <a:defRPr sz="18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+7,1%</a:t>
            </a:r>
            <a:endParaRPr lang="ru-RU" dirty="0"/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5473985" y="4007235"/>
            <a:ext cx="111423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</a:rPr>
              <a:t>+11,9%</a:t>
            </a:r>
            <a:endParaRPr lang="ru-RU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6660232" y="4007235"/>
            <a:ext cx="95638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</a:rPr>
              <a:t>+6,7%</a:t>
            </a:r>
            <a:endParaRPr lang="ru-RU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Выгнутая вверх стрелка 7"/>
          <p:cNvSpPr/>
          <p:nvPr/>
        </p:nvSpPr>
        <p:spPr bwMode="auto">
          <a:xfrm rot="21099968">
            <a:off x="1417573" y="3759205"/>
            <a:ext cx="842939" cy="393262"/>
          </a:xfrm>
          <a:prstGeom prst="curvedDownArrow">
            <a:avLst/>
          </a:prstGeom>
          <a:gradFill flip="none" rotWithShape="1">
            <a:gsLst>
              <a:gs pos="44000">
                <a:schemeClr val="tx1"/>
              </a:gs>
              <a:gs pos="0">
                <a:schemeClr val="bg1">
                  <a:lumMod val="60000"/>
                  <a:lumOff val="40000"/>
                </a:schemeClr>
              </a:gs>
              <a:gs pos="100000">
                <a:schemeClr val="bg1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sz="1800" dirty="0"/>
          </a:p>
        </p:txBody>
      </p:sp>
      <p:sp>
        <p:nvSpPr>
          <p:cNvPr id="3" name="Выноска 2 2"/>
          <p:cNvSpPr/>
          <p:nvPr/>
        </p:nvSpPr>
        <p:spPr bwMode="auto">
          <a:xfrm>
            <a:off x="4241982" y="1223406"/>
            <a:ext cx="3007593" cy="369204"/>
          </a:xfrm>
          <a:prstGeom prst="borderCallout2">
            <a:avLst>
              <a:gd name="adj1" fmla="val 45797"/>
              <a:gd name="adj2" fmla="val 41"/>
              <a:gd name="adj3" fmla="val 44530"/>
              <a:gd name="adj4" fmla="val -16702"/>
              <a:gd name="adj5" fmla="val 211826"/>
              <a:gd name="adj6" fmla="val -26267"/>
            </a:avLst>
          </a:prstGeom>
          <a:solidFill>
            <a:srgbClr val="5B46F8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brightRoom" dir="t"/>
          </a:scene3d>
          <a:sp3d prstMaterial="powder"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r>
              <a:rPr lang="ru-RU" sz="1800" dirty="0"/>
              <a:t>реальный прирост:  </a:t>
            </a: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4,7%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 bwMode="auto">
          <a:xfrm>
            <a:off x="1115616" y="2739693"/>
            <a:ext cx="7832129" cy="0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Прямая соединительная линия 19"/>
          <p:cNvCxnSpPr/>
          <p:nvPr/>
        </p:nvCxnSpPr>
        <p:spPr bwMode="auto">
          <a:xfrm>
            <a:off x="1231968" y="980728"/>
            <a:ext cx="7740000" cy="0"/>
          </a:xfrm>
          <a:prstGeom prst="line">
            <a:avLst/>
          </a:prstGeom>
          <a:solidFill>
            <a:schemeClr val="accent1"/>
          </a:solidFill>
          <a:ln w="57150" cap="flat" cmpd="thickThin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Text Box 4"/>
          <p:cNvSpPr txBox="1">
            <a:spLocks noChangeArrowheads="1"/>
          </p:cNvSpPr>
          <p:nvPr/>
        </p:nvSpPr>
        <p:spPr bwMode="auto">
          <a:xfrm rot="16200000">
            <a:off x="-2420144" y="3436691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24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Скругленный прямоугольник 24"/>
          <p:cNvSpPr/>
          <p:nvPr/>
        </p:nvSpPr>
        <p:spPr bwMode="auto">
          <a:xfrm>
            <a:off x="7699467" y="1093014"/>
            <a:ext cx="1377914" cy="611053"/>
          </a:xfrm>
          <a:prstGeom prst="roundRect">
            <a:avLst/>
          </a:prstGeom>
          <a:gradFill>
            <a:gsLst>
              <a:gs pos="0">
                <a:schemeClr val="bg1">
                  <a:lumMod val="50000"/>
                  <a:alpha val="46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0"/>
          </a:gra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/>
              <a:t>оценка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/>
              <a:t>2013 года</a:t>
            </a:r>
            <a:endParaRPr kumimoji="0" lang="ru-RU" sz="1600" b="1" u="none" strike="noStrike" cap="none" normalizeH="0" baseline="0" dirty="0" smtClean="0">
              <a:ln>
                <a:noFill/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75216436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8" name="Rectangle 10"/>
          <p:cNvSpPr>
            <a:spLocks noChangeArrowheads="1"/>
          </p:cNvSpPr>
          <p:nvPr/>
        </p:nvSpPr>
        <p:spPr bwMode="auto">
          <a:xfrm>
            <a:off x="1187624" y="188640"/>
            <a:ext cx="7784344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Основные </a:t>
            </a:r>
            <a:r>
              <a:rPr lang="ru-RU" sz="3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параметры бюджета города  </a:t>
            </a:r>
          </a:p>
          <a:p>
            <a:pPr algn="ctr"/>
            <a:r>
              <a:rPr lang="ru-RU" sz="3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за 2010-2013 годы</a:t>
            </a:r>
            <a:endParaRPr lang="ru-RU" sz="30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2" name="Object 1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24411963"/>
              </p:ext>
            </p:extLst>
          </p:nvPr>
        </p:nvGraphicFramePr>
        <p:xfrm>
          <a:off x="1115616" y="1340768"/>
          <a:ext cx="7920880" cy="5390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 bwMode="auto">
          <a:xfrm>
            <a:off x="1231968" y="1052736"/>
            <a:ext cx="7740000" cy="0"/>
          </a:xfrm>
          <a:prstGeom prst="line">
            <a:avLst/>
          </a:prstGeom>
          <a:solidFill>
            <a:schemeClr val="accent1"/>
          </a:solidFill>
          <a:ln w="57150" cap="flat" cmpd="thickThin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 flipH="1" flipV="1">
            <a:off x="1103462" y="5328008"/>
            <a:ext cx="2304000" cy="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Прямая соединительная линия 13"/>
          <p:cNvCxnSpPr/>
          <p:nvPr/>
        </p:nvCxnSpPr>
        <p:spPr bwMode="auto">
          <a:xfrm flipH="1" flipV="1">
            <a:off x="1103462" y="4140008"/>
            <a:ext cx="2304000" cy="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 flipH="1" flipV="1">
            <a:off x="1103462" y="2952008"/>
            <a:ext cx="2340000" cy="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Прямая соединительная линия 15"/>
          <p:cNvCxnSpPr/>
          <p:nvPr/>
        </p:nvCxnSpPr>
        <p:spPr bwMode="auto">
          <a:xfrm flipH="1">
            <a:off x="1111499" y="1753208"/>
            <a:ext cx="792499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Прямая соединительная линия 17"/>
          <p:cNvCxnSpPr/>
          <p:nvPr/>
        </p:nvCxnSpPr>
        <p:spPr bwMode="auto">
          <a:xfrm flipH="1">
            <a:off x="1111498" y="6516008"/>
            <a:ext cx="792499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7452320" y="5877272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млн. рублей</a:t>
            </a:r>
            <a:endParaRPr lang="ru-RU" sz="2000" dirty="0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 rot="16200000">
            <a:off x="-2420144" y="3436691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19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2032753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2" name="Rectangle 4"/>
          <p:cNvSpPr>
            <a:spLocks noChangeArrowheads="1"/>
          </p:cNvSpPr>
          <p:nvPr/>
        </p:nvSpPr>
        <p:spPr bwMode="auto">
          <a:xfrm>
            <a:off x="1187624" y="44624"/>
            <a:ext cx="791203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Структура расходов бюджета города</a:t>
            </a:r>
          </a:p>
        </p:txBody>
      </p:sp>
      <p:graphicFrame>
        <p:nvGraphicFramePr>
          <p:cNvPr id="2" name="Object 1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1998036"/>
              </p:ext>
            </p:extLst>
          </p:nvPr>
        </p:nvGraphicFramePr>
        <p:xfrm>
          <a:off x="4860032" y="1700808"/>
          <a:ext cx="4111936" cy="5328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6879344" y="3898614"/>
            <a:ext cx="19377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образование</a:t>
            </a:r>
            <a:endParaRPr lang="ru-RU" sz="1600" dirty="0"/>
          </a:p>
        </p:txBody>
      </p:sp>
      <p:sp>
        <p:nvSpPr>
          <p:cNvPr id="29" name="TextBox 28"/>
          <p:cNvSpPr txBox="1"/>
          <p:nvPr/>
        </p:nvSpPr>
        <p:spPr>
          <a:xfrm>
            <a:off x="6931519" y="4315288"/>
            <a:ext cx="22811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социальная политика</a:t>
            </a:r>
            <a:endParaRPr lang="ru-RU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6931519" y="4731352"/>
            <a:ext cx="22811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культура</a:t>
            </a:r>
            <a:endParaRPr lang="ru-RU" sz="1600" dirty="0"/>
          </a:p>
        </p:txBody>
      </p:sp>
      <p:sp>
        <p:nvSpPr>
          <p:cNvPr id="31" name="TextBox 30"/>
          <p:cNvSpPr txBox="1"/>
          <p:nvPr/>
        </p:nvSpPr>
        <p:spPr>
          <a:xfrm>
            <a:off x="6931519" y="5163400"/>
            <a:ext cx="22811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здравоохранение</a:t>
            </a:r>
            <a:endParaRPr lang="ru-RU" sz="1600" dirty="0"/>
          </a:p>
        </p:txBody>
      </p:sp>
      <p:sp>
        <p:nvSpPr>
          <p:cNvPr id="32" name="TextBox 31"/>
          <p:cNvSpPr txBox="1"/>
          <p:nvPr/>
        </p:nvSpPr>
        <p:spPr>
          <a:xfrm>
            <a:off x="6938970" y="5590981"/>
            <a:ext cx="2166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физическая культура и спорт</a:t>
            </a:r>
            <a:endParaRPr lang="ru-RU" sz="1600" dirty="0"/>
          </a:p>
        </p:txBody>
      </p:sp>
      <p:cxnSp>
        <p:nvCxnSpPr>
          <p:cNvPr id="33" name="Соединительная линия уступом 32"/>
          <p:cNvCxnSpPr/>
          <p:nvPr/>
        </p:nvCxnSpPr>
        <p:spPr bwMode="auto">
          <a:xfrm rot="16200000" flipH="1">
            <a:off x="5819230" y="4659990"/>
            <a:ext cx="1990690" cy="248790"/>
          </a:xfrm>
          <a:prstGeom prst="bentConnector3">
            <a:avLst>
              <a:gd name="adj1" fmla="val 10030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Прямая соединительная линия 44"/>
          <p:cNvCxnSpPr/>
          <p:nvPr/>
        </p:nvCxnSpPr>
        <p:spPr bwMode="auto">
          <a:xfrm>
            <a:off x="6690180" y="5332677"/>
            <a:ext cx="27026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Прямая соединительная линия 34"/>
          <p:cNvCxnSpPr/>
          <p:nvPr/>
        </p:nvCxnSpPr>
        <p:spPr bwMode="auto">
          <a:xfrm>
            <a:off x="1231968" y="620688"/>
            <a:ext cx="7740000" cy="0"/>
          </a:xfrm>
          <a:prstGeom prst="line">
            <a:avLst/>
          </a:prstGeom>
          <a:solidFill>
            <a:schemeClr val="accent1"/>
          </a:solidFill>
          <a:ln w="57150" cap="flat" cmpd="thickThin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715197601"/>
              </p:ext>
            </p:extLst>
          </p:nvPr>
        </p:nvGraphicFramePr>
        <p:xfrm>
          <a:off x="971600" y="754401"/>
          <a:ext cx="4320480" cy="6923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1" name="Прямая соединительная линия 50"/>
          <p:cNvCxnSpPr/>
          <p:nvPr/>
        </p:nvCxnSpPr>
        <p:spPr bwMode="auto">
          <a:xfrm>
            <a:off x="6690179" y="4900629"/>
            <a:ext cx="27026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Прямая соединительная линия 51"/>
          <p:cNvCxnSpPr/>
          <p:nvPr/>
        </p:nvCxnSpPr>
        <p:spPr bwMode="auto">
          <a:xfrm>
            <a:off x="6690180" y="4484565"/>
            <a:ext cx="27026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5" name="Прямая соединительная линия 54"/>
          <p:cNvCxnSpPr/>
          <p:nvPr/>
        </p:nvCxnSpPr>
        <p:spPr bwMode="auto">
          <a:xfrm>
            <a:off x="6690180" y="4070907"/>
            <a:ext cx="27026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Скругленный прямоугольник 55"/>
          <p:cNvSpPr/>
          <p:nvPr/>
        </p:nvSpPr>
        <p:spPr bwMode="auto">
          <a:xfrm>
            <a:off x="5508104" y="1556792"/>
            <a:ext cx="3600000" cy="446400"/>
          </a:xfrm>
          <a:prstGeom prst="roundRect">
            <a:avLst/>
          </a:prstGeom>
          <a:solidFill>
            <a:schemeClr val="bg1">
              <a:lumMod val="40000"/>
              <a:lumOff val="60000"/>
            </a:schemeClr>
          </a:solidFill>
          <a:ln w="9525" cap="flat" cmpd="sng" algn="ctr">
            <a:solidFill>
              <a:srgbClr val="E5E5FF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none" lIns="91440" tIns="45720" rIns="91440" bIns="45720" numCol="1" anchor="ctr" anchorCtr="1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3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 разделам расходов:</a:t>
            </a:r>
            <a:endParaRPr lang="ru-RU" sz="2300" b="1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39969" y="2217058"/>
            <a:ext cx="266306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/>
              <a:t>з</a:t>
            </a:r>
            <a:r>
              <a:rPr lang="ru-RU" sz="2200" dirty="0" smtClean="0"/>
              <a:t>аработная плата </a:t>
            </a:r>
            <a:r>
              <a:rPr lang="ru-RU" sz="2000" dirty="0" smtClean="0"/>
              <a:t>(</a:t>
            </a:r>
            <a:r>
              <a:rPr lang="ru-RU" sz="1800" dirty="0" smtClean="0"/>
              <a:t>с начислениями)</a:t>
            </a:r>
            <a:endParaRPr lang="ru-RU" sz="1800" dirty="0"/>
          </a:p>
        </p:txBody>
      </p:sp>
      <p:cxnSp>
        <p:nvCxnSpPr>
          <p:cNvPr id="22" name="Прямая соединительная линия 21"/>
          <p:cNvCxnSpPr/>
          <p:nvPr/>
        </p:nvCxnSpPr>
        <p:spPr bwMode="auto">
          <a:xfrm>
            <a:off x="3059832" y="2888968"/>
            <a:ext cx="0" cy="216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1829137" y="5810780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капитальные расходы</a:t>
            </a:r>
            <a:endParaRPr lang="ru-RU" sz="2400" dirty="0"/>
          </a:p>
        </p:txBody>
      </p:sp>
      <p:cxnSp>
        <p:nvCxnSpPr>
          <p:cNvPr id="25" name="Прямая соединительная линия 24"/>
          <p:cNvCxnSpPr>
            <a:endCxn id="24" idx="0"/>
          </p:cNvCxnSpPr>
          <p:nvPr/>
        </p:nvCxnSpPr>
        <p:spPr bwMode="auto">
          <a:xfrm flipH="1">
            <a:off x="3017269" y="5224929"/>
            <a:ext cx="42564" cy="5858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3669133" y="4960038"/>
            <a:ext cx="14812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 smtClean="0"/>
              <a:t>пособия по социальной помощи</a:t>
            </a:r>
            <a:endParaRPr lang="ru-RU" sz="16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 bwMode="auto">
          <a:xfrm>
            <a:off x="4139952" y="4872760"/>
            <a:ext cx="144000" cy="144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7" name="TextBox 36"/>
          <p:cNvSpPr txBox="1"/>
          <p:nvPr/>
        </p:nvSpPr>
        <p:spPr>
          <a:xfrm>
            <a:off x="945343" y="4872760"/>
            <a:ext cx="1250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 smtClean="0"/>
              <a:t>прочие расходы</a:t>
            </a:r>
            <a:endParaRPr lang="ru-RU" sz="1600" dirty="0"/>
          </a:p>
        </p:txBody>
      </p:sp>
      <p:cxnSp>
        <p:nvCxnSpPr>
          <p:cNvPr id="41" name="Прямая соединительная линия 40"/>
          <p:cNvCxnSpPr/>
          <p:nvPr/>
        </p:nvCxnSpPr>
        <p:spPr bwMode="auto">
          <a:xfrm flipH="1">
            <a:off x="1650802" y="4797152"/>
            <a:ext cx="178336" cy="1675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53" name="Группа 52"/>
          <p:cNvGrpSpPr/>
          <p:nvPr/>
        </p:nvGrpSpPr>
        <p:grpSpPr>
          <a:xfrm>
            <a:off x="1739968" y="748386"/>
            <a:ext cx="6720463" cy="592382"/>
            <a:chOff x="1831312" y="255050"/>
            <a:chExt cx="3083453" cy="45972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54" name="Скругленный прямоугольник 53"/>
            <p:cNvSpPr/>
            <p:nvPr/>
          </p:nvSpPr>
          <p:spPr>
            <a:xfrm>
              <a:off x="1831312" y="259212"/>
              <a:ext cx="3083453" cy="455559"/>
            </a:xfrm>
            <a:prstGeom prst="round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7" name="Скругленный прямоугольник 4"/>
            <p:cNvSpPr/>
            <p:nvPr/>
          </p:nvSpPr>
          <p:spPr>
            <a:xfrm>
              <a:off x="1859354" y="255050"/>
              <a:ext cx="3027369" cy="45555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1120" tIns="71120" rIns="71120" bIns="7112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6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Расходы бюджета – </a:t>
              </a:r>
              <a:r>
                <a:rPr lang="ru-RU" sz="28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3 259</a:t>
              </a:r>
              <a:r>
                <a:rPr lang="ru-RU" sz="2800" kern="12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600" kern="1200" dirty="0" smtClean="0">
                  <a:latin typeface="Arial" pitchFamily="34" charset="0"/>
                  <a:cs typeface="Arial" pitchFamily="34" charset="0"/>
                </a:rPr>
                <a:t>млн. рублей</a:t>
              </a:r>
              <a:endParaRPr lang="ru-RU" sz="2600" kern="1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8" name="Text Box 4"/>
          <p:cNvSpPr txBox="1">
            <a:spLocks noChangeArrowheads="1"/>
          </p:cNvSpPr>
          <p:nvPr/>
        </p:nvSpPr>
        <p:spPr bwMode="auto">
          <a:xfrm rot="16200000">
            <a:off x="-2420144" y="3436691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39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4952837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2688" y="44624"/>
            <a:ext cx="7772400" cy="576064"/>
          </a:xfr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600" b="1" kern="120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Программа  наукограда</a:t>
            </a:r>
            <a:endParaRPr lang="ru-RU" sz="3600" b="1" kern="1200" dirty="0">
              <a:ln w="18415" cmpd="sng">
                <a:noFill/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 bwMode="auto">
          <a:xfrm>
            <a:off x="1259632" y="692696"/>
            <a:ext cx="7740000" cy="0"/>
          </a:xfrm>
          <a:prstGeom prst="line">
            <a:avLst/>
          </a:prstGeom>
          <a:solidFill>
            <a:schemeClr val="accent1"/>
          </a:solidFill>
          <a:ln w="57150" cap="flat" cmpd="thickThin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Прямоугольник 14"/>
          <p:cNvSpPr/>
          <p:nvPr/>
        </p:nvSpPr>
        <p:spPr>
          <a:xfrm>
            <a:off x="1691680" y="980728"/>
            <a:ext cx="6984776" cy="122413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Программа социально-экономического развития </a:t>
            </a:r>
            <a:endParaRPr lang="ru-RU" sz="21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г. Обнинска </a:t>
            </a:r>
            <a:r>
              <a:rPr lang="ru-RU" sz="2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как </a:t>
            </a:r>
            <a:r>
              <a:rPr lang="ru-RU" sz="2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наукограда Российской Федерации </a:t>
            </a:r>
            <a:r>
              <a:rPr lang="ru-RU" sz="2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2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2013-2017 годы и </a:t>
            </a:r>
            <a:r>
              <a:rPr lang="ru-RU" sz="2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 период до 2020 года</a:t>
            </a:r>
          </a:p>
        </p:txBody>
      </p:sp>
      <p:sp>
        <p:nvSpPr>
          <p:cNvPr id="18" name="Овал 17"/>
          <p:cNvSpPr/>
          <p:nvPr/>
        </p:nvSpPr>
        <p:spPr>
          <a:xfrm>
            <a:off x="1691680" y="2492896"/>
            <a:ext cx="6984776" cy="216024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spc="8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Цель: </a:t>
            </a:r>
            <a:endParaRPr lang="ru-RU" sz="1800" b="1" spc="8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создание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условий для формирования эффективной экономики инновационного типа, обладающей долгосрочным стабильным потенциалом динамичного роста, способной обеспечить последовательное повышение уровня и качества жизни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населения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691680" y="4941169"/>
            <a:ext cx="6984776" cy="1656184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spc="8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Основная задача</a:t>
            </a:r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достижение уровня доходов городского бюджета, обеспечивающего динамичное развитие города, повышение благосостояния его жителей 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трелка вниз 24"/>
          <p:cNvSpPr/>
          <p:nvPr/>
        </p:nvSpPr>
        <p:spPr bwMode="auto">
          <a:xfrm>
            <a:off x="5004048" y="2204864"/>
            <a:ext cx="396044" cy="288032"/>
          </a:xfrm>
          <a:prstGeom prst="downArrow">
            <a:avLst/>
          </a:prstGeom>
          <a:solidFill>
            <a:schemeClr val="accent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Стрелка вниз 27"/>
          <p:cNvSpPr/>
          <p:nvPr/>
        </p:nvSpPr>
        <p:spPr bwMode="auto">
          <a:xfrm>
            <a:off x="4986046" y="4653137"/>
            <a:ext cx="396044" cy="288032"/>
          </a:xfrm>
          <a:prstGeom prst="downArrow">
            <a:avLst/>
          </a:prstGeom>
          <a:solidFill>
            <a:schemeClr val="accent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 rot="16200000">
            <a:off x="-2420144" y="3436691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11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165476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1182688" y="116632"/>
            <a:ext cx="77724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600" b="1" dirty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Экосистема инноваций города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 bwMode="auto">
          <a:xfrm>
            <a:off x="1259632" y="764704"/>
            <a:ext cx="7740000" cy="0"/>
          </a:xfrm>
          <a:prstGeom prst="line">
            <a:avLst/>
          </a:prstGeom>
          <a:solidFill>
            <a:schemeClr val="accent1"/>
          </a:solidFill>
          <a:ln w="57150" cap="flat" cmpd="thickThin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746353763"/>
              </p:ext>
            </p:extLst>
          </p:nvPr>
        </p:nvGraphicFramePr>
        <p:xfrm>
          <a:off x="1269032" y="260648"/>
          <a:ext cx="7695456" cy="7106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 Box 4"/>
          <p:cNvSpPr txBox="1">
            <a:spLocks noChangeArrowheads="1"/>
          </p:cNvSpPr>
          <p:nvPr/>
        </p:nvSpPr>
        <p:spPr bwMode="auto">
          <a:xfrm rot="16200000">
            <a:off x="-2420144" y="3436691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8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4741739"/>
      </p:ext>
    </p:extLst>
  </p:cSld>
  <p:clrMapOvr>
    <a:masterClrMapping/>
  </p:clrMapOvr>
  <p:transition spd="med" advClick="0" advTm="15000"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2688" y="44624"/>
            <a:ext cx="7772400" cy="576064"/>
          </a:xfr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600" b="1" kern="120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Технопарк «Обнинск»</a:t>
            </a:r>
            <a:endParaRPr lang="ru-RU" sz="3600" b="1" kern="1200" dirty="0">
              <a:ln w="18415" cmpd="sng">
                <a:noFill/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 bwMode="auto">
          <a:xfrm>
            <a:off x="1259632" y="692696"/>
            <a:ext cx="7740000" cy="0"/>
          </a:xfrm>
          <a:prstGeom prst="line">
            <a:avLst/>
          </a:prstGeom>
          <a:solidFill>
            <a:schemeClr val="accent1"/>
          </a:solidFill>
          <a:ln w="57150" cap="flat" cmpd="thickThin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6386" name="Picture 2" descr="http://ipim.ru/news/attach/4999/1352209686_tehnopar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535" y="865411"/>
            <a:ext cx="2042953" cy="20020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www.akm.ru/rus/conferences/100513/img/naykograd_clip_image0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534" y="4777105"/>
            <a:ext cx="2042953" cy="1532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://www.akm.ru/rus/conferences/100513/img/naykograd_clip_image0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535" y="3200977"/>
            <a:ext cx="2042953" cy="12361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446418"/>
              </p:ext>
            </p:extLst>
          </p:nvPr>
        </p:nvGraphicFramePr>
        <p:xfrm>
          <a:off x="1115616" y="1075710"/>
          <a:ext cx="5805918" cy="461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504860631"/>
              </p:ext>
            </p:extLst>
          </p:nvPr>
        </p:nvGraphicFramePr>
        <p:xfrm>
          <a:off x="1259632" y="1808820"/>
          <a:ext cx="5340563" cy="3312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1" name="Стрелка вниз 10"/>
          <p:cNvSpPr/>
          <p:nvPr/>
        </p:nvSpPr>
        <p:spPr bwMode="auto">
          <a:xfrm>
            <a:off x="3635896" y="1556792"/>
            <a:ext cx="504056" cy="504056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99592" y="5094254"/>
            <a:ext cx="6021942" cy="158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200" dirty="0"/>
              <a:t>На 1-й площадке Технопарка </a:t>
            </a:r>
            <a:endParaRPr lang="ru-RU" sz="2200" dirty="0" smtClean="0"/>
          </a:p>
          <a:p>
            <a:pPr algn="ctr">
              <a:lnSpc>
                <a:spcPct val="110000"/>
              </a:lnSpc>
            </a:pPr>
            <a:r>
              <a:rPr lang="ru-RU" sz="2200" dirty="0" smtClean="0"/>
              <a:t>на </a:t>
            </a:r>
            <a:r>
              <a:rPr lang="ru-RU" sz="2200" dirty="0"/>
              <a:t>территории ИАТЭ </a:t>
            </a:r>
            <a:endParaRPr lang="ru-RU" sz="2200" dirty="0" smtClean="0"/>
          </a:p>
          <a:p>
            <a:pPr algn="ctr">
              <a:lnSpc>
                <a:spcPct val="110000"/>
              </a:lnSpc>
            </a:pPr>
            <a:r>
              <a:rPr lang="ru-RU" sz="2200" dirty="0" smtClean="0"/>
              <a:t>будет </a:t>
            </a:r>
            <a:r>
              <a:rPr lang="ru-RU" sz="2200" dirty="0"/>
              <a:t>строиться здание Бизнес-инкубатора общей площадью </a:t>
            </a:r>
            <a:r>
              <a:rPr lang="ru-RU" sz="2200" b="1" dirty="0">
                <a:solidFill>
                  <a:srgbClr val="FFFF00"/>
                </a:solidFill>
              </a:rPr>
              <a:t>7,5 тыс. кв. м</a:t>
            </a:r>
            <a:r>
              <a:rPr lang="ru-RU" sz="2200" dirty="0"/>
              <a:t>.</a:t>
            </a: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 rot="16200000">
            <a:off x="-2420144" y="3436691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23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2544008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2688" y="188640"/>
            <a:ext cx="7772400" cy="576064"/>
          </a:xfr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400" b="1" kern="120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Территория инновационного развития по ул. Красных Зорь</a:t>
            </a:r>
            <a:endParaRPr lang="ru-RU" sz="3400" b="1" kern="1200" dirty="0">
              <a:ln w="18415" cmpd="sng">
                <a:noFill/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 bwMode="auto">
          <a:xfrm>
            <a:off x="1259632" y="1052736"/>
            <a:ext cx="7740000" cy="0"/>
          </a:xfrm>
          <a:prstGeom prst="line">
            <a:avLst/>
          </a:prstGeom>
          <a:solidFill>
            <a:schemeClr val="accent1"/>
          </a:solidFill>
          <a:ln w="57150" cap="flat" cmpd="thickThin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72114"/>
            <a:ext cx="4248633" cy="2360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305" y="4643098"/>
            <a:ext cx="2944327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171164" y="1095127"/>
            <a:ext cx="433710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39000"/>
              </a:prstClr>
            </a:outerShdw>
          </a:effec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Проект застройки</a:t>
            </a:r>
            <a:endParaRPr lang="ru-RU" sz="2400" dirty="0" smtClean="0">
              <a:solidFill>
                <a:srgbClr val="00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5508265" y="1103668"/>
            <a:ext cx="363573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39000"/>
              </a:prstClr>
            </a:outerShdw>
          </a:effec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На конкурсной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основе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малым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средним производственным инновационным предприятиям будут выделены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условиях аренды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участки по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0,5 и по 1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га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 подведёнными коммуникациями для строительства и размещения небольших офисных и производственных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помещений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endPara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  <a:defRPr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Планируется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разместить 13-14 новых производств, на которых будет создано 1500 рабочих мест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171165" y="4077072"/>
            <a:ext cx="78840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39000"/>
              </a:prstClr>
            </a:outerShdw>
          </a:effec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ЗАО «</a:t>
            </a:r>
            <a:r>
              <a:rPr lang="ru-RU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ОбнинскЭнергоТех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»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первый резидент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5940153" y="6381751"/>
            <a:ext cx="32038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39000"/>
              </a:prstClr>
            </a:outerShdw>
          </a:effec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открытие –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III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кв. 2014 г.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2440623" y="4610745"/>
            <a:ext cx="3715553" cy="2139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39000"/>
              </a:prstClr>
            </a:outerShdw>
          </a:effec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v"/>
              <a:defRPr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разработка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производство оборудования для обслуживания электроснабжения городов и промышленных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предприятий;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v"/>
              <a:defRPr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разработка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мощных электроприводов для тяжелой грузоподъемной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техники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237" y="4581128"/>
            <a:ext cx="1427531" cy="1031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237" y="5707358"/>
            <a:ext cx="1427531" cy="1135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 rot="16200000">
            <a:off x="-2420144" y="3436691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16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712728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797152"/>
            <a:ext cx="7772400" cy="1143000"/>
          </a:xfrm>
        </p:spPr>
        <p:txBody>
          <a:bodyPr/>
          <a:lstStyle/>
          <a:p>
            <a:r>
              <a:rPr lang="ru-RU" sz="3600" dirty="0"/>
              <a:t>Создатели Первой в мире АЭС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у </a:t>
            </a:r>
            <a:r>
              <a:rPr lang="ru-RU" sz="3600" dirty="0"/>
              <a:t>Морозовской дачи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620688"/>
            <a:ext cx="5936851" cy="4114800"/>
          </a:xfrm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 rot="16200000">
            <a:off x="-2420144" y="3436416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6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7688914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2688" y="44624"/>
            <a:ext cx="7772400" cy="576064"/>
          </a:xfr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kern="120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Обнинский индустриальный парк</a:t>
            </a:r>
            <a:endParaRPr lang="ru-RU" sz="3200" b="1" kern="1200" dirty="0">
              <a:ln w="18415" cmpd="sng">
                <a:noFill/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 bwMode="auto">
          <a:xfrm>
            <a:off x="1259632" y="692696"/>
            <a:ext cx="7740000" cy="0"/>
          </a:xfrm>
          <a:prstGeom prst="line">
            <a:avLst/>
          </a:prstGeom>
          <a:solidFill>
            <a:schemeClr val="accent1"/>
          </a:solidFill>
          <a:ln w="57150" cap="flat" cmpd="thickThin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671" y="1212965"/>
            <a:ext cx="3672408" cy="20657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1314099" y="3284984"/>
            <a:ext cx="36195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39000"/>
              </a:prstClr>
            </a:outerShdw>
          </a:effec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открытие – апрель 2014 г.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1152058" y="750476"/>
            <a:ext cx="7991942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39000"/>
              </a:prstClr>
            </a:outerShdw>
          </a:effec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</a:t>
            </a:r>
            <a:r>
              <a:rPr lang="ru-RU" sz="23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НИАРМЕДИК-ФАРМ»</a:t>
            </a:r>
            <a:r>
              <a:rPr lang="ru-RU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- фармацевтический завод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5118423" y="1832569"/>
            <a:ext cx="371832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39000"/>
              </a:prstClr>
            </a:outerShdw>
          </a:effec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Весь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производственный цикл (от синтеза исходных субстанций до выпуска готовых препаратов) 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будет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происходить 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одной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площадке</a:t>
            </a: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5536139" y="4237706"/>
            <a:ext cx="3540371" cy="2274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39000"/>
              </a:prstClr>
            </a:outerShdw>
          </a:effec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28 ноября 2013 года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подписано соглашение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 строительстве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завода 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производству упаковки 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для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фармацевтической и косметической продукции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058" y="4272194"/>
            <a:ext cx="4384081" cy="2050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971600" y="3825918"/>
            <a:ext cx="8204187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39000"/>
              </a:prstClr>
            </a:outerShdw>
          </a:effec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ru-RU" sz="23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</a:t>
            </a:r>
            <a:r>
              <a:rPr lang="it-IT" sz="23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Palladio </a:t>
            </a:r>
            <a:r>
              <a:rPr lang="it-IT" sz="23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Zannini Industrie Grafiche Cartotecniche SpA</a:t>
            </a:r>
            <a:r>
              <a:rPr lang="it-IT" sz="23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»</a:t>
            </a:r>
            <a:endParaRPr lang="ru-RU" sz="2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1115616" y="6381328"/>
            <a:ext cx="44996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39000"/>
              </a:prstClr>
            </a:outerShdw>
          </a:effec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Первая очередь – в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конце 2015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г.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497" y="1192497"/>
            <a:ext cx="1554856" cy="691047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4"/>
          <p:cNvSpPr txBox="1">
            <a:spLocks noChangeArrowheads="1"/>
          </p:cNvSpPr>
          <p:nvPr/>
        </p:nvSpPr>
        <p:spPr bwMode="auto">
          <a:xfrm rot="16200000">
            <a:off x="-2420144" y="3436691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20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4827003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44624"/>
            <a:ext cx="7772400" cy="1008112"/>
          </a:xfr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3600" b="1" kern="1200" spc="12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Генеральный план </a:t>
            </a:r>
            <a:br>
              <a:rPr lang="ru-RU" sz="3600" b="1" kern="1200" spc="12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</a:br>
            <a:r>
              <a:rPr lang="ru-RU" sz="3600" b="1" kern="1200" spc="12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МО «Город Обнинск»</a:t>
            </a:r>
            <a:endParaRPr lang="ru-RU" sz="3600" b="1" kern="1200" spc="120" dirty="0">
              <a:ln w="18415" cmpd="sng">
                <a:noFill/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>
            <a:off x="1331640" y="1124744"/>
            <a:ext cx="7632848" cy="0"/>
          </a:xfrm>
          <a:prstGeom prst="line">
            <a:avLst/>
          </a:prstGeom>
          <a:ln cap="rnd" cmpd="thickThin">
            <a:solidFill>
              <a:srgbClr val="FFFF00"/>
            </a:solidFill>
            <a:bevel/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6156176" y="1268760"/>
            <a:ext cx="298782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39000"/>
              </a:prstClr>
            </a:outerShdw>
          </a:effec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Решением Обнинского городского Собрания от 10 декабря 2013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г.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№ 02-50 утверждена </a:t>
            </a: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корректировка Генерального плана муниципального образования «Город 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Обнинск»</a:t>
            </a:r>
            <a:endParaRPr lang="ru-RU" sz="2000" b="1" dirty="0" smtClean="0"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268760"/>
            <a:ext cx="5112568" cy="5400600"/>
          </a:xfrm>
          <a:prstGeom prst="rect">
            <a:avLst/>
          </a:prstGeom>
          <a:effectLst>
            <a:softEdge rad="25400"/>
          </a:effectLst>
        </p:spPr>
      </p:pic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6192688" y="4149080"/>
            <a:ext cx="298782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39000"/>
              </a:prstClr>
            </a:outerShdw>
          </a:effectLst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Генеральный план направлен на создание благоприятных условий территориального и социально-экономического развития </a:t>
            </a:r>
            <a:r>
              <a: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 </a:t>
            </a:r>
            <a:r>
              <a:rPr lang="ru-RU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2035 </a:t>
            </a:r>
            <a:r>
              <a: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года</a:t>
            </a:r>
            <a:endParaRPr lang="ru-RU" sz="2000" b="1" dirty="0" smtClean="0"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 rot="16200000">
            <a:off x="-2420144" y="3436691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11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9024760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2781" y="404664"/>
            <a:ext cx="7772400" cy="792088"/>
          </a:xfrm>
        </p:spPr>
        <p:txBody>
          <a:bodyPr/>
          <a:lstStyle/>
          <a:p>
            <a:r>
              <a:rPr lang="ru-RU" sz="3600" dirty="0" smtClean="0"/>
              <a:t>ИАТЭ НИЯУ МИФИ</a:t>
            </a:r>
            <a:endParaRPr lang="ru-RU" sz="36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1323412"/>
            <a:ext cx="3672408" cy="2754306"/>
          </a:xfrm>
        </p:spPr>
      </p:pic>
      <p:pic>
        <p:nvPicPr>
          <p:cNvPr id="5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4365117"/>
            <a:ext cx="3458126" cy="23045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556792"/>
            <a:ext cx="3264363" cy="2448272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509120"/>
            <a:ext cx="3729479" cy="1857455"/>
          </a:xfrm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 rot="16200000">
            <a:off x="-2420144" y="3436691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</p:spTree>
    <p:extLst>
      <p:ext uri="{BB962C8B-B14F-4D97-AF65-F5344CB8AC3E}">
        <p14:creationId xmlns:p14="http://schemas.microsoft.com/office/powerpoint/2010/main" val="2689649144"/>
      </p:ext>
    </p:extLst>
  </p:cSld>
  <p:clrMapOvr>
    <a:masterClrMapping/>
  </p:clrMapOvr>
  <p:transition spd="med">
    <p:diamond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331640" y="80777"/>
            <a:ext cx="766662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ru-RU" sz="3600" b="1" kern="1200" spc="12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Жилищное строительство</a:t>
            </a:r>
            <a:endParaRPr lang="ru-RU" sz="3600" b="1" kern="1200" spc="120" dirty="0">
              <a:ln w="18415" cmpd="sng">
                <a:noFill/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 bwMode="auto">
          <a:xfrm>
            <a:off x="1331640" y="764704"/>
            <a:ext cx="7632848" cy="0"/>
          </a:xfrm>
          <a:prstGeom prst="line">
            <a:avLst/>
          </a:prstGeom>
          <a:ln cap="rnd" cmpd="thickThin">
            <a:solidFill>
              <a:srgbClr val="FFFF00"/>
            </a:solidFill>
            <a:bevel/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087871072"/>
              </p:ext>
            </p:extLst>
          </p:nvPr>
        </p:nvGraphicFramePr>
        <p:xfrm>
          <a:off x="812800" y="548680"/>
          <a:ext cx="8185460" cy="6093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28127" y="1556792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rgbClr val="FFFF00"/>
                </a:solidFill>
              </a:rPr>
              <a:t>75 190</a:t>
            </a:r>
            <a:endParaRPr lang="ru-RU" sz="1800" b="1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55776" y="4355812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rgbClr val="FFFF00"/>
                </a:solidFill>
              </a:rPr>
              <a:t>27 100</a:t>
            </a:r>
            <a:endParaRPr lang="ru-RU" sz="1800" b="1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63888" y="385175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rgbClr val="FFFF00"/>
                </a:solidFill>
              </a:rPr>
              <a:t>35 231</a:t>
            </a:r>
            <a:endParaRPr lang="ru-RU" sz="1800" b="1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96136" y="205155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rgbClr val="FFFF00"/>
                </a:solidFill>
              </a:rPr>
              <a:t>66 951</a:t>
            </a:r>
            <a:endParaRPr lang="ru-RU" sz="1800" b="1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16016" y="377974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rgbClr val="FFFF00"/>
                </a:solidFill>
              </a:rPr>
              <a:t>37 229</a:t>
            </a:r>
            <a:endParaRPr lang="ru-RU" sz="1800" b="1" dirty="0">
              <a:solidFill>
                <a:srgbClr val="FFFF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76256" y="1475492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rgbClr val="FFFF00"/>
                </a:solidFill>
              </a:rPr>
              <a:t>77 044</a:t>
            </a:r>
            <a:endParaRPr lang="ru-RU" sz="1800" b="1" dirty="0">
              <a:solidFill>
                <a:srgbClr val="FFFF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956376" y="1228690"/>
            <a:ext cx="1041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80 302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 rot="16200000">
            <a:off x="-2420144" y="3436691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14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8993109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2688" y="44624"/>
            <a:ext cx="7772400" cy="576064"/>
          </a:xfr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600" b="1" kern="120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Улучшение  жилищных  условий</a:t>
            </a:r>
            <a:endParaRPr lang="ru-RU" sz="3600" b="1" kern="1200" dirty="0">
              <a:ln w="18415" cmpd="sng">
                <a:noFill/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 bwMode="auto">
          <a:xfrm>
            <a:off x="1259632" y="692696"/>
            <a:ext cx="7740000" cy="0"/>
          </a:xfrm>
          <a:prstGeom prst="line">
            <a:avLst/>
          </a:prstGeom>
          <a:solidFill>
            <a:schemeClr val="accent1"/>
          </a:solidFill>
          <a:ln w="57150" cap="flat" cmpd="thickThin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966291599"/>
              </p:ext>
            </p:extLst>
          </p:nvPr>
        </p:nvGraphicFramePr>
        <p:xfrm>
          <a:off x="1187624" y="1196752"/>
          <a:ext cx="7632848" cy="6740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871129622"/>
              </p:ext>
            </p:extLst>
          </p:nvPr>
        </p:nvGraphicFramePr>
        <p:xfrm>
          <a:off x="845156" y="692696"/>
          <a:ext cx="8568952" cy="1239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 Box 4"/>
          <p:cNvSpPr txBox="1">
            <a:spLocks noChangeArrowheads="1"/>
          </p:cNvSpPr>
          <p:nvPr/>
        </p:nvSpPr>
        <p:spPr bwMode="auto">
          <a:xfrm rot="16200000">
            <a:off x="-2420144" y="3436691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10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542374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1187237"/>
              </p:ext>
            </p:extLst>
          </p:nvPr>
        </p:nvGraphicFramePr>
        <p:xfrm>
          <a:off x="1178818" y="908721"/>
          <a:ext cx="5324128" cy="5949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192088" y="197768"/>
            <a:ext cx="7772400" cy="494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sz="3600" b="1" kern="1200" spc="12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Дошкольное образование</a:t>
            </a:r>
            <a:endParaRPr lang="ru-RU" sz="3600" b="1" kern="1200" spc="120" dirty="0">
              <a:ln w="18415" cmpd="sng">
                <a:noFill/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 bwMode="auto">
          <a:xfrm>
            <a:off x="1231968" y="836712"/>
            <a:ext cx="7740000" cy="0"/>
          </a:xfrm>
          <a:prstGeom prst="line">
            <a:avLst/>
          </a:prstGeom>
          <a:solidFill>
            <a:schemeClr val="accent1"/>
          </a:solidFill>
          <a:ln w="57150" cap="flat" cmpd="thickThin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6372200" y="3478356"/>
            <a:ext cx="28803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Все дети 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 возрасте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от </a:t>
            </a:r>
            <a:r>
              <a:rPr lang="ru-RU" sz="24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3 лет до 7 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лет обеспечены местами 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в детских дошкольных учреждениях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764941"/>
            <a:ext cx="3722226" cy="2476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6" name="Группа 15"/>
          <p:cNvGrpSpPr/>
          <p:nvPr/>
        </p:nvGrpSpPr>
        <p:grpSpPr>
          <a:xfrm>
            <a:off x="6563646" y="980728"/>
            <a:ext cx="2348865" cy="2016224"/>
            <a:chOff x="720081" y="1225428"/>
            <a:chExt cx="2348865" cy="1484380"/>
          </a:xfrm>
          <a:solidFill>
            <a:srgbClr val="324DD2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720081" y="1225428"/>
              <a:ext cx="2348865" cy="1484380"/>
            </a:xfrm>
            <a:prstGeom prst="roundRect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hueOff val="0"/>
                <a:satOff val="0"/>
                <a:lumOff val="0"/>
                <a:alphaOff val="-20000"/>
              </a:schemeClr>
            </a:fillRef>
            <a:effectRef idx="2">
              <a:schemeClr val="accent6">
                <a:alpha val="90000"/>
                <a:hueOff val="0"/>
                <a:satOff val="0"/>
                <a:lumOff val="0"/>
                <a:alphaOff val="-20000"/>
              </a:schemeClr>
            </a:effectRef>
            <a:fontRef idx="minor">
              <a:schemeClr val="lt1"/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792542" y="1297889"/>
              <a:ext cx="2203943" cy="1339458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10668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24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22</a:t>
              </a:r>
            </a:p>
            <a:p>
              <a:pPr lvl="0" algn="ctr" defTabSz="10668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24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kern="1200" dirty="0" smtClean="0">
                  <a:latin typeface="Arial" pitchFamily="34" charset="0"/>
                  <a:cs typeface="Arial" pitchFamily="34" charset="0"/>
                </a:rPr>
                <a:t>детских дошкольных образовательных учреждения</a:t>
              </a:r>
              <a:endParaRPr lang="ru-RU" sz="1800" kern="1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4" name="Text Box 4"/>
          <p:cNvSpPr txBox="1">
            <a:spLocks noChangeArrowheads="1"/>
          </p:cNvSpPr>
          <p:nvPr/>
        </p:nvSpPr>
        <p:spPr bwMode="auto">
          <a:xfrm rot="16200000">
            <a:off x="-2420144" y="3436691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19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514817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1192088" y="197768"/>
            <a:ext cx="7772400" cy="494928"/>
          </a:xfr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3600" b="1" kern="1200" spc="12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Общее образование</a:t>
            </a:r>
            <a:endParaRPr lang="ru-RU" sz="3600" b="1" kern="1200" spc="120" dirty="0">
              <a:ln w="18415" cmpd="sng">
                <a:noFill/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 bwMode="auto">
          <a:xfrm>
            <a:off x="1231968" y="836712"/>
            <a:ext cx="7740000" cy="0"/>
          </a:xfrm>
          <a:prstGeom prst="line">
            <a:avLst/>
          </a:prstGeom>
          <a:solidFill>
            <a:schemeClr val="accent1"/>
          </a:solidFill>
          <a:ln w="57150" cap="flat" cmpd="thickThin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3019270"/>
              </p:ext>
            </p:extLst>
          </p:nvPr>
        </p:nvGraphicFramePr>
        <p:xfrm>
          <a:off x="971600" y="908720"/>
          <a:ext cx="5481414" cy="5949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693" y="1052737"/>
            <a:ext cx="2484275" cy="16573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693" y="2924944"/>
            <a:ext cx="2484274" cy="1658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693" y="4869161"/>
            <a:ext cx="2484274" cy="1656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 rot="16200000">
            <a:off x="-2420144" y="3436691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11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2183519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1192088" y="197768"/>
            <a:ext cx="7772400" cy="494928"/>
          </a:xfr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3600" b="1" kern="1200" spc="12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Городской парк культуры</a:t>
            </a:r>
            <a:endParaRPr lang="ru-RU" sz="3600" b="1" kern="1200" spc="120" dirty="0">
              <a:ln w="18415" cmpd="sng">
                <a:noFill/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 bwMode="auto">
          <a:xfrm>
            <a:off x="1231968" y="836712"/>
            <a:ext cx="7740000" cy="0"/>
          </a:xfrm>
          <a:prstGeom prst="line">
            <a:avLst/>
          </a:prstGeom>
          <a:solidFill>
            <a:schemeClr val="accent1"/>
          </a:solidFill>
          <a:ln w="57150" cap="flat" cmpd="thickThin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7" y="1052737"/>
            <a:ext cx="2823074" cy="18867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167" y="1052736"/>
            <a:ext cx="2694950" cy="2021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2801" y="1052735"/>
            <a:ext cx="3089614" cy="2198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414" y="4738994"/>
            <a:ext cx="2361701" cy="1772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738994"/>
            <a:ext cx="2552462" cy="17692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939492"/>
            <a:ext cx="2952328" cy="1848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034" y="2936967"/>
            <a:ext cx="2942083" cy="1819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756543"/>
            <a:ext cx="3045506" cy="1751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817142" y="3429000"/>
            <a:ext cx="2569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 rot="16200000">
            <a:off x="-2420144" y="3436691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16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036622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 bwMode="auto">
          <a:xfrm>
            <a:off x="1231968" y="692696"/>
            <a:ext cx="7740000" cy="0"/>
          </a:xfrm>
          <a:prstGeom prst="line">
            <a:avLst/>
          </a:prstGeom>
          <a:solidFill>
            <a:schemeClr val="accent1"/>
          </a:solidFill>
          <a:ln w="57150" cap="flat" cmpd="thickThin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44860"/>
            <a:ext cx="7856352" cy="647836"/>
          </a:xfr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3600" b="1" kern="1200" spc="12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Физическая культура и спорт</a:t>
            </a:r>
            <a:endParaRPr lang="ru-RU" sz="3600" b="1" kern="1200" spc="120" dirty="0">
              <a:ln w="18415" cmpd="sng">
                <a:noFill/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618" y="4437112"/>
            <a:ext cx="3359845" cy="2251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513" y="4437386"/>
            <a:ext cx="3508312" cy="2251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232470"/>
            <a:ext cx="3508312" cy="2340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808" y="1232470"/>
            <a:ext cx="3262697" cy="2340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331640" y="745540"/>
            <a:ext cx="7770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 smtClean="0">
                <a:solidFill>
                  <a:srgbClr val="FFFF00"/>
                </a:solidFill>
              </a:rPr>
              <a:t>74</a:t>
            </a:r>
            <a:r>
              <a:rPr lang="ru-RU" sz="2800" dirty="0" smtClean="0"/>
              <a:t> секции                </a:t>
            </a:r>
            <a:r>
              <a:rPr lang="ru-RU" sz="2800" dirty="0" smtClean="0">
                <a:solidFill>
                  <a:srgbClr val="FFFF00"/>
                </a:solidFill>
              </a:rPr>
              <a:t>18 </a:t>
            </a:r>
            <a:r>
              <a:rPr lang="ru-RU" sz="2800" dirty="0" smtClean="0"/>
              <a:t>видов спорта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1050546" y="3573016"/>
            <a:ext cx="8000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dirty="0" smtClean="0">
                <a:solidFill>
                  <a:srgbClr val="FFFF00"/>
                </a:solidFill>
              </a:rPr>
              <a:t>27,5%</a:t>
            </a:r>
            <a:r>
              <a:rPr lang="ru-RU" sz="2400" dirty="0" smtClean="0"/>
              <a:t> населения систематически занимаются физической культурой и спортом</a:t>
            </a:r>
            <a:endParaRPr lang="ru-RU" sz="2400" dirty="0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 rot="16200000">
            <a:off x="-2420144" y="3436691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16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874291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293" y="4847799"/>
            <a:ext cx="2933699" cy="1965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284" y="2786252"/>
            <a:ext cx="3635683" cy="2435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292" y="2911963"/>
            <a:ext cx="2933700" cy="1957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284" y="4895819"/>
            <a:ext cx="3635684" cy="20463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292" y="836712"/>
            <a:ext cx="2933700" cy="2038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7" y="889080"/>
            <a:ext cx="3607880" cy="2030722"/>
          </a:xfrm>
          <a:prstGeom prst="rect">
            <a:avLst/>
          </a:prstGeom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 rot="16200000">
            <a:off x="-2420144" y="3436691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15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Прямая соединительная линия 15"/>
          <p:cNvCxnSpPr/>
          <p:nvPr/>
        </p:nvCxnSpPr>
        <p:spPr bwMode="auto">
          <a:xfrm>
            <a:off x="1231968" y="692696"/>
            <a:ext cx="7740000" cy="0"/>
          </a:xfrm>
          <a:prstGeom prst="line">
            <a:avLst/>
          </a:prstGeom>
          <a:solidFill>
            <a:schemeClr val="accent1"/>
          </a:solidFill>
          <a:ln w="57150" cap="flat" cmpd="thickThin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44860"/>
            <a:ext cx="7856352" cy="647836"/>
          </a:xfr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3600" b="1" kern="1200" spc="12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Физическая культура и спорт</a:t>
            </a:r>
            <a:endParaRPr lang="ru-RU" sz="3600" b="1" kern="1200" spc="120" dirty="0">
              <a:ln w="18415" cmpd="sng">
                <a:noFill/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245668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445224"/>
            <a:ext cx="7700392" cy="854968"/>
          </a:xfrm>
        </p:spPr>
        <p:txBody>
          <a:bodyPr/>
          <a:lstStyle/>
          <a:p>
            <a:r>
              <a:rPr lang="ru-RU" sz="3600" dirty="0" smtClean="0"/>
              <a:t>Проходная зоны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692696"/>
            <a:ext cx="7207243" cy="4536504"/>
          </a:xfrm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 rot="16200000">
            <a:off x="-2420144" y="3436416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6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0381272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44624"/>
            <a:ext cx="7772400" cy="648072"/>
          </a:xfr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3600" b="1" kern="1200" spc="120" dirty="0" smtClean="0">
                <a:ln w="18415" cmpd="sng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Наши чемпионы</a:t>
            </a:r>
            <a:endParaRPr lang="ru-RU" sz="3600" b="1" kern="1200" spc="120" dirty="0">
              <a:ln w="18415" cmpd="sng">
                <a:noFill/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 bwMode="auto">
          <a:xfrm>
            <a:off x="1231968" y="692696"/>
            <a:ext cx="7740000" cy="0"/>
          </a:xfrm>
          <a:prstGeom prst="line">
            <a:avLst/>
          </a:prstGeom>
          <a:solidFill>
            <a:schemeClr val="accent1"/>
          </a:solidFill>
          <a:ln w="57150" cap="flat" cmpd="thickThin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398" y="2348880"/>
            <a:ext cx="2193889" cy="2809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817374" y="5131058"/>
            <a:ext cx="26349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Анна </a:t>
            </a:r>
            <a:r>
              <a:rPr lang="ru-RU" sz="1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Афонасьева</a:t>
            </a:r>
            <a:r>
              <a:rPr lang="ru-RU" sz="1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 серебряная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медаль Чемпионата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Европы по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быстрым шахматам и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блицу среди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девушек до 12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14772"/>
            <a:ext cx="3427044" cy="1416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470651" y="785480"/>
            <a:ext cx="21437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Алексей Егоров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 золотая медаль чемпионата Европы по боксу </a:t>
            </a: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весе до 91 кг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558" y="764705"/>
            <a:ext cx="2269410" cy="17020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7236296" y="2564904"/>
            <a:ext cx="193215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Николай </a:t>
            </a:r>
            <a:r>
              <a:rPr lang="ru-RU" sz="1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Скворцов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–бронзовая медаль чемпионата Европы </a:t>
            </a:r>
          </a:p>
          <a:p>
            <a:pPr algn="ctr"/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дистанции 200 м баттерфляем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короткой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воде, </a:t>
            </a:r>
          </a:p>
          <a:p>
            <a:pPr algn="ctr"/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шестой – на чемпионате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мира по водным видам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спорта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903" y="2482552"/>
            <a:ext cx="1750989" cy="1568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944912" y="2420888"/>
            <a:ext cx="23309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Екатерина Хомякова </a:t>
            </a:r>
            <a:endParaRPr lang="ru-RU" sz="1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золотая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медаль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Универсиады по пляжному волейболу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687" y="4361809"/>
            <a:ext cx="1683205" cy="19475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44912" y="4433044"/>
            <a:ext cx="39098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algn="l"/>
            <a:r>
              <a:rPr lang="ru-RU" dirty="0"/>
              <a:t>Олег </a:t>
            </a:r>
            <a:r>
              <a:rPr lang="ru-RU" dirty="0" err="1"/>
              <a:t>Стояновский</a:t>
            </a:r>
            <a:r>
              <a:rPr lang="ru-RU" dirty="0"/>
              <a:t> </a:t>
            </a:r>
            <a:endParaRPr lang="ru-RU" dirty="0" smtClean="0"/>
          </a:p>
          <a:p>
            <a:pPr algn="l"/>
            <a:r>
              <a:rPr lang="ru-RU" dirty="0" smtClean="0"/>
              <a:t>и Артём </a:t>
            </a:r>
            <a:r>
              <a:rPr lang="ru-RU" dirty="0" err="1"/>
              <a:t>Ярзуткин</a:t>
            </a:r>
            <a:r>
              <a:rPr lang="ru-RU" b="0" dirty="0">
                <a:solidFill>
                  <a:schemeClr val="tx1"/>
                </a:solidFill>
              </a:rPr>
              <a:t> </a:t>
            </a:r>
            <a:endParaRPr lang="ru-RU" b="0" dirty="0" smtClean="0">
              <a:solidFill>
                <a:schemeClr val="tx1"/>
              </a:solidFill>
            </a:endParaRPr>
          </a:p>
          <a:p>
            <a:pPr algn="l"/>
            <a:r>
              <a:rPr lang="ru-RU" b="0" dirty="0" smtClean="0">
                <a:solidFill>
                  <a:schemeClr val="tx1"/>
                </a:solidFill>
              </a:rPr>
              <a:t>– </a:t>
            </a:r>
            <a:r>
              <a:rPr lang="ru-RU" b="0" dirty="0">
                <a:solidFill>
                  <a:schemeClr val="tx1"/>
                </a:solidFill>
              </a:rPr>
              <a:t>победители </a:t>
            </a:r>
            <a:endParaRPr lang="ru-RU" b="0" dirty="0" smtClean="0">
              <a:solidFill>
                <a:schemeClr val="tx1"/>
              </a:solidFill>
            </a:endParaRPr>
          </a:p>
          <a:p>
            <a:pPr algn="l"/>
            <a:r>
              <a:rPr lang="ru-RU" b="0" dirty="0">
                <a:solidFill>
                  <a:schemeClr val="tx1"/>
                </a:solidFill>
              </a:rPr>
              <a:t>ю</a:t>
            </a:r>
            <a:r>
              <a:rPr lang="ru-RU" b="0" dirty="0" smtClean="0">
                <a:solidFill>
                  <a:schemeClr val="tx1"/>
                </a:solidFill>
              </a:rPr>
              <a:t>ниорского</a:t>
            </a:r>
          </a:p>
          <a:p>
            <a:pPr algn="l"/>
            <a:r>
              <a:rPr lang="ru-RU" b="0" dirty="0" smtClean="0">
                <a:solidFill>
                  <a:schemeClr val="tx1"/>
                </a:solidFill>
              </a:rPr>
              <a:t>чемпионата Европы</a:t>
            </a:r>
          </a:p>
          <a:p>
            <a:pPr algn="l"/>
            <a:r>
              <a:rPr lang="ru-RU" b="0" dirty="0" smtClean="0">
                <a:solidFill>
                  <a:schemeClr val="tx1"/>
                </a:solidFill>
              </a:rPr>
              <a:t>(возрастная </a:t>
            </a:r>
          </a:p>
          <a:p>
            <a:pPr algn="l"/>
            <a:r>
              <a:rPr lang="ru-RU" b="0" dirty="0" smtClean="0">
                <a:solidFill>
                  <a:schemeClr val="tx1"/>
                </a:solidFill>
              </a:rPr>
              <a:t>категория </a:t>
            </a:r>
            <a:r>
              <a:rPr lang="ru-RU" b="0" dirty="0">
                <a:solidFill>
                  <a:schemeClr val="tx1"/>
                </a:solidFill>
              </a:rPr>
              <a:t>U-18) </a:t>
            </a:r>
            <a:endParaRPr lang="ru-RU" b="0" dirty="0" smtClean="0">
              <a:solidFill>
                <a:schemeClr val="tx1"/>
              </a:solidFill>
            </a:endParaRPr>
          </a:p>
          <a:p>
            <a:pPr algn="l"/>
            <a:r>
              <a:rPr lang="ru-RU" b="0" dirty="0" smtClean="0">
                <a:solidFill>
                  <a:schemeClr val="tx1"/>
                </a:solidFill>
              </a:rPr>
              <a:t>по </a:t>
            </a:r>
            <a:r>
              <a:rPr lang="ru-RU" b="0" dirty="0">
                <a:solidFill>
                  <a:schemeClr val="tx1"/>
                </a:solidFill>
              </a:rPr>
              <a:t>пляжному волейболу</a:t>
            </a:r>
          </a:p>
        </p:txBody>
      </p:sp>
      <p:cxnSp>
        <p:nvCxnSpPr>
          <p:cNvPr id="3" name="Прямая со стрелкой 2"/>
          <p:cNvCxnSpPr/>
          <p:nvPr/>
        </p:nvCxnSpPr>
        <p:spPr bwMode="auto">
          <a:xfrm flipV="1">
            <a:off x="8202371" y="2466762"/>
            <a:ext cx="0" cy="21955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1" name="Прямая со стрелкой 20"/>
          <p:cNvCxnSpPr/>
          <p:nvPr/>
        </p:nvCxnSpPr>
        <p:spPr bwMode="auto">
          <a:xfrm flipH="1" flipV="1">
            <a:off x="4470652" y="980728"/>
            <a:ext cx="144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7" name="Text Box 4"/>
          <p:cNvSpPr txBox="1">
            <a:spLocks noChangeArrowheads="1"/>
          </p:cNvSpPr>
          <p:nvPr/>
        </p:nvSpPr>
        <p:spPr bwMode="auto">
          <a:xfrm rot="16200000">
            <a:off x="-2420144" y="3436691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18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1439176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628800"/>
            <a:ext cx="568810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Благодарю </a:t>
            </a:r>
            <a:br>
              <a:rPr lang="ru-RU" sz="7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7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541307572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373216"/>
            <a:ext cx="7124328" cy="947192"/>
          </a:xfrm>
        </p:spPr>
        <p:txBody>
          <a:bodyPr/>
          <a:lstStyle/>
          <a:p>
            <a:r>
              <a:rPr lang="ru-RU" sz="3600" dirty="0"/>
              <a:t>Барачный посёлок. Конец 1950гг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548680"/>
            <a:ext cx="6480720" cy="4803414"/>
          </a:xfrm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 rot="16200000">
            <a:off x="-2420144" y="3436416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6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3612454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60935"/>
            <a:ext cx="4671771" cy="6264696"/>
          </a:xfrm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 rot="16200000">
            <a:off x="-2420144" y="3436416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6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0436065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052736"/>
            <a:ext cx="6114288" cy="3971544"/>
          </a:xfrm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 rot="16200000">
            <a:off x="-2420144" y="3436690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547664" y="5157192"/>
            <a:ext cx="7416824" cy="1143000"/>
          </a:xfrm>
        </p:spPr>
        <p:txBody>
          <a:bodyPr/>
          <a:lstStyle/>
          <a:p>
            <a:r>
              <a:rPr lang="ru-RU" sz="3600" dirty="0"/>
              <a:t>Открытие стадиона Труд. </a:t>
            </a:r>
            <a:r>
              <a:rPr lang="ru-RU" sz="3600" dirty="0" smtClean="0"/>
              <a:t>1956 год.</a:t>
            </a:r>
            <a:endParaRPr lang="ru-RU" sz="3600" dirty="0"/>
          </a:p>
        </p:txBody>
      </p:sp>
      <p:pic>
        <p:nvPicPr>
          <p:cNvPr id="6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124513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Описание: 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08720"/>
            <a:ext cx="7600374" cy="5060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 rot="16200000">
            <a:off x="-2420144" y="3436416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4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7447286"/>
      </p:ext>
    </p:extLst>
  </p:cSld>
  <p:clrMapOvr>
    <a:masterClrMapping/>
  </p:clrMapOvr>
  <p:transition spd="med">
    <p:diamond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661303"/>
            <a:ext cx="7527039" cy="905856"/>
          </a:xfrm>
        </p:spPr>
        <p:txBody>
          <a:bodyPr/>
          <a:lstStyle/>
          <a:p>
            <a:r>
              <a:rPr lang="ru-RU" sz="3600" dirty="0" smtClean="0"/>
              <a:t>Строительство мачты</a:t>
            </a: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712" y="279666"/>
            <a:ext cx="2822958" cy="5402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013" y="3415308"/>
            <a:ext cx="4230316" cy="2267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418" y="260648"/>
            <a:ext cx="4231217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 rot="16200000">
            <a:off x="-2420144" y="3436690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8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5038441"/>
      </p:ext>
    </p:extLst>
  </p:cSld>
  <p:clrMapOvr>
    <a:masterClrMapping/>
  </p:clrMapOvr>
  <p:transition spd="med">
    <p:diamond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258" y="692696"/>
            <a:ext cx="4735934" cy="315728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2455" y="404814"/>
            <a:ext cx="2306042" cy="1537362"/>
          </a:xfrm>
          <a:prstGeom prst="rect">
            <a:avLst/>
          </a:prstGeom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 rot="16200000">
            <a:off x="-2420144" y="3436690"/>
            <a:ext cx="5976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7777FF"/>
                    </a:outerShdw>
                  </a:cont>
                  <a:cont type="tree" name="">
                    <a:effect ref="fillLine"/>
                    <a:outerShdw dist="38100" dir="2700000" algn="tl">
                      <a:srgbClr val="1E1E99"/>
                    </a:outerShdw>
                  </a:cont>
                  <a:effect ref="fillLine"/>
                </a:effectDag>
              </a:rPr>
              <a:t>Администрация города Обнинска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348414"/>
            <a:ext cx="7056784" cy="2205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455" y="2420888"/>
            <a:ext cx="2306042" cy="1554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http://kaluga.fas.gov.ru/sites/kaluga.f.isfb.ru/files/styles/news_fixed_width/public/obninsk_gerb_0.png?itok=QqwQGreR"/>
          <p:cNvPicPr preferRelativeResize="0"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28" y="-54532"/>
            <a:ext cx="899591" cy="110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210323"/>
      </p:ext>
    </p:extLst>
  </p:cSld>
  <p:clrMapOvr>
    <a:masterClrMapping/>
  </p:clrMapOvr>
  <p:transition spd="med">
    <p:diamond/>
  </p:transition>
</p:sld>
</file>

<file path=ppt/theme/theme1.xml><?xml version="1.0" encoding="utf-8"?>
<a:theme xmlns:a="http://schemas.openxmlformats.org/drawingml/2006/main" name="Синие тона">
  <a:themeElements>
    <a:clrScheme name="Синие тона 1">
      <a:dk1>
        <a:srgbClr val="000000"/>
      </a:dk1>
      <a:lt1>
        <a:srgbClr val="FFFFFF"/>
      </a:lt1>
      <a:dk2>
        <a:srgbClr val="3333FF"/>
      </a:dk2>
      <a:lt2>
        <a:srgbClr val="00FFFF"/>
      </a:lt2>
      <a:accent1>
        <a:srgbClr val="00CCCC"/>
      </a:accent1>
      <a:accent2>
        <a:srgbClr val="6666FF"/>
      </a:accent2>
      <a:accent3>
        <a:srgbClr val="ADADFF"/>
      </a:accent3>
      <a:accent4>
        <a:srgbClr val="DADADA"/>
      </a:accent4>
      <a:accent5>
        <a:srgbClr val="AAE2E2"/>
      </a:accent5>
      <a:accent6>
        <a:srgbClr val="5C5CE7"/>
      </a:accent6>
      <a:hlink>
        <a:srgbClr val="CCCCFF"/>
      </a:hlink>
      <a:folHlink>
        <a:srgbClr val="CC99FF"/>
      </a:folHlink>
    </a:clrScheme>
    <a:fontScheme name="Синие тона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6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6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Синие тона 1">
        <a:dk1>
          <a:srgbClr val="000000"/>
        </a:dk1>
        <a:lt1>
          <a:srgbClr val="FFFFFF"/>
        </a:lt1>
        <a:dk2>
          <a:srgbClr val="3333FF"/>
        </a:dk2>
        <a:lt2>
          <a:srgbClr val="00FFFF"/>
        </a:lt2>
        <a:accent1>
          <a:srgbClr val="00CCCC"/>
        </a:accent1>
        <a:accent2>
          <a:srgbClr val="6666FF"/>
        </a:accent2>
        <a:accent3>
          <a:srgbClr val="ADADFF"/>
        </a:accent3>
        <a:accent4>
          <a:srgbClr val="DADADA"/>
        </a:accent4>
        <a:accent5>
          <a:srgbClr val="AAE2E2"/>
        </a:accent5>
        <a:accent6>
          <a:srgbClr val="5C5CE7"/>
        </a:accent6>
        <a:hlink>
          <a:srgbClr val="CCCC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иние тона 2">
        <a:dk1>
          <a:srgbClr val="000000"/>
        </a:dk1>
        <a:lt1>
          <a:srgbClr val="CCECFF"/>
        </a:lt1>
        <a:dk2>
          <a:srgbClr val="330099"/>
        </a:dk2>
        <a:lt2>
          <a:srgbClr val="0099CC"/>
        </a:lt2>
        <a:accent1>
          <a:srgbClr val="009999"/>
        </a:accent1>
        <a:accent2>
          <a:srgbClr val="FF99CC"/>
        </a:accent2>
        <a:accent3>
          <a:srgbClr val="E2F4FF"/>
        </a:accent3>
        <a:accent4>
          <a:srgbClr val="000000"/>
        </a:accent4>
        <a:accent5>
          <a:srgbClr val="AACACA"/>
        </a:accent5>
        <a:accent6>
          <a:srgbClr val="E78AB9"/>
        </a:accent6>
        <a:hlink>
          <a:srgbClr val="6600CC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иние тона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иние тона 1">
    <a:dk1>
      <a:srgbClr val="000000"/>
    </a:dk1>
    <a:lt1>
      <a:srgbClr val="FFFFFF"/>
    </a:lt1>
    <a:dk2>
      <a:srgbClr val="3333FF"/>
    </a:dk2>
    <a:lt2>
      <a:srgbClr val="00FFFF"/>
    </a:lt2>
    <a:accent1>
      <a:srgbClr val="00CCCC"/>
    </a:accent1>
    <a:accent2>
      <a:srgbClr val="6666FF"/>
    </a:accent2>
    <a:accent3>
      <a:srgbClr val="ADADFF"/>
    </a:accent3>
    <a:accent4>
      <a:srgbClr val="DADADA"/>
    </a:accent4>
    <a:accent5>
      <a:srgbClr val="AAE2E2"/>
    </a:accent5>
    <a:accent6>
      <a:srgbClr val="5C5CE7"/>
    </a:accent6>
    <a:hlink>
      <a:srgbClr val="CCCCFF"/>
    </a:hlink>
    <a:folHlink>
      <a:srgbClr val="CC99FF"/>
    </a:folHlink>
  </a:clrScheme>
  <a:fontScheme name="Синие тона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иние тона 1">
    <a:dk1>
      <a:srgbClr val="000000"/>
    </a:dk1>
    <a:lt1>
      <a:srgbClr val="FFFFFF"/>
    </a:lt1>
    <a:dk2>
      <a:srgbClr val="3333FF"/>
    </a:dk2>
    <a:lt2>
      <a:srgbClr val="00FFFF"/>
    </a:lt2>
    <a:accent1>
      <a:srgbClr val="00CCCC"/>
    </a:accent1>
    <a:accent2>
      <a:srgbClr val="6666FF"/>
    </a:accent2>
    <a:accent3>
      <a:srgbClr val="ADADFF"/>
    </a:accent3>
    <a:accent4>
      <a:srgbClr val="DADADA"/>
    </a:accent4>
    <a:accent5>
      <a:srgbClr val="AAE2E2"/>
    </a:accent5>
    <a:accent6>
      <a:srgbClr val="5C5CE7"/>
    </a:accent6>
    <a:hlink>
      <a:srgbClr val="CCCCFF"/>
    </a:hlink>
    <a:folHlink>
      <a:srgbClr val="CC99FF"/>
    </a:folHlink>
  </a:clrScheme>
  <a:fontScheme name="Синие тона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иние тона 1">
    <a:dk1>
      <a:srgbClr val="000000"/>
    </a:dk1>
    <a:lt1>
      <a:srgbClr val="FFFFFF"/>
    </a:lt1>
    <a:dk2>
      <a:srgbClr val="3333FF"/>
    </a:dk2>
    <a:lt2>
      <a:srgbClr val="00FFFF"/>
    </a:lt2>
    <a:accent1>
      <a:srgbClr val="00CCCC"/>
    </a:accent1>
    <a:accent2>
      <a:srgbClr val="6666FF"/>
    </a:accent2>
    <a:accent3>
      <a:srgbClr val="ADADFF"/>
    </a:accent3>
    <a:accent4>
      <a:srgbClr val="DADADA"/>
    </a:accent4>
    <a:accent5>
      <a:srgbClr val="AAE2E2"/>
    </a:accent5>
    <a:accent6>
      <a:srgbClr val="5C5CE7"/>
    </a:accent6>
    <a:hlink>
      <a:srgbClr val="CCCCFF"/>
    </a:hlink>
    <a:folHlink>
      <a:srgbClr val="CC99FF"/>
    </a:folHlink>
  </a:clrScheme>
  <a:fontScheme name="Синие тона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иние тона 1">
    <a:dk1>
      <a:srgbClr val="000000"/>
    </a:dk1>
    <a:lt1>
      <a:srgbClr val="FFFFFF"/>
    </a:lt1>
    <a:dk2>
      <a:srgbClr val="3333FF"/>
    </a:dk2>
    <a:lt2>
      <a:srgbClr val="00FFFF"/>
    </a:lt2>
    <a:accent1>
      <a:srgbClr val="00CCCC"/>
    </a:accent1>
    <a:accent2>
      <a:srgbClr val="6666FF"/>
    </a:accent2>
    <a:accent3>
      <a:srgbClr val="ADADFF"/>
    </a:accent3>
    <a:accent4>
      <a:srgbClr val="DADADA"/>
    </a:accent4>
    <a:accent5>
      <a:srgbClr val="AAE2E2"/>
    </a:accent5>
    <a:accent6>
      <a:srgbClr val="5C5CE7"/>
    </a:accent6>
    <a:hlink>
      <a:srgbClr val="CCCCFF"/>
    </a:hlink>
    <a:folHlink>
      <a:srgbClr val="CC99FF"/>
    </a:folHlink>
  </a:clrScheme>
  <a:fontScheme name="Синие тона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21801</TotalTime>
  <Words>875</Words>
  <Application>Microsoft Office PowerPoint</Application>
  <PresentationFormat>Экран (4:3)</PresentationFormat>
  <Paragraphs>217</Paragraphs>
  <Slides>31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Синие тона</vt:lpstr>
      <vt:lpstr>ОБНИНСК          - от атомграда к наукограду</vt:lpstr>
      <vt:lpstr>Создатели Первой в мире АЭС  у Морозовской дачи</vt:lpstr>
      <vt:lpstr>Проходная зоны</vt:lpstr>
      <vt:lpstr>Барачный посёлок. Конец 1950гг</vt:lpstr>
      <vt:lpstr>Презентация PowerPoint</vt:lpstr>
      <vt:lpstr>Открытие стадиона Труд. 1956 год.</vt:lpstr>
      <vt:lpstr>Презентация PowerPoint</vt:lpstr>
      <vt:lpstr>Строительство мачты</vt:lpstr>
      <vt:lpstr>Презентация PowerPoint</vt:lpstr>
      <vt:lpstr>АПЛ «Обнинск»</vt:lpstr>
      <vt:lpstr>Научная сфера</vt:lpstr>
      <vt:lpstr>Показатели социально-экономического развития</vt:lpstr>
      <vt:lpstr>Среднемесячная заработная плата  по городам и районам Калужской области </vt:lpstr>
      <vt:lpstr>Презентация PowerPoint</vt:lpstr>
      <vt:lpstr>Презентация PowerPoint</vt:lpstr>
      <vt:lpstr>Программа  наукограда</vt:lpstr>
      <vt:lpstr>Презентация PowerPoint</vt:lpstr>
      <vt:lpstr>Технопарк «Обнинск»</vt:lpstr>
      <vt:lpstr>Территория инновационного развития по ул. Красных Зорь</vt:lpstr>
      <vt:lpstr>Обнинский индустриальный парк</vt:lpstr>
      <vt:lpstr>Генеральный план  МО «Город Обнинск»</vt:lpstr>
      <vt:lpstr>ИАТЭ НИЯУ МИФИ</vt:lpstr>
      <vt:lpstr>Презентация PowerPoint</vt:lpstr>
      <vt:lpstr>Улучшение  жилищных  условий</vt:lpstr>
      <vt:lpstr>Презентация PowerPoint</vt:lpstr>
      <vt:lpstr>Общее образование</vt:lpstr>
      <vt:lpstr>Городской парк культуры</vt:lpstr>
      <vt:lpstr>Физическая культура и спорт</vt:lpstr>
      <vt:lpstr>Физическая культура и спорт</vt:lpstr>
      <vt:lpstr>Наши чемпионы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параметры итогов социально-экономического развития города Обнинска в 2009 году и прогноз на 2010-2012 годы</dc:title>
  <dc:creator>Roman1</dc:creator>
  <cp:lastModifiedBy>00447</cp:lastModifiedBy>
  <cp:revision>1598</cp:revision>
  <cp:lastPrinted>2014-06-24T08:14:45Z</cp:lastPrinted>
  <dcterms:created xsi:type="dcterms:W3CDTF">2008-11-14T08:03:06Z</dcterms:created>
  <dcterms:modified xsi:type="dcterms:W3CDTF">2014-06-24T08:30:04Z</dcterms:modified>
</cp:coreProperties>
</file>