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Default Extension="xlsx" ContentType="application/vnd.openxmlformats-officedocument.spreadsheetml.sheet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3" r:id="rId2"/>
    <p:sldMasterId id="2147483687" r:id="rId3"/>
    <p:sldMasterId id="2147483700" r:id="rId4"/>
    <p:sldMasterId id="2147483713" r:id="rId5"/>
    <p:sldMasterId id="2147483726" r:id="rId6"/>
    <p:sldMasterId id="2147483740" r:id="rId7"/>
    <p:sldMasterId id="2147483753" r:id="rId8"/>
    <p:sldMasterId id="2147483766" r:id="rId9"/>
    <p:sldMasterId id="2147483779" r:id="rId10"/>
    <p:sldMasterId id="2147483792" r:id="rId11"/>
    <p:sldMasterId id="2147483806" r:id="rId12"/>
    <p:sldMasterId id="2147483819" r:id="rId13"/>
    <p:sldMasterId id="2147483832" r:id="rId14"/>
    <p:sldMasterId id="2147483845" r:id="rId15"/>
    <p:sldMasterId id="2147483858" r:id="rId16"/>
    <p:sldMasterId id="2147483871" r:id="rId17"/>
    <p:sldMasterId id="2147483884" r:id="rId18"/>
  </p:sldMasterIdLst>
  <p:notesMasterIdLst>
    <p:notesMasterId r:id="rId42"/>
  </p:notesMasterIdLst>
  <p:sldIdLst>
    <p:sldId id="362" r:id="rId19"/>
    <p:sldId id="314" r:id="rId20"/>
    <p:sldId id="315" r:id="rId21"/>
    <p:sldId id="360" r:id="rId22"/>
    <p:sldId id="316" r:id="rId23"/>
    <p:sldId id="354" r:id="rId24"/>
    <p:sldId id="317" r:id="rId25"/>
    <p:sldId id="350" r:id="rId26"/>
    <p:sldId id="320" r:id="rId27"/>
    <p:sldId id="355" r:id="rId28"/>
    <p:sldId id="323" r:id="rId29"/>
    <p:sldId id="337" r:id="rId30"/>
    <p:sldId id="338" r:id="rId31"/>
    <p:sldId id="339" r:id="rId32"/>
    <p:sldId id="357" r:id="rId33"/>
    <p:sldId id="359" r:id="rId34"/>
    <p:sldId id="340" r:id="rId35"/>
    <p:sldId id="341" r:id="rId36"/>
    <p:sldId id="342" r:id="rId37"/>
    <p:sldId id="343" r:id="rId38"/>
    <p:sldId id="345" r:id="rId39"/>
    <p:sldId id="361" r:id="rId40"/>
    <p:sldId id="347" r:id="rId4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618DCD"/>
    <a:srgbClr val="82C836"/>
    <a:srgbClr val="008000"/>
    <a:srgbClr val="009900"/>
    <a:srgbClr val="007635"/>
    <a:srgbClr val="000000"/>
    <a:srgbClr val="667DC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7.6158940397350966E-2"/>
          <c:y val="0.10141987829614595"/>
          <c:w val="0.47240618101545417"/>
          <c:h val="0.8580121703853956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Тепло</c:v>
                </c:pt>
              </c:strCache>
            </c:strRef>
          </c:tx>
          <c:explosion val="1"/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spPr>
              <a:gradFill flip="none" rotWithShape="1">
                <a:gsLst>
                  <a:gs pos="0">
                    <a:srgbClr val="0000FF">
                      <a:shade val="30000"/>
                      <a:satMod val="115000"/>
                    </a:srgbClr>
                  </a:gs>
                  <a:gs pos="50000">
                    <a:srgbClr val="0000FF">
                      <a:shade val="67500"/>
                      <a:satMod val="115000"/>
                    </a:srgbClr>
                  </a:gs>
                  <a:gs pos="100000">
                    <a:srgbClr val="0000FF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</c:spPr>
          </c:dPt>
          <c:dLbls>
            <c:dLbl>
              <c:idx val="0"/>
              <c:layout>
                <c:manualLayout>
                  <c:x val="-1.2153702270628931E-2"/>
                  <c:y val="2.467728732735859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>
                        <a:solidFill>
                          <a:srgbClr val="0070C0"/>
                        </a:solidFill>
                      </a:rPr>
                      <a:t>N=68.4 ГВт
</a:t>
                    </a:r>
                    <a:r>
                      <a:rPr lang="en-US" dirty="0" smtClean="0">
                        <a:solidFill>
                          <a:srgbClr val="0070C0"/>
                        </a:solidFill>
                      </a:rPr>
                      <a:t>Q=</a:t>
                    </a:r>
                    <a:r>
                      <a:rPr lang="ru-RU" dirty="0" smtClean="0">
                        <a:solidFill>
                          <a:srgbClr val="0070C0"/>
                        </a:solidFill>
                      </a:rPr>
                      <a:t>322 </a:t>
                    </a:r>
                    <a:r>
                      <a:rPr lang="ru-RU" dirty="0">
                        <a:solidFill>
                          <a:srgbClr val="0070C0"/>
                        </a:solidFill>
                      </a:rPr>
                      <a:t>ГВтч </a:t>
                    </a:r>
                    <a:r>
                      <a:rPr lang="ru-RU" dirty="0"/>
                      <a:t>
</a:t>
                    </a: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1.8066120047964044E-2"/>
                  <c:y val="-5.0856202639203846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>
                        <a:solidFill>
                          <a:srgbClr val="0070C0"/>
                        </a:solidFill>
                      </a:rPr>
                      <a:t>N=85.5 ГВт
</a:t>
                    </a:r>
                    <a:r>
                      <a:rPr lang="en-US" dirty="0" smtClean="0">
                        <a:solidFill>
                          <a:srgbClr val="0070C0"/>
                        </a:solidFill>
                      </a:rPr>
                      <a:t>Q=</a:t>
                    </a:r>
                    <a:r>
                      <a:rPr lang="ru-RU" dirty="0" smtClean="0">
                        <a:solidFill>
                          <a:srgbClr val="0070C0"/>
                        </a:solidFill>
                      </a:rPr>
                      <a:t>385 </a:t>
                    </a:r>
                    <a:r>
                      <a:rPr lang="ru-RU" dirty="0">
                        <a:solidFill>
                          <a:srgbClr val="0070C0"/>
                        </a:solidFill>
                      </a:rPr>
                      <a:t>ГВтч </a:t>
                    </a:r>
                    <a:r>
                      <a:rPr lang="ru-RU" dirty="0"/>
                      <a:t>
</a:t>
                    </a: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8.229023935612095E-3"/>
                  <c:y val="0.3802773876755122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 </a:t>
                    </a:r>
                  </a:p>
                  <a:p>
                    <a:pPr>
                      <a:defRPr/>
                    </a:pPr>
                    <a:r>
                      <a:rPr lang="en-US" dirty="0" smtClean="0">
                        <a:solidFill>
                          <a:srgbClr val="0070C0"/>
                        </a:solidFill>
                      </a:rPr>
                      <a:t>Q=</a:t>
                    </a:r>
                    <a:r>
                      <a:rPr lang="ru-RU" dirty="0" smtClean="0">
                        <a:solidFill>
                          <a:srgbClr val="0070C0"/>
                        </a:solidFill>
                      </a:rPr>
                      <a:t>699.5 </a:t>
                    </a:r>
                    <a:r>
                      <a:rPr lang="ru-RU" dirty="0">
                        <a:solidFill>
                          <a:srgbClr val="0070C0"/>
                        </a:solidFill>
                      </a:rPr>
                      <a:t>ГВтч</a:t>
                    </a:r>
                    <a:r>
                      <a:rPr lang="ru-RU" dirty="0"/>
                      <a:t> 
</a:t>
                    </a:r>
                  </a:p>
                </c:rich>
              </c:tx>
              <c:spPr/>
              <c:dLblPos val="bestFit"/>
            </c:dLbl>
            <c:numFmt formatCode="0%" sourceLinked="0"/>
            <c:showVal val="1"/>
            <c:showPercent val="1"/>
            <c:separator> ГВт или </c:separator>
          </c:dLbls>
          <c:cat>
            <c:strRef>
              <c:f>Sheet1!$B$1:$D$1</c:f>
              <c:strCache>
                <c:ptCount val="3"/>
                <c:pt idx="0">
                  <c:v>электричество ОГК (КЭС)</c:v>
                </c:pt>
                <c:pt idx="1">
                  <c:v>электричество ТГК (ТЭЦ)</c:v>
                </c:pt>
                <c:pt idx="2">
                  <c:v>тепло ТГК (ТЭЦ)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322</c:v>
                </c:pt>
                <c:pt idx="1">
                  <c:v>385</c:v>
                </c:pt>
                <c:pt idx="2">
                  <c:v>699.5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электрика</c:v>
                </c:pt>
              </c:strCache>
            </c:strRef>
          </c:tx>
          <c:dLbls>
            <c:numFmt formatCode="0%" sourceLinked="0"/>
            <c:showVal val="1"/>
            <c:showPercent val="1"/>
            <c:separator> ГВт или </c:separator>
          </c:dLbls>
          <c:cat>
            <c:strRef>
              <c:f>Sheet1!$B$1:$D$1</c:f>
              <c:strCache>
                <c:ptCount val="3"/>
                <c:pt idx="0">
                  <c:v>электричество ОГК (КЭС)</c:v>
                </c:pt>
                <c:pt idx="1">
                  <c:v>электричество ТГК (ТЭЦ)</c:v>
                </c:pt>
                <c:pt idx="2">
                  <c:v>тепло ТГК (ТЭЦ)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68.400000000000006</c:v>
                </c:pt>
                <c:pt idx="1">
                  <c:v>85.5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dLbls>
            <c:numFmt formatCode="0%" sourceLinked="0"/>
            <c:showVal val="1"/>
            <c:showPercent val="1"/>
            <c:separator> ГВт или </c:separator>
          </c:dLbls>
          <c:cat>
            <c:strRef>
              <c:f>Sheet1!$B$1:$D$1</c:f>
              <c:strCache>
                <c:ptCount val="3"/>
                <c:pt idx="0">
                  <c:v>электричество ОГК (КЭС)</c:v>
                </c:pt>
                <c:pt idx="1">
                  <c:v>электричество ТГК (ТЭЦ)</c:v>
                </c:pt>
                <c:pt idx="2">
                  <c:v>тепло ТГК (ТЭЦ)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Val val="1"/>
          <c:showPercent val="1"/>
          <c:separator> ГВт или </c:separator>
        </c:dLbls>
        <c:firstSliceAng val="0"/>
      </c:pieChart>
    </c:plotArea>
    <c:legend>
      <c:legendPos val="r"/>
      <c:layout>
        <c:manualLayout>
          <c:xMode val="edge"/>
          <c:yMode val="edge"/>
          <c:x val="0.58548427569350614"/>
          <c:y val="0.32728851767342954"/>
          <c:w val="0.40083187891833333"/>
          <c:h val="0.3995928207532313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4" y="1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3B929-0CFB-45DB-8FB0-916977B3027B}" type="datetimeFigureOut">
              <a:rPr lang="ru-RU" smtClean="0"/>
              <a:pPr/>
              <a:t>02.12.2013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385" y="4716588"/>
            <a:ext cx="5436909" cy="4467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79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4" y="9429779"/>
            <a:ext cx="2946275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CF55A-B348-4B69-B15D-B29193239D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1800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D09E3-DA45-4569-A169-7407631D4842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ED3841-65E5-4A53-92B3-AFF5783984E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D09E3-DA45-4569-A169-7407631D4842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D09E3-DA45-4569-A169-7407631D4842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www.rosatom.ru/" TargetMode="Externa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268320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782988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2980438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2406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03889365"/>
      </p:ext>
    </p:extLst>
  </p:cSld>
  <p:clrMapOvr>
    <a:masterClrMapping/>
  </p:clrMapOvr>
  <p:transition>
    <p:fade thruBlk="1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85775284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612716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6758944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6562126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949016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68165343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96619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5089480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5939521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0250584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0908835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677081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13941368"/>
      </p:ext>
    </p:extLst>
  </p:cSld>
  <p:clrMapOvr>
    <a:masterClrMapping/>
  </p:clrMapOvr>
  <p:transition>
    <p:fade thruBlk="1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784C3-0CEC-4A04-A9CB-433C21EF81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B640A-DBDA-4CE7-BCF5-D6388D7969A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9B066-5A45-483D-80EF-B88DB4A7BCF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8EA2A-85DF-4672-A6A1-A6054DD3E0C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DDC5-73F1-4285-93CA-96BE40AEE8D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584399"/>
      </p:ext>
    </p:extLst>
  </p:cSld>
  <p:clrMapOvr>
    <a:masterClrMapping/>
  </p:clrMapOvr>
  <p:transition>
    <p:fade thruBlk="1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A6EF4-7790-453B-9999-8856A6F3FE6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4111B-83FD-4BFF-90F1-1B379ACB47D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F048C-9555-4FD3-8400-501A81EC112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7F663-F13C-4752-B6BC-22949459827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F16A5-E119-4B1B-8302-C7480DCF409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C6803-880D-4BC9-822B-7F9AC38F8F5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78E88-E807-47B1-B507-44F55105FF9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B566D-78AD-4E8C-87D2-CA986D59A1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036470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DA04-15E1-4559-8A19-26312B371F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722492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25D18-B0BB-46F6-BA43-EAF6559A968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74323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DFC1-E206-4696-9349-70678619B9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7509960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7EBA-74BF-4D02-B7C0-B9558150FD7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817530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8B5C2-83B4-41C3-8362-313A0FC1502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5011201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461CD-39FB-4C60-99C8-9BA3A0981A3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337732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F9AD-DA88-4F9B-89B3-A07752438E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74101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A8CA-5629-4458-81A6-9D15C5CA9A8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0542632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1A76E-47E7-4DA3-AE15-8695B6E9F39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79301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1E94E-3885-4C03-97C7-FDE5510EAE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273176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C494-46E0-4B23-A7AA-BF64948BA34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172191"/>
      </p:ext>
    </p:extLst>
  </p:cSld>
  <p:clrMapOvr>
    <a:masterClrMapping/>
  </p:clrMapOvr>
  <p:transition>
    <p:fade thruBlk="1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B566D-78AD-4E8C-87D2-CA986D59A11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DA04-15E1-4559-8A19-26312B371F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25D18-B0BB-46F6-BA43-EAF6559A968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DFC1-E206-4696-9349-70678619B9A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57EBA-74BF-4D02-B7C0-B9558150FD7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8B5C2-83B4-41C3-8362-313A0FC1502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461CD-39FB-4C60-99C8-9BA3A0981A3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F9AD-DA88-4F9B-89B3-A07752438E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1A8CA-5629-4458-81A6-9D15C5CA9A8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1A76E-47E7-4DA3-AE15-8695B6E9F39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1E94E-3885-4C03-97C7-FDE5510EAE0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2193705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C494-46E0-4B23-A7AA-BF64948BA34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0187436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9504837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34336432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13457480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1967651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636737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864952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6866458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463337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dirty="0">
                <a:solidFill>
                  <a:srgbClr val="0000FF"/>
                </a:solidFill>
              </a:rPr>
              <a:t>www.rosatom.ru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2006348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2959148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7912969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6702780"/>
      </p:ext>
    </p:extLst>
  </p:cSld>
  <p:clrMapOvr>
    <a:masterClrMapping/>
  </p:clrMapOvr>
  <p:transition>
    <p:fade thruBlk="1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0472332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3964498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39421118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2481803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00088925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0634690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4912712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36E069-171D-4ECC-AE35-F7BDA38344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33943478"/>
      </p:ext>
    </p:extLst>
  </p:cSld>
  <p:clrMapOvr>
    <a:masterClrMapping/>
  </p:clrMapOvr>
  <p:transition>
    <p:wipe dir="r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3127464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0583124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5140876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0338036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2091007"/>
      </p:ext>
    </p:extLst>
  </p:cSld>
  <p:clrMapOvr>
    <a:masterClrMapping/>
  </p:clrMapOvr>
  <p:transition>
    <p:fade thruBlk="1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CD839-5E69-4B8D-ACAF-A3AF48896AE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7C518-91C7-40C7-BDDD-F36B6075C0A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656E1-14C1-4CE7-9ABF-9A6CFD649E9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CC4D9-14DC-41D9-BA8A-81D1376D09C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06E6D-9F8E-4894-ACF7-9838C63D029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9EAEC8-1DB7-48DF-B0EC-A93C9D9B55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3083133"/>
      </p:ext>
    </p:extLst>
  </p:cSld>
  <p:clrMapOvr>
    <a:masterClrMapping/>
  </p:clrMapOvr>
  <p:transition>
    <p:wipe dir="r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F73D9-EC5C-4253-8B3E-312E8213B6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9E5E5-C2AB-47E1-8318-0566E1D665C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F0768-2B25-4366-82D2-976A23105BC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E1BD-2C17-4334-958D-227124810EF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B1793-B95B-4FF9-BAEC-F8712910B6A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F5B9E-8638-4E92-B554-47E0EC8B78F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8C5C-5807-4E44-BD0B-F5F74946415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0649B-EE85-40AA-A2F7-2C71E307408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236866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A81F5-2E9D-42DC-874C-BD4F88B4299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7712868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DB10E-1C79-4467-9F5D-E0DFAF70C7D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520014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8CC208-55F0-4A34-9288-62027C188D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59996265"/>
      </p:ext>
    </p:extLst>
  </p:cSld>
  <p:clrMapOvr>
    <a:masterClrMapping/>
  </p:clrMapOvr>
  <p:transition>
    <p:wipe dir="r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546A0-D0E7-4FF7-9175-310B3BBA1B7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1524916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C6A75-E4BF-4C57-8EA5-45DE23B9128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7205576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C249D-76C9-4917-A5A1-DCE46115FFE5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54572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18F8E-A225-4E59-B64E-A7A00FBD128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2042513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2A36D-C8C0-40A2-A49B-2CD24521B88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7531027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8D540-A130-4E24-BED3-34FF153503A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766986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68582-1A77-4C19-88A0-4CF7B2926E3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8563820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FD7F5-117B-4D9C-8500-4A9F375AF00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71343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FAB23-07A0-4A35-B026-0244914D16B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7657136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01874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1593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1B811CA-33EA-428D-91B6-FB4AB49770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4613002"/>
      </p:ext>
    </p:extLst>
  </p:cSld>
  <p:clrMapOvr>
    <a:masterClrMapping/>
  </p:clrMapOvr>
  <p:transition>
    <p:wipe dir="r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9504837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34336432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13457480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1967651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636737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864952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6866458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4633377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2959148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79129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9E1BAD-4DAA-4794-9156-51B06F9AA9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4910723"/>
      </p:ext>
    </p:extLst>
  </p:cSld>
  <p:clrMapOvr>
    <a:masterClrMapping/>
  </p:clrMapOvr>
  <p:transition>
    <p:wipe dir="r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6702780"/>
      </p:ext>
    </p:extLst>
  </p:cSld>
  <p:clrMapOvr>
    <a:masterClrMapping/>
  </p:clrMapOvr>
  <p:transition>
    <p:fade thruBlk="1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70187436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9504837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34336432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13457480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1967651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636737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864952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6866458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463337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BC7186-996C-4B9A-BB7E-1A1C55220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9031150"/>
      </p:ext>
    </p:extLst>
  </p:cSld>
  <p:clrMapOvr>
    <a:masterClrMapping/>
  </p:clrMapOvr>
  <p:transition>
    <p:wipe dir="r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E7B8F2-BCC0-4383-8B3D-0A2973FDB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2959148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517612-D4E3-4720-BFB3-D709D348FD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7912969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529CDC-C3F2-44D7-85BE-64B4FA5D28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6702780"/>
      </p:ext>
    </p:extLst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BCFA15-9296-4A11-9CF9-49F79D5CB3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0642121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670F4A-1B7D-47C3-A17D-DAD2185A2B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4152113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C04721-BB62-4C4E-9632-EF5D8256E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85349558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64428D-2552-47CB-A966-F57ECAF32B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7443202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DDE8A5-41A7-4DAF-B262-F0E470848C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2371898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14226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168309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619076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7183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124547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3307544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5536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7872141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46017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392037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258304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67950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01235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0743782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338555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39005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7500582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708641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350422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4030263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605964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92138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8701369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325128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761886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8926378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918817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3209607144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9EAB3-758C-4C8A-98BF-0612B600038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4977454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FB6E2-5A50-499C-9980-9B6ABA79EBB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117762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AD53F-570B-452B-9E69-87B7E0CDB02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84319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4EA3C-07F5-41CB-B8D9-63830AF561E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902673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1477223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8ED7E-7491-417F-99D3-FA210C66253C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23171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195CE-32A6-4BF3-B2E2-1F4290392418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892849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C61F0-031F-409F-82DC-1C28B3FED38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845909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B3BC3-0945-4A0C-B057-99F3AFE7653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16693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EBC99-76D5-4D8A-B896-626D03F33C02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918291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C516A-8BE5-49E8-9EDF-C71766C1302E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5620255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2EEFB-E130-412D-BBBF-DE170A4EC8E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8183010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4583469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12139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90555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9977572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8793333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5674981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3907297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13506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473663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567949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931108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005712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6923338"/>
      </p:ext>
    </p:extLst>
  </p:cSld>
  <p:clrMapOvr>
    <a:masterClrMapping/>
  </p:clrMapOvr>
  <p:transition>
    <p:fade thruBlk="1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2479673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5897842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5F0895-892A-442E-B466-5E1DB05D7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6988722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E00A4D-1E42-44C0-82E8-F2CC935CF6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9156756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F680EB-1C0E-4706-A199-CE5D09E8B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16505743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BBDEFC-106A-4331-8157-077E21522B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2491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A9AE16-70A2-4D33-9E5F-E2EC35C1B4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79821937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5EDD25-AB22-4624-8DB0-C9142EBC04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6576668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A1367FA-B599-4052-AA22-D76E70592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5503427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8A1094-84CA-4BA8-9EB1-7A8421930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13937336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9FE004-A442-49EC-AB60-AF8ED6D37C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245010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1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2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1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image" Target="../media/image1.jpe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5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Relationship Id="rId14" Type="http://schemas.openxmlformats.org/officeDocument/2006/relationships/image" Target="../media/image1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6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7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14" Type="http://schemas.openxmlformats.org/officeDocument/2006/relationships/image" Target="../media/image1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8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image" Target="../media/image1.jpe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slideLayout" Target="../slideLayouts/slideLayout210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0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1.jpe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1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hyperlink" Target="http://www.rosatom.ru/" TargetMode="Externa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8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9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0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099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900" r:id="rId13"/>
    <p:sldLayoutId id="2147483901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8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9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9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200" b="1"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 fontAlgn="base">
              <a:defRPr/>
            </a:pPr>
            <a:fld id="{53E914E5-C11D-4A2C-9134-C5CFF1F4D3D6}" type="slidenum">
              <a:rPr lang="ru-RU">
                <a:solidFill>
                  <a:srgbClr val="003274"/>
                </a:solidFill>
              </a:rPr>
              <a:pPr fontAlgn="base"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Picture 6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6F22E-AF45-4278-B8CC-EC5B07EB638B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79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46F22E-AF45-4278-B8CC-EC5B07EB638B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235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8575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200" b="1"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 fontAlgn="base">
              <a:defRPr/>
            </a:pPr>
            <a:fld id="{EEBFF7EC-61FF-47D2-BF32-A8030FCF0FF2}" type="slidenum">
              <a:rPr lang="ru-RU">
                <a:solidFill>
                  <a:srgbClr val="003274"/>
                </a:solidFill>
              </a:rPr>
              <a:pPr fontAlgn="base"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Picture 6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200" b="1">
                <a:solidFill>
                  <a:schemeClr val="hlink"/>
                </a:solidFill>
                <a:latin typeface="+mn-lt"/>
                <a:cs typeface="+mn-cs"/>
              </a:defRPr>
            </a:lvl1pPr>
          </a:lstStyle>
          <a:p>
            <a:pPr fontAlgn="base">
              <a:defRPr/>
            </a:pPr>
            <a:fld id="{42F6F493-BC5F-454A-B296-C99695FE0E1A}" type="slidenum">
              <a:rPr lang="ru-RU">
                <a:solidFill>
                  <a:srgbClr val="003274"/>
                </a:solidFill>
              </a:rPr>
              <a:pPr fontAlgn="base"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Picture 6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7758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235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235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00FF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AFDF6C-DA2C-4670-9D6E-D9CE9D9C327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Text Box 5">
            <a:hlinkClick r:id="rId18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dirty="0">
                <a:solidFill>
                  <a:srgbClr val="0000FF"/>
                </a:solidFill>
              </a:rPr>
              <a:t>www.rosatom.ru</a:t>
            </a:r>
            <a:endParaRPr lang="ru-RU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256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898" r:id="rId14"/>
    <p:sldLayoutId id="2147483899" r:id="rId1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20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58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974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897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D1AF7B-DD48-49C3-A007-37738CC5A4CB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2518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519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8800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9A46-A1CA-4B49-AEC8-627556A89F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025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060848"/>
            <a:ext cx="8352928" cy="2016224"/>
          </a:xfrm>
          <a:effectLst>
            <a:outerShdw dist="38100" dir="13500000" algn="br" rotWithShape="0">
              <a:prstClr val="black">
                <a:alpha val="18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2800" dirty="0" smtClean="0"/>
              <a:t>Анализ условий масштабного, технически, экономически и коммерчески эффективного внедрения </a:t>
            </a:r>
            <a:r>
              <a:rPr lang="ru-RU" sz="2800" dirty="0" err="1" smtClean="0"/>
              <a:t>когенерационных</a:t>
            </a:r>
            <a:r>
              <a:rPr lang="ru-RU" sz="2800" dirty="0" smtClean="0"/>
              <a:t> атомных </a:t>
            </a:r>
            <a:r>
              <a:rPr lang="ru-RU" sz="2800" dirty="0" err="1" smtClean="0"/>
              <a:t>энергоисточников</a:t>
            </a:r>
            <a:r>
              <a:rPr lang="ru-RU" sz="2800" dirty="0" smtClean="0"/>
              <a:t> в региональную энергетику</a:t>
            </a:r>
            <a:br>
              <a:rPr lang="ru-RU" sz="2800" dirty="0" smtClean="0"/>
            </a:br>
            <a:endParaRPr lang="ru-RU" sz="28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077072"/>
            <a:ext cx="6876256" cy="2592288"/>
          </a:xfrm>
        </p:spPr>
        <p:txBody>
          <a:bodyPr>
            <a:normAutofit fontScale="5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800" i="1" dirty="0" smtClean="0">
                <a:solidFill>
                  <a:srgbClr val="0000FF"/>
                </a:solidFill>
              </a:rPr>
              <a:t>Кузнецов </a:t>
            </a:r>
            <a:r>
              <a:rPr lang="ru-RU" sz="3800" i="1" dirty="0" err="1" smtClean="0">
                <a:solidFill>
                  <a:srgbClr val="0000FF"/>
                </a:solidFill>
              </a:rPr>
              <a:t>Ю.Н.,Колесников</a:t>
            </a:r>
            <a:r>
              <a:rPr lang="ru-RU" sz="3800" i="1" dirty="0" smtClean="0">
                <a:solidFill>
                  <a:srgbClr val="0000FF"/>
                </a:solidFill>
              </a:rPr>
              <a:t> К.Э  ОАО  «НИКИЭТ»</a:t>
            </a:r>
          </a:p>
          <a:p>
            <a:r>
              <a:rPr lang="ru-RU" sz="3800" i="1" dirty="0" err="1" smtClean="0">
                <a:solidFill>
                  <a:srgbClr val="0000FF"/>
                </a:solidFill>
              </a:rPr>
              <a:t>Хрилев</a:t>
            </a:r>
            <a:r>
              <a:rPr lang="ru-RU" sz="3800" i="1" dirty="0" smtClean="0">
                <a:solidFill>
                  <a:srgbClr val="0000FF"/>
                </a:solidFill>
              </a:rPr>
              <a:t> Л.С., </a:t>
            </a:r>
            <a:r>
              <a:rPr lang="ru-RU" sz="3800" i="1" dirty="0" err="1" smtClean="0">
                <a:solidFill>
                  <a:srgbClr val="0000FF"/>
                </a:solidFill>
              </a:rPr>
              <a:t>Браилов</a:t>
            </a:r>
            <a:r>
              <a:rPr lang="ru-RU" sz="3800" i="1" dirty="0" smtClean="0">
                <a:solidFill>
                  <a:srgbClr val="0000FF"/>
                </a:solidFill>
              </a:rPr>
              <a:t> В.П.</a:t>
            </a:r>
            <a:r>
              <a:rPr lang="en-US" sz="3800" i="1" dirty="0" smtClean="0">
                <a:solidFill>
                  <a:srgbClr val="0000FF"/>
                </a:solidFill>
              </a:rPr>
              <a:t> </a:t>
            </a:r>
            <a:r>
              <a:rPr lang="ru-RU" sz="3800" i="1" dirty="0" smtClean="0">
                <a:solidFill>
                  <a:srgbClr val="0000FF"/>
                </a:solidFill>
              </a:rPr>
              <a:t>ИНЭИ РАН</a:t>
            </a:r>
          </a:p>
          <a:p>
            <a:r>
              <a:rPr lang="ru-RU" sz="3800" i="1" dirty="0" smtClean="0">
                <a:solidFill>
                  <a:srgbClr val="0000FF"/>
                </a:solidFill>
              </a:rPr>
              <a:t>Курский А.С. НИЦ «Курчатовский институт»</a:t>
            </a:r>
          </a:p>
          <a:p>
            <a:r>
              <a:rPr lang="ru-RU" sz="3800" i="1" dirty="0" smtClean="0">
                <a:solidFill>
                  <a:srgbClr val="0000FF"/>
                </a:solidFill>
              </a:rPr>
              <a:t>Широков В.И.</a:t>
            </a:r>
            <a:r>
              <a:rPr lang="en-US" sz="3800" i="1" dirty="0" smtClean="0">
                <a:solidFill>
                  <a:srgbClr val="0000FF"/>
                </a:solidFill>
              </a:rPr>
              <a:t> </a:t>
            </a:r>
            <a:r>
              <a:rPr lang="ru-RU" sz="3800" i="1" dirty="0" smtClean="0">
                <a:solidFill>
                  <a:srgbClr val="0000FF"/>
                </a:solidFill>
              </a:rPr>
              <a:t>ОАО «ГНЦ НИИАР»</a:t>
            </a:r>
            <a:endParaRPr lang="en-US" sz="3800" i="1" dirty="0" smtClean="0">
              <a:solidFill>
                <a:srgbClr val="0000FF"/>
              </a:solidFill>
            </a:endParaRPr>
          </a:p>
          <a:p>
            <a:r>
              <a:rPr lang="ru-RU" sz="3800" i="1" dirty="0" smtClean="0">
                <a:solidFill>
                  <a:srgbClr val="0000FF"/>
                </a:solidFill>
              </a:rPr>
              <a:t>АСММ  </a:t>
            </a:r>
            <a:r>
              <a:rPr lang="en-US" sz="3800" i="1" dirty="0" smtClean="0">
                <a:solidFill>
                  <a:srgbClr val="0000FF"/>
                </a:solidFill>
              </a:rPr>
              <a:t>3</a:t>
            </a:r>
            <a:r>
              <a:rPr lang="ru-RU" sz="3800" i="1" dirty="0" smtClean="0">
                <a:solidFill>
                  <a:srgbClr val="0000FF"/>
                </a:solidFill>
              </a:rPr>
              <a:t>.12.2013</a:t>
            </a:r>
          </a:p>
          <a:p>
            <a:endParaRPr lang="ru-RU" sz="48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48680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267744" y="0"/>
            <a:ext cx="576064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cap="all" dirty="0" smtClean="0">
                <a:solidFill>
                  <a:srgbClr val="0000CC"/>
                </a:solidFill>
                <a:latin typeface="Calibri" pitchFamily="34" charset="0"/>
              </a:rPr>
              <a:t>Технико-экономические характеристики базовой </a:t>
            </a:r>
            <a:r>
              <a:rPr lang="ru-RU" sz="2400" b="1" cap="all" dirty="0">
                <a:solidFill>
                  <a:srgbClr val="0000CC"/>
                </a:solidFill>
                <a:latin typeface="Calibri" pitchFamily="34" charset="0"/>
              </a:rPr>
              <a:t>АТЭЦ</a:t>
            </a:r>
          </a:p>
        </p:txBody>
      </p:sp>
      <p:graphicFrame>
        <p:nvGraphicFramePr>
          <p:cNvPr id="27677" name="Group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88245243"/>
              </p:ext>
            </p:extLst>
          </p:nvPr>
        </p:nvGraphicFramePr>
        <p:xfrm>
          <a:off x="971600" y="1052736"/>
          <a:ext cx="7776864" cy="5256584"/>
        </p:xfrm>
        <a:graphic>
          <a:graphicData uri="http://schemas.openxmlformats.org/drawingml/2006/table">
            <a:tbl>
              <a:tblPr/>
              <a:tblGrid>
                <a:gridCol w="6516502"/>
                <a:gridCol w="1260362"/>
              </a:tblGrid>
              <a:tr h="4678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и размерность показателя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08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Число энергоблоков,  шт.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76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 АТЭЦ на клеммах генераторов, МВт(э), в режиме: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- номинальном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среднезимнем (теплофикационном)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среднелетнем (только горячее водоснабжение)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500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372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492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21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Мощность АТЭЦ по отпуску тепла потребителям, Гкал/ч, в режиме: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- номинальном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среднезимнем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800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600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08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Срок службы энергоблока, лет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Коэф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ициент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полезного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использования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тепловой мощности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реакторных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установок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, %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55-63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21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Возможный годовой отпуск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электроэнергии (с шин АТЭЦ), млн. кВтч /год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       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тепла, тыс. Гкал /год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3002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3767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3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Стоимость сооружения для центра РФ  (АЭП/ПКФ РЭА), млрд.руб. 1991/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0.46/29,3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91EA05-B174-4CFA-A35E-F54B2473F2B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10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0"/>
            <a:ext cx="5616624" cy="926976"/>
          </a:xfrm>
        </p:spPr>
        <p:txBody>
          <a:bodyPr>
            <a:normAutofit/>
          </a:bodyPr>
          <a:lstStyle/>
          <a:p>
            <a:pPr algn="ctr"/>
            <a:r>
              <a:rPr lang="ru-RU" b="1" cap="all" dirty="0" smtClean="0">
                <a:solidFill>
                  <a:srgbClr val="0000CC"/>
                </a:solidFill>
              </a:rPr>
              <a:t>Выводы мирового атомного сообщества</a:t>
            </a:r>
            <a:endParaRPr lang="ru-RU" b="1" cap="all" dirty="0">
              <a:solidFill>
                <a:srgbClr val="0000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99592" y="1484784"/>
            <a:ext cx="7560840" cy="464137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70C0"/>
                </a:solidFill>
                <a:cs typeface="Times New Roman" pitchFamily="18" charset="0"/>
              </a:rPr>
              <a:t>Существенные </a:t>
            </a:r>
            <a:r>
              <a:rPr lang="ru-RU" sz="2000" b="1" i="1" dirty="0">
                <a:solidFill>
                  <a:srgbClr val="0070C0"/>
                </a:solidFill>
                <a:cs typeface="Times New Roman" pitchFamily="18" charset="0"/>
              </a:rPr>
              <a:t>конструктивные инновации, возможные на мощностях 300 МВт и ниже, направленные на упрощение конструкции и пассивность работы реакторной установки, в первую очередь систем безопасности, позволяют получить экономические </a:t>
            </a:r>
            <a:r>
              <a:rPr lang="ru-RU" sz="2000" b="1" i="1" dirty="0" smtClean="0">
                <a:solidFill>
                  <a:srgbClr val="0070C0"/>
                </a:solidFill>
                <a:cs typeface="Times New Roman" pitchFamily="18" charset="0"/>
              </a:rPr>
              <a:t>характеристики, сопоставимые </a:t>
            </a:r>
            <a:r>
              <a:rPr lang="ru-RU" sz="2000" b="1" i="1" dirty="0">
                <a:solidFill>
                  <a:srgbClr val="0070C0"/>
                </a:solidFill>
                <a:cs typeface="Times New Roman" pitchFamily="18" charset="0"/>
              </a:rPr>
              <a:t>с «большими» реакторами.</a:t>
            </a:r>
          </a:p>
          <a:p>
            <a:pPr marL="0" indent="0">
              <a:buNone/>
            </a:pPr>
            <a:endParaRPr lang="ru-RU" sz="2000" i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en-US" sz="1400" i="1" dirty="0" smtClean="0">
                <a:solidFill>
                  <a:srgbClr val="0070C0"/>
                </a:solidFill>
              </a:rPr>
              <a:t>C</a:t>
            </a:r>
            <a:r>
              <a:rPr lang="en-US" sz="1400" i="1" dirty="0">
                <a:solidFill>
                  <a:srgbClr val="0070C0"/>
                </a:solidFill>
              </a:rPr>
              <a:t>. W. Mycoff, M. D. Carelli, B. Petrovic – Westinghouse Electric Company LLC,</a:t>
            </a:r>
            <a:r>
              <a:rPr lang="fr-FR" sz="1400" i="1" dirty="0" smtClean="0">
                <a:solidFill>
                  <a:srgbClr val="0070C0"/>
                </a:solidFill>
              </a:rPr>
              <a:t>K.</a:t>
            </a:r>
            <a:r>
              <a:rPr lang="ru-RU" sz="1400" i="1" dirty="0" smtClean="0">
                <a:solidFill>
                  <a:srgbClr val="0070C0"/>
                </a:solidFill>
              </a:rPr>
              <a:t> </a:t>
            </a:r>
            <a:r>
              <a:rPr lang="fr-FR" sz="1400" i="1" dirty="0" smtClean="0">
                <a:solidFill>
                  <a:srgbClr val="0070C0"/>
                </a:solidFill>
              </a:rPr>
              <a:t>Miller </a:t>
            </a:r>
            <a:r>
              <a:rPr lang="fr-FR" sz="1400" i="1" dirty="0">
                <a:solidFill>
                  <a:srgbClr val="0070C0"/>
                </a:solidFill>
              </a:rPr>
              <a:t>- Nexia Solutions Ltd. </a:t>
            </a:r>
            <a:r>
              <a:rPr lang="en-US" sz="1400" i="1" dirty="0">
                <a:solidFill>
                  <a:srgbClr val="0070C0"/>
                </a:solidFill>
              </a:rPr>
              <a:t>Methodologies and decision criteria for demonstrating competitiveness of SMRs . </a:t>
            </a:r>
            <a:r>
              <a:rPr lang="en-US" sz="1400" i="1" dirty="0" smtClean="0">
                <a:solidFill>
                  <a:srgbClr val="0070C0"/>
                </a:solidFill>
              </a:rPr>
              <a:t>IAEA TECDOC“Strategies </a:t>
            </a:r>
            <a:r>
              <a:rPr lang="en-US" sz="1400" i="1" dirty="0">
                <a:solidFill>
                  <a:srgbClr val="0070C0"/>
                </a:solidFill>
              </a:rPr>
              <a:t>to Demonstrate Competitiveness of SMRs in World Markets”, CRPI25001</a:t>
            </a:r>
            <a:r>
              <a:rPr lang="en-US" sz="1400" i="1" dirty="0" smtClean="0">
                <a:solidFill>
                  <a:srgbClr val="0070C0"/>
                </a:solidFill>
              </a:rPr>
              <a:t>,</a:t>
            </a:r>
            <a:r>
              <a:rPr lang="ru-RU" sz="1400" i="1" dirty="0" smtClean="0">
                <a:solidFill>
                  <a:srgbClr val="0070C0"/>
                </a:solidFill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</a:rPr>
              <a:t>2007</a:t>
            </a:r>
            <a:r>
              <a:rPr lang="ru-RU" sz="1400" i="1" dirty="0" smtClean="0">
                <a:solidFill>
                  <a:srgbClr val="0070C0"/>
                </a:solidFill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</a:rPr>
              <a:t>-   </a:t>
            </a:r>
            <a:r>
              <a:rPr lang="en-US" sz="1400" i="1" dirty="0">
                <a:solidFill>
                  <a:srgbClr val="0070C0"/>
                </a:solidFill>
              </a:rPr>
              <a:t>MEETING REPORT OF IAEA TECHNICAL MEETING “REVIEW OF OPTIONS TO BREAK THE ECONOMY OF SCALE FOR SMRs  </a:t>
            </a:r>
            <a:r>
              <a:rPr lang="en-GB" sz="1400" i="1" dirty="0" smtClean="0">
                <a:solidFill>
                  <a:srgbClr val="0070C0"/>
                </a:solidFill>
              </a:rPr>
              <a:t>15 </a:t>
            </a:r>
            <a:r>
              <a:rPr lang="en-GB" sz="1400" i="1" dirty="0">
                <a:solidFill>
                  <a:srgbClr val="0070C0"/>
                </a:solidFill>
              </a:rPr>
              <a:t>– 18 October 2007,   Vienna  International  Centre</a:t>
            </a:r>
            <a:endParaRPr lang="ru-RU" sz="1400" i="1" dirty="0">
              <a:solidFill>
                <a:srgbClr val="0070C0"/>
              </a:solidFill>
            </a:endParaRPr>
          </a:p>
          <a:p>
            <a:endParaRPr lang="ru-RU" sz="34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11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7" name="Рисунок 6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411761" y="0"/>
            <a:ext cx="5688632" cy="980728"/>
          </a:xfrm>
        </p:spPr>
        <p:txBody>
          <a:bodyPr>
            <a:noAutofit/>
          </a:bodyPr>
          <a:lstStyle/>
          <a:p>
            <a:pPr algn="ctr"/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Коммерческая эффективность </a:t>
            </a:r>
            <a:b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</a:br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АТЭЦ 4 ЭБ, РЭА-центр, (НИКИЭТ С-З)    (Е=5%)</a:t>
            </a:r>
          </a:p>
        </p:txBody>
      </p:sp>
      <p:graphicFrame>
        <p:nvGraphicFramePr>
          <p:cNvPr id="33832" name="Group 40"/>
          <p:cNvGraphicFramePr>
            <a:graphicFrameLocks noGrp="1"/>
          </p:cNvGraphicFramePr>
          <p:nvPr/>
        </p:nvGraphicFramePr>
        <p:xfrm>
          <a:off x="1115616" y="1556792"/>
          <a:ext cx="7385447" cy="4314445"/>
        </p:xfrm>
        <a:graphic>
          <a:graphicData uri="http://schemas.openxmlformats.org/drawingml/2006/table">
            <a:tbl>
              <a:tblPr/>
              <a:tblGrid>
                <a:gridCol w="5792409"/>
                <a:gridCol w="1593038"/>
              </a:tblGrid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Показатели эффективности АТЭЦ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Значение</a:t>
                      </a: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Простые показатели эффективности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Период окупаемости, лет: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проекта;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14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(13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.7)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эксплуатации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 (7.7)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Внутренняя норма доходности, %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11,6 (12.9)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Дисконтированные  показатели эффективности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0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Дисконтированный период окупаемости, лет: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проекта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17(16.4)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эксплуатации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11(10.4)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Чистый дисконтированный доход, млрд. руб.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71,2 (104.1)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доходности дисконтированных инвестиций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2,52 (2.73)</a:t>
                      </a:r>
                    </a:p>
                  </a:txBody>
                  <a:tcPr marL="68580" marR="68580" marT="0" marB="0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43095-0124-4117-8799-2379461652DB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30"/>
          <p:cNvSpPr>
            <a:spLocks noGrp="1"/>
          </p:cNvSpPr>
          <p:nvPr>
            <p:ph type="title" idx="4294967295"/>
          </p:nvPr>
        </p:nvSpPr>
        <p:spPr>
          <a:xfrm>
            <a:off x="2411760" y="0"/>
            <a:ext cx="5544616" cy="9533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eaLnBrk="1" hangingPunct="1"/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Коммерческая эффективность</a:t>
            </a:r>
            <a:b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</a:br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АТЭЦ  и АЭС </a:t>
            </a:r>
            <a:r>
              <a:rPr lang="ru-RU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НВ-2 (методика РЭА)</a:t>
            </a:r>
            <a:r>
              <a:rPr lang="ru-RU" cap="all" dirty="0" smtClean="0"/>
              <a:t/>
            </a:r>
            <a:br>
              <a:rPr lang="ru-RU" cap="all" dirty="0" smtClean="0"/>
            </a:br>
            <a:endParaRPr lang="ru-RU" dirty="0" smtClean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6561" name="Group 241"/>
          <p:cNvGraphicFramePr>
            <a:graphicFrameLocks noGrp="1"/>
          </p:cNvGraphicFramePr>
          <p:nvPr>
            <p:ph idx="4294967295"/>
          </p:nvPr>
        </p:nvGraphicFramePr>
        <p:xfrm>
          <a:off x="899592" y="1124744"/>
          <a:ext cx="7524328" cy="5120640"/>
        </p:xfrm>
        <a:graphic>
          <a:graphicData uri="http://schemas.openxmlformats.org/drawingml/2006/table">
            <a:tbl>
              <a:tblPr/>
              <a:tblGrid>
                <a:gridCol w="4680520"/>
                <a:gridCol w="1258339"/>
                <a:gridCol w="1585469"/>
              </a:tblGrid>
              <a:tr h="21580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Показатели эффективности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АТЭЦ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АЭС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081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Простые показатели эффективности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37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Период окупаемости, лет: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проекта;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28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эксплуатации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Чистый доход, млн. 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467 632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245 893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Внутренняя норма доходности, %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11,6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Дисконтированные  показатели эффективности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606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Дисконтированный период окупаемости, лет: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проекта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ea typeface="Arial Unicode MS" pitchFamily="34" charset="-128"/>
                          <a:cs typeface="Times New Roman" pitchFamily="18" charset="0"/>
                        </a:rPr>
                        <a:t>?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от начала эксплуатации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ea typeface="Arial Unicode MS" pitchFamily="34" charset="-128"/>
                          <a:cs typeface="Times New Roman" pitchFamily="18" charset="0"/>
                        </a:rPr>
                        <a:t>?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Чистый дисконтированный доход, млн. 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71 204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-12 198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доходности дисконтированных инвестиций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ea typeface="Arial Unicode MS" pitchFamily="34" charset="-128"/>
                          <a:cs typeface="Times New Roman" pitchFamily="18" charset="0"/>
                        </a:rPr>
                        <a:t>2,52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0,86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851920" y="1052736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b="1" cap="all" dirty="0"/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3"/>
          <p:cNvSpPr txBox="1">
            <a:spLocks/>
          </p:cNvSpPr>
          <p:nvPr/>
        </p:nvSpPr>
        <p:spPr>
          <a:xfrm>
            <a:off x="8322827" y="6416893"/>
            <a:ext cx="627062" cy="3778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043095-0124-4117-8799-2379461652DB}" type="slidenum"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7"/>
          <p:cNvSpPr>
            <a:spLocks noGrp="1"/>
          </p:cNvSpPr>
          <p:nvPr>
            <p:ph type="title" idx="4294967295"/>
          </p:nvPr>
        </p:nvSpPr>
        <p:spPr>
          <a:xfrm>
            <a:off x="2411760" y="0"/>
            <a:ext cx="5688632" cy="98072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/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Сопоставление результатов  расчетов</a:t>
            </a:r>
          </a:p>
        </p:txBody>
      </p:sp>
      <p:graphicFrame>
        <p:nvGraphicFramePr>
          <p:cNvPr id="60528" name="Group 112"/>
          <p:cNvGraphicFramePr>
            <a:graphicFrameLocks noGrp="1"/>
          </p:cNvGraphicFramePr>
          <p:nvPr>
            <p:ph idx="4294967295"/>
          </p:nvPr>
        </p:nvGraphicFramePr>
        <p:xfrm>
          <a:off x="755576" y="1988840"/>
          <a:ext cx="7581528" cy="3158634"/>
        </p:xfrm>
        <a:graphic>
          <a:graphicData uri="http://schemas.openxmlformats.org/drawingml/2006/table">
            <a:tbl>
              <a:tblPr/>
              <a:tblGrid>
                <a:gridCol w="3781235"/>
                <a:gridCol w="1061399"/>
                <a:gridCol w="1592099"/>
                <a:gridCol w="1146795"/>
              </a:tblGrid>
              <a:tr h="86409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Показатели эффективности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РЭА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2011 год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Центр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НИКИЭТ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2009 год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северо-запад.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ИНЭИ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2007 год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Центр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Внутренняя норма доходности, %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11.6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13.1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4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доходности дисконтированных  инвестиций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2.52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2,73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3.11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4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Ставка дисконтирования, %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Рисунок 3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3"/>
          <p:cNvSpPr txBox="1">
            <a:spLocks/>
          </p:cNvSpPr>
          <p:nvPr/>
        </p:nvSpPr>
        <p:spPr>
          <a:xfrm>
            <a:off x="8322827" y="6416893"/>
            <a:ext cx="627062" cy="3778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043095-0124-4117-8799-2379461652DB}" type="slidenum"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688632" cy="652934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dirty="0" smtClean="0">
                <a:solidFill>
                  <a:srgbClr val="618DCD"/>
                </a:solidFill>
              </a:rPr>
              <a:t>КРИТИЧЕСКИЕ ЗНАЧЕНИЯ ПАРАМЕТРОВ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/>
              <a:t>РЭА-центр</a:t>
            </a:r>
            <a:r>
              <a:rPr lang="ru-RU" dirty="0" smtClean="0">
                <a:solidFill>
                  <a:srgbClr val="FF0000"/>
                </a:solidFill>
              </a:rPr>
              <a:t>; </a:t>
            </a:r>
            <a:r>
              <a:rPr lang="ru-RU" dirty="0" smtClean="0">
                <a:solidFill>
                  <a:srgbClr val="33CC33"/>
                </a:solidFill>
              </a:rPr>
              <a:t>НИКИЭТ - СЗ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4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ru-RU" sz="2400" b="1" i="1" dirty="0" smtClean="0">
                <a:solidFill>
                  <a:srgbClr val="558ED5"/>
                </a:solidFill>
              </a:rPr>
              <a:t>Падение цены на </a:t>
            </a:r>
            <a:r>
              <a:rPr lang="ru-RU" sz="2400" b="1" i="1" dirty="0" err="1" smtClean="0">
                <a:solidFill>
                  <a:srgbClr val="558ED5"/>
                </a:solidFill>
              </a:rPr>
              <a:t>э-энергию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r>
              <a:rPr lang="ru-RU" sz="2400" b="1" i="1" dirty="0" err="1" smtClean="0">
                <a:solidFill>
                  <a:srgbClr val="558ED5"/>
                </a:solidFill>
              </a:rPr>
              <a:t>на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r>
              <a:rPr lang="ru-RU" sz="2400" b="1" i="1" dirty="0" smtClean="0">
                <a:solidFill>
                  <a:schemeClr val="hlink"/>
                </a:solidFill>
              </a:rPr>
              <a:t>82%,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r>
              <a:rPr lang="ru-RU" sz="2400" b="1" i="1" dirty="0" smtClean="0">
                <a:solidFill>
                  <a:srgbClr val="33CC33"/>
                </a:solidFill>
              </a:rPr>
              <a:t>96%;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</a:p>
          <a:p>
            <a:pPr eaLnBrk="1" hangingPunct="1"/>
            <a:r>
              <a:rPr lang="ru-RU" sz="2400" b="1" i="1" dirty="0" smtClean="0">
                <a:solidFill>
                  <a:srgbClr val="558ED5"/>
                </a:solidFill>
              </a:rPr>
              <a:t>Падение цены на тепло на </a:t>
            </a:r>
            <a:r>
              <a:rPr lang="ru-RU" sz="2400" b="1" i="1" dirty="0" smtClean="0">
                <a:solidFill>
                  <a:schemeClr val="hlink"/>
                </a:solidFill>
              </a:rPr>
              <a:t>96%,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r>
              <a:rPr lang="ru-RU" sz="2400" b="1" i="1" dirty="0" smtClean="0">
                <a:solidFill>
                  <a:srgbClr val="33CC33"/>
                </a:solidFill>
              </a:rPr>
              <a:t>100%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</a:p>
          <a:p>
            <a:pPr eaLnBrk="1" hangingPunct="1"/>
            <a:r>
              <a:rPr lang="ru-RU" sz="2400" b="1" i="1" dirty="0" smtClean="0">
                <a:solidFill>
                  <a:srgbClr val="558ED5"/>
                </a:solidFill>
              </a:rPr>
              <a:t>Сокращение отпуска электрической энергии на </a:t>
            </a:r>
            <a:r>
              <a:rPr lang="ru-RU" sz="2400" b="1" i="1" dirty="0" smtClean="0">
                <a:solidFill>
                  <a:schemeClr val="hlink"/>
                </a:solidFill>
              </a:rPr>
              <a:t>82%, </a:t>
            </a:r>
            <a:r>
              <a:rPr lang="ru-RU" sz="2400" b="1" i="1" dirty="0" smtClean="0">
                <a:solidFill>
                  <a:srgbClr val="33CC33"/>
                </a:solidFill>
              </a:rPr>
              <a:t>58 %;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endParaRPr lang="ru-RU" sz="2400" b="1" i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ru-RU" sz="2400" b="1" i="1" dirty="0" smtClean="0">
                <a:solidFill>
                  <a:srgbClr val="558ED5"/>
                </a:solidFill>
              </a:rPr>
              <a:t>Рост капвложений на </a:t>
            </a:r>
            <a:r>
              <a:rPr lang="ru-RU" sz="2400" b="1" i="1" dirty="0" smtClean="0">
                <a:solidFill>
                  <a:schemeClr val="hlink"/>
                </a:solidFill>
              </a:rPr>
              <a:t>90%, </a:t>
            </a:r>
            <a:r>
              <a:rPr lang="ru-RU" sz="2400" b="1" i="1" dirty="0" smtClean="0">
                <a:solidFill>
                  <a:srgbClr val="33CC33"/>
                </a:solidFill>
              </a:rPr>
              <a:t>172 %;</a:t>
            </a:r>
            <a:r>
              <a:rPr lang="ru-RU" sz="2400" b="1" i="1" dirty="0" smtClean="0">
                <a:solidFill>
                  <a:srgbClr val="558ED5"/>
                </a:solidFill>
              </a:rPr>
              <a:t> </a:t>
            </a:r>
            <a:endParaRPr lang="ru-RU" sz="2400" b="1" i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ru-RU" sz="2400" b="1" i="1" dirty="0" smtClean="0">
                <a:solidFill>
                  <a:srgbClr val="558ED5"/>
                </a:solidFill>
              </a:rPr>
              <a:t>Увеличение эксплуатационных затрат на </a:t>
            </a:r>
            <a:r>
              <a:rPr lang="ru-RU" sz="2400" b="1" i="1" dirty="0" smtClean="0">
                <a:solidFill>
                  <a:schemeClr val="hlink"/>
                </a:solidFill>
              </a:rPr>
              <a:t>330%</a:t>
            </a:r>
            <a:r>
              <a:rPr lang="ru-RU" sz="2400" b="1" i="1" dirty="0" smtClean="0">
                <a:solidFill>
                  <a:srgbClr val="558ED5"/>
                </a:solidFill>
              </a:rPr>
              <a:t>, </a:t>
            </a:r>
            <a:r>
              <a:rPr lang="ru-RU" sz="2400" b="1" i="1" dirty="0" smtClean="0">
                <a:solidFill>
                  <a:srgbClr val="33CC33"/>
                </a:solidFill>
              </a:rPr>
              <a:t>384%.</a:t>
            </a:r>
          </a:p>
          <a:p>
            <a:pPr>
              <a:buFont typeface="Wingdings" pitchFamily="2" charset="2"/>
              <a:buChar char="§"/>
            </a:pP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15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5760640" cy="908720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srgbClr val="618DCD"/>
                </a:solidFill>
              </a:rPr>
              <a:t>Сопоставление АТЭЦ и ПГУ ТЭЦ</a:t>
            </a:r>
            <a:r>
              <a:rPr lang="en-US" sz="2800" dirty="0" smtClean="0">
                <a:solidFill>
                  <a:srgbClr val="618DCD"/>
                </a:solidFill>
              </a:rPr>
              <a:t/>
            </a:r>
            <a:br>
              <a:rPr lang="en-US" sz="2800" dirty="0" smtClean="0">
                <a:solidFill>
                  <a:srgbClr val="618DCD"/>
                </a:solidFill>
              </a:rPr>
            </a:br>
            <a:r>
              <a:rPr lang="en-US" dirty="0" smtClean="0">
                <a:solidFill>
                  <a:srgbClr val="618DCD"/>
                </a:solidFill>
              </a:rPr>
              <a:t>(</a:t>
            </a:r>
            <a:r>
              <a:rPr lang="ru-RU" dirty="0" smtClean="0">
                <a:solidFill>
                  <a:srgbClr val="618DCD"/>
                </a:solidFill>
              </a:rPr>
              <a:t>ИНЭИ, газ, центр, базовый год 2007)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340768"/>
            <a:ext cx="7344816" cy="45259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Удельные капвложения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ПГУ ТЭЦ    1200 – 1500 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$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/кВт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АТЭЦ         1530 – 2400 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$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/кВт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Дисконт 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5%,  8%,  10%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Временные уровни      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2020г.,  2030 г.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Прогнозные цены на газ 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2020г. - 180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$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т.у.т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;  2030 г.– 215 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$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ru-RU" sz="20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т.у.т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Тариф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ы э-э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/кВтч     2020 г. 7.2 -7.7;     2030г.  7.3-7.8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тепло </a:t>
            </a:r>
            <a:r>
              <a:rPr lang="en-US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$</a:t>
            </a:r>
            <a:r>
              <a:rPr lang="ru-RU" sz="2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/Гкал  2020  31-50;           2030  32-54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endParaRPr lang="ru-RU" sz="1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16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6" name="Рисунок 5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971600" y="1948771"/>
            <a:ext cx="734481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b="1" i="1" dirty="0">
                <a:solidFill>
                  <a:srgbClr val="0070C0"/>
                </a:solidFill>
                <a:cs typeface="Times New Roman" pitchFamily="18" charset="0"/>
              </a:rPr>
              <a:t>Атомная ТЭЦ (по показателям ИДДЗ) существенно эффективнее ПГУ ТЭЦ  (до 1.6 раз в 2020-2030 гг). для условий Центра (при дисконте 5%). Изменение исходных данных в широком диапазоне не повлияли на ранжировку ПГУ ТЭЦ и АТЭЦ по степени экономичности, что свидетельствует об устойчивости полученных решений.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0"/>
            <a:ext cx="5544616" cy="9807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АТЭЦ – ПГУ ТЭЦ</a:t>
            </a:r>
            <a:r>
              <a:rPr lang="ru-RU" sz="16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6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dirty="0" smtClean="0">
                <a:solidFill>
                  <a:srgbClr val="0000FF"/>
                </a:solidFill>
              </a:rPr>
              <a:t>ИНЭИ, газ, центр (Теплоэнергетика, №8, 2011)</a:t>
            </a:r>
            <a:endParaRPr lang="ru-RU" sz="1600" b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772816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70C0"/>
                </a:solidFill>
                <a:cs typeface="Times New Roman" pitchFamily="18" charset="0"/>
              </a:rPr>
              <a:t>Расчеты, выполненные на примере  Центрального района с учетом рассмотрения среднесрочной и долгосрочной перспективы, показали  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существенные </a:t>
            </a:r>
            <a:r>
              <a:rPr lang="ru-RU" sz="2400" b="1" i="1" dirty="0">
                <a:solidFill>
                  <a:srgbClr val="0070C0"/>
                </a:solidFill>
                <a:cs typeface="Times New Roman" pitchFamily="18" charset="0"/>
              </a:rPr>
              <a:t>экономические преимущества 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комбинированной </a:t>
            </a:r>
            <a:r>
              <a:rPr lang="ru-RU" sz="2400" b="1" i="1" dirty="0">
                <a:solidFill>
                  <a:srgbClr val="0070C0"/>
                </a:solidFill>
                <a:cs typeface="Times New Roman" pitchFamily="18" charset="0"/>
              </a:rPr>
              <a:t>схемы:  суммарный доход (с учетом дисконта)  при комбинированной схеме может превышать от 2 до 3.7  раз доход при раздельной 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схеме.</a:t>
            </a:r>
            <a:endParaRPr lang="ru-RU" sz="2400" b="1" i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0"/>
            <a:ext cx="5616624" cy="908720"/>
          </a:xfrm>
        </p:spPr>
        <p:txBody>
          <a:bodyPr>
            <a:normAutofit/>
          </a:bodyPr>
          <a:lstStyle/>
          <a:p>
            <a:pPr algn="ctr"/>
            <a:r>
              <a:rPr lang="ru-RU" sz="1800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Комбинированная – раздельная схемы</a:t>
            </a: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>
                <a:solidFill>
                  <a:srgbClr val="0000FF"/>
                </a:solidFill>
              </a:rPr>
              <a:t>ИНЭИ (Теплоэнергетика, № 12,2011)</a:t>
            </a:r>
            <a:endParaRPr lang="ru-RU" sz="1800" cap="all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18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3768" y="0"/>
            <a:ext cx="5616624" cy="90872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algn="ctr" eaLnBrk="1" fontAlgn="auto" hangingPunct="1">
              <a:lnSpc>
                <a:spcPts val="2200"/>
              </a:lnSpc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Замещение региональных </a:t>
            </a:r>
            <a:b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</a:br>
            <a:r>
              <a:rPr lang="ru-RU" b="1" cap="all" dirty="0" err="1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когенерационных</a:t>
            </a:r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мощностей</a:t>
            </a:r>
            <a:endParaRPr lang="ru-RU" b="1" cap="all" dirty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83568" y="1196752"/>
            <a:ext cx="7992888" cy="5184576"/>
          </a:xfrm>
          <a:prstGeom prst="rect">
            <a:avLst/>
          </a:prstGeom>
          <a:noFill/>
        </p:spPr>
        <p:txBody>
          <a:bodyPr>
            <a:normAutofit fontScale="92500"/>
          </a:bodyPr>
          <a:lstStyle/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6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Технико-экономический анализ для </a:t>
            </a:r>
            <a:r>
              <a:rPr lang="en-US" sz="26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1</a:t>
            </a:r>
            <a:r>
              <a:rPr lang="ru-RU" sz="26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4</a:t>
            </a:r>
            <a:r>
              <a:rPr lang="en-US" sz="26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lang="ru-RU" sz="26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городов </a:t>
            </a:r>
            <a:r>
              <a:rPr lang="ru-RU" sz="18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/>
            </a:r>
            <a:br>
              <a:rPr lang="ru-RU" sz="1800" b="1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</a:br>
            <a:r>
              <a:rPr lang="ru-RU" sz="2200" dirty="0" err="1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Внипиэнергопром</a:t>
            </a:r>
            <a:r>
              <a:rPr lang="ru-RU" sz="2200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, Российское теплоснабжение, </a:t>
            </a:r>
            <a:r>
              <a:rPr lang="ru-RU" sz="2200" dirty="0" err="1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Ростехнадзор</a:t>
            </a:r>
            <a:r>
              <a:rPr lang="ru-RU" sz="2200" dirty="0" smtClean="0">
                <a:solidFill>
                  <a:srgbClr val="0000CC"/>
                </a:solidFill>
                <a:latin typeface="Calibri" pitchFamily="34" charset="0"/>
                <a:ea typeface="+mj-ea"/>
                <a:cs typeface="Calibri" pitchFamily="34" charset="0"/>
              </a:rPr>
              <a:t>, </a:t>
            </a:r>
            <a:r>
              <a:rPr lang="ru-RU" sz="2200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ИНЭИ</a:t>
            </a:r>
            <a:endParaRPr lang="ru-RU" sz="2200" b="1" i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60000"/>
              </a:lnSpc>
              <a:spcBef>
                <a:spcPct val="25000"/>
              </a:spcBef>
              <a:buFontTx/>
              <a:buNone/>
              <a:defRPr/>
            </a:pPr>
            <a:endParaRPr lang="ru-RU" sz="2000" b="1" i="1" dirty="0" smtClean="0">
              <a:solidFill>
                <a:srgbClr val="0070C0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 algn="ctr" eaLnBrk="1" hangingPunct="1">
              <a:lnSpc>
                <a:spcPct val="60000"/>
              </a:lnSpc>
              <a:spcBef>
                <a:spcPct val="25000"/>
              </a:spcBef>
              <a:buFontTx/>
              <a:buNone/>
              <a:defRPr/>
            </a:pPr>
            <a:r>
              <a:rPr lang="ru-RU" sz="2000" b="1" i="1" dirty="0" smtClean="0">
                <a:solidFill>
                  <a:srgbClr val="0070C0"/>
                </a:solidFill>
                <a:latin typeface="Calibri" pitchFamily="34" charset="0"/>
                <a:ea typeface="+mj-ea"/>
                <a:cs typeface="Calibri" pitchFamily="34" charset="0"/>
              </a:rPr>
              <a:t>ОПРЕДЕЛЕНЫ:</a:t>
            </a:r>
          </a:p>
          <a:p>
            <a:pPr algn="ctr" eaLnBrk="1" hangingPunct="1">
              <a:lnSpc>
                <a:spcPct val="60000"/>
              </a:lnSpc>
              <a:spcBef>
                <a:spcPct val="25000"/>
              </a:spcBef>
              <a:buFontTx/>
              <a:buNone/>
              <a:defRPr/>
            </a:pPr>
            <a:endParaRPr lang="ru-RU" sz="2000" b="1" i="1" dirty="0" smtClean="0">
              <a:solidFill>
                <a:srgbClr val="0070C0"/>
              </a:solidFill>
              <a:latin typeface="Calibri" pitchFamily="34" charset="0"/>
              <a:ea typeface="+mj-ea"/>
              <a:cs typeface="Calibri" pitchFamily="34" charset="0"/>
            </a:endParaRPr>
          </a:p>
          <a:p>
            <a:pPr marL="265113" indent="-265113" eaLnBrk="1" hangingPunct="1">
              <a:lnSpc>
                <a:spcPts val="204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характеристики существующих региональных энергоисточников</a:t>
            </a:r>
            <a:r>
              <a:rPr lang="en-US" sz="2400" b="1" i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и энергосистем;</a:t>
            </a:r>
          </a:p>
          <a:p>
            <a:pPr marL="265113" indent="-265113" eaLnBrk="1" hangingPunct="1">
              <a:lnSpc>
                <a:spcPts val="2040"/>
              </a:lnSpc>
              <a:spcBef>
                <a:spcPts val="0"/>
              </a:spcBef>
              <a:buFont typeface="Arial" pitchFamily="34" charset="0"/>
              <a:buChar char="•"/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показатели работы оборудования на  ТЭЦ,  планы модернизации, сроки  вывода из эксплуатации;</a:t>
            </a:r>
          </a:p>
          <a:p>
            <a:pPr marL="265113" indent="-265113">
              <a:lnSpc>
                <a:spcPts val="2040"/>
              </a:lnSpc>
              <a:spcBef>
                <a:spcPts val="0"/>
              </a:spcBef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уровни и структура тепловых нагрузок  до 2030 г.;</a:t>
            </a:r>
          </a:p>
          <a:p>
            <a:pPr marL="265113" indent="-265113" eaLnBrk="1" hangingPunct="1">
              <a:lnSpc>
                <a:spcPts val="2040"/>
              </a:lnSpc>
              <a:spcBef>
                <a:spcPts val="0"/>
              </a:spcBef>
              <a:buFont typeface="Arial" pitchFamily="34" charset="0"/>
              <a:buChar char="•"/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уровни перспективных цен на органическое топливо, тепло и электроэнергию на розничном рынке;</a:t>
            </a:r>
          </a:p>
          <a:p>
            <a:pPr marL="265113" indent="-265113" eaLnBrk="1" hangingPunct="1">
              <a:lnSpc>
                <a:spcPts val="2040"/>
              </a:lnSpc>
              <a:spcBef>
                <a:spcPts val="0"/>
              </a:spcBef>
              <a:buFont typeface="Arial" pitchFamily="34" charset="0"/>
              <a:buChar char="•"/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экологические факторы;</a:t>
            </a:r>
          </a:p>
          <a:p>
            <a:pPr marL="265113" indent="-265113" eaLnBrk="1" hangingPunct="1">
              <a:lnSpc>
                <a:spcPts val="2040"/>
              </a:lnSpc>
              <a:spcBef>
                <a:spcPts val="0"/>
              </a:spcBef>
              <a:buFont typeface="Arial" pitchFamily="34" charset="0"/>
              <a:buChar char="•"/>
              <a:tabLst>
                <a:tab pos="265113" algn="l"/>
              </a:tabLst>
              <a:defRPr/>
            </a:pP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коммерческая перспективность сооружения АТЭЦ.</a:t>
            </a:r>
          </a:p>
          <a:p>
            <a:pPr algn="ctr" eaLnBrk="1" hangingPunct="1">
              <a:lnSpc>
                <a:spcPct val="110000"/>
              </a:lnSpc>
              <a:spcBef>
                <a:spcPct val="25000"/>
              </a:spcBef>
              <a:buFont typeface="Arial" pitchFamily="34" charset="0"/>
              <a:buChar char="•"/>
              <a:defRPr/>
            </a:pPr>
            <a:endParaRPr lang="ru-RU" sz="27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60000"/>
              </a:lnSpc>
              <a:spcBef>
                <a:spcPct val="25000"/>
              </a:spcBef>
              <a:buFont typeface="Arial" pitchFamily="34" charset="0"/>
              <a:buChar char="•"/>
              <a:defRPr/>
            </a:pPr>
            <a:endParaRPr lang="en-US" sz="27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sz="27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91EA05-B174-4CFA-A35E-F54B2473F2B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19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527751" cy="422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91EA05-B174-4CFA-A35E-F54B2473F2B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4" name="Рисунок 3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11760" y="260648"/>
            <a:ext cx="5688632" cy="5760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>Энергосистема России</a:t>
            </a:r>
            <a:endParaRPr kumimoji="0" lang="el-GR" sz="20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3768" y="0"/>
            <a:ext cx="5616624" cy="90872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algn="ctr" eaLnBrk="1" fontAlgn="auto" hangingPunct="1">
              <a:lnSpc>
                <a:spcPts val="2200"/>
              </a:lnSpc>
              <a:spcAft>
                <a:spcPts val="0"/>
              </a:spcAft>
              <a:defRPr/>
            </a:pPr>
            <a:r>
              <a:rPr lang="ru-RU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Замещение региональных когенерационных мощностей Среднесрочная перспектива</a:t>
            </a:r>
            <a:endParaRPr lang="ru-RU" b="1" cap="all" dirty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4294967295"/>
          </p:nvPr>
        </p:nvSpPr>
        <p:spPr>
          <a:xfrm>
            <a:off x="683568" y="1268760"/>
            <a:ext cx="7920880" cy="5040560"/>
          </a:xfrm>
          <a:prstGeom prst="rect">
            <a:avLst/>
          </a:prstGeo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0" indent="0" algn="ctr" eaLnBrk="1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Tx/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Иваново</a:t>
            </a:r>
            <a:r>
              <a:rPr lang="en-US" sz="2000" b="1" dirty="0" smtClean="0">
                <a:solidFill>
                  <a:srgbClr val="0070C0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smtClean="0">
                <a:solidFill>
                  <a:srgbClr val="BD0303"/>
                </a:solidFill>
              </a:rPr>
              <a:t>Ульяновск</a:t>
            </a:r>
            <a:r>
              <a:rPr lang="en-US" sz="2000" b="1" dirty="0" smtClean="0">
                <a:solidFill>
                  <a:srgbClr val="BD0303"/>
                </a:solidFill>
              </a:rPr>
              <a:t> (3)</a:t>
            </a:r>
            <a:r>
              <a:rPr lang="ru-RU" sz="2000" b="1" dirty="0" smtClean="0">
                <a:solidFill>
                  <a:srgbClr val="0070C0"/>
                </a:solidFill>
              </a:rPr>
              <a:t>, Ярославль</a:t>
            </a:r>
            <a:r>
              <a:rPr lang="en-US" sz="2000" b="1" dirty="0" smtClean="0">
                <a:solidFill>
                  <a:srgbClr val="0070C0"/>
                </a:solidFill>
              </a:rPr>
              <a:t> (3)</a:t>
            </a:r>
            <a:r>
              <a:rPr lang="ru-RU" sz="2000" b="1" dirty="0" smtClean="0">
                <a:solidFill>
                  <a:srgbClr val="0070C0"/>
                </a:solidFill>
              </a:rPr>
              <a:t>, Курган</a:t>
            </a:r>
            <a:r>
              <a:rPr lang="en-US" sz="2000" b="1" dirty="0" smtClean="0">
                <a:solidFill>
                  <a:srgbClr val="0070C0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BD0303"/>
                </a:solidFill>
              </a:rPr>
              <a:t>Архангельск</a:t>
            </a:r>
            <a:r>
              <a:rPr lang="en-US" sz="2000" b="1" dirty="0" smtClean="0">
                <a:solidFill>
                  <a:srgbClr val="BD0303"/>
                </a:solidFill>
              </a:rPr>
              <a:t> (4)</a:t>
            </a:r>
            <a:r>
              <a:rPr lang="ru-RU" sz="2000" b="1" dirty="0" smtClean="0">
                <a:solidFill>
                  <a:srgbClr val="0070C0"/>
                </a:solidFill>
              </a:rPr>
              <a:t>, Вятка</a:t>
            </a:r>
            <a:r>
              <a:rPr lang="en-US" sz="2000" b="1" dirty="0" smtClean="0">
                <a:solidFill>
                  <a:srgbClr val="0070C0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Комсомольск на Амуре</a:t>
            </a:r>
            <a:r>
              <a:rPr lang="en-US" sz="2000" b="1" dirty="0" smtClean="0">
                <a:solidFill>
                  <a:srgbClr val="0070C0"/>
                </a:solidFill>
              </a:rPr>
              <a:t> (3)</a:t>
            </a:r>
            <a:r>
              <a:rPr lang="ru-RU" sz="2000" b="1" dirty="0" smtClean="0">
                <a:solidFill>
                  <a:srgbClr val="0070C0"/>
                </a:solidFill>
              </a:rPr>
              <a:t>,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 Мурманск</a:t>
            </a:r>
            <a:r>
              <a:rPr lang="en-US" sz="2000" b="1" dirty="0" smtClean="0">
                <a:solidFill>
                  <a:srgbClr val="0070C0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</a:t>
            </a:r>
            <a:r>
              <a:rPr lang="ru-RU" sz="2000" b="1" dirty="0" smtClean="0">
                <a:solidFill>
                  <a:srgbClr val="BD0303"/>
                </a:solidFill>
              </a:rPr>
              <a:t>Тверь</a:t>
            </a:r>
            <a:r>
              <a:rPr lang="en-US" sz="2000" b="1" dirty="0" smtClean="0">
                <a:solidFill>
                  <a:srgbClr val="BD0303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Казань</a:t>
            </a:r>
            <a:r>
              <a:rPr lang="en-US" sz="2000" b="1" dirty="0" smtClean="0">
                <a:solidFill>
                  <a:srgbClr val="0070C0"/>
                </a:solidFill>
              </a:rPr>
              <a:t> (3)</a:t>
            </a:r>
            <a:r>
              <a:rPr lang="ru-RU" sz="2000" b="1" dirty="0" smtClean="0">
                <a:solidFill>
                  <a:srgbClr val="0070C0"/>
                </a:solidFill>
              </a:rPr>
              <a:t>, Уфа</a:t>
            </a:r>
            <a:r>
              <a:rPr lang="en-US" sz="2000" b="1" dirty="0" smtClean="0">
                <a:solidFill>
                  <a:srgbClr val="0070C0"/>
                </a:solidFill>
              </a:rPr>
              <a:t> (4)</a:t>
            </a:r>
            <a:r>
              <a:rPr lang="ru-RU" sz="2000" b="1" dirty="0" smtClean="0">
                <a:solidFill>
                  <a:srgbClr val="0070C0"/>
                </a:solidFill>
              </a:rPr>
              <a:t>, Ижевск</a:t>
            </a:r>
            <a:r>
              <a:rPr lang="en-US" sz="2000" b="1" dirty="0" smtClean="0">
                <a:solidFill>
                  <a:srgbClr val="0070C0"/>
                </a:solidFill>
              </a:rPr>
              <a:t> (2)</a:t>
            </a:r>
            <a:r>
              <a:rPr lang="ru-RU" sz="2000" b="1" dirty="0" smtClean="0">
                <a:solidFill>
                  <a:srgbClr val="0070C0"/>
                </a:solidFill>
              </a:rPr>
              <a:t>, Хабаровск</a:t>
            </a:r>
            <a:r>
              <a:rPr lang="en-US" sz="2000" b="1" dirty="0" smtClean="0">
                <a:solidFill>
                  <a:srgbClr val="0070C0"/>
                </a:solidFill>
              </a:rPr>
              <a:t> (4)</a:t>
            </a:r>
            <a:r>
              <a:rPr lang="ru-RU" sz="2000" b="1" dirty="0" smtClean="0">
                <a:solidFill>
                  <a:srgbClr val="0070C0"/>
                </a:solidFill>
              </a:rPr>
              <a:t>; </a:t>
            </a:r>
            <a:r>
              <a:rPr lang="ru-RU" sz="2000" b="1" dirty="0" smtClean="0">
                <a:solidFill>
                  <a:srgbClr val="BD0303"/>
                </a:solidFill>
              </a:rPr>
              <a:t>Пермь</a:t>
            </a:r>
            <a:r>
              <a:rPr lang="ru-RU" sz="2000" b="1" dirty="0" smtClean="0">
                <a:solidFill>
                  <a:srgbClr val="0070C0"/>
                </a:solidFill>
              </a:rPr>
              <a:t> (</a:t>
            </a:r>
            <a:r>
              <a:rPr lang="ru-RU" sz="2000" b="1" dirty="0" smtClean="0">
                <a:solidFill>
                  <a:srgbClr val="FF0000"/>
                </a:solidFill>
              </a:rPr>
              <a:t>2</a:t>
            </a:r>
            <a:r>
              <a:rPr lang="ru-RU" sz="2000" b="1" dirty="0" smtClean="0">
                <a:solidFill>
                  <a:srgbClr val="0070C0"/>
                </a:solidFill>
              </a:rPr>
              <a:t>)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2000" b="1" dirty="0" smtClean="0">
              <a:solidFill>
                <a:srgbClr val="0000CC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2000" b="1" dirty="0" smtClean="0">
              <a:solidFill>
                <a:srgbClr val="0000CC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endParaRPr lang="ru-RU" sz="2000" b="1" dirty="0" smtClean="0">
              <a:solidFill>
                <a:srgbClr val="0000CC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 smtClean="0">
                <a:solidFill>
                  <a:srgbClr val="0000CC"/>
                </a:solidFill>
              </a:rPr>
              <a:t>Вывод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Ёмкость рассмотренного рынка достаточна  </a:t>
            </a:r>
            <a:br>
              <a:rPr lang="ru-RU" sz="2400" b="1" dirty="0" smtClean="0">
                <a:solidFill>
                  <a:srgbClr val="0000FF"/>
                </a:solidFill>
              </a:rPr>
            </a:br>
            <a:r>
              <a:rPr lang="ru-RU" sz="2400" b="1" dirty="0" smtClean="0">
                <a:solidFill>
                  <a:srgbClr val="0000FF"/>
                </a:solidFill>
              </a:rPr>
              <a:t>для  38 базовых атомных теплофикационных энергоблоков  (9 -10% ЭС-2030)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 marL="0" indent="0"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91EA05-B174-4CFA-A35E-F54B2473F2B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20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2411760" y="0"/>
            <a:ext cx="5616624" cy="98072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Пилотный проект</a:t>
            </a:r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611560" y="1412776"/>
            <a:ext cx="7776864" cy="4752528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Arial" pitchFamily="34" charset="0"/>
              <a:buNone/>
            </a:pPr>
            <a:r>
              <a:rPr lang="ru-RU" sz="2400" dirty="0" smtClean="0">
                <a:solidFill>
                  <a:srgbClr val="0070C0"/>
                </a:solidFill>
                <a:cs typeface="Times New Roman" pitchFamily="18" charset="0"/>
              </a:rPr>
              <a:t>    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Учитывая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 новизну и пилотный характер АТЭЦ и актуальность проблемы когенерации электрической и тепловой энергии на базе ядерного топлива, предлагаем включить один двухблочный модуль 2х250 МВт пилотной  АТЭЦ в раздел Генеральной схемы «Инновационное развитие и техническая политика» в состав осваиваемых демонстрационных проектов», финансируемых преимущественно из бюджета. </a:t>
            </a:r>
          </a:p>
          <a:p>
            <a:pPr marL="0" indent="0" algn="r" eaLnBrk="1" hangingPunct="1">
              <a:buFont typeface="Arial" pitchFamily="34" charset="0"/>
              <a:buNone/>
            </a:pPr>
            <a:r>
              <a:rPr lang="ru-RU" sz="1700" i="1" dirty="0" smtClean="0">
                <a:solidFill>
                  <a:srgbClr val="0070C0"/>
                </a:solidFill>
                <a:cs typeface="Times New Roman" pitchFamily="18" charset="0"/>
              </a:rPr>
              <a:t>         письмо  АПБЭ Минэнерго. 01.06.10 № А-06/244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21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0"/>
            <a:ext cx="5688632" cy="980728"/>
          </a:xfrm>
        </p:spPr>
        <p:txBody>
          <a:bodyPr>
            <a:normAutofit/>
          </a:bodyPr>
          <a:lstStyle/>
          <a:p>
            <a:pPr algn="ctr">
              <a:lnSpc>
                <a:spcPts val="2200"/>
              </a:lnSpc>
            </a:pPr>
            <a:r>
              <a:rPr lang="ru-RU" b="1" cap="all" dirty="0" smtClean="0">
                <a:solidFill>
                  <a:srgbClr val="0000CC"/>
                </a:solidFill>
              </a:rPr>
              <a:t>ЗАКЛЮЧЕНИЕ</a:t>
            </a:r>
            <a:endParaRPr lang="ru-RU" b="1" cap="all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7618040" cy="4896544"/>
          </a:xfrm>
          <a:noFill/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66FF"/>
                </a:solidFill>
              </a:rPr>
              <a:t>Масштабный выход АСММ в сектор региональной </a:t>
            </a:r>
            <a:r>
              <a:rPr lang="ru-RU" sz="2000" b="1" i="1" dirty="0" err="1" smtClean="0">
                <a:solidFill>
                  <a:srgbClr val="0066FF"/>
                </a:solidFill>
              </a:rPr>
              <a:t>когенерационной</a:t>
            </a:r>
            <a:r>
              <a:rPr lang="ru-RU" sz="2000" b="1" i="1" dirty="0" smtClean="0">
                <a:solidFill>
                  <a:srgbClr val="0066FF"/>
                </a:solidFill>
              </a:rPr>
              <a:t> энергетики явится крупным, высоко социально значимым  инфраструктурным инновационным инвестиционным проектом, который может дать: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66FF"/>
                </a:solidFill>
              </a:rPr>
              <a:t>  кардинальное расширение сферы применения атомных </a:t>
            </a:r>
            <a:r>
              <a:rPr lang="ru-RU" sz="2000" b="1" i="1" dirty="0" err="1" smtClean="0">
                <a:solidFill>
                  <a:srgbClr val="0066FF"/>
                </a:solidFill>
              </a:rPr>
              <a:t>энергоисточников</a:t>
            </a:r>
            <a:r>
              <a:rPr lang="ru-RU" sz="2000" b="1" i="1" dirty="0" smtClean="0">
                <a:solidFill>
                  <a:srgbClr val="0066FF"/>
                </a:solidFill>
              </a:rPr>
              <a:t> в отечественной энергетике и за рубежом;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66FF"/>
                </a:solidFill>
              </a:rPr>
              <a:t>существенное повышение экономической и коммерческой эффективности атомных </a:t>
            </a:r>
            <a:r>
              <a:rPr lang="ru-RU" sz="2000" b="1" i="1" dirty="0" err="1" smtClean="0">
                <a:solidFill>
                  <a:srgbClr val="0066FF"/>
                </a:solidFill>
              </a:rPr>
              <a:t>энергоисточников</a:t>
            </a:r>
            <a:r>
              <a:rPr lang="ru-RU" sz="2000" b="1" i="1" dirty="0" smtClean="0">
                <a:solidFill>
                  <a:srgbClr val="0066FF"/>
                </a:solidFill>
              </a:rPr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66FF"/>
                </a:solidFill>
              </a:rPr>
              <a:t>масштабное вытеснение органического топлива;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66FF"/>
                </a:solidFill>
              </a:rPr>
              <a:t>значительное улучшение экологической обстановки в регионах;</a:t>
            </a: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66FF"/>
                </a:solidFill>
              </a:rPr>
              <a:t>серьезный вклад в решение важной социальной задач регионов, мощный  стимул к развитию современных производств и подготовки </a:t>
            </a:r>
            <a:r>
              <a:rPr lang="ru-RU" sz="2000" b="1" i="1" dirty="0" err="1" smtClean="0">
                <a:solidFill>
                  <a:srgbClr val="0066FF"/>
                </a:solidFill>
              </a:rPr>
              <a:t>высококвалифицрованных</a:t>
            </a:r>
            <a:r>
              <a:rPr lang="ru-RU" sz="2000" b="1" i="1" dirty="0" smtClean="0">
                <a:solidFill>
                  <a:srgbClr val="0066FF"/>
                </a:solidFill>
              </a:rPr>
              <a:t> кадров</a:t>
            </a:r>
            <a:r>
              <a:rPr lang="ru-RU" sz="2000" b="1" i="1" dirty="0" smtClean="0">
                <a:solidFill>
                  <a:srgbClr val="0033CC"/>
                </a:solidFill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66FF"/>
                </a:solidFill>
              </a:rPr>
              <a:t> Необходимо начинать с реализации  </a:t>
            </a:r>
            <a:r>
              <a:rPr lang="ru-RU" sz="2000" b="1" i="1" dirty="0" err="1" smtClean="0">
                <a:solidFill>
                  <a:srgbClr val="0066FF"/>
                </a:solidFill>
              </a:rPr>
              <a:t>пилотной</a:t>
            </a:r>
            <a:r>
              <a:rPr lang="ru-RU" sz="2000" b="1" i="1" dirty="0" smtClean="0">
                <a:solidFill>
                  <a:srgbClr val="0066FF"/>
                </a:solidFill>
              </a:rPr>
              <a:t> АТЭЦ в кооперации НИКИЭТ, ОКБ «Гидропресс», СПб АЭП и НИИАР</a:t>
            </a: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0066FF"/>
                </a:solidFill>
              </a:rPr>
              <a:t>Принимается </a:t>
            </a:r>
            <a:r>
              <a:rPr lang="ru-RU" sz="2000" b="1" i="1" smtClean="0">
                <a:solidFill>
                  <a:srgbClr val="0066FF"/>
                </a:solidFill>
              </a:rPr>
              <a:t>политическое стратегическое решение </a:t>
            </a:r>
            <a:r>
              <a:rPr lang="ru-RU" sz="2000" b="1" i="1" dirty="0" smtClean="0">
                <a:solidFill>
                  <a:srgbClr val="0066FF"/>
                </a:solidFill>
              </a:rPr>
              <a:t>– Кириенко С.В., </a:t>
            </a:r>
            <a:r>
              <a:rPr lang="ru-RU" sz="2000" b="1" i="1" smtClean="0">
                <a:solidFill>
                  <a:srgbClr val="0066FF"/>
                </a:solidFill>
              </a:rPr>
              <a:t>Рогозин </a:t>
            </a:r>
            <a:r>
              <a:rPr lang="ru-RU" sz="2000" b="1" i="1" smtClean="0">
                <a:solidFill>
                  <a:srgbClr val="0066FF"/>
                </a:solidFill>
              </a:rPr>
              <a:t>Д.О. </a:t>
            </a:r>
            <a:r>
              <a:rPr lang="ru-RU" sz="2000" b="1" i="1" dirty="0" smtClean="0">
                <a:solidFill>
                  <a:srgbClr val="0066FF"/>
                </a:solidFill>
              </a:rPr>
              <a:t>(АСИ)</a:t>
            </a:r>
          </a:p>
          <a:p>
            <a:pPr>
              <a:buFont typeface="Wingdings" pitchFamily="2" charset="2"/>
              <a:buChar char="v"/>
            </a:pPr>
            <a:endParaRPr lang="ru-RU" sz="2000" b="1" i="1" dirty="0" smtClean="0">
              <a:solidFill>
                <a:srgbClr val="0066FF"/>
              </a:solidFill>
            </a:endParaRPr>
          </a:p>
          <a:p>
            <a:endParaRPr lang="ru-RU" sz="2000" b="1" i="1" dirty="0" smtClean="0">
              <a:solidFill>
                <a:srgbClr val="0033CC"/>
              </a:solidFill>
            </a:endParaRPr>
          </a:p>
          <a:p>
            <a:pPr>
              <a:buNone/>
            </a:pP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22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5400600" cy="908720"/>
          </a:xfrm>
        </p:spPr>
        <p:txBody>
          <a:bodyPr>
            <a:normAutofit/>
          </a:bodyPr>
          <a:lstStyle/>
          <a:p>
            <a:pPr algn="ctr"/>
            <a:r>
              <a:rPr lang="ru-RU" sz="2400" b="1" cap="all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Н.А.Доллежаль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348880"/>
            <a:ext cx="7920880" cy="2520280"/>
          </a:xfrm>
        </p:spPr>
        <p:txBody>
          <a:bodyPr rtlCol="0">
            <a:noAutofit/>
          </a:bodyPr>
          <a:lstStyle/>
          <a:p>
            <a:endParaRPr lang="ru-RU" dirty="0" smtClean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23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1556792"/>
            <a:ext cx="66967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3366FF"/>
              </a:solidFill>
            </a:endParaRPr>
          </a:p>
          <a:p>
            <a:endParaRPr lang="ru-RU" b="1" i="1" dirty="0">
              <a:solidFill>
                <a:srgbClr val="3366FF"/>
              </a:solidFill>
            </a:endParaRPr>
          </a:p>
          <a:p>
            <a:endParaRPr lang="ru-RU" b="1" i="1" dirty="0" smtClean="0">
              <a:solidFill>
                <a:srgbClr val="3366FF"/>
              </a:solidFill>
            </a:endParaRPr>
          </a:p>
          <a:p>
            <a:endParaRPr lang="ru-RU" b="1" i="1" dirty="0">
              <a:solidFill>
                <a:srgbClr val="3366FF"/>
              </a:solidFill>
            </a:endParaRPr>
          </a:p>
          <a:p>
            <a:pPr algn="just"/>
            <a:r>
              <a:rPr lang="ru-RU" b="1" i="1" dirty="0" smtClean="0">
                <a:solidFill>
                  <a:srgbClr val="3366FF"/>
                </a:solidFill>
              </a:rPr>
              <a:t>	</a:t>
            </a:r>
            <a:r>
              <a:rPr lang="ru-RU" sz="2800" b="1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Совершенно исключительной важности является вопрос о комбинированной выработке тепловой и электрической энергии. </a:t>
            </a:r>
          </a:p>
          <a:p>
            <a:pPr algn="just"/>
            <a:r>
              <a:rPr lang="ru-RU" sz="20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solidFill>
                  <a:srgbClr val="0000FF"/>
                </a:solidFill>
              </a:rPr>
              <a:t>				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188640"/>
            <a:ext cx="5688632" cy="64807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rgbClr val="0000CC"/>
                </a:solidFill>
                <a:cs typeface="Times New Roman" pitchFamily="18" charset="0"/>
              </a:rPr>
              <a:t>МАСШТАБ РЕГИОНАЛЬНОЙ </a:t>
            </a:r>
            <a:br>
              <a:rPr lang="ru-RU" b="1" dirty="0" smtClean="0">
                <a:solidFill>
                  <a:srgbClr val="0000CC"/>
                </a:solidFill>
                <a:cs typeface="Times New Roman" pitchFamily="18" charset="0"/>
              </a:rPr>
            </a:br>
            <a:r>
              <a:rPr lang="ru-RU" dirty="0" smtClean="0">
                <a:solidFill>
                  <a:srgbClr val="0000CC"/>
                </a:solidFill>
                <a:cs typeface="Times New Roman" pitchFamily="18" charset="0"/>
              </a:rPr>
              <a:t>КОГЕНЕРАЦИОННОЙ </a:t>
            </a:r>
            <a:r>
              <a:rPr lang="ru-RU" b="1" dirty="0" smtClean="0">
                <a:solidFill>
                  <a:srgbClr val="0000CC"/>
                </a:solidFill>
                <a:cs typeface="Times New Roman" pitchFamily="18" charset="0"/>
              </a:rPr>
              <a:t>ЭНЕРГЕТИКИ ( ЭС-2030)</a:t>
            </a:r>
            <a:endParaRPr lang="el-GR" b="1" dirty="0" smtClean="0">
              <a:solidFill>
                <a:srgbClr val="0000CC"/>
              </a:solidFill>
              <a:cs typeface="Times New Roman" pitchFamily="18" charset="0"/>
            </a:endParaRP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59243736"/>
              </p:ext>
            </p:extLst>
          </p:nvPr>
        </p:nvGraphicFramePr>
        <p:xfrm>
          <a:off x="323528" y="1052736"/>
          <a:ext cx="8424936" cy="4406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688632" cy="652934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rgbClr val="0000CC"/>
                </a:solidFill>
              </a:rPr>
              <a:t>ОПРЕДЕЛЯЮЩИЕ ДОКУМЕНТЫ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Энергетическая стратегия России на период до 2030 года</a:t>
            </a:r>
            <a:r>
              <a:rPr lang="ru-RU" sz="2400" b="1" i="1" dirty="0" smtClean="0"/>
              <a:t> </a:t>
            </a: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(РП от 13.11 2009 г. # 1715-р)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 о теплоснабжении</a:t>
            </a:r>
            <a:r>
              <a:rPr lang="ru-RU" sz="2400" b="1" i="1" dirty="0" smtClean="0"/>
              <a:t>  </a:t>
            </a: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(№ 190-ФЗ,27.07.2010)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и поручения</a:t>
            </a:r>
            <a:b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l-GR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резидиума Государственного Совета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el-GR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 вопросу повышения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энергоэффективности Российской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э</a:t>
            </a:r>
            <a:r>
              <a:rPr lang="el-GR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кономики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.07</a:t>
            </a:r>
            <a:r>
              <a:rPr lang="el-GR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2009 г</a:t>
            </a:r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., Архангельск)</a:t>
            </a:r>
          </a:p>
          <a:p>
            <a:pPr marL="180975" lvl="1" indent="-180975">
              <a:spcBef>
                <a:spcPct val="40000"/>
              </a:spcBef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Приказ С.В.Кириенко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«Об организации работ по обеспечению масштабного внедрения атомных   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энергоисточников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  сектор регионального   тепло- электроснабжения»</a:t>
            </a:r>
            <a:r>
              <a:rPr lang="ru-RU" sz="2400" b="1" i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70C0"/>
                </a:solidFill>
                <a:cs typeface="Times New Roman" pitchFamily="18" charset="0"/>
              </a:rPr>
              <a:t>6.03.2007</a:t>
            </a:r>
          </a:p>
          <a:p>
            <a:pPr>
              <a:buFont typeface="Wingdings" pitchFamily="2" charset="2"/>
              <a:buChar char="§"/>
            </a:pP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4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688632" cy="638944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b="1" cap="all" dirty="0" smtClean="0">
                <a:solidFill>
                  <a:srgbClr val="0000CC"/>
                </a:solidFill>
                <a:latin typeface="+mn-lt"/>
                <a:cs typeface="Times New Roman" pitchFamily="18" charset="0"/>
              </a:rPr>
              <a:t>Развитие сектора региональной когенерационной энергетики</a:t>
            </a:r>
            <a:endParaRPr lang="ru-RU" b="1" cap="all" dirty="0">
              <a:solidFill>
                <a:srgbClr val="0000CC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467544" y="1457400"/>
            <a:ext cx="8003232" cy="5400600"/>
          </a:xfrm>
        </p:spPr>
        <p:txBody>
          <a:bodyPr>
            <a:normAutofit fontScale="62500" lnSpcReduction="20000"/>
          </a:bodyPr>
          <a:lstStyle/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ввод новых мощностей ТЭЦ до 2030г. -  107.3 ГВт (КЭС – 79.2 ГВт)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инвестиции                                	                - 215 млрд. </a:t>
            </a:r>
            <a:r>
              <a:rPr lang="en-US" sz="2900" b="1" dirty="0" smtClean="0">
                <a:solidFill>
                  <a:srgbClr val="0070C0"/>
                </a:solidFill>
                <a:cs typeface="Times New Roman" pitchFamily="18" charset="0"/>
              </a:rPr>
              <a:t>$ 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  (ЭС-2030)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необходимо замещение свыше 60 ГВт мощностей (Госсовет РФ);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ориентирование на неуглеродные когенерационные энергоблоки </a:t>
            </a:r>
            <a:b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(Госсовет РФ);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господдержка, привлечение государственных средств (Госсовет РФ);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частно-государственное партнерство  (Госсовет РФ);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долгосрочные тарифы и объем продукции по двухсторонним договорам с Администрацией </a:t>
            </a:r>
            <a:r>
              <a:rPr lang="ru-RU" sz="2900" b="1" dirty="0" err="1" smtClean="0">
                <a:solidFill>
                  <a:srgbClr val="0070C0"/>
                </a:solidFill>
                <a:cs typeface="Times New Roman" pitchFamily="18" charset="0"/>
              </a:rPr>
              <a:t>рениона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(Закон о теплоснабжении)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тарифы на тепло от АТЭЦ </a:t>
            </a:r>
            <a:r>
              <a:rPr lang="en-US" sz="2900" b="1" dirty="0" smtClean="0">
                <a:solidFill>
                  <a:srgbClr val="0070C0"/>
                </a:solidFill>
                <a:cs typeface="Times New Roman" pitchFamily="18" charset="0"/>
              </a:rPr>
              <a:t>~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на порядок больше, чем от ТФУ АЭС </a:t>
            </a:r>
            <a:b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( КАЭС – 104,79 руб/Гкал;  средний  обл.– 1105,84 руб/Гкал  2010г);</a:t>
            </a:r>
          </a:p>
          <a:p>
            <a:pPr marL="265113" lvl="1" indent="-265113">
              <a:lnSpc>
                <a:spcPct val="120000"/>
              </a:lnSpc>
              <a:buSzPct val="110000"/>
              <a:buFont typeface="Calibri" pitchFamily="34" charset="0"/>
              <a:buChar char="―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мировой рынок опреснения – 2.7млрд.м</a:t>
            </a:r>
            <a:r>
              <a:rPr lang="ru-RU" sz="2900" b="1" baseline="30000" dirty="0" smtClean="0">
                <a:solidFill>
                  <a:srgbClr val="0070C0"/>
                </a:solidFill>
                <a:cs typeface="Times New Roman" pitchFamily="18" charset="0"/>
              </a:rPr>
              <a:t>3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/год, 15.5 млрд.</a:t>
            </a:r>
            <a:r>
              <a:rPr lang="en-US" sz="2900" b="1" dirty="0" smtClean="0">
                <a:solidFill>
                  <a:srgbClr val="0070C0"/>
                </a:solidFill>
                <a:cs typeface="Times New Roman" pitchFamily="18" charset="0"/>
              </a:rPr>
              <a:t>$ 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за</a:t>
            </a:r>
            <a:r>
              <a:rPr lang="en-US" sz="2900" b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5лет;</a:t>
            </a:r>
          </a:p>
          <a:p>
            <a:pPr marL="265113" lvl="1" indent="-265113">
              <a:spcBef>
                <a:spcPct val="40000"/>
              </a:spcBef>
              <a:buFont typeface="Wingdings" pitchFamily="2" charset="2"/>
              <a:buChar char="Ø"/>
            </a:pP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США – удвоение </a:t>
            </a:r>
            <a:r>
              <a:rPr lang="ru-RU" sz="2900" b="1" dirty="0" err="1" smtClean="0">
                <a:solidFill>
                  <a:srgbClr val="0070C0"/>
                </a:solidFill>
                <a:cs typeface="Times New Roman" pitchFamily="18" charset="0"/>
              </a:rPr>
              <a:t>когенерационных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мощностей в </a:t>
            </a:r>
            <a:r>
              <a:rPr lang="ru-RU" sz="2900" b="1" dirty="0" err="1" smtClean="0">
                <a:solidFill>
                  <a:srgbClr val="0070C0"/>
                </a:solidFill>
                <a:cs typeface="Times New Roman" pitchFamily="18" charset="0"/>
              </a:rPr>
              <a:t>ближнесрочной</a:t>
            </a:r>
            <a:r>
              <a:rPr lang="ru-RU" sz="2900" b="1" dirty="0" smtClean="0">
                <a:solidFill>
                  <a:srgbClr val="0070C0"/>
                </a:solidFill>
                <a:cs typeface="Times New Roman" pitchFamily="18" charset="0"/>
              </a:rPr>
              <a:t> перспективе </a:t>
            </a:r>
          </a:p>
          <a:p>
            <a:pPr marL="265113" indent="-265113">
              <a:buFont typeface="Wingdings" pitchFamily="2" charset="2"/>
              <a:buChar char="Ø"/>
            </a:pPr>
            <a:endParaRPr lang="ru-RU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marL="265113" indent="-265113"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688632" cy="652934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rgbClr val="0000CC"/>
                </a:solidFill>
              </a:rPr>
              <a:t>ПРЕДПОСЫЛКИ ДЛЯ ИСПОЛЬЗОВАНИЯ АТЭЦ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Замещение прогрессивно выбывающих ТЭЦ на органическом топливе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Надежное обеспечение потребителей теплом и электроэнергией на далёкую перспективу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Снижение потребления органического топлива, в т.ч. привозного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Уменьшение закупок электроэнергии на ФОРЭМ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Стабилизация тарифов на тепло и электроэнергию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Существенное улучшение экологической обстановки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 ПЖА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6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0"/>
            <a:ext cx="5760640" cy="89959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00CC"/>
                </a:solidFill>
                <a:latin typeface="+mn-lt"/>
              </a:rPr>
              <a:t>ТРЕБОВАНИЯ</a:t>
            </a:r>
            <a:r>
              <a:rPr lang="en-US" b="1" dirty="0" smtClean="0">
                <a:solidFill>
                  <a:srgbClr val="0000CC"/>
                </a:solidFill>
                <a:latin typeface="+mn-lt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+mn-lt"/>
              </a:rPr>
              <a:t>К </a:t>
            </a:r>
            <a:r>
              <a:rPr lang="ru-RU" dirty="0" smtClean="0">
                <a:solidFill>
                  <a:srgbClr val="0000CC"/>
                </a:solidFill>
                <a:latin typeface="+mn-lt"/>
              </a:rPr>
              <a:t>АТОМНЫМ КОГЕНЕРАЦИОННЫМ</a:t>
            </a:r>
            <a:r>
              <a:rPr lang="en-US" b="1" dirty="0" smtClean="0">
                <a:solidFill>
                  <a:srgbClr val="0000CC"/>
                </a:solidFill>
                <a:latin typeface="+mn-lt"/>
              </a:rPr>
              <a:t> </a:t>
            </a:r>
            <a:r>
              <a:rPr lang="ru-RU" b="1" dirty="0" smtClean="0">
                <a:solidFill>
                  <a:srgbClr val="0000CC"/>
                </a:solidFill>
                <a:latin typeface="+mn-lt"/>
              </a:rPr>
              <a:t>ЭНЕРГОБЛОКАМ </a:t>
            </a:r>
            <a:endParaRPr lang="ru-RU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7571184" cy="5184576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b="1" cap="all" dirty="0" smtClean="0">
                <a:solidFill>
                  <a:srgbClr val="0070C0"/>
                </a:solidFill>
                <a:cs typeface="Times New Roman" pitchFamily="18" charset="0"/>
              </a:rPr>
              <a:t>Безопасность</a:t>
            </a:r>
            <a:r>
              <a:rPr lang="en-US" b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-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не ниже безопасности АСТ (</a:t>
            </a:r>
            <a:r>
              <a:rPr lang="ru-RU" b="1" i="1" dirty="0" smtClean="0">
                <a:solidFill>
                  <a:srgbClr val="0070C0"/>
                </a:solidFill>
              </a:rPr>
              <a:t>СНиП   1.51-90)</a:t>
            </a:r>
            <a:endParaRPr lang="ru-RU" b="1" i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- </a:t>
            </a:r>
            <a:r>
              <a:rPr lang="ru-RU" b="1" i="1" dirty="0" err="1" smtClean="0">
                <a:solidFill>
                  <a:srgbClr val="0070C0"/>
                </a:solidFill>
                <a:cs typeface="Times New Roman" pitchFamily="18" charset="0"/>
              </a:rPr>
              <a:t>СЗЗ-промплощадка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CNFYWBB</a:t>
            </a:r>
            <a:endParaRPr lang="ru-RU" b="1" i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- зона ПЗМ менее 5 км </a:t>
            </a:r>
            <a:r>
              <a:rPr lang="ru-RU" b="1" i="1" dirty="0" smtClean="0">
                <a:solidFill>
                  <a:srgbClr val="0070C0"/>
                </a:solidFill>
              </a:rPr>
              <a:t>(НП-032-01)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   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- зона отселения – нет</a:t>
            </a:r>
          </a:p>
          <a:p>
            <a:pPr>
              <a:lnSpc>
                <a:spcPct val="90000"/>
              </a:lnSpc>
              <a:spcAft>
                <a:spcPts val="600"/>
              </a:spcAft>
              <a:buNone/>
              <a:defRPr/>
            </a:pP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- нет радиоактивности в  СВ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МОЩНОСТЬ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&lt; 200-300 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МВт (э),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/>
            </a:r>
            <a:b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оптимальная 250 МВт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b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          </a:t>
            </a:r>
            <a:r>
              <a:rPr lang="en-US" b="1" dirty="0" smtClean="0">
                <a:solidFill>
                  <a:srgbClr val="0070C0"/>
                </a:solidFill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НАЛИЧИЕ ЭНЕРГЕТИЧЕСКОГО ПРОТОТИПА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en-US" sz="10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КОНКУРЕНТОСПОСОБНОСТЬ </a:t>
            </a:r>
            <a:r>
              <a:rPr lang="en-US" b="1" dirty="0" smtClean="0">
                <a:solidFill>
                  <a:srgbClr val="0070C0"/>
                </a:solidFill>
                <a:cs typeface="Times New Roman" pitchFamily="18" charset="0"/>
              </a:rPr>
              <a:t>		</a:t>
            </a:r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– 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АЭС, ПГУ ТЭЦ,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/>
            </a:r>
            <a:b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</a:b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		</a:t>
            </a:r>
            <a:r>
              <a:rPr lang="ru-RU" b="1" i="1" dirty="0" smtClean="0">
                <a:solidFill>
                  <a:srgbClr val="0070C0"/>
                </a:solidFill>
                <a:cs typeface="Times New Roman" pitchFamily="18" charset="0"/>
              </a:rPr>
              <a:t>                               -раздельная схема  - АЭС + котельная</a:t>
            </a:r>
          </a:p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2000" b="1" i="1" dirty="0" smtClean="0">
                <a:solidFill>
                  <a:srgbClr val="0000FF"/>
                </a:solidFill>
              </a:rPr>
              <a:t>Необходима разработка </a:t>
            </a:r>
            <a:r>
              <a:rPr lang="en-US" sz="2000" b="1" i="1" dirty="0" smtClean="0">
                <a:solidFill>
                  <a:srgbClr val="0000FF"/>
                </a:solidFill>
              </a:rPr>
              <a:t/>
            </a:r>
            <a:br>
              <a:rPr lang="en-US" sz="2000" b="1" i="1" dirty="0" smtClean="0">
                <a:solidFill>
                  <a:srgbClr val="0000FF"/>
                </a:solidFill>
              </a:rPr>
            </a:br>
            <a:r>
              <a:rPr lang="ru-RU" sz="2000" b="1" i="1" dirty="0" smtClean="0">
                <a:solidFill>
                  <a:srgbClr val="0000FF"/>
                </a:solidFill>
              </a:rPr>
              <a:t>специализированных инновационных  </a:t>
            </a:r>
            <a:r>
              <a:rPr lang="en-US" sz="2000" b="1" i="1" dirty="0" smtClean="0">
                <a:solidFill>
                  <a:srgbClr val="0000FF"/>
                </a:solidFill>
              </a:rPr>
              <a:t/>
            </a:r>
            <a:br>
              <a:rPr lang="en-US" sz="2000" b="1" i="1" dirty="0" smtClean="0">
                <a:solidFill>
                  <a:srgbClr val="0000FF"/>
                </a:solidFill>
              </a:rPr>
            </a:br>
            <a:r>
              <a:rPr lang="ru-RU" sz="2000" b="1" i="1" dirty="0" smtClean="0">
                <a:solidFill>
                  <a:srgbClr val="0000FF"/>
                </a:solidFill>
              </a:rPr>
              <a:t>реакторных установок АТЭЦ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7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5688632" cy="652934"/>
          </a:xfrm>
        </p:spPr>
        <p:txBody>
          <a:bodyPr>
            <a:noAutofit/>
          </a:bodyPr>
          <a:lstStyle/>
          <a:p>
            <a:pPr algn="ctr">
              <a:lnSpc>
                <a:spcPts val="2200"/>
              </a:lnSpc>
            </a:pPr>
            <a:r>
              <a:rPr lang="ru-RU" dirty="0" smtClean="0">
                <a:solidFill>
                  <a:srgbClr val="0000CC"/>
                </a:solidFill>
              </a:rPr>
              <a:t>ПО ЗАКАЗУ ОТРАСЛИ ВЫБРАНА 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ТЕХНОЛОГИЯ ДЛЯ  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БАЗОВОЙ АТЭЦ, РАЗРАБОТАНЫ: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5963"/>
          </a:xfrm>
          <a:noFill/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Эскизный проект РУ ВК-300;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 Технический проект РУ ВК-300;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 Проект АТЭЦ ГХК (ВНИПИЭТ);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Основные положения типового проекта АТЭЦ (АЭП);</a:t>
            </a:r>
            <a:endParaRPr lang="en-US" sz="2400" b="1" i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Пласт ТЭИ «АТЭЦ в региональной энергетике»;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i="1" dirty="0" smtClean="0">
                <a:solidFill>
                  <a:srgbClr val="0070C0"/>
                </a:solidFill>
              </a:rPr>
              <a:t>ОБИН  Архангельской АТЭЦ (для конкретики);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i="1" dirty="0" err="1" smtClean="0">
                <a:solidFill>
                  <a:srgbClr val="0070C0"/>
                </a:solidFill>
              </a:rPr>
              <a:t>Техпредложения</a:t>
            </a:r>
            <a:r>
              <a:rPr lang="ru-RU" sz="2400" b="1" i="1" dirty="0" smtClean="0">
                <a:solidFill>
                  <a:srgbClr val="0070C0"/>
                </a:solidFill>
              </a:rPr>
              <a:t> опреснительного комплекса;</a:t>
            </a:r>
          </a:p>
          <a:p>
            <a:pPr>
              <a:buFont typeface="Wingdings" pitchFamily="2" charset="2"/>
              <a:buChar char="§"/>
            </a:pP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8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5" name="Рисунок 4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5832648" cy="9087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ЭКСПЕРТИЗЫ И РАССМОТРЕНИЯ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3140968"/>
            <a:ext cx="7920880" cy="2448272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НТС №1 Минатома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		             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эскизный проект НТС </a:t>
            </a:r>
            <a:endParaRPr lang="en-US" sz="20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НИКИЭТ (расширенный) </a:t>
            </a:r>
            <a:r>
              <a:rPr lang="en-US" sz="2000" b="1" dirty="0" smtClean="0">
                <a:solidFill>
                  <a:srgbClr val="0070C0"/>
                </a:solidFill>
              </a:rPr>
              <a:t>	</a:t>
            </a:r>
            <a:r>
              <a:rPr lang="ru-RU" sz="2000" b="1" dirty="0" smtClean="0">
                <a:solidFill>
                  <a:srgbClr val="0070C0"/>
                </a:solidFill>
              </a:rPr>
              <a:t>	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техпроект РУ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НТС НИКИЭТ (расширенный) 	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типовой проект АТЭЦ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НТС №10 Минатома </a:t>
            </a: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«Экономика атомной отрасли»</a:t>
            </a:r>
            <a:r>
              <a:rPr lang="en-US" sz="2000" b="1" dirty="0" smtClean="0">
                <a:solidFill>
                  <a:srgbClr val="0070C0"/>
                </a:solidFill>
              </a:rPr>
              <a:t>	</a:t>
            </a:r>
            <a:r>
              <a:rPr lang="ru-RU" sz="2000" dirty="0" smtClean="0">
                <a:solidFill>
                  <a:srgbClr val="0070C0"/>
                </a:solidFill>
              </a:rPr>
              <a:t>–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экономика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779912" y="1484784"/>
            <a:ext cx="4536504" cy="115212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ФЭИ, НИИАР, ОКБМ, ПКФ, ИНЭИ РАН, АЭП, СПБ АЭП, ВНИПИЭТ, ЛМЗ, ИЖОРА ЦНИИАТОМИНФОРМ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1484784"/>
            <a:ext cx="16398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ЭКСПЕРТИЗЫ</a:t>
            </a:r>
            <a:endParaRPr lang="ru-RU" sz="2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003274"/>
              </a:solidFill>
            </a:endParaRPr>
          </a:p>
        </p:txBody>
      </p:sp>
      <p:pic>
        <p:nvPicPr>
          <p:cNvPr id="7" name="Рисунок 6" descr="nikiet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932454" cy="5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ПРЕЗЕНТЦИЯ ДЛЯ ПРАВЛЕНИЯ ОТ ИЛЬИНОЙ">
  <a:themeElements>
    <a:clrScheme name="8_Оформление по умолчанию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8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0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ПРЕЗЕНТЦИЯ ДЛЯ ПРАВЛЕНИЯ ОТ ИЛЬИНОЙ">
  <a:themeElements>
    <a:clrScheme name="8_Оформление по умолчанию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8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_ПРЕЗЕНТЦИЯ ДЛЯ ПРАВЛЕНИЯ ОТ ИЛЬИНОЙ">
  <a:themeElements>
    <a:clrScheme name="8_Оформление по умолчанию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8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80975" marR="0" indent="-180975" algn="l" defTabSz="914400" rtl="0" eaLnBrk="1" fontAlgn="base" latinLnBrk="0" hangingPunct="1">
          <a:lnSpc>
            <a:spcPct val="110000"/>
          </a:lnSpc>
          <a:spcBef>
            <a:spcPct val="40000"/>
          </a:spcBef>
          <a:spcAft>
            <a:spcPct val="200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ru-RU" sz="1600" b="1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Оформление по умолчанию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-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4919</TotalTime>
  <Words>1154</Words>
  <Application>Microsoft Office PowerPoint</Application>
  <PresentationFormat>Экран (4:3)</PresentationFormat>
  <Paragraphs>265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23</vt:i4>
      </vt:variant>
    </vt:vector>
  </HeadingPairs>
  <TitlesOfParts>
    <vt:vector size="41" baseType="lpstr">
      <vt:lpstr>b-default</vt:lpstr>
      <vt:lpstr>a-default</vt:lpstr>
      <vt:lpstr>1_b-default</vt:lpstr>
      <vt:lpstr>2_b-default</vt:lpstr>
      <vt:lpstr>3_b-default</vt:lpstr>
      <vt:lpstr>4_b-default</vt:lpstr>
      <vt:lpstr>5_b-default</vt:lpstr>
      <vt:lpstr>6_b-default</vt:lpstr>
      <vt:lpstr>7_b-default</vt:lpstr>
      <vt:lpstr>ПРЕЗЕНТЦИЯ ДЛЯ ПРАВЛЕНИЯ ОТ ИЛЬИНОЙ</vt:lpstr>
      <vt:lpstr>8_b-default</vt:lpstr>
      <vt:lpstr>9_b-default</vt:lpstr>
      <vt:lpstr>10_b-default</vt:lpstr>
      <vt:lpstr>11_b-default</vt:lpstr>
      <vt:lpstr>1_ПРЕЗЕНТЦИЯ ДЛЯ ПРАВЛЕНИЯ ОТ ИЛЬИНОЙ</vt:lpstr>
      <vt:lpstr>2_ПРЕЗЕНТЦИЯ ДЛЯ ПРАВЛЕНИЯ ОТ ИЛЬИНОЙ</vt:lpstr>
      <vt:lpstr>12_b-default</vt:lpstr>
      <vt:lpstr>13_b-default</vt:lpstr>
      <vt:lpstr>Анализ условий масштабного, технически, экономически и коммерчески эффективного внедрения когенерационных атомных энергоисточников в региональную энергетику </vt:lpstr>
      <vt:lpstr>Слайд 2</vt:lpstr>
      <vt:lpstr>МАСШТАБ РЕГИОНАЛЬНОЙ  КОГЕНЕРАЦИОННОЙ ЭНЕРГЕТИКИ ( ЭС-2030)</vt:lpstr>
      <vt:lpstr>ОПРЕДЕЛЯЮЩИЕ ДОКУМЕНТЫ</vt:lpstr>
      <vt:lpstr>Развитие сектора региональной когенерационной энергетики</vt:lpstr>
      <vt:lpstr>ПРЕДПОСЫЛКИ ДЛЯ ИСПОЛЬЗОВАНИЯ АТЭЦ</vt:lpstr>
      <vt:lpstr>ТРЕБОВАНИЯ К АТОМНЫМ КОГЕНЕРАЦИОННЫМ ЭНЕРГОБЛОКАМ </vt:lpstr>
      <vt:lpstr>ПО ЗАКАЗУ ОТРАСЛИ ВЫБРАНА  ТЕХНОЛОГИЯ ДЛЯ   БАЗОВОЙ АТЭЦ, РАЗРАБОТАНЫ:</vt:lpstr>
      <vt:lpstr>ЭКСПЕРТИЗЫ И РАССМОТРЕНИЯ</vt:lpstr>
      <vt:lpstr>Слайд 10</vt:lpstr>
      <vt:lpstr>Выводы мирового атомного сообщества</vt:lpstr>
      <vt:lpstr>Коммерческая эффективность  АТЭЦ 4 ЭБ, РЭА-центр, (НИКИЭТ С-З)    (Е=5%)</vt:lpstr>
      <vt:lpstr>Коммерческая эффективность  АТЭЦ  и АЭС НВ-2 (методика РЭА) </vt:lpstr>
      <vt:lpstr>Сопоставление результатов  расчетов</vt:lpstr>
      <vt:lpstr>КРИТИЧЕСКИЕ ЗНАЧЕНИЯ ПАРАМЕТРОВ РЭА-центр; НИКИЭТ - СЗ</vt:lpstr>
      <vt:lpstr>Сопоставление АТЭЦ и ПГУ ТЭЦ (ИНЭИ, газ, центр, базовый год 2007)</vt:lpstr>
      <vt:lpstr>АТЭЦ – ПГУ ТЭЦ ИНЭИ, газ, центр (Теплоэнергетика, №8, 2011)</vt:lpstr>
      <vt:lpstr>Комбинированная – раздельная схемы ИНЭИ (Теплоэнергетика, № 12,2011)</vt:lpstr>
      <vt:lpstr>Замещение региональных  когенерационных мощностей</vt:lpstr>
      <vt:lpstr>Замещение региональных когенерационных мощностей Среднесрочная перспектива</vt:lpstr>
      <vt:lpstr>Пилотный проект</vt:lpstr>
      <vt:lpstr>ЗАКЛЮЧЕНИЕ</vt:lpstr>
      <vt:lpstr>Н.А.Доллежаль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VVKoss</dc:creator>
  <cp:lastModifiedBy>Кузнецов</cp:lastModifiedBy>
  <cp:revision>491</cp:revision>
  <cp:lastPrinted>2012-11-19T06:51:10Z</cp:lastPrinted>
  <dcterms:created xsi:type="dcterms:W3CDTF">2012-11-03T10:31:37Z</dcterms:created>
  <dcterms:modified xsi:type="dcterms:W3CDTF">2013-12-02T15:18:10Z</dcterms:modified>
</cp:coreProperties>
</file>