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9" r:id="rId1"/>
    <p:sldMasterId id="2147484033" r:id="rId2"/>
    <p:sldMasterId id="2147484045" r:id="rId3"/>
    <p:sldMasterId id="2147484057" r:id="rId4"/>
    <p:sldMasterId id="2147484069" r:id="rId5"/>
  </p:sldMasterIdLst>
  <p:notesMasterIdLst>
    <p:notesMasterId r:id="rId60"/>
  </p:notesMasterIdLst>
  <p:sldIdLst>
    <p:sldId id="280" r:id="rId6"/>
    <p:sldId id="294" r:id="rId7"/>
    <p:sldId id="380" r:id="rId8"/>
    <p:sldId id="415" r:id="rId9"/>
    <p:sldId id="416" r:id="rId10"/>
    <p:sldId id="417" r:id="rId11"/>
    <p:sldId id="413" r:id="rId12"/>
    <p:sldId id="409" r:id="rId13"/>
    <p:sldId id="414" r:id="rId14"/>
    <p:sldId id="387" r:id="rId15"/>
    <p:sldId id="292" r:id="rId16"/>
    <p:sldId id="344" r:id="rId17"/>
    <p:sldId id="375" r:id="rId18"/>
    <p:sldId id="376" r:id="rId19"/>
    <p:sldId id="382" r:id="rId20"/>
    <p:sldId id="379" r:id="rId21"/>
    <p:sldId id="342" r:id="rId22"/>
    <p:sldId id="307" r:id="rId23"/>
    <p:sldId id="304" r:id="rId24"/>
    <p:sldId id="324" r:id="rId25"/>
    <p:sldId id="306" r:id="rId26"/>
    <p:sldId id="388" r:id="rId27"/>
    <p:sldId id="389" r:id="rId28"/>
    <p:sldId id="381" r:id="rId29"/>
    <p:sldId id="383" r:id="rId30"/>
    <p:sldId id="311" r:id="rId31"/>
    <p:sldId id="308" r:id="rId32"/>
    <p:sldId id="310" r:id="rId33"/>
    <p:sldId id="312" r:id="rId34"/>
    <p:sldId id="319" r:id="rId35"/>
    <p:sldId id="325" r:id="rId36"/>
    <p:sldId id="327" r:id="rId37"/>
    <p:sldId id="328" r:id="rId38"/>
    <p:sldId id="330" r:id="rId39"/>
    <p:sldId id="331" r:id="rId40"/>
    <p:sldId id="332" r:id="rId41"/>
    <p:sldId id="333" r:id="rId42"/>
    <p:sldId id="334" r:id="rId43"/>
    <p:sldId id="335" r:id="rId44"/>
    <p:sldId id="384" r:id="rId45"/>
    <p:sldId id="338" r:id="rId46"/>
    <p:sldId id="339" r:id="rId47"/>
    <p:sldId id="340" r:id="rId48"/>
    <p:sldId id="385" r:id="rId49"/>
    <p:sldId id="343" r:id="rId50"/>
    <p:sldId id="390" r:id="rId51"/>
    <p:sldId id="391" r:id="rId52"/>
    <p:sldId id="392" r:id="rId53"/>
    <p:sldId id="393" r:id="rId54"/>
    <p:sldId id="347" r:id="rId55"/>
    <p:sldId id="418" r:id="rId56"/>
    <p:sldId id="286" r:id="rId57"/>
    <p:sldId id="284" r:id="rId58"/>
    <p:sldId id="302" r:id="rId5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="" xmlns:p14="http://schemas.microsoft.com/office/powerpoint/2010/main">
        <p14:section name="Раздел без заголовка" id="{B5F9C82F-BC1C-4DFB-A700-55257796D743}">
          <p14:sldIdLst>
            <p14:sldId id="280"/>
            <p14:sldId id="383"/>
            <p14:sldId id="373"/>
            <p14:sldId id="382"/>
            <p14:sldId id="374"/>
            <p14:sldId id="367"/>
            <p14:sldId id="369"/>
            <p14:sldId id="370"/>
            <p14:sldId id="375"/>
            <p14:sldId id="372"/>
            <p14:sldId id="379"/>
            <p14:sldId id="380"/>
            <p14:sldId id="376"/>
            <p14:sldId id="377"/>
            <p14:sldId id="378"/>
            <p14:sldId id="3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9B0FF"/>
    <a:srgbClr val="9FE6FF"/>
    <a:srgbClr val="7CA1CE"/>
    <a:srgbClr val="97E4FF"/>
    <a:srgbClr val="A7E8FF"/>
    <a:srgbClr val="FF9900"/>
    <a:srgbClr val="D1F3FF"/>
    <a:srgbClr val="EAF0F2"/>
    <a:srgbClr val="DDE7C7"/>
    <a:srgbClr val="CAD9A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3617" autoAdjust="0"/>
  </p:normalViewPr>
  <p:slideViewPr>
    <p:cSldViewPr showGuides="1">
      <p:cViewPr>
        <p:scale>
          <a:sx n="100" d="100"/>
          <a:sy n="100" d="100"/>
        </p:scale>
        <p:origin x="-210" y="-66"/>
      </p:cViewPr>
      <p:guideLst>
        <p:guide orient="horz"/>
        <p:guide pos="56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7B2096-ECC2-493C-9D2B-DDC0981CD642}" type="doc">
      <dgm:prSet loTypeId="urn:microsoft.com/office/officeart/2005/8/layout/radial5" loCatId="relationship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1E8590A-AF7F-4052-845C-9C2271C526EC}">
      <dgm:prSet phldrT="[Текст]"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 lIns="0" rIns="0"/>
        <a:lstStyle/>
        <a:p>
          <a:r>
            <a:rPr lang="ru-RU" sz="1600" b="0" dirty="0" smtClean="0">
              <a:solidFill>
                <a:schemeClr val="bg1"/>
              </a:solidFill>
              <a:ea typeface="Calibri" pitchFamily="34" charset="0"/>
              <a:cs typeface="Times New Roman" pitchFamily="18" charset="0"/>
            </a:rPr>
            <a:t>Методические указания, регулирующие порядок осуществления мониторинга, обработки и анализа данных о качестве продукции </a:t>
          </a:r>
          <a:br>
            <a:rPr lang="ru-RU" sz="1600" b="0" dirty="0" smtClean="0">
              <a:solidFill>
                <a:schemeClr val="bg1"/>
              </a:solidFill>
              <a:ea typeface="Calibri" pitchFamily="34" charset="0"/>
              <a:cs typeface="Times New Roman" pitchFamily="18" charset="0"/>
            </a:rPr>
          </a:br>
          <a:r>
            <a:rPr lang="ru-RU" sz="1600" b="0" dirty="0" smtClean="0">
              <a:solidFill>
                <a:schemeClr val="bg1"/>
              </a:solidFill>
              <a:ea typeface="Calibri" pitchFamily="34" charset="0"/>
              <a:cs typeface="Times New Roman" pitchFamily="18" charset="0"/>
            </a:rPr>
            <a:t>(работ, услуг) </a:t>
          </a:r>
          <a:endParaRPr lang="ru-RU" sz="1600" b="0" dirty="0">
            <a:solidFill>
              <a:schemeClr val="bg1"/>
            </a:solidFill>
          </a:endParaRPr>
        </a:p>
      </dgm:t>
    </dgm:pt>
    <dgm:pt modelId="{F516EB29-5BB9-48B2-AC23-302EFBC993B5}" type="parTrans" cxnId="{6B60342F-547F-4973-939D-1B8E0F822B7F}">
      <dgm:prSet/>
      <dgm:spPr/>
      <dgm:t>
        <a:bodyPr/>
        <a:lstStyle/>
        <a:p>
          <a:endParaRPr lang="ru-RU"/>
        </a:p>
      </dgm:t>
    </dgm:pt>
    <dgm:pt modelId="{D33E361F-A75C-4ECB-B402-5F2D5BB728E6}" type="sibTrans" cxnId="{6B60342F-547F-4973-939D-1B8E0F822B7F}">
      <dgm:prSet/>
      <dgm:spPr/>
      <dgm:t>
        <a:bodyPr/>
        <a:lstStyle/>
        <a:p>
          <a:endParaRPr lang="ru-RU"/>
        </a:p>
      </dgm:t>
    </dgm:pt>
    <dgm:pt modelId="{2B7A7B24-08E0-4175-82F5-AF71F7649CB4}">
      <dgm:prSet phldrT="[Текст]"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ГК «</a:t>
          </a:r>
          <a:r>
            <a:rPr lang="ru-RU" sz="1600" dirty="0" err="1" smtClean="0">
              <a:solidFill>
                <a:schemeClr val="bg1"/>
              </a:solidFill>
            </a:rPr>
            <a:t>Росатом</a:t>
          </a:r>
          <a:r>
            <a:rPr lang="ru-RU" sz="1600" dirty="0" smtClean="0">
              <a:solidFill>
                <a:schemeClr val="bg1"/>
              </a:solidFill>
            </a:rPr>
            <a:t>»</a:t>
          </a:r>
          <a:endParaRPr lang="en-US" sz="1600" dirty="0" smtClean="0">
            <a:solidFill>
              <a:schemeClr val="bg1"/>
            </a:solidFill>
          </a:endParaRPr>
        </a:p>
        <a:p>
          <a:r>
            <a:rPr lang="ru-RU" sz="1600" dirty="0" smtClean="0">
              <a:solidFill>
                <a:schemeClr val="bg1"/>
              </a:solidFill>
            </a:rPr>
            <a:t>Регламент</a:t>
          </a:r>
          <a:endParaRPr lang="ru-RU" sz="1600" dirty="0">
            <a:solidFill>
              <a:schemeClr val="bg1"/>
            </a:solidFill>
          </a:endParaRPr>
        </a:p>
      </dgm:t>
    </dgm:pt>
    <dgm:pt modelId="{2E9A88FC-D6EC-48B8-A56B-7BF2F6F05C74}" type="parTrans" cxnId="{74B1BA56-E3B0-419A-9A2C-3C855F27D7C5}">
      <dgm:prSet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DAD037F-C49D-46D5-9C00-74BA51277C1B}" type="sibTrans" cxnId="{74B1BA56-E3B0-419A-9A2C-3C855F27D7C5}">
      <dgm:prSet/>
      <dgm:spPr/>
      <dgm:t>
        <a:bodyPr/>
        <a:lstStyle/>
        <a:p>
          <a:endParaRPr lang="ru-RU"/>
        </a:p>
      </dgm:t>
    </dgm:pt>
    <dgm:pt modelId="{9E000847-6D42-45F1-8237-768E3A0BFE2D}">
      <dgm:prSet phldrT="[Текст]"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ТВЭЛ</a:t>
          </a:r>
          <a:endParaRPr lang="ru-RU" sz="1600" dirty="0">
            <a:solidFill>
              <a:schemeClr val="bg1"/>
            </a:solidFill>
          </a:endParaRPr>
        </a:p>
      </dgm:t>
    </dgm:pt>
    <dgm:pt modelId="{A33BDE3F-0AC7-49B6-BD45-0211F35930F9}" type="parTrans" cxnId="{6F3CCB7D-EC59-401B-B8A6-D987816EDD30}">
      <dgm:prSet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B5BEF68-5943-4338-A23A-C355137BD477}" type="sibTrans" cxnId="{6F3CCB7D-EC59-401B-B8A6-D987816EDD30}">
      <dgm:prSet/>
      <dgm:spPr/>
      <dgm:t>
        <a:bodyPr/>
        <a:lstStyle/>
        <a:p>
          <a:endParaRPr lang="ru-RU"/>
        </a:p>
      </dgm:t>
    </dgm:pt>
    <dgm:pt modelId="{421603A2-F34C-4F4A-BF7E-6CB2EEB47D0C}">
      <dgm:prSet phldrT="[Текст]"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АЭМ</a:t>
          </a:r>
          <a:endParaRPr lang="ru-RU" sz="1600" dirty="0">
            <a:solidFill>
              <a:schemeClr val="bg1"/>
            </a:solidFill>
          </a:endParaRPr>
        </a:p>
      </dgm:t>
    </dgm:pt>
    <dgm:pt modelId="{1E004C66-E6AC-4D72-917E-723B44C42B4E}" type="parTrans" cxnId="{1E31CA55-EEC3-4E42-A35D-4C31EC2C2B51}">
      <dgm:prSet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D8749AD-7C4C-498E-8CCB-91394B337D7D}" type="sibTrans" cxnId="{1E31CA55-EEC3-4E42-A35D-4C31EC2C2B51}">
      <dgm:prSet/>
      <dgm:spPr/>
      <dgm:t>
        <a:bodyPr/>
        <a:lstStyle/>
        <a:p>
          <a:endParaRPr lang="ru-RU"/>
        </a:p>
      </dgm:t>
    </dgm:pt>
    <dgm:pt modelId="{D51BC069-C457-407A-8F79-564446EB5FE8}">
      <dgm:prSet phldrT="[Текст]"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РЭА</a:t>
          </a:r>
          <a:endParaRPr lang="ru-RU" sz="1600" dirty="0">
            <a:solidFill>
              <a:schemeClr val="bg1"/>
            </a:solidFill>
          </a:endParaRPr>
        </a:p>
      </dgm:t>
    </dgm:pt>
    <dgm:pt modelId="{B47DEC4F-AD0C-4AB4-B5DD-A1CC17D64E67}" type="parTrans" cxnId="{DA57C1E2-4716-4F68-9081-C92F801F8F00}">
      <dgm:prSet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7DB81E0-92EE-4B81-993B-055267F191A3}" type="sibTrans" cxnId="{DA57C1E2-4716-4F68-9081-C92F801F8F00}">
      <dgm:prSet/>
      <dgm:spPr/>
      <dgm:t>
        <a:bodyPr/>
        <a:lstStyle/>
        <a:p>
          <a:endParaRPr lang="ru-RU"/>
        </a:p>
      </dgm:t>
    </dgm:pt>
    <dgm:pt modelId="{4CF8974A-A36A-4485-A2FF-76B6A957BE52}">
      <dgm:prSet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Строительство АЭС в РФ</a:t>
          </a:r>
          <a:endParaRPr lang="ru-RU" sz="1600" dirty="0">
            <a:solidFill>
              <a:schemeClr val="bg1"/>
            </a:solidFill>
          </a:endParaRPr>
        </a:p>
      </dgm:t>
    </dgm:pt>
    <dgm:pt modelId="{D49D6B5B-C1D4-4F47-BB82-EED914A9ACA4}" type="parTrans" cxnId="{5C35776A-87F6-4C4F-847F-65EEE9DED58A}">
      <dgm:prSet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4334B5B-C7A6-4B59-A8FB-1B5B1A7C94D9}" type="sibTrans" cxnId="{5C35776A-87F6-4C4F-847F-65EEE9DED58A}">
      <dgm:prSet/>
      <dgm:spPr/>
      <dgm:t>
        <a:bodyPr/>
        <a:lstStyle/>
        <a:p>
          <a:endParaRPr lang="ru-RU"/>
        </a:p>
      </dgm:t>
    </dgm:pt>
    <dgm:pt modelId="{E19DB770-54CA-4837-9E69-CEDA22F00744}">
      <dgm:prSet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Строительство АЭС за</a:t>
          </a:r>
          <a:r>
            <a:rPr lang="en-US" sz="1600" dirty="0" smtClean="0">
              <a:solidFill>
                <a:schemeClr val="bg1"/>
              </a:solidFill>
            </a:rPr>
            <a:t> </a:t>
          </a:r>
          <a:r>
            <a:rPr lang="ru-RU" sz="1600" dirty="0" smtClean="0">
              <a:solidFill>
                <a:schemeClr val="bg1"/>
              </a:solidFill>
            </a:rPr>
            <a:t>рубежом</a:t>
          </a:r>
          <a:endParaRPr lang="ru-RU" sz="1600" dirty="0">
            <a:solidFill>
              <a:schemeClr val="bg1"/>
            </a:solidFill>
          </a:endParaRPr>
        </a:p>
      </dgm:t>
    </dgm:pt>
    <dgm:pt modelId="{7800B8E7-A6AF-40B6-98BD-1D1F369A7EA1}" type="parTrans" cxnId="{621CB015-09B0-485F-91AE-0D74F08FAEB3}">
      <dgm:prSet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EB7C429-5C6A-48FE-BA16-EB924ACAD352}" type="sibTrans" cxnId="{621CB015-09B0-485F-91AE-0D74F08FAEB3}">
      <dgm:prSet/>
      <dgm:spPr/>
      <dgm:t>
        <a:bodyPr/>
        <a:lstStyle/>
        <a:p>
          <a:endParaRPr lang="ru-RU"/>
        </a:p>
      </dgm:t>
    </dgm:pt>
    <dgm:pt modelId="{ECED38DD-2077-421E-B21F-4B13A9CAB453}">
      <dgm:prSet custT="1"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АРМЗ</a:t>
          </a:r>
          <a:endParaRPr lang="ru-RU" sz="1600" dirty="0">
            <a:solidFill>
              <a:schemeClr val="bg1"/>
            </a:solidFill>
          </a:endParaRPr>
        </a:p>
      </dgm:t>
    </dgm:pt>
    <dgm:pt modelId="{2322D37F-7B21-4C7A-8543-B86DD14AD2BC}" type="parTrans" cxnId="{99A360DF-0164-4501-8151-DB2FD7555A9C}">
      <dgm:prSet/>
      <dgm:spPr>
        <a:gradFill rotWithShape="0">
          <a:gsLst>
            <a:gs pos="0">
              <a:schemeClr val="accent1">
                <a:shade val="51000"/>
                <a:satMod val="130000"/>
              </a:schemeClr>
            </a:gs>
            <a:gs pos="80000">
              <a:srgbClr val="00B0F0"/>
            </a:gs>
            <a:gs pos="100000">
              <a:srgbClr val="9FE6FF"/>
            </a:gs>
          </a:gsLst>
          <a:lin ang="16200000" scaled="1"/>
        </a:gradFill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C885F4A-61CA-43AC-BCF5-9903D1A6F355}" type="sibTrans" cxnId="{99A360DF-0164-4501-8151-DB2FD7555A9C}">
      <dgm:prSet/>
      <dgm:spPr/>
      <dgm:t>
        <a:bodyPr/>
        <a:lstStyle/>
        <a:p>
          <a:endParaRPr lang="ru-RU"/>
        </a:p>
      </dgm:t>
    </dgm:pt>
    <dgm:pt modelId="{9FDEFC92-44A6-42D5-B45F-8E2CBAFADF34}" type="pres">
      <dgm:prSet presAssocID="{C17B2096-ECC2-493C-9D2B-DDC0981CD64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36F840-5D6A-4BC1-A7F0-4B9C76389D81}" type="pres">
      <dgm:prSet presAssocID="{01E8590A-AF7F-4052-845C-9C2271C526EC}" presName="centerShape" presStyleLbl="node0" presStyleIdx="0" presStyleCnt="1" custScaleX="305901" custScaleY="152242" custLinFactNeighborX="4229"/>
      <dgm:spPr/>
      <dgm:t>
        <a:bodyPr/>
        <a:lstStyle/>
        <a:p>
          <a:endParaRPr lang="ru-RU"/>
        </a:p>
      </dgm:t>
    </dgm:pt>
    <dgm:pt modelId="{E81B21BA-20E5-4F2D-B77F-34E094284F43}" type="pres">
      <dgm:prSet presAssocID="{2E9A88FC-D6EC-48B8-A56B-7BF2F6F05C74}" presName="parTrans" presStyleLbl="sibTrans2D1" presStyleIdx="0" presStyleCnt="7" custAng="21508170" custFlipVert="1" custFlipHor="0" custScaleX="191699" custScaleY="75619"/>
      <dgm:spPr/>
      <dgm:t>
        <a:bodyPr/>
        <a:lstStyle/>
        <a:p>
          <a:endParaRPr lang="ru-RU"/>
        </a:p>
      </dgm:t>
    </dgm:pt>
    <dgm:pt modelId="{68A45185-C65A-4282-9276-697291DB9F01}" type="pres">
      <dgm:prSet presAssocID="{2E9A88FC-D6EC-48B8-A56B-7BF2F6F05C74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69BA9EBF-C8D5-40C2-90A1-4FBD83E2FC40}" type="pres">
      <dgm:prSet presAssocID="{2B7A7B24-08E0-4175-82F5-AF71F7649CB4}" presName="node" presStyleLbl="node1" presStyleIdx="0" presStyleCnt="7" custScaleX="197352" custScaleY="63735" custRadScaleRad="103530" custRadScaleInc="24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8B9EF-7BED-42F8-B398-18653E9AE524}" type="pres">
      <dgm:prSet presAssocID="{A33BDE3F-0AC7-49B6-BD45-0211F35930F9}" presName="parTrans" presStyleLbl="sibTrans2D1" presStyleIdx="1" presStyleCnt="7"/>
      <dgm:spPr/>
      <dgm:t>
        <a:bodyPr/>
        <a:lstStyle/>
        <a:p>
          <a:endParaRPr lang="ru-RU"/>
        </a:p>
      </dgm:t>
    </dgm:pt>
    <dgm:pt modelId="{3DE18990-B88F-4A0F-9E7F-7308026DDCEA}" type="pres">
      <dgm:prSet presAssocID="{A33BDE3F-0AC7-49B6-BD45-0211F35930F9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9811D52C-D091-4628-91E7-75E77EE257DC}" type="pres">
      <dgm:prSet presAssocID="{9E000847-6D42-45F1-8237-768E3A0BFE2D}" presName="node" presStyleLbl="node1" presStyleIdx="1" presStyleCnt="7" custScaleX="134376" custScaleY="52530" custRadScaleRad="184173" custRadScaleInc="57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D2C20-F4DD-4A11-8FAE-CF37B8F323FA}" type="pres">
      <dgm:prSet presAssocID="{2322D37F-7B21-4C7A-8543-B86DD14AD2BC}" presName="parTrans" presStyleLbl="sibTrans2D1" presStyleIdx="2" presStyleCnt="7"/>
      <dgm:spPr/>
      <dgm:t>
        <a:bodyPr/>
        <a:lstStyle/>
        <a:p>
          <a:endParaRPr lang="ru-RU"/>
        </a:p>
      </dgm:t>
    </dgm:pt>
    <dgm:pt modelId="{ADC6E67C-8F07-40C1-811C-96F70CFA72F1}" type="pres">
      <dgm:prSet presAssocID="{2322D37F-7B21-4C7A-8543-B86DD14AD2BC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BBB33556-1E86-403C-9A02-ACDEE459AEDC}" type="pres">
      <dgm:prSet presAssocID="{ECED38DD-2077-421E-B21F-4B13A9CAB453}" presName="node" presStyleLbl="node1" presStyleIdx="2" presStyleCnt="7" custScaleX="134376" custScaleY="52530" custRadScaleRad="209705" custRadScaleInc="-2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229B10-9F81-4344-BA60-F83E15FA583D}" type="pres">
      <dgm:prSet presAssocID="{7800B8E7-A6AF-40B6-98BD-1D1F369A7EA1}" presName="parTrans" presStyleLbl="sibTrans2D1" presStyleIdx="3" presStyleCnt="7"/>
      <dgm:spPr/>
      <dgm:t>
        <a:bodyPr/>
        <a:lstStyle/>
        <a:p>
          <a:endParaRPr lang="ru-RU"/>
        </a:p>
      </dgm:t>
    </dgm:pt>
    <dgm:pt modelId="{E65390EF-0680-4500-B97F-DFBDF146F76D}" type="pres">
      <dgm:prSet presAssocID="{7800B8E7-A6AF-40B6-98BD-1D1F369A7EA1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383D06AF-F9B7-4AA2-80E3-80390A57DF00}" type="pres">
      <dgm:prSet presAssocID="{E19DB770-54CA-4837-9E69-CEDA22F00744}" presName="node" presStyleLbl="node1" presStyleIdx="3" presStyleCnt="7" custScaleX="197352" custScaleY="63735" custRadScaleRad="142888" custRadScaleInc="-93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E153D-6380-4394-8BF6-58D11F923B7D}" type="pres">
      <dgm:prSet presAssocID="{D49D6B5B-C1D4-4F47-BB82-EED914A9ACA4}" presName="parTrans" presStyleLbl="sibTrans2D1" presStyleIdx="4" presStyleCnt="7"/>
      <dgm:spPr/>
      <dgm:t>
        <a:bodyPr/>
        <a:lstStyle/>
        <a:p>
          <a:endParaRPr lang="ru-RU"/>
        </a:p>
      </dgm:t>
    </dgm:pt>
    <dgm:pt modelId="{794F0497-CB2D-4AAF-9843-5B5861F546E6}" type="pres">
      <dgm:prSet presAssocID="{D49D6B5B-C1D4-4F47-BB82-EED914A9ACA4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344DC00C-9FAB-4357-ABD4-5C0C3E3ABE06}" type="pres">
      <dgm:prSet presAssocID="{4CF8974A-A36A-4485-A2FF-76B6A957BE52}" presName="node" presStyleLbl="node1" presStyleIdx="4" presStyleCnt="7" custScaleX="197352" custScaleY="63735" custRadScaleRad="124153" custRadScaleInc="58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EBDF0A-EA40-4A5B-97ED-79ACEF126928}" type="pres">
      <dgm:prSet presAssocID="{1E004C66-E6AC-4D72-917E-723B44C42B4E}" presName="parTrans" presStyleLbl="sibTrans2D1" presStyleIdx="5" presStyleCnt="7"/>
      <dgm:spPr/>
      <dgm:t>
        <a:bodyPr/>
        <a:lstStyle/>
        <a:p>
          <a:endParaRPr lang="ru-RU"/>
        </a:p>
      </dgm:t>
    </dgm:pt>
    <dgm:pt modelId="{4D0A58CB-C431-4C26-B146-E437184CBBC7}" type="pres">
      <dgm:prSet presAssocID="{1E004C66-E6AC-4D72-917E-723B44C42B4E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9C7990D4-8F5A-4289-A360-AA7B9E485BCF}" type="pres">
      <dgm:prSet presAssocID="{421603A2-F34C-4F4A-BF7E-6CB2EEB47D0C}" presName="node" presStyleLbl="node1" presStyleIdx="5" presStyleCnt="7" custScaleX="134376" custScaleY="52530" custRadScaleRad="185421" custRadScaleInc="19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4E487-213B-44E4-A19F-299A31810D5D}" type="pres">
      <dgm:prSet presAssocID="{B47DEC4F-AD0C-4AB4-B5DD-A1CC17D64E67}" presName="parTrans" presStyleLbl="sibTrans2D1" presStyleIdx="6" presStyleCnt="7"/>
      <dgm:spPr/>
      <dgm:t>
        <a:bodyPr/>
        <a:lstStyle/>
        <a:p>
          <a:endParaRPr lang="ru-RU"/>
        </a:p>
      </dgm:t>
    </dgm:pt>
    <dgm:pt modelId="{C934AE3C-8DD5-4CEC-B227-353A341D134A}" type="pres">
      <dgm:prSet presAssocID="{B47DEC4F-AD0C-4AB4-B5DD-A1CC17D64E67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1B143061-927C-4666-AA2D-444E4E81735C}" type="pres">
      <dgm:prSet presAssocID="{D51BC069-C457-407A-8F79-564446EB5FE8}" presName="node" presStyleLbl="node1" presStyleIdx="6" presStyleCnt="7" custScaleX="134376" custScaleY="52530" custRadScaleRad="164573" custRadScaleInc="-42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B76C07-54F7-4A0E-82BF-1C023F3D6BBB}" type="presOf" srcId="{2322D37F-7B21-4C7A-8543-B86DD14AD2BC}" destId="{6E3D2C20-F4DD-4A11-8FAE-CF37B8F323FA}" srcOrd="0" destOrd="0" presId="urn:microsoft.com/office/officeart/2005/8/layout/radial5"/>
    <dgm:cxn modelId="{5C35776A-87F6-4C4F-847F-65EEE9DED58A}" srcId="{01E8590A-AF7F-4052-845C-9C2271C526EC}" destId="{4CF8974A-A36A-4485-A2FF-76B6A957BE52}" srcOrd="4" destOrd="0" parTransId="{D49D6B5B-C1D4-4F47-BB82-EED914A9ACA4}" sibTransId="{44334B5B-C7A6-4B59-A8FB-1B5B1A7C94D9}"/>
    <dgm:cxn modelId="{E252AFDC-74A7-42F6-A396-FA4B86CD115E}" type="presOf" srcId="{01E8590A-AF7F-4052-845C-9C2271C526EC}" destId="{EB36F840-5D6A-4BC1-A7F0-4B9C76389D81}" srcOrd="0" destOrd="0" presId="urn:microsoft.com/office/officeart/2005/8/layout/radial5"/>
    <dgm:cxn modelId="{99A360DF-0164-4501-8151-DB2FD7555A9C}" srcId="{01E8590A-AF7F-4052-845C-9C2271C526EC}" destId="{ECED38DD-2077-421E-B21F-4B13A9CAB453}" srcOrd="2" destOrd="0" parTransId="{2322D37F-7B21-4C7A-8543-B86DD14AD2BC}" sibTransId="{9C885F4A-61CA-43AC-BCF5-9903D1A6F355}"/>
    <dgm:cxn modelId="{9C148113-AE6A-45DE-8E5C-27B27F822079}" type="presOf" srcId="{B47DEC4F-AD0C-4AB4-B5DD-A1CC17D64E67}" destId="{C934AE3C-8DD5-4CEC-B227-353A341D134A}" srcOrd="1" destOrd="0" presId="urn:microsoft.com/office/officeart/2005/8/layout/radial5"/>
    <dgm:cxn modelId="{285B86B9-838C-46BD-84AE-26F92BD9CACA}" type="presOf" srcId="{4CF8974A-A36A-4485-A2FF-76B6A957BE52}" destId="{344DC00C-9FAB-4357-ABD4-5C0C3E3ABE06}" srcOrd="0" destOrd="0" presId="urn:microsoft.com/office/officeart/2005/8/layout/radial5"/>
    <dgm:cxn modelId="{FB159132-1683-4C68-9DAA-F997D9C98BCA}" type="presOf" srcId="{B47DEC4F-AD0C-4AB4-B5DD-A1CC17D64E67}" destId="{F514E487-213B-44E4-A19F-299A31810D5D}" srcOrd="0" destOrd="0" presId="urn:microsoft.com/office/officeart/2005/8/layout/radial5"/>
    <dgm:cxn modelId="{6AFD229C-5B27-46B8-8F84-FD6CA5629870}" type="presOf" srcId="{421603A2-F34C-4F4A-BF7E-6CB2EEB47D0C}" destId="{9C7990D4-8F5A-4289-A360-AA7B9E485BCF}" srcOrd="0" destOrd="0" presId="urn:microsoft.com/office/officeart/2005/8/layout/radial5"/>
    <dgm:cxn modelId="{74B1BA56-E3B0-419A-9A2C-3C855F27D7C5}" srcId="{01E8590A-AF7F-4052-845C-9C2271C526EC}" destId="{2B7A7B24-08E0-4175-82F5-AF71F7649CB4}" srcOrd="0" destOrd="0" parTransId="{2E9A88FC-D6EC-48B8-A56B-7BF2F6F05C74}" sibTransId="{BDAD037F-C49D-46D5-9C00-74BA51277C1B}"/>
    <dgm:cxn modelId="{F2987264-1DB1-47C0-9224-7BC015C59523}" type="presOf" srcId="{1E004C66-E6AC-4D72-917E-723B44C42B4E}" destId="{07EBDF0A-EA40-4A5B-97ED-79ACEF126928}" srcOrd="0" destOrd="0" presId="urn:microsoft.com/office/officeart/2005/8/layout/radial5"/>
    <dgm:cxn modelId="{7019C08D-E83B-4AA1-876E-9AA41C2D4C88}" type="presOf" srcId="{7800B8E7-A6AF-40B6-98BD-1D1F369A7EA1}" destId="{2A229B10-9F81-4344-BA60-F83E15FA583D}" srcOrd="0" destOrd="0" presId="urn:microsoft.com/office/officeart/2005/8/layout/radial5"/>
    <dgm:cxn modelId="{DA57C1E2-4716-4F68-9081-C92F801F8F00}" srcId="{01E8590A-AF7F-4052-845C-9C2271C526EC}" destId="{D51BC069-C457-407A-8F79-564446EB5FE8}" srcOrd="6" destOrd="0" parTransId="{B47DEC4F-AD0C-4AB4-B5DD-A1CC17D64E67}" sibTransId="{57DB81E0-92EE-4B81-993B-055267F191A3}"/>
    <dgm:cxn modelId="{DFD0997C-A68F-49C0-8522-2FECE01AE78C}" type="presOf" srcId="{E19DB770-54CA-4837-9E69-CEDA22F00744}" destId="{383D06AF-F9B7-4AA2-80E3-80390A57DF00}" srcOrd="0" destOrd="0" presId="urn:microsoft.com/office/officeart/2005/8/layout/radial5"/>
    <dgm:cxn modelId="{A4F99E91-724C-43CE-B226-80B9FD3DC947}" type="presOf" srcId="{ECED38DD-2077-421E-B21F-4B13A9CAB453}" destId="{BBB33556-1E86-403C-9A02-ACDEE459AEDC}" srcOrd="0" destOrd="0" presId="urn:microsoft.com/office/officeart/2005/8/layout/radial5"/>
    <dgm:cxn modelId="{0CEB3BB8-A5DE-49AF-8024-F7142F920375}" type="presOf" srcId="{9E000847-6D42-45F1-8237-768E3A0BFE2D}" destId="{9811D52C-D091-4628-91E7-75E77EE257DC}" srcOrd="0" destOrd="0" presId="urn:microsoft.com/office/officeart/2005/8/layout/radial5"/>
    <dgm:cxn modelId="{12027173-8952-4DA0-869B-BDB7910E30FD}" type="presOf" srcId="{A33BDE3F-0AC7-49B6-BD45-0211F35930F9}" destId="{3DE18990-B88F-4A0F-9E7F-7308026DDCEA}" srcOrd="1" destOrd="0" presId="urn:microsoft.com/office/officeart/2005/8/layout/radial5"/>
    <dgm:cxn modelId="{CA45E672-6EF1-489D-8F4D-E757DC65070E}" type="presOf" srcId="{2E9A88FC-D6EC-48B8-A56B-7BF2F6F05C74}" destId="{68A45185-C65A-4282-9276-697291DB9F01}" srcOrd="1" destOrd="0" presId="urn:microsoft.com/office/officeart/2005/8/layout/radial5"/>
    <dgm:cxn modelId="{0061511B-DFFA-4421-86AC-6D5F373C69A9}" type="presOf" srcId="{7800B8E7-A6AF-40B6-98BD-1D1F369A7EA1}" destId="{E65390EF-0680-4500-B97F-DFBDF146F76D}" srcOrd="1" destOrd="0" presId="urn:microsoft.com/office/officeart/2005/8/layout/radial5"/>
    <dgm:cxn modelId="{6F3CCB7D-EC59-401B-B8A6-D987816EDD30}" srcId="{01E8590A-AF7F-4052-845C-9C2271C526EC}" destId="{9E000847-6D42-45F1-8237-768E3A0BFE2D}" srcOrd="1" destOrd="0" parTransId="{A33BDE3F-0AC7-49B6-BD45-0211F35930F9}" sibTransId="{6B5BEF68-5943-4338-A23A-C355137BD477}"/>
    <dgm:cxn modelId="{823DAD10-5266-45D3-B3DA-0DAAE6A25A97}" type="presOf" srcId="{C17B2096-ECC2-493C-9D2B-DDC0981CD642}" destId="{9FDEFC92-44A6-42D5-B45F-8E2CBAFADF34}" srcOrd="0" destOrd="0" presId="urn:microsoft.com/office/officeart/2005/8/layout/radial5"/>
    <dgm:cxn modelId="{E75068B6-4DF5-41AA-98B0-F9B503222E0F}" type="presOf" srcId="{D51BC069-C457-407A-8F79-564446EB5FE8}" destId="{1B143061-927C-4666-AA2D-444E4E81735C}" srcOrd="0" destOrd="0" presId="urn:microsoft.com/office/officeart/2005/8/layout/radial5"/>
    <dgm:cxn modelId="{6B60342F-547F-4973-939D-1B8E0F822B7F}" srcId="{C17B2096-ECC2-493C-9D2B-DDC0981CD642}" destId="{01E8590A-AF7F-4052-845C-9C2271C526EC}" srcOrd="0" destOrd="0" parTransId="{F516EB29-5BB9-48B2-AC23-302EFBC993B5}" sibTransId="{D33E361F-A75C-4ECB-B402-5F2D5BB728E6}"/>
    <dgm:cxn modelId="{02058B21-C3A9-4257-8A8D-9D2CD8C1ED44}" type="presOf" srcId="{A33BDE3F-0AC7-49B6-BD45-0211F35930F9}" destId="{BEB8B9EF-7BED-42F8-B398-18653E9AE524}" srcOrd="0" destOrd="0" presId="urn:microsoft.com/office/officeart/2005/8/layout/radial5"/>
    <dgm:cxn modelId="{03BB32BF-E853-430F-95E5-0B4340CF57F8}" type="presOf" srcId="{D49D6B5B-C1D4-4F47-BB82-EED914A9ACA4}" destId="{794F0497-CB2D-4AAF-9843-5B5861F546E6}" srcOrd="1" destOrd="0" presId="urn:microsoft.com/office/officeart/2005/8/layout/radial5"/>
    <dgm:cxn modelId="{7DED3DBF-9832-4946-929A-101C7C73DF9A}" type="presOf" srcId="{1E004C66-E6AC-4D72-917E-723B44C42B4E}" destId="{4D0A58CB-C431-4C26-B146-E437184CBBC7}" srcOrd="1" destOrd="0" presId="urn:microsoft.com/office/officeart/2005/8/layout/radial5"/>
    <dgm:cxn modelId="{4E7B73A2-FCB4-4104-A01E-B5C647E407BA}" type="presOf" srcId="{2E9A88FC-D6EC-48B8-A56B-7BF2F6F05C74}" destId="{E81B21BA-20E5-4F2D-B77F-34E094284F43}" srcOrd="0" destOrd="0" presId="urn:microsoft.com/office/officeart/2005/8/layout/radial5"/>
    <dgm:cxn modelId="{1E31CA55-EEC3-4E42-A35D-4C31EC2C2B51}" srcId="{01E8590A-AF7F-4052-845C-9C2271C526EC}" destId="{421603A2-F34C-4F4A-BF7E-6CB2EEB47D0C}" srcOrd="5" destOrd="0" parTransId="{1E004C66-E6AC-4D72-917E-723B44C42B4E}" sibTransId="{ED8749AD-7C4C-498E-8CCB-91394B337D7D}"/>
    <dgm:cxn modelId="{291ECDA4-FC76-4AB9-8BF2-908F586DE209}" type="presOf" srcId="{D49D6B5B-C1D4-4F47-BB82-EED914A9ACA4}" destId="{E20E153D-6380-4394-8BF6-58D11F923B7D}" srcOrd="0" destOrd="0" presId="urn:microsoft.com/office/officeart/2005/8/layout/radial5"/>
    <dgm:cxn modelId="{621CB015-09B0-485F-91AE-0D74F08FAEB3}" srcId="{01E8590A-AF7F-4052-845C-9C2271C526EC}" destId="{E19DB770-54CA-4837-9E69-CEDA22F00744}" srcOrd="3" destOrd="0" parTransId="{7800B8E7-A6AF-40B6-98BD-1D1F369A7EA1}" sibTransId="{2EB7C429-5C6A-48FE-BA16-EB924ACAD352}"/>
    <dgm:cxn modelId="{687EF277-9E11-457F-9E3E-9B41EC48D947}" type="presOf" srcId="{2B7A7B24-08E0-4175-82F5-AF71F7649CB4}" destId="{69BA9EBF-C8D5-40C2-90A1-4FBD83E2FC40}" srcOrd="0" destOrd="0" presId="urn:microsoft.com/office/officeart/2005/8/layout/radial5"/>
    <dgm:cxn modelId="{7FE4CEB4-5D73-4129-92D2-11A99AFAAD56}" type="presOf" srcId="{2322D37F-7B21-4C7A-8543-B86DD14AD2BC}" destId="{ADC6E67C-8F07-40C1-811C-96F70CFA72F1}" srcOrd="1" destOrd="0" presId="urn:microsoft.com/office/officeart/2005/8/layout/radial5"/>
    <dgm:cxn modelId="{7E98A8C2-9E33-4077-9657-C916FDB638B9}" type="presParOf" srcId="{9FDEFC92-44A6-42D5-B45F-8E2CBAFADF34}" destId="{EB36F840-5D6A-4BC1-A7F0-4B9C76389D81}" srcOrd="0" destOrd="0" presId="urn:microsoft.com/office/officeart/2005/8/layout/radial5"/>
    <dgm:cxn modelId="{04E22097-5983-4CC9-8BEB-F5F2C05B2985}" type="presParOf" srcId="{9FDEFC92-44A6-42D5-B45F-8E2CBAFADF34}" destId="{E81B21BA-20E5-4F2D-B77F-34E094284F43}" srcOrd="1" destOrd="0" presId="urn:microsoft.com/office/officeart/2005/8/layout/radial5"/>
    <dgm:cxn modelId="{F5562839-0FF7-4943-8501-4D7BBD11F038}" type="presParOf" srcId="{E81B21BA-20E5-4F2D-B77F-34E094284F43}" destId="{68A45185-C65A-4282-9276-697291DB9F01}" srcOrd="0" destOrd="0" presId="urn:microsoft.com/office/officeart/2005/8/layout/radial5"/>
    <dgm:cxn modelId="{AC104B12-44CF-46B5-9DD7-5D41DAC7F358}" type="presParOf" srcId="{9FDEFC92-44A6-42D5-B45F-8E2CBAFADF34}" destId="{69BA9EBF-C8D5-40C2-90A1-4FBD83E2FC40}" srcOrd="2" destOrd="0" presId="urn:microsoft.com/office/officeart/2005/8/layout/radial5"/>
    <dgm:cxn modelId="{A523C0D8-8ECD-4E70-A0B4-872CABC37E7E}" type="presParOf" srcId="{9FDEFC92-44A6-42D5-B45F-8E2CBAFADF34}" destId="{BEB8B9EF-7BED-42F8-B398-18653E9AE524}" srcOrd="3" destOrd="0" presId="urn:microsoft.com/office/officeart/2005/8/layout/radial5"/>
    <dgm:cxn modelId="{0F33F0F1-C487-450C-992A-1CF39815E8F4}" type="presParOf" srcId="{BEB8B9EF-7BED-42F8-B398-18653E9AE524}" destId="{3DE18990-B88F-4A0F-9E7F-7308026DDCEA}" srcOrd="0" destOrd="0" presId="urn:microsoft.com/office/officeart/2005/8/layout/radial5"/>
    <dgm:cxn modelId="{C7CFC0BF-3E07-4297-AB58-D3013619F24D}" type="presParOf" srcId="{9FDEFC92-44A6-42D5-B45F-8E2CBAFADF34}" destId="{9811D52C-D091-4628-91E7-75E77EE257DC}" srcOrd="4" destOrd="0" presId="urn:microsoft.com/office/officeart/2005/8/layout/radial5"/>
    <dgm:cxn modelId="{DF39DDC7-F5F2-4FA8-8F38-FE89812A9013}" type="presParOf" srcId="{9FDEFC92-44A6-42D5-B45F-8E2CBAFADF34}" destId="{6E3D2C20-F4DD-4A11-8FAE-CF37B8F323FA}" srcOrd="5" destOrd="0" presId="urn:microsoft.com/office/officeart/2005/8/layout/radial5"/>
    <dgm:cxn modelId="{ACA3A6EA-5BF5-4CE1-AF19-2AB40C70B4EF}" type="presParOf" srcId="{6E3D2C20-F4DD-4A11-8FAE-CF37B8F323FA}" destId="{ADC6E67C-8F07-40C1-811C-96F70CFA72F1}" srcOrd="0" destOrd="0" presId="urn:microsoft.com/office/officeart/2005/8/layout/radial5"/>
    <dgm:cxn modelId="{5A190451-93DA-49BF-A076-DFF35E37C3DD}" type="presParOf" srcId="{9FDEFC92-44A6-42D5-B45F-8E2CBAFADF34}" destId="{BBB33556-1E86-403C-9A02-ACDEE459AEDC}" srcOrd="6" destOrd="0" presId="urn:microsoft.com/office/officeart/2005/8/layout/radial5"/>
    <dgm:cxn modelId="{DE0E9BC8-250C-49E8-BD17-BB15DDEABC82}" type="presParOf" srcId="{9FDEFC92-44A6-42D5-B45F-8E2CBAFADF34}" destId="{2A229B10-9F81-4344-BA60-F83E15FA583D}" srcOrd="7" destOrd="0" presId="urn:microsoft.com/office/officeart/2005/8/layout/radial5"/>
    <dgm:cxn modelId="{5AD9B7CD-150D-4C13-B029-67EAEBE87E66}" type="presParOf" srcId="{2A229B10-9F81-4344-BA60-F83E15FA583D}" destId="{E65390EF-0680-4500-B97F-DFBDF146F76D}" srcOrd="0" destOrd="0" presId="urn:microsoft.com/office/officeart/2005/8/layout/radial5"/>
    <dgm:cxn modelId="{5FAB6912-9498-4DFB-A38F-85A3D7953636}" type="presParOf" srcId="{9FDEFC92-44A6-42D5-B45F-8E2CBAFADF34}" destId="{383D06AF-F9B7-4AA2-80E3-80390A57DF00}" srcOrd="8" destOrd="0" presId="urn:microsoft.com/office/officeart/2005/8/layout/radial5"/>
    <dgm:cxn modelId="{8A1F4CA3-2BF4-4E97-8379-FD6AF3E06DA4}" type="presParOf" srcId="{9FDEFC92-44A6-42D5-B45F-8E2CBAFADF34}" destId="{E20E153D-6380-4394-8BF6-58D11F923B7D}" srcOrd="9" destOrd="0" presId="urn:microsoft.com/office/officeart/2005/8/layout/radial5"/>
    <dgm:cxn modelId="{2DADAC57-A9FC-480B-A8FB-028BBC87E2AF}" type="presParOf" srcId="{E20E153D-6380-4394-8BF6-58D11F923B7D}" destId="{794F0497-CB2D-4AAF-9843-5B5861F546E6}" srcOrd="0" destOrd="0" presId="urn:microsoft.com/office/officeart/2005/8/layout/radial5"/>
    <dgm:cxn modelId="{8FF08446-2EB7-4280-A5F3-47765219994B}" type="presParOf" srcId="{9FDEFC92-44A6-42D5-B45F-8E2CBAFADF34}" destId="{344DC00C-9FAB-4357-ABD4-5C0C3E3ABE06}" srcOrd="10" destOrd="0" presId="urn:microsoft.com/office/officeart/2005/8/layout/radial5"/>
    <dgm:cxn modelId="{ADA69E82-5702-43AD-BA96-28DDBD97476B}" type="presParOf" srcId="{9FDEFC92-44A6-42D5-B45F-8E2CBAFADF34}" destId="{07EBDF0A-EA40-4A5B-97ED-79ACEF126928}" srcOrd="11" destOrd="0" presId="urn:microsoft.com/office/officeart/2005/8/layout/radial5"/>
    <dgm:cxn modelId="{51D31794-A9F3-4317-989F-CAFCEC42CA36}" type="presParOf" srcId="{07EBDF0A-EA40-4A5B-97ED-79ACEF126928}" destId="{4D0A58CB-C431-4C26-B146-E437184CBBC7}" srcOrd="0" destOrd="0" presId="urn:microsoft.com/office/officeart/2005/8/layout/radial5"/>
    <dgm:cxn modelId="{B716C91F-03E7-4689-BA95-AFB29B232005}" type="presParOf" srcId="{9FDEFC92-44A6-42D5-B45F-8E2CBAFADF34}" destId="{9C7990D4-8F5A-4289-A360-AA7B9E485BCF}" srcOrd="12" destOrd="0" presId="urn:microsoft.com/office/officeart/2005/8/layout/radial5"/>
    <dgm:cxn modelId="{87C79065-E843-4E52-9EEA-EAE316F479D0}" type="presParOf" srcId="{9FDEFC92-44A6-42D5-B45F-8E2CBAFADF34}" destId="{F514E487-213B-44E4-A19F-299A31810D5D}" srcOrd="13" destOrd="0" presId="urn:microsoft.com/office/officeart/2005/8/layout/radial5"/>
    <dgm:cxn modelId="{57BD1BF4-DF1B-4C17-9011-42AE1546897C}" type="presParOf" srcId="{F514E487-213B-44E4-A19F-299A31810D5D}" destId="{C934AE3C-8DD5-4CEC-B227-353A341D134A}" srcOrd="0" destOrd="0" presId="urn:microsoft.com/office/officeart/2005/8/layout/radial5"/>
    <dgm:cxn modelId="{74242E18-CF26-445E-87D3-704D55E94DA8}" type="presParOf" srcId="{9FDEFC92-44A6-42D5-B45F-8E2CBAFADF34}" destId="{1B143061-927C-4666-AA2D-444E4E81735C}" srcOrd="14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0"/>
            <a:ext cx="2946135" cy="49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04" tIns="45652" rIns="91304" bIns="4565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960" y="0"/>
            <a:ext cx="2946135" cy="49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04" tIns="45652" rIns="91304" bIns="4565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6" y="4715194"/>
            <a:ext cx="5437188" cy="446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04" tIns="45652" rIns="91304" bIns="456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28805"/>
            <a:ext cx="2946135" cy="49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04" tIns="45652" rIns="91304" bIns="4565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960" y="9428805"/>
            <a:ext cx="2946135" cy="49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04" tIns="45652" rIns="91304" bIns="4565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B2C11B0-14E0-4DEC-8017-7DB450962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53275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FD09A-95E0-4031-846F-0D84CF1F64F1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FD09A-95E0-4031-846F-0D84CF1F64F1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>
          <a:xfrm>
            <a:off x="3850295" y="4"/>
            <a:ext cx="2945862" cy="495793"/>
          </a:xfrm>
          <a:prstGeom prst="rect">
            <a:avLst/>
          </a:prstGeom>
        </p:spPr>
        <p:txBody>
          <a:bodyPr lIns="88185" tIns="44092" rIns="88185" bIns="4409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9438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FD09A-95E0-4031-846F-0D84CF1F64F1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3FD09A-95E0-4031-846F-0D84CF1F64F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114D6E-ACD8-4F7E-AF7F-C7CD792744C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114D6E-ACD8-4F7E-AF7F-C7CD792744CD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558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114D6E-ACD8-4F7E-AF7F-C7CD792744CD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0019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114D6E-ACD8-4F7E-AF7F-C7CD792744CD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0019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2950"/>
            <a:ext cx="4964112" cy="3722688"/>
          </a:xfrm>
          <a:ln/>
        </p:spPr>
      </p:sp>
      <p:sp>
        <p:nvSpPr>
          <p:cNvPr id="14541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706" tIns="45852" rIns="91706" bIns="45852"/>
          <a:lstStyle/>
          <a:p>
            <a:endParaRPr lang="ru-RU" dirty="0" smtClean="0"/>
          </a:p>
        </p:txBody>
      </p:sp>
      <p:sp>
        <p:nvSpPr>
          <p:cNvPr id="145411" name="Номер слайда 3"/>
          <p:cNvSpPr txBox="1">
            <a:spLocks noGrp="1"/>
          </p:cNvSpPr>
          <p:nvPr/>
        </p:nvSpPr>
        <p:spPr bwMode="auto">
          <a:xfrm>
            <a:off x="3849688" y="9428244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6" tIns="45852" rIns="91706" bIns="45852" anchor="b"/>
          <a:lstStyle/>
          <a:p>
            <a:pPr algn="r"/>
            <a:fld id="{E750F470-4A90-432C-A841-52C12B95B320}" type="slidenum">
              <a:rPr lang="ru-RU" sz="1200"/>
              <a:pPr algn="r"/>
              <a:t>51</a:t>
            </a:fld>
            <a:endParaRPr lang="ru-RU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www.rosatom.ru/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3" y="293691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8" y="2181231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8" y="3284539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462B7-D7CA-4FAA-A3BD-BE84FD2DD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3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6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2A8E6-21A5-4108-ABED-6C4F569B6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TK2007 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5867" y="111780"/>
            <a:ext cx="7792378" cy="70543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51235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25" y="511175"/>
            <a:ext cx="13922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4"/>
            <a:ext cx="1397562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91" y="2455863"/>
            <a:ext cx="7723187" cy="2139950"/>
          </a:xfrm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/>
          <a:lstStyle>
            <a:lvl1pPr>
              <a:lnSpc>
                <a:spcPct val="12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91" y="4652963"/>
            <a:ext cx="7723187" cy="360362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736573306"/>
      </p:ext>
    </p:extLst>
  </p:cSld>
  <p:clrMapOvr>
    <a:masterClrMapping/>
  </p:clrMapOvr>
  <p:transition>
    <p:spli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0E95D-4A8B-41B4-80C2-F2C98C0080C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775064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EFBDC-8F97-40B6-A002-0C2443DEDE8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515455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5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62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116F8-4A09-4DF7-894A-0BB44AF9E7B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05998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C8C0C-79A7-4975-89D8-4D75F729E31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404500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A6AB9-B824-482C-8AD7-EB3E25F8CE4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674616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8436E-0547-4582-8613-586A7B20AA6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996180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FE79E-A81E-4302-B9B0-C6CA2C363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B3003-DBF6-4797-8A6A-2E13ED4974A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486824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21F9A-64E5-4052-B644-3E347102D5C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18471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F2F2C-BB13-45DC-B6F6-E635E590AB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267483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6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8D9F1-3EFB-4FB3-80B6-3A9C8980586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356290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7" y="2181229"/>
            <a:ext cx="8280400" cy="1031875"/>
          </a:xfrm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7" y="3284539"/>
            <a:ext cx="3743325" cy="649287"/>
          </a:xfrm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pic>
        <p:nvPicPr>
          <p:cNvPr id="3076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2" y="293688"/>
            <a:ext cx="1674813" cy="14811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65406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38731D4-C09F-4958-8B00-6C27814F6614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5213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DE39260-B79F-419E-AD4F-5BA28D025303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753127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5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52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C928BC9-C5EC-4BC8-8F3C-61A56B2F6971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753666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375671-77BE-44AC-AD73-EBCACF86B3A0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595160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F6D27D-E08E-4B26-A89D-C87BD4E08CE7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36848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8A4BC-E407-46DF-94D6-76084596F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F402DE-DBB3-4016-95D3-2FF69D919282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61349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5B4E6BB-3E1F-47CC-81F6-367B996E227B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297156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60A7C65-5D63-4945-A332-ABF098606230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62809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CD2D99-7E72-4D10-BA7A-C3FAD5293845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690232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2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5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5D043D8-DD69-40A0-A3B2-82AD55D31353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461084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8" y="2181249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7" y="3284539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831267109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9C2B-DD5C-4693-AD32-2F414A70F2E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86297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B516B-30A7-48AD-980C-BC866BDAC91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850422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5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62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2D423-61D9-4E0F-BB99-AD5C575D3C1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331375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ED0BF-154C-49B1-A09C-B53E2DEB759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1491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6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3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EAEC0-0A4A-4B85-A441-7D426A9E0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87FEE-C276-4822-A89C-CC292687036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74589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66B19-0A2C-452F-88EA-D2346341B6F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563330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67A71-95FB-4BB3-B5F3-5EFB872A8A6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575418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971A2-53CA-48F1-BB79-A9ADCC00F59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198742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AC35B-3C78-4551-B461-F0477D1B2F8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501444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6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649C9-4089-4DAA-9321-B767272D9A8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115832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extLst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extLst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495523582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53EED-F098-48D5-A5E6-C22628EC40F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868114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78744-2D6A-4151-A0C0-1DD276EB919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896417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875D1-4A40-466C-ACE6-084BFF26336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729939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8CAE6-951A-49BD-971E-D1CF57D6A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2FA89-AB47-46AE-BFEB-69FBA576258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00853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82975-7447-4DC5-8EE7-EA258EC2761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6597694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C6030-1F69-4568-9A91-4CF0BA38AAB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930446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D1DB2-6B60-42EC-92DF-A00FF95E00D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58221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16289-F58D-4EE5-9DD1-AFD7B59BE0A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0333875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76B00-D938-4A8C-8576-9515F3A751C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607688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1D279-C0B1-4941-91D8-C9DC2A91F0E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354899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54B5E-3693-4F7B-9945-4D46714DF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FD595-6D3D-402C-A6FC-E8F5B499C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9E07F-B58A-4173-89ED-14A13BA4E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D032F-BE43-4D94-A5DA-94B2293A1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8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6" y="6448431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02ED051-CC43-44F4-A9B0-2684BBEE0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4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81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7" y="6448449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0A1BE5-8F74-4A35-B538-5E8A5D8E13E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2053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4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1366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5" y="6448429"/>
            <a:ext cx="627062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fld id="{F6411809-703F-4159-AD63-AAC92903E122}" type="slidenum">
              <a:rPr lang="ru-RU">
                <a:solidFill>
                  <a:srgbClr val="003274"/>
                </a:solidFill>
                <a:latin typeface="Arial"/>
              </a:rPr>
              <a:pPr/>
              <a:t>‹#›</a:t>
            </a:fld>
            <a:endParaRPr lang="ru-RU">
              <a:solidFill>
                <a:srgbClr val="003274"/>
              </a:solidFill>
              <a:latin typeface="Arial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2053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4" y="106363"/>
            <a:ext cx="887412" cy="785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8583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fontAlgn="base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fontAlgn="base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fontAlgn="base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7" y="6448449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DA9BFA9-8682-4F73-AF5A-41DD3048B44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4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86947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E58028E-5065-4184-8D3A-39577510C96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32579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-rosatom.ru/doc/norma.html" TargetMode="External"/><Relationship Id="rId2" Type="http://schemas.openxmlformats.org/officeDocument/2006/relationships/hyperlink" Target="http://www.ps-rosatom.ru/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71538" y="2857496"/>
            <a:ext cx="684053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Об управлении качеством в атомной энергетике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8316416" y="6453336"/>
            <a:ext cx="822822" cy="372914"/>
          </a:xfrm>
          <a:prstGeom prst="rect">
            <a:avLst/>
          </a:prstGeom>
        </p:spPr>
        <p:txBody>
          <a:bodyPr lIns="91420" tIns="45711" rIns="91420" bIns="45711"/>
          <a:lstStyle/>
          <a:p>
            <a:fld id="{9AE70E3D-4836-4EF0-B516-6BEB5881F69F}" type="slidenum">
              <a:rPr lang="ru-RU" sz="2000">
                <a:solidFill>
                  <a:schemeClr val="tx2">
                    <a:lumMod val="75000"/>
                  </a:schemeClr>
                </a:solidFill>
              </a:rPr>
              <a:pPr/>
              <a:t>10</a:t>
            </a:fld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7507" y="2"/>
            <a:ext cx="7893518" cy="90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3138">
              <a:spcBef>
                <a:spcPts val="1200"/>
              </a:spcBef>
              <a:tabLst>
                <a:tab pos="0" algn="l"/>
              </a:tabLst>
              <a:defRPr/>
            </a:pPr>
            <a:r>
              <a:rPr lang="en-US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“</a:t>
            </a:r>
            <a:r>
              <a:rPr lang="ru-RU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От </a:t>
            </a:r>
            <a:r>
              <a:rPr lang="ru-RU" b="1" kern="0" dirty="0" err="1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ПСР-кампании</a:t>
            </a:r>
            <a:r>
              <a:rPr lang="ru-RU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к ПСР жизнедеятельности всей ГК «Росатом»</a:t>
            </a:r>
            <a:r>
              <a:rPr lang="en-US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”</a:t>
            </a:r>
            <a:r>
              <a:rPr lang="ru-RU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Приоритеты – 2014 в области качества</a:t>
            </a:r>
            <a:endParaRPr lang="ru-RU" b="1" kern="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4166844" y="1001411"/>
            <a:ext cx="4857330" cy="1066931"/>
          </a:xfrm>
          <a:prstGeom prst="rightArrow">
            <a:avLst>
              <a:gd name="adj1" fmla="val 72087"/>
              <a:gd name="adj2" fmla="val 50000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3286" tIns="46643" rIns="0" bIns="46643" rtlCol="0" anchor="ctr"/>
          <a:lstStyle/>
          <a:p>
            <a:pPr algn="ctr"/>
            <a:r>
              <a:rPr lang="ru-RU" sz="1400" b="1" dirty="0" err="1" smtClean="0">
                <a:solidFill>
                  <a:schemeClr val="bg1"/>
                </a:solidFill>
              </a:rPr>
              <a:t>Бенчмарк</a:t>
            </a:r>
            <a:r>
              <a:rPr lang="ru-RU" sz="1400" b="1" dirty="0" smtClean="0">
                <a:solidFill>
                  <a:schemeClr val="bg1"/>
                </a:solidFill>
              </a:rPr>
              <a:t> по уровням несоответствий, достижение уровня лучших мировых практик, а не (+5% к себе вчерашнему)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505" y="5526619"/>
            <a:ext cx="3616741" cy="881549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3286" tIns="46643" rIns="93286" bIns="46643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Формирование в отрасли «Бережливой культуры»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4995" y="4418489"/>
            <a:ext cx="3616741" cy="881549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3286" tIns="46643" rIns="93286" bIns="46643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Преодолеть низкую эффективность обучения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7506" y="1094102"/>
            <a:ext cx="3624607" cy="881549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3286" tIns="46643" rIns="93286" bIns="46643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Создавать напряженные цели, 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в т. ч. от глобальной экспансии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4640" y="2202231"/>
            <a:ext cx="3616741" cy="881549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3286" tIns="46643" rIns="93286" bIns="46643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ПСР + СМК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4995" y="3310360"/>
            <a:ext cx="3605323" cy="881549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3286" tIns="46643" rIns="93286" bIns="46643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Развить новый формат управления проектами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4166844" y="2109540"/>
            <a:ext cx="4857330" cy="1066931"/>
          </a:xfrm>
          <a:prstGeom prst="rightArrow">
            <a:avLst>
              <a:gd name="adj1" fmla="val 72087"/>
              <a:gd name="adj2" fmla="val 50000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3286" tIns="46643" rIns="0" bIns="46643" rtlCol="0" anchor="ctr"/>
          <a:lstStyle/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Система </a:t>
            </a:r>
            <a:r>
              <a:rPr lang="ru-RU" sz="1400" b="1" dirty="0">
                <a:solidFill>
                  <a:schemeClr val="bg1"/>
                </a:solidFill>
              </a:rPr>
              <a:t>качества встроена в производственные и офисные процессы, а не живет своей жизнью</a:t>
            </a:r>
          </a:p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4149355" y="3213449"/>
            <a:ext cx="4857330" cy="1066931"/>
          </a:xfrm>
          <a:prstGeom prst="rightArrow">
            <a:avLst>
              <a:gd name="adj1" fmla="val 72087"/>
              <a:gd name="adj2" fmla="val 50000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3286" tIns="46643" rIns="0" bIns="46643" rtlCol="0" anchor="ctr"/>
          <a:lstStyle/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Повысить компетентность персонала в вопросах качества и владения инструментами ПСР. Выработать критерии и освоить методы оценки.</a:t>
            </a:r>
          </a:p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166844" y="4325798"/>
            <a:ext cx="4857330" cy="1066931"/>
          </a:xfrm>
          <a:prstGeom prst="rightArrow">
            <a:avLst>
              <a:gd name="adj1" fmla="val 72087"/>
              <a:gd name="adj2" fmla="val 50000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3286" tIns="46643" rIns="0" bIns="46643" rtlCol="0" anchor="ctr"/>
          <a:lstStyle/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Службы качества демонстрируют соответствие принципам бережливой культуры.</a:t>
            </a:r>
          </a:p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4166844" y="5433928"/>
            <a:ext cx="4857330" cy="1066931"/>
          </a:xfrm>
          <a:prstGeom prst="rightArrow">
            <a:avLst>
              <a:gd name="adj1" fmla="val 72087"/>
              <a:gd name="adj2" fmla="val 50000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3286" tIns="46643" rIns="0" bIns="46643" rtlCol="0" anchor="ctr"/>
          <a:lstStyle/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Быстрые действия на площадке, амбициозные цели для стратегии.</a:t>
            </a:r>
          </a:p>
          <a:p>
            <a:pPr algn="ctr"/>
            <a:endParaRPr lang="ru-RU" sz="1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022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Структура групп процессов «Управление качеством»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11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1071538" y="1142984"/>
          <a:ext cx="7119960" cy="5167971"/>
        </p:xfrm>
        <a:graphic>
          <a:graphicData uri="http://schemas.openxmlformats.org/presentationml/2006/ole">
            <p:oleObj spid="_x0000_s35841" name="Visio" r:id="rId3" imgW="10378821" imgH="7522083" progId="Visio.Drawing.11">
              <p:embed/>
            </p:oleObj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12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63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572428" cy="5445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Процесс «Управление политикой в области качества»</a:t>
            </a:r>
            <a:endParaRPr lang="ru-RU" sz="1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13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339" y="1000109"/>
            <a:ext cx="7777875" cy="5409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Процесс «Реализация целей по качеству»</a:t>
            </a:r>
            <a:endParaRPr lang="ru-RU" sz="1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Процесс «Управление развитием системы качества»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14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79180"/>
            <a:ext cx="7734319" cy="546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0"/>
            <a:ext cx="8142698" cy="100010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70C0"/>
                </a:solidFill>
              </a:rPr>
              <a:t>Сочетание проектного и текущего режимов постоянных улучшений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20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8316416" y="6453336"/>
            <a:ext cx="822822" cy="372914"/>
          </a:xfrm>
          <a:prstGeom prst="rect">
            <a:avLst/>
          </a:prstGeom>
        </p:spPr>
        <p:txBody>
          <a:bodyPr/>
          <a:lstStyle/>
          <a:p>
            <a:fld id="{9AE70E3D-4836-4EF0-B516-6BEB5881F69F}" type="slidenum">
              <a:rPr lang="ru-RU" sz="2000" b="1" smtClean="0">
                <a:solidFill>
                  <a:schemeClr val="tx2">
                    <a:lumMod val="75000"/>
                  </a:schemeClr>
                </a:solidFill>
              </a:rPr>
              <a:pPr/>
              <a:t>15</a:t>
            </a:fld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503548" y="1412776"/>
            <a:ext cx="0" cy="478853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03548" y="6201308"/>
            <a:ext cx="7848872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1088740"/>
            <a:ext cx="19218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Уровень достижений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8419122" y="5841268"/>
            <a:ext cx="724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Время</a:t>
            </a:r>
            <a:endParaRPr lang="ru-RU" sz="14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503548" y="4509120"/>
            <a:ext cx="828092" cy="1692188"/>
          </a:xfrm>
          <a:prstGeom prst="line">
            <a:avLst/>
          </a:prstGeom>
          <a:ln w="5715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059832" y="3140968"/>
            <a:ext cx="648072" cy="1152128"/>
          </a:xfrm>
          <a:prstGeom prst="line">
            <a:avLst/>
          </a:prstGeom>
          <a:ln w="5715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436096" y="1664804"/>
            <a:ext cx="792088" cy="1260140"/>
          </a:xfrm>
          <a:prstGeom prst="line">
            <a:avLst/>
          </a:prstGeom>
          <a:ln w="5715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331640" y="4293096"/>
            <a:ext cx="1728192" cy="216024"/>
          </a:xfrm>
          <a:prstGeom prst="line">
            <a:avLst/>
          </a:prstGeom>
          <a:ln w="571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707904" y="2924944"/>
            <a:ext cx="1728192" cy="216024"/>
          </a:xfrm>
          <a:prstGeom prst="line">
            <a:avLst/>
          </a:prstGeom>
          <a:ln w="571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228184" y="1556792"/>
            <a:ext cx="1368152" cy="108012"/>
          </a:xfrm>
          <a:prstGeom prst="line">
            <a:avLst/>
          </a:prstGeom>
          <a:ln w="571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331640" y="4509120"/>
            <a:ext cx="1728192" cy="0"/>
          </a:xfrm>
          <a:prstGeom prst="line">
            <a:avLst/>
          </a:prstGeom>
          <a:ln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743908" y="3140968"/>
            <a:ext cx="1692188" cy="0"/>
          </a:xfrm>
          <a:prstGeom prst="line">
            <a:avLst/>
          </a:prstGeom>
          <a:ln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228184" y="1664804"/>
            <a:ext cx="1368152" cy="0"/>
          </a:xfrm>
          <a:prstGeom prst="line">
            <a:avLst/>
          </a:prstGeom>
          <a:ln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575556" y="1736812"/>
            <a:ext cx="2844316" cy="9001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Проектный режим скоростных изменений (до 5 мес.)</a:t>
            </a:r>
            <a:endParaRPr lang="ru-RU" sz="1400" dirty="0"/>
          </a:p>
        </p:txBody>
      </p:sp>
      <p:sp>
        <p:nvSpPr>
          <p:cNvPr id="43" name="Овал 42"/>
          <p:cNvSpPr/>
          <p:nvPr/>
        </p:nvSpPr>
        <p:spPr>
          <a:xfrm>
            <a:off x="4211960" y="4149080"/>
            <a:ext cx="3024336" cy="79208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400" dirty="0" smtClean="0"/>
              <a:t>Текущий режим постоянных ежедневных улучшений</a:t>
            </a:r>
            <a:endParaRPr lang="ru-RU" sz="1400" dirty="0"/>
          </a:p>
        </p:txBody>
      </p:sp>
      <p:cxnSp>
        <p:nvCxnSpPr>
          <p:cNvPr id="45" name="Прямая со стрелкой 44"/>
          <p:cNvCxnSpPr>
            <a:stCxn id="42" idx="4"/>
          </p:cNvCxnSpPr>
          <p:nvPr/>
        </p:nvCxnSpPr>
        <p:spPr>
          <a:xfrm>
            <a:off x="1997714" y="2636912"/>
            <a:ext cx="3618402" cy="36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42" idx="4"/>
          </p:cNvCxnSpPr>
          <p:nvPr/>
        </p:nvCxnSpPr>
        <p:spPr>
          <a:xfrm>
            <a:off x="1997714" y="2636912"/>
            <a:ext cx="1278142" cy="1260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42" idx="4"/>
          </p:cNvCxnSpPr>
          <p:nvPr/>
        </p:nvCxnSpPr>
        <p:spPr>
          <a:xfrm flipH="1">
            <a:off x="1151620" y="2636912"/>
            <a:ext cx="846094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43" idx="1"/>
          </p:cNvCxnSpPr>
          <p:nvPr/>
        </p:nvCxnSpPr>
        <p:spPr>
          <a:xfrm flipH="1">
            <a:off x="2483770" y="4265079"/>
            <a:ext cx="2171094" cy="1360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43" idx="1"/>
          </p:cNvCxnSpPr>
          <p:nvPr/>
        </p:nvCxnSpPr>
        <p:spPr>
          <a:xfrm flipV="1">
            <a:off x="4654864" y="2996953"/>
            <a:ext cx="97158" cy="12681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43" idx="1"/>
          </p:cNvCxnSpPr>
          <p:nvPr/>
        </p:nvCxnSpPr>
        <p:spPr>
          <a:xfrm flipV="1">
            <a:off x="4654864" y="1628801"/>
            <a:ext cx="2077376" cy="26362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503548" y="5049180"/>
            <a:ext cx="7524836" cy="1152128"/>
          </a:xfrm>
          <a:prstGeom prst="line">
            <a:avLst/>
          </a:prstGeom>
          <a:ln>
            <a:solidFill>
              <a:srgbClr val="00964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596336" y="1556792"/>
            <a:ext cx="0" cy="4644516"/>
          </a:xfrm>
          <a:prstGeom prst="line">
            <a:avLst/>
          </a:prstGeom>
          <a:ln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5580112" y="5337212"/>
            <a:ext cx="3024336" cy="792088"/>
          </a:xfrm>
          <a:prstGeom prst="ellipse">
            <a:avLst/>
          </a:prstGeom>
          <a:solidFill>
            <a:srgbClr val="CCFFCC"/>
          </a:solidFill>
          <a:ln>
            <a:solidFill>
              <a:srgbClr val="009644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ru-RU" sz="1400" dirty="0" smtClean="0"/>
              <a:t>Режим поддержания постоянных улучшений</a:t>
            </a:r>
            <a:endParaRPr lang="ru-RU" sz="1400" dirty="0"/>
          </a:p>
        </p:txBody>
      </p:sp>
      <p:cxnSp>
        <p:nvCxnSpPr>
          <p:cNvPr id="55" name="Прямая со стрелкой 54"/>
          <p:cNvCxnSpPr>
            <a:stCxn id="54" idx="2"/>
          </p:cNvCxnSpPr>
          <p:nvPr/>
        </p:nvCxnSpPr>
        <p:spPr>
          <a:xfrm flipH="1" flipV="1">
            <a:off x="4824028" y="5553236"/>
            <a:ext cx="756084" cy="180020"/>
          </a:xfrm>
          <a:prstGeom prst="straightConnector1">
            <a:avLst/>
          </a:prstGeom>
          <a:ln>
            <a:solidFill>
              <a:srgbClr val="00964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4" name="Picture 4" descr="http://www.rosatom.ru/wps/wcm/connect/rosatom/rosatomsite/resources/2ac1c6804fbc46429d85bdc97ccc3c4c/1/2.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1900" y="1160748"/>
            <a:ext cx="1800200" cy="1284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Picture 8" descr="http://aifudm.net/upload/iblock/4a5/4a5bffeb3ffec1f5f9f0c30cd34aafd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653136"/>
            <a:ext cx="1865784" cy="1245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5954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8FD595-6D3D-402C-A6FC-E8F5B499C4FE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16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2852"/>
            <a:ext cx="8001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Основная деятельность Управления качеством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Госкорпорации «Росатом»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28794" y="2214554"/>
            <a:ext cx="6929486" cy="785818"/>
          </a:xfrm>
          <a:prstGeom prst="round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cs typeface="Times New Roman" pitchFamily="18" charset="0"/>
              </a:rPr>
              <a:t>Формирование целей по качеству Госкорпорации «Росатом» и Управляющих компаний дивизионов/ Управляющих компаний инкубируемых бизнесов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28794" y="3143248"/>
            <a:ext cx="6929486" cy="500066"/>
          </a:xfrm>
          <a:prstGeom prst="round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Осуществление мониторинга и анализа деятельности в области качества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8794" y="3786190"/>
            <a:ext cx="6929486" cy="571504"/>
          </a:xfrm>
          <a:prstGeom prst="round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Разработка и контроль реализации мероприятий по повышению результативности деятельности в области качества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4500570"/>
            <a:ext cx="6929486" cy="642942"/>
          </a:xfrm>
          <a:prstGeom prst="round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Разработка и внедрение нормативной и методической документации в области качества при использовании атомной энергии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8794" y="5286388"/>
            <a:ext cx="6929486" cy="714380"/>
          </a:xfrm>
          <a:prstGeom prst="round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Организация и проведение обучения персонала организаций Госкорпорации «Росатом» в области качества при использовании атомной энергии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857224" y="1571612"/>
            <a:ext cx="428628" cy="428628"/>
          </a:xfrm>
          <a:prstGeom prst="rightArrow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928794" y="1428736"/>
            <a:ext cx="6929486" cy="642942"/>
          </a:xfrm>
          <a:prstGeom prst="round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cs typeface="Times New Roman" pitchFamily="18" charset="0"/>
              </a:rPr>
              <a:t>Реализация отраслевых проектов по повышению качества продукции, поставляемой на ОИАЭ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857224" y="2357430"/>
            <a:ext cx="428628" cy="428628"/>
          </a:xfrm>
          <a:prstGeom prst="rightArrow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857224" y="3143248"/>
            <a:ext cx="428628" cy="428628"/>
          </a:xfrm>
          <a:prstGeom prst="rightArrow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857224" y="3786190"/>
            <a:ext cx="428628" cy="428628"/>
          </a:xfrm>
          <a:prstGeom prst="rightArrow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857224" y="4572008"/>
            <a:ext cx="428628" cy="428628"/>
          </a:xfrm>
          <a:prstGeom prst="rightArrow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857224" y="5357826"/>
            <a:ext cx="428628" cy="428628"/>
          </a:xfrm>
          <a:prstGeom prst="rightArrow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rgbClr val="00B0F0"/>
              </a:gs>
              <a:gs pos="100000">
                <a:srgbClr val="9FE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17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85992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Приложение 1.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Проектная деятельность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Управления качеством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Госкорпорации «Росатом»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18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По поручению Генерального директора  Государственной корпорации по атомной энергии «Росатом» Кириенко С.В. (Протокол Управляющего совета проекта «Комплексная оптимизация производства предприятий атомной отрасли (2 этап)» от 14.02.2013 года и п</a:t>
            </a:r>
            <a:r>
              <a:rPr lang="ru-RU" dirty="0" smtClean="0">
                <a:solidFill>
                  <a:srgbClr val="0070C0"/>
                </a:solidFill>
              </a:rPr>
              <a:t>лан мероприятий по результатам совещания 11.04.2013</a:t>
            </a: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) в 2013 году Управлением качеством </a:t>
            </a:r>
            <a:r>
              <a:rPr lang="ru-RU" dirty="0" smtClean="0">
                <a:solidFill>
                  <a:srgbClr val="0070C0"/>
                </a:solidFill>
              </a:rPr>
              <a:t>на 22 предприятиях отрасли </a:t>
            </a: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было реализовано</a:t>
            </a:r>
            <a:r>
              <a:rPr lang="ru-RU" dirty="0" smtClean="0">
                <a:solidFill>
                  <a:srgbClr val="0070C0"/>
                </a:solidFill>
              </a:rPr>
              <a:t> 19 проектов в области качества (поставленные цели достигнуты).</a:t>
            </a:r>
          </a:p>
          <a:p>
            <a:pPr indent="355600" algn="just" eaLnBrk="0" hangingPunct="0">
              <a:defRPr/>
            </a:pPr>
            <a:endParaRPr lang="ru-RU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Основные задачи 2013 года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071546"/>
            <a:ext cx="3979728" cy="2065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286124"/>
            <a:ext cx="3714776" cy="286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Проекты Управления качеством</a:t>
            </a:r>
            <a:b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 Госкорпорации «Росатом» реализованные в 2013 году 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142984"/>
          <a:ext cx="8424861" cy="4892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101"/>
                <a:gridCol w="3357586"/>
                <a:gridCol w="432117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№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</a:rPr>
                        <a:t>п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latin typeface="Times New Roman"/>
                          <a:ea typeface="Calibri"/>
                        </a:rPr>
                        <a:t>Предприятие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Наименование проекта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en-GB" sz="11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Петрозаводскмаш</a:t>
                      </a: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», ООО «СТЭП»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Оптимизация процесса освидетельствования контрольной точки «Приемочная инспекция» на предприятиях ОАО «Атомэнергомаш»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Нововоронежская</a:t>
                      </a: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АЭС-2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Сокращение времени проведения входного контроля оборудования на АЭС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en-GB" sz="11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Петрозаводскмаш</a:t>
                      </a: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», ООО «СТЭП»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Оптимизация процесса освидетельствования контрольной точки «Готовность предприятия к изготовлению» на предприятиях ОАО «Атомэнергомаш»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en-GB" sz="11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Петрозаводскмаш</a:t>
                      </a: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Сокращение уровня брака при выполнении сварочной операции по приварке патрубков Ду-1200 к корпусу парогенератора ПГВ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ФГУП «ПО «Старт» и ФГУП «РФЯЦ-ВНИИЭФ»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Обеспечение ритмичности производства и снижение себестоимости </a:t>
                      </a: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ОБЧ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«НЗХК»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Сокращение затрат на качество при производстве ТВС ВВЭР-1000 при достижении уровня «0 отказов при эксплуатации»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«Концерн «Росэнергоатом», ФГУП ВО «Безопасность», ОАО ВПО «ЗАЭС», ОАО ОКБ «Гидропресс», ОАО «</a:t>
                      </a:r>
                      <a:r>
                        <a:rPr lang="ru-RU" sz="11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ЗиО</a:t>
                      </a: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», ОАО «ОКБМ Африкантов», ЗАО «АЭМ- технологии», ОАО «</a:t>
                      </a:r>
                      <a:r>
                        <a:rPr lang="ru-RU" sz="11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Сатурн-Газовые</a:t>
                      </a: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турбины»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Сокращение времени на разработку и согласование эксплуатационной документации (паспорт сосуда АЭУ)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«Концерн «Росэнергоатом», ФГУП ВО «Безопасность», ОАО ВПО «ЗАЭС», ОАО «ОКБМ Африкантов», ОАО ЦКБМ, АО «Сумский завод «Насосэнергомаш»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Сокращение времени на разработку и согласование эксплуатационной документации (паспорт насоса АЭУ)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19</a:t>
            </a:fld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Rectangle 3"/>
          <p:cNvSpPr txBox="1">
            <a:spLocks/>
          </p:cNvSpPr>
          <p:nvPr>
            <p:custDataLst>
              <p:tags r:id="rId1"/>
            </p:custDataLst>
          </p:nvPr>
        </p:nvSpPr>
        <p:spPr bwMode="gray">
          <a:xfrm>
            <a:off x="210154" y="1918899"/>
            <a:ext cx="3492000" cy="111600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5280" tIns="35280" rIns="35280" bIns="35280" numCol="1" anchor="ctr" anchorCtr="0" compatLnSpc="1">
            <a:prstTxWarp prst="textNoShape">
              <a:avLst/>
            </a:prstTxWarp>
            <a:noAutofit/>
          </a:bodyPr>
          <a:lstStyle>
            <a:lvl1pPr marL="0" lvl="0" indent="0" defTabSz="895350" eaLnBrk="1" hangingPunct="1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 eaLnBrk="1" hangingPunct="1">
              <a:buClr>
                <a:schemeClr val="tx2"/>
              </a:buClr>
              <a:buSzPct val="125000"/>
              <a:buFont typeface="Arial" charset="0"/>
              <a:buChar char="▪"/>
              <a:defRPr>
                <a:latin typeface="+mn-lt"/>
              </a:defRPr>
            </a:lvl2pPr>
            <a:lvl3pPr marL="457200" lvl="2" indent="-261938" defTabSz="895350" eaLnBrk="1" hangingPunct="1">
              <a:buClr>
                <a:schemeClr val="tx2"/>
              </a:buClr>
              <a:buSzPct val="120000"/>
              <a:buFont typeface="Arial" charset="0"/>
              <a:buChar char="–"/>
              <a:defRPr>
                <a:latin typeface="+mn-lt"/>
              </a:defRPr>
            </a:lvl3pPr>
            <a:lvl4pPr marL="614363" lvl="3" indent="-155575" defTabSz="895350" eaLnBrk="1" hangingPunct="1">
              <a:buClr>
                <a:schemeClr val="tx2"/>
              </a:buClr>
              <a:buSzPct val="120000"/>
              <a:buFont typeface="Arial" charset="0"/>
              <a:buChar char="▫"/>
              <a:defRPr>
                <a:latin typeface="+mn-lt"/>
              </a:defRPr>
            </a:lvl4pPr>
            <a:lvl5pPr marL="749808" lvl="4" indent="-130175" defTabSz="895350" eaLnBrk="1" hangingPunct="1"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5pPr>
            <a:lvl6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6pPr>
            <a:lvl7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7pPr>
            <a:lvl8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8pPr>
            <a:lvl9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</a:rPr>
              <a:t>2. Повышение экономического результата текущей деятельности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6" name="Rectangle 3"/>
          <p:cNvSpPr txBox="1">
            <a:spLocks/>
          </p:cNvSpPr>
          <p:nvPr>
            <p:custDataLst>
              <p:tags r:id="rId2"/>
            </p:custDataLst>
          </p:nvPr>
        </p:nvSpPr>
        <p:spPr bwMode="gray">
          <a:xfrm>
            <a:off x="210149" y="3759153"/>
            <a:ext cx="3492002" cy="57600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5280" tIns="35280" rIns="35280" bIns="35280" numCol="1" anchor="ctr" anchorCtr="0" compatLnSpc="1">
            <a:prstTxWarp prst="textNoShape">
              <a:avLst/>
            </a:prstTxWarp>
            <a:noAutofit/>
          </a:bodyPr>
          <a:lstStyle>
            <a:lvl1pPr marL="0" lvl="0" indent="0" defTabSz="895350" eaLnBrk="1" hangingPunct="1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 eaLnBrk="1" hangingPunct="1">
              <a:buClr>
                <a:schemeClr val="tx2"/>
              </a:buClr>
              <a:buSzPct val="125000"/>
              <a:buFont typeface="Arial" charset="0"/>
              <a:buChar char="▪"/>
              <a:defRPr>
                <a:latin typeface="+mn-lt"/>
              </a:defRPr>
            </a:lvl2pPr>
            <a:lvl3pPr marL="457200" lvl="2" indent="-261938" defTabSz="895350" eaLnBrk="1" hangingPunct="1">
              <a:buClr>
                <a:schemeClr val="tx2"/>
              </a:buClr>
              <a:buSzPct val="120000"/>
              <a:buFont typeface="Arial" charset="0"/>
              <a:buChar char="–"/>
              <a:defRPr>
                <a:latin typeface="+mn-lt"/>
              </a:defRPr>
            </a:lvl3pPr>
            <a:lvl4pPr marL="614363" lvl="3" indent="-155575" defTabSz="895350" eaLnBrk="1" hangingPunct="1">
              <a:buClr>
                <a:schemeClr val="tx2"/>
              </a:buClr>
              <a:buSzPct val="120000"/>
              <a:buFont typeface="Arial" charset="0"/>
              <a:buChar char="▫"/>
              <a:defRPr>
                <a:latin typeface="+mn-lt"/>
              </a:defRPr>
            </a:lvl4pPr>
            <a:lvl5pPr marL="749808" lvl="4" indent="-130175" defTabSz="895350" eaLnBrk="1" hangingPunct="1"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5pPr>
            <a:lvl6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6pPr>
            <a:lvl7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7pPr>
            <a:lvl8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8pPr>
            <a:lvl9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</a:rPr>
              <a:t>4. Обеспечение безопасного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использования </a:t>
            </a:r>
            <a:r>
              <a:rPr lang="ru-RU" sz="1400" b="1" dirty="0">
                <a:solidFill>
                  <a:schemeClr val="tx1"/>
                </a:solidFill>
              </a:rPr>
              <a:t>атомной энергии</a:t>
            </a:r>
          </a:p>
        </p:txBody>
      </p:sp>
      <p:sp>
        <p:nvSpPr>
          <p:cNvPr id="7" name="Rectangle 3"/>
          <p:cNvSpPr txBox="1">
            <a:spLocks/>
          </p:cNvSpPr>
          <p:nvPr>
            <p:custDataLst>
              <p:tags r:id="rId3"/>
            </p:custDataLst>
          </p:nvPr>
        </p:nvSpPr>
        <p:spPr bwMode="gray">
          <a:xfrm>
            <a:off x="210151" y="5835533"/>
            <a:ext cx="3492001" cy="403488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5280" tIns="35280" rIns="35280" bIns="3528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lvl="0" indent="0" defTabSz="895350">
              <a:buClr>
                <a:schemeClr val="tx2"/>
              </a:buClr>
              <a:defRPr sz="800" b="1">
                <a:solidFill>
                  <a:schemeClr val="bg1"/>
                </a:solidFill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 charset="0"/>
              <a:buChar char="▪"/>
            </a:lvl2pPr>
            <a:lvl3pPr marL="457200" lvl="2" indent="-261938" defTabSz="895350">
              <a:buClr>
                <a:schemeClr val="tx2"/>
              </a:buClr>
              <a:buSzPct val="120000"/>
              <a:buFont typeface="Arial" charset="0"/>
              <a:buChar char="–"/>
            </a:lvl3pPr>
            <a:lvl4pPr marL="614363" lvl="3" indent="-155575" defTabSz="895350">
              <a:buClr>
                <a:schemeClr val="tx2"/>
              </a:buClr>
              <a:buSzPct val="120000"/>
              <a:buFont typeface="Arial" charset="0"/>
              <a:buChar char="▫"/>
            </a:lvl4pPr>
            <a:lvl5pPr marL="749808" lvl="4" indent="-130175" defTabSz="895350">
              <a:buClr>
                <a:schemeClr val="tx2"/>
              </a:buClr>
              <a:buSzPct val="89000"/>
              <a:buFont typeface="Arial" charset="0"/>
              <a:buChar char="-"/>
            </a:lvl5pPr>
            <a:lvl6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6pPr>
            <a:lvl7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7pPr>
            <a:lvl8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8pPr>
            <a:lvl9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9pPr>
          </a:lstStyle>
          <a:p>
            <a:r>
              <a:rPr lang="ru-RU" sz="1400" dirty="0" smtClean="0">
                <a:solidFill>
                  <a:schemeClr val="tx1"/>
                </a:solidFill>
              </a:rPr>
              <a:t>7. Технологическое </a:t>
            </a:r>
            <a:r>
              <a:rPr lang="ru-RU" sz="1400" dirty="0">
                <a:solidFill>
                  <a:schemeClr val="tx1"/>
                </a:solidFill>
              </a:rPr>
              <a:t>лидерство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37388" y="930034"/>
            <a:ext cx="4831496" cy="246983"/>
          </a:xfrm>
          <a:prstGeom prst="rect">
            <a:avLst/>
          </a:prstGeom>
          <a:grp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ru-RU" sz="800" dirty="0" smtClean="0"/>
              <a:t>Решаемые задачи</a:t>
            </a:r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210151" y="930034"/>
            <a:ext cx="3492000" cy="246983"/>
          </a:xfrm>
          <a:prstGeom prst="rect">
            <a:avLst/>
          </a:prstGeom>
          <a:grp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ru-RU" sz="800" dirty="0" smtClean="0"/>
              <a:t>Цели ГК</a:t>
            </a:r>
            <a:r>
              <a:rPr lang="en-US" sz="800" dirty="0" smtClean="0"/>
              <a:t> (</a:t>
            </a:r>
            <a:r>
              <a:rPr lang="ru-RU" sz="800" dirty="0" smtClean="0"/>
              <a:t>верхний уровень дерева целей)</a:t>
            </a:r>
            <a:endParaRPr lang="en-US" sz="800" dirty="0"/>
          </a:p>
        </p:txBody>
      </p:sp>
      <p:sp>
        <p:nvSpPr>
          <p:cNvPr id="10" name="Rectangle 3"/>
          <p:cNvSpPr txBox="1">
            <a:spLocks/>
          </p:cNvSpPr>
          <p:nvPr>
            <p:custDataLst>
              <p:tags r:id="rId4"/>
            </p:custDataLst>
          </p:nvPr>
        </p:nvSpPr>
        <p:spPr bwMode="gray">
          <a:xfrm>
            <a:off x="210154" y="5203407"/>
            <a:ext cx="3492000" cy="54000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5280" tIns="35280" rIns="35280" bIns="3528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lvl="0" indent="0" defTabSz="895350">
              <a:buClr>
                <a:schemeClr val="tx2"/>
              </a:buClr>
              <a:defRPr sz="800" b="1">
                <a:solidFill>
                  <a:schemeClr val="bg1"/>
                </a:solidFill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 charset="0"/>
              <a:buChar char="▪"/>
            </a:lvl2pPr>
            <a:lvl3pPr marL="457200" lvl="2" indent="-261938" defTabSz="895350">
              <a:buClr>
                <a:schemeClr val="tx2"/>
              </a:buClr>
              <a:buSzPct val="120000"/>
              <a:buFont typeface="Arial" charset="0"/>
              <a:buChar char="–"/>
            </a:lvl3pPr>
            <a:lvl4pPr marL="614363" lvl="3" indent="-155575" defTabSz="895350">
              <a:buClr>
                <a:schemeClr val="tx2"/>
              </a:buClr>
              <a:buSzPct val="120000"/>
              <a:buFont typeface="Arial" charset="0"/>
              <a:buChar char="▫"/>
            </a:lvl4pPr>
            <a:lvl5pPr marL="749808" lvl="4" indent="-130175" defTabSz="895350">
              <a:buClr>
                <a:schemeClr val="tx2"/>
              </a:buClr>
              <a:buSzPct val="89000"/>
              <a:buFont typeface="Arial" charset="0"/>
              <a:buChar char="-"/>
            </a:lvl5pPr>
            <a:lvl6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6pPr>
            <a:lvl7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7pPr>
            <a:lvl8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8pPr>
            <a:lvl9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9pPr>
          </a:lstStyle>
          <a:p>
            <a:r>
              <a:rPr lang="ru-RU" sz="1400" dirty="0" smtClean="0">
                <a:solidFill>
                  <a:schemeClr val="tx1"/>
                </a:solidFill>
              </a:rPr>
              <a:t>6. Повышение кадрового потенциала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Rectangle 3"/>
          <p:cNvSpPr txBox="1">
            <a:spLocks/>
          </p:cNvSpPr>
          <p:nvPr>
            <p:custDataLst>
              <p:tags r:id="rId5"/>
            </p:custDataLst>
          </p:nvPr>
        </p:nvSpPr>
        <p:spPr bwMode="gray">
          <a:xfrm>
            <a:off x="210149" y="4427280"/>
            <a:ext cx="3492000" cy="68400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5280" tIns="35280" rIns="35280" bIns="3528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lvl="0" indent="0" defTabSz="895350">
              <a:buClr>
                <a:schemeClr val="tx2"/>
              </a:buClr>
              <a:defRPr sz="800" b="1">
                <a:solidFill>
                  <a:schemeClr val="bg1"/>
                </a:solidFill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 charset="0"/>
              <a:buChar char="▪"/>
            </a:lvl2pPr>
            <a:lvl3pPr marL="457200" lvl="2" indent="-261938" defTabSz="895350">
              <a:buClr>
                <a:schemeClr val="tx2"/>
              </a:buClr>
              <a:buSzPct val="120000"/>
              <a:buFont typeface="Arial" charset="0"/>
              <a:buChar char="–"/>
            </a:lvl3pPr>
            <a:lvl4pPr marL="614363" lvl="3" indent="-155575" defTabSz="895350">
              <a:buClr>
                <a:schemeClr val="tx2"/>
              </a:buClr>
              <a:buSzPct val="120000"/>
              <a:buFont typeface="Arial" charset="0"/>
              <a:buChar char="▫"/>
            </a:lvl4pPr>
            <a:lvl5pPr marL="749808" lvl="4" indent="-130175" defTabSz="895350">
              <a:buClr>
                <a:schemeClr val="tx2"/>
              </a:buClr>
              <a:buSzPct val="89000"/>
              <a:buFont typeface="Arial" charset="0"/>
              <a:buChar char="-"/>
            </a:lvl5pPr>
            <a:lvl6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6pPr>
            <a:lvl7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7pPr>
            <a:lvl8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8pPr>
            <a:lvl9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</a:lvl9pPr>
          </a:lstStyle>
          <a:p>
            <a:r>
              <a:rPr lang="ru-RU" sz="1400" dirty="0" smtClean="0">
                <a:solidFill>
                  <a:schemeClr val="tx1"/>
                </a:solidFill>
              </a:rPr>
              <a:t>5. Повышение эффективности системы управления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7388" y="1292035"/>
            <a:ext cx="4831496" cy="534737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rgbClr val="EAF0F2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 smtClean="0"/>
              <a:t>Реализация отраслевых проектов, направленных на выпуск ГОЗ и снижение себестоимости </a:t>
            </a:r>
            <a:r>
              <a:rPr lang="ru-RU" dirty="0" err="1" smtClean="0"/>
              <a:t>спецпродукции</a:t>
            </a:r>
            <a:r>
              <a:rPr lang="ru-RU" dirty="0" smtClean="0"/>
              <a:t> (5 проектов)</a:t>
            </a:r>
            <a:endParaRPr lang="en-US" dirty="0"/>
          </a:p>
        </p:txBody>
      </p:sp>
      <p:sp>
        <p:nvSpPr>
          <p:cNvPr id="13" name="Rectangle 3"/>
          <p:cNvSpPr txBox="1">
            <a:spLocks/>
          </p:cNvSpPr>
          <p:nvPr>
            <p:custDataLst>
              <p:tags r:id="rId6"/>
            </p:custDataLst>
          </p:nvPr>
        </p:nvSpPr>
        <p:spPr bwMode="gray">
          <a:xfrm>
            <a:off x="210154" y="1292035"/>
            <a:ext cx="3492000" cy="534737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5280" tIns="35280" rIns="35280" bIns="35280" numCol="1" anchor="ctr" anchorCtr="0" compatLnSpc="1">
            <a:prstTxWarp prst="textNoShape">
              <a:avLst/>
            </a:prstTxWarp>
            <a:noAutofit/>
          </a:bodyPr>
          <a:lstStyle>
            <a:lvl1pPr marL="0" lvl="0" indent="0" defTabSz="895350" eaLnBrk="1" hangingPunct="1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 eaLnBrk="1" hangingPunct="1">
              <a:buClr>
                <a:schemeClr val="tx2"/>
              </a:buClr>
              <a:buSzPct val="125000"/>
              <a:buFont typeface="Arial" charset="0"/>
              <a:buChar char="▪"/>
              <a:defRPr>
                <a:latin typeface="+mn-lt"/>
              </a:defRPr>
            </a:lvl2pPr>
            <a:lvl3pPr marL="457200" lvl="2" indent="-261938" defTabSz="895350" eaLnBrk="1" hangingPunct="1">
              <a:buClr>
                <a:schemeClr val="tx2"/>
              </a:buClr>
              <a:buSzPct val="120000"/>
              <a:buFont typeface="Arial" charset="0"/>
              <a:buChar char="–"/>
              <a:defRPr>
                <a:latin typeface="+mn-lt"/>
              </a:defRPr>
            </a:lvl3pPr>
            <a:lvl4pPr marL="614363" lvl="3" indent="-155575" defTabSz="895350" eaLnBrk="1" hangingPunct="1">
              <a:buClr>
                <a:schemeClr val="tx2"/>
              </a:buClr>
              <a:buSzPct val="120000"/>
              <a:buFont typeface="Arial" charset="0"/>
              <a:buChar char="▫"/>
              <a:defRPr>
                <a:latin typeface="+mn-lt"/>
              </a:defRPr>
            </a:lvl4pPr>
            <a:lvl5pPr marL="749808" lvl="4" indent="-130175" defTabSz="895350" eaLnBrk="1" hangingPunct="1"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5pPr>
            <a:lvl6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6pPr>
            <a:lvl7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7pPr>
            <a:lvl8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8pPr>
            <a:lvl9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</a:rPr>
              <a:t>1. Повышение оборонного потенциала России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37388" y="1915572"/>
            <a:ext cx="4831496" cy="1116000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rgbClr val="EAF0F2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sz="900" dirty="0" smtClean="0"/>
          </a:p>
          <a:p>
            <a:r>
              <a:rPr lang="ru-RU" sz="900" dirty="0" smtClean="0"/>
              <a:t>Реализация отраслевых проектов ПСР, направленных на:</a:t>
            </a:r>
          </a:p>
          <a:p>
            <a:pPr>
              <a:buFont typeface="Arial" pitchFamily="34" charset="0"/>
              <a:buChar char="•"/>
            </a:pPr>
            <a:r>
              <a:rPr lang="ru-RU" sz="900" i="1" dirty="0" smtClean="0">
                <a:solidFill>
                  <a:srgbClr val="0070C0"/>
                </a:solidFill>
              </a:rPr>
              <a:t> снижение себестоимости (4 проекта)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 увеличение производительности труда (4 проекта)</a:t>
            </a:r>
          </a:p>
          <a:p>
            <a:pPr>
              <a:buFont typeface="Arial" pitchFamily="34" charset="0"/>
              <a:buChar char="•"/>
            </a:pPr>
            <a:r>
              <a:rPr lang="ru-RU" sz="900" i="1" dirty="0" smtClean="0">
                <a:solidFill>
                  <a:srgbClr val="0070C0"/>
                </a:solidFill>
              </a:rPr>
              <a:t> сокращение времени протекания процесса (34 проекта)</a:t>
            </a:r>
          </a:p>
          <a:p>
            <a:pPr lvl="0">
              <a:buFont typeface="Arial" pitchFamily="34" charset="0"/>
              <a:buChar char="•"/>
            </a:pPr>
            <a:r>
              <a:rPr lang="ru-RU" sz="900" dirty="0" smtClean="0"/>
              <a:t> сокращение НЗП (18 проектов)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 снижение уровня запасов сырья и материалов (3 проекта)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 </a:t>
            </a:r>
            <a:r>
              <a:rPr lang="ru-RU" sz="900" i="1" dirty="0" smtClean="0">
                <a:solidFill>
                  <a:srgbClr val="0070C0"/>
                </a:solidFill>
              </a:rPr>
              <a:t>снижение потерь </a:t>
            </a:r>
            <a:r>
              <a:rPr lang="ru-RU" sz="900" i="1" dirty="0">
                <a:solidFill>
                  <a:srgbClr val="0070C0"/>
                </a:solidFill>
              </a:rPr>
              <a:t>от несоответствий продукции (8 проектов)</a:t>
            </a:r>
            <a:endParaRPr lang="en-US" sz="900" i="1" dirty="0">
              <a:solidFill>
                <a:srgbClr val="0070C0"/>
              </a:solidFill>
            </a:endParaRPr>
          </a:p>
          <a:p>
            <a:pPr lvl="0">
              <a:buFont typeface="Arial" pitchFamily="34" charset="0"/>
              <a:buChar char="•"/>
            </a:pPr>
            <a:endParaRPr lang="ru-RU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3937388" y="3749172"/>
            <a:ext cx="4831496" cy="576000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rgbClr val="EAF0F2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 smtClean="0"/>
              <a:t>Реализация отраслевых проектов, направленных на увеличение скорости разделки ОЯТ, и проектов по восстановлению ресурсных характеристик РБМК-1000 (4 проекта)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937388" y="4413972"/>
            <a:ext cx="4831496" cy="684000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rgbClr val="EAF0F2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i="1" dirty="0" smtClean="0">
                <a:solidFill>
                  <a:srgbClr val="0070C0"/>
                </a:solidFill>
              </a:rPr>
              <a:t>Производственный контроль уровня несоответствий в технологическом процессе</a:t>
            </a:r>
          </a:p>
          <a:p>
            <a:r>
              <a:rPr lang="ru-RU" dirty="0" smtClean="0"/>
              <a:t>Реализация </a:t>
            </a:r>
            <a:r>
              <a:rPr lang="ru-RU" dirty="0"/>
              <a:t>отраслевого проекта по оформлению пропусков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 </a:t>
            </a:r>
            <a:r>
              <a:rPr lang="ru-RU" dirty="0"/>
              <a:t>Б. Ордынке</a:t>
            </a:r>
            <a:endParaRPr lang="en-US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37388" y="5186772"/>
            <a:ext cx="4831496" cy="540000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rgbClr val="EAF0F2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 smtClean="0"/>
              <a:t>Вовлечение персонала предприятий через практическое участие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в подаче и реализации предложений по улучшениям, отраслевых и заводских проектах ПСР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937388" y="5815574"/>
            <a:ext cx="4831496" cy="423447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rgbClr val="EAF0F2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 smtClean="0"/>
              <a:t>Реализация отраслевых проектов, направленных на снижение сроков проведения НИОКР (3 проекта)</a:t>
            </a:r>
            <a:endParaRPr lang="en-US" dirty="0"/>
          </a:p>
        </p:txBody>
      </p:sp>
      <p:sp>
        <p:nvSpPr>
          <p:cNvPr id="19" name="Rectangle 3"/>
          <p:cNvSpPr txBox="1">
            <a:spLocks/>
          </p:cNvSpPr>
          <p:nvPr>
            <p:custDataLst>
              <p:tags r:id="rId7"/>
            </p:custDataLst>
          </p:nvPr>
        </p:nvSpPr>
        <p:spPr bwMode="gray">
          <a:xfrm>
            <a:off x="210154" y="3127026"/>
            <a:ext cx="3492000" cy="54000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35280" tIns="35280" rIns="35280" bIns="35280" numCol="1" anchor="ctr" anchorCtr="0" compatLnSpc="1">
            <a:prstTxWarp prst="textNoShape">
              <a:avLst/>
            </a:prstTxWarp>
            <a:noAutofit/>
          </a:bodyPr>
          <a:lstStyle>
            <a:lvl1pPr marL="0" lvl="0" indent="0" defTabSz="895350" eaLnBrk="1" hangingPunct="1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 eaLnBrk="1" hangingPunct="1">
              <a:buClr>
                <a:schemeClr val="tx2"/>
              </a:buClr>
              <a:buSzPct val="125000"/>
              <a:buFont typeface="Arial" charset="0"/>
              <a:buChar char="▪"/>
              <a:defRPr>
                <a:latin typeface="+mn-lt"/>
              </a:defRPr>
            </a:lvl2pPr>
            <a:lvl3pPr marL="457200" lvl="2" indent="-261938" defTabSz="895350" eaLnBrk="1" hangingPunct="1">
              <a:buClr>
                <a:schemeClr val="tx2"/>
              </a:buClr>
              <a:buSzPct val="120000"/>
              <a:buFont typeface="Arial" charset="0"/>
              <a:buChar char="–"/>
              <a:defRPr>
                <a:latin typeface="+mn-lt"/>
              </a:defRPr>
            </a:lvl3pPr>
            <a:lvl4pPr marL="614363" lvl="3" indent="-155575" defTabSz="895350" eaLnBrk="1" hangingPunct="1">
              <a:buClr>
                <a:schemeClr val="tx2"/>
              </a:buClr>
              <a:buSzPct val="120000"/>
              <a:buFont typeface="Arial" charset="0"/>
              <a:buChar char="▫"/>
              <a:defRPr>
                <a:latin typeface="+mn-lt"/>
              </a:defRPr>
            </a:lvl4pPr>
            <a:lvl5pPr marL="749808" lvl="4" indent="-130175" defTabSz="895350" eaLnBrk="1" hangingPunct="1"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5pPr>
            <a:lvl6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6pPr>
            <a:lvl7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7pPr>
            <a:lvl8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8pPr>
            <a:lvl9pPr marL="749808" indent="-130175" defTabSz="89535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>
                <a:latin typeface="+mn-lt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</a:rPr>
              <a:t>3. Рост экономического результата в России и на глобальном рынке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37388" y="3120372"/>
            <a:ext cx="4831496" cy="540000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rgbClr val="EAF0F2"/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0569" tIns="70569" rIns="70569" bIns="70569" rtlCol="0" anchor="ctr" anchorCtr="0">
            <a:noAutofit/>
          </a:bodyPr>
          <a:lstStyle>
            <a:defPPr>
              <a:defRPr lang="ru-RU"/>
            </a:defPPr>
            <a:lvl1pPr>
              <a:defRPr sz="1000" b="1">
                <a:solidFill>
                  <a:srgbClr val="000000"/>
                </a:solidFill>
                <a:cs typeface="Arial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 smtClean="0"/>
              <a:t>Реализация отраслевых проектов на </a:t>
            </a:r>
            <a:r>
              <a:rPr lang="ru-RU" dirty="0" err="1" smtClean="0"/>
              <a:t>Нововоронежской</a:t>
            </a:r>
            <a:r>
              <a:rPr lang="ru-RU" dirty="0" smtClean="0"/>
              <a:t> АЭС – 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(3 проекта). Вклад в реализацию проекта ВВЭР-ТОИ</a:t>
            </a:r>
            <a:endParaRPr lang="en-US" dirty="0"/>
          </a:p>
        </p:txBody>
      </p:sp>
      <p:sp>
        <p:nvSpPr>
          <p:cNvPr id="22" name="Rectangle 2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895065">
              <a:spcBef>
                <a:spcPts val="1176"/>
              </a:spcBef>
              <a:tabLst>
                <a:tab pos="0" algn="l"/>
              </a:tabLst>
              <a:defRPr/>
            </a:pPr>
            <a:r>
              <a:rPr lang="ru-RU" sz="1800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Ключевые цели </a:t>
            </a:r>
            <a:r>
              <a:rPr lang="ru-RU" sz="1800" b="1" kern="0" dirty="0" err="1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Госкорпорации</a:t>
            </a:r>
            <a:r>
              <a:rPr lang="ru-RU" sz="1800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«</a:t>
            </a:r>
            <a:r>
              <a:rPr lang="ru-RU" sz="1800" b="1" kern="0" dirty="0" err="1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Росатом</a:t>
            </a:r>
            <a:r>
              <a:rPr lang="ru-RU" sz="1800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»</a:t>
            </a:r>
            <a:r>
              <a:rPr lang="en-US" sz="1800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-</a:t>
            </a:r>
            <a:r>
              <a:rPr lang="ru-RU" sz="1800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приоритетные  направления деятельности ПСР и СМК</a:t>
            </a:r>
            <a:endParaRPr lang="ru-RU" sz="1800" b="1" kern="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428736"/>
          <a:ext cx="8424861" cy="4314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101"/>
                <a:gridCol w="3357586"/>
                <a:gridCol w="432117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№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</a:rPr>
                        <a:t>п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latin typeface="Times New Roman"/>
                          <a:ea typeface="Calibri"/>
                        </a:rPr>
                        <a:t>Предприятие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Наименование проекта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ОАО «Концерн «Росэнергоатом», ОАО «</a:t>
                      </a:r>
                      <a:r>
                        <a:rPr lang="ru-RU" sz="1100" b="1" dirty="0" err="1" smtClean="0">
                          <a:latin typeface="Times New Roman"/>
                          <a:ea typeface="Calibri"/>
                        </a:rPr>
                        <a:t>Атомэнергопроект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», ОАО «НИАЭП-АСЭ», ФГУП ВО «Безопасность», ОАО ВПО «ЗАЭС», ОАО «</a:t>
                      </a:r>
                      <a:r>
                        <a:rPr lang="ru-RU" sz="1100" b="1" dirty="0" err="1" smtClean="0">
                          <a:latin typeface="Times New Roman"/>
                          <a:ea typeface="Calibri"/>
                        </a:rPr>
                        <a:t>Атомтехэнерго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», ЗАО «</a:t>
                      </a:r>
                      <a:r>
                        <a:rPr lang="ru-RU" sz="1100" b="1" dirty="0" err="1" smtClean="0">
                          <a:latin typeface="Times New Roman"/>
                          <a:ea typeface="Calibri"/>
                        </a:rPr>
                        <a:t>Атомэнергоналадка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», ОАО «</a:t>
                      </a:r>
                      <a:r>
                        <a:rPr lang="ru-RU" sz="1100" b="1" dirty="0" err="1" smtClean="0">
                          <a:latin typeface="Times New Roman"/>
                          <a:ea typeface="Calibri"/>
                        </a:rPr>
                        <a:t>Атомэнергоремонт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»</a:t>
                      </a:r>
                      <a:endParaRPr lang="ru-RU" sz="11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Сокращение времени на разработку и согласование эксплуатационной документации (паспорт трубопровода АЭУ)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ОАО «Концерн «Росэнергоатом», ФГУП ВО «Безопасность», ОАО ВПО «ЗАЭС», ОАО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ЗиО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ОАО «СТЭП», ЗАО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Атомтрубопроводмонтаж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Сокращение времени на разработку и согласование эксплуатационной документации (Свидетельство об изготовлении деталей и сборочных единиц трубопровода АЭУ)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ОАО «Концерн «Росэнергоатом», ФГУП ВО «Безопасность», ОАО ВПО «ЗАЭС», ООО «Контур», ЗАО «Завод «Знамя труда», ОАО «</a:t>
                      </a:r>
                      <a:r>
                        <a:rPr lang="ru-RU" sz="1100" b="1" dirty="0" err="1" smtClean="0">
                          <a:latin typeface="Times New Roman"/>
                          <a:ea typeface="Calibri"/>
                        </a:rPr>
                        <a:t>ПензТяжПромАрматура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», ЗАО «НПФ «ЦКБА»</a:t>
                      </a:r>
                      <a:endParaRPr lang="ru-RU" sz="11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</a:rPr>
                        <a:t>Сокращение времени на разработку и согласование эксплуатационной документации (паспорт на трубопроводную арматуру)»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ОАО «Концерн «Росэнергоатом», ОАО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Атомэнергопроект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ОАО «НИАЭП-АСЭ», ОАО «Атомэнергомаш», ОАО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НИКИМТ-Атомстрой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ФГУП ЦНИИ КМ «Прометей», ОАО НПО «ЦНИИТМАШ», ОАО «НИКИЭТ»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Снижение времени согласования решений о применении материалов, комплектующих и т.д.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ОАО «Концерн «Росэнергоатом», ОАО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Атомэнергопроект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ОАО «НИАЭП-АСЭ», ФГУП ВО «Безопасность», ОАО ВПО «ЗАЭС»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Разработка модели проведения оценки соответствия оборудования для АЭС 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20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Проекты Управления качеством</a:t>
            </a:r>
            <a:b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 Госкорпорации «Росатом» реализованные в 2013 году (продолжение) </a:t>
            </a:r>
            <a:endParaRPr lang="ru-RU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2071678"/>
          <a:ext cx="8424861" cy="2579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101"/>
                <a:gridCol w="3357586"/>
                <a:gridCol w="432117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№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</a:rPr>
                        <a:t>п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latin typeface="Times New Roman"/>
                          <a:ea typeface="Calibri"/>
                        </a:rPr>
                        <a:t>Предприятие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</a:rPr>
                        <a:t>Наименование проекта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ФГУП ВО «Безопасность», ОАО ВПО «ЗАЭС», ОАО ЦКБМ, ОАО «ОКБМ Африкантов», ЗАО НПО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Гидроаппарат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ОАО НПО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Гидромаш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ОАО «Группа ГМС» АО «Сумский завод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Насосэнергомаш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ОАО «ЛГМ»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Оптимизация процесса разработки и согласования плана качества на насосное оборудование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ФГУП ВО «Безопасность», ОАО ВПО «ЗАЭС», ОАО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ЗиО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ОАО «СТЭП», ООО «Трубы 2000», ЗАО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Атомтрубопроводмонтаж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Оптимизация процесса разработки и согласования  плана качества на детали и сборочные единицы трубопровода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ФГУП ВО «Безопасность», ОАО ВПО «ЗАЭС», ООО «Контур», ЗАО «Завод «Знамя труда», ОАО «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</a:rPr>
                        <a:t>ПензТяжПромАрматура</a:t>
                      </a: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», ПАО «КЦКБА»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</a:rPr>
                        <a:t>Оптимизация процесса разработки и согласования  плана качества на трубопроводную арматуру 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21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Проекты Управления качеством</a:t>
            </a:r>
            <a:b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cs typeface="Times New Roman" pitchFamily="18" charset="0"/>
              </a:rPr>
              <a:t> Госкорпорации «Росатом» реализованные в 2013 году (продолжение) </a:t>
            </a:r>
            <a:endParaRPr lang="ru-RU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8FD595-6D3D-402C-A6FC-E8F5B499C4FE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22</a:t>
            </a:fld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57158" y="1285860"/>
          <a:ext cx="8424861" cy="4727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101"/>
                <a:gridCol w="3357586"/>
                <a:gridCol w="432117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latin typeface="Times New Roman" pitchFamily="18" charset="0"/>
                          <a:cs typeface="Times New Roman" pitchFamily="18" charset="0"/>
                        </a:rPr>
                        <a:t>Предприятие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проекта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ФГУП ВО «Безопасность», ОАО ВПО «ЗАЭС», ОАО ЦКБМ, ОАО «ОКБМ Африкантов», ЗАО НПО «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Гидроаппарат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», ОАО НПО «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Гидромаш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», ОАО «Группа ГМС» АО «Сумский завод «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Насосэнергомаш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», ОАО «ЛГМ»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Оптимизация процесса разработки и согласования плана качества на насосное оборудование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ФГУП ВО «Безопасность», ОАО ВПО «ЗАЭС», ОАО «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ЗиО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», ОАО «СТЭП», ООО «Трубы 2000», ЗАО «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Атомтрубопроводмонтаж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Оптимизация процесса разработки и согласования  плана качества на детали и сборочные единицы трубопровода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ФГУП ВО «Безопасность», ОАО ВПО «ЗАЭС», ООО «Контур», ЗАО «Завод «Знамя труда», ОАО «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ПензТяжПромАрматура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», ПАО «КЦКБА»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Оптимизация процесса разработки и согласования  плана качества на трубопроводную арматуру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Госкорпорация «Росатом»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«Оптимизация сроков расширенного договорного процесса»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ОКБ «ГИДРОПРЕСС»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Выравнивание заказа между производителем приводов СУЗ ШЭМ-3 (ОАО ОКБ "ГИДРОПРЕСС") и заказчиками (ОАО "ДЕЗ", ОАО "Концерн Росэнергоатом", ОАО "НИАЭП" и ОАО "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Атомэнергопроект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")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"Концерн Росэнергоатом" , ОАО "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Атомэнергопроект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" , ОАО НИАЭП, ФГУП ВО "Безопасность" , ОАО ВПО «ЗАЭС», </a:t>
                      </a:r>
                    </a:p>
                    <a:p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«Атомэнергомаш», ЗАО НПО "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Гидроаппарат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" , ОАО НПО "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Гидромаш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" , ООО "Полесье"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типовых требований (содержания) к программам обеспечения качества при изготовлении оборудования для АЭС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8101013" cy="962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Перечень проектов Управления качеством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 Госкорпорации «Росатом» реализуемых в 2014 году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8FD595-6D3D-402C-A6FC-E8F5B499C4FE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23</a:t>
            </a:fld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57158" y="1357298"/>
          <a:ext cx="8424861" cy="4892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101"/>
                <a:gridCol w="3357586"/>
                <a:gridCol w="432117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latin typeface="Times New Roman" pitchFamily="18" charset="0"/>
                          <a:cs typeface="Times New Roman" pitchFamily="18" charset="0"/>
                        </a:rPr>
                        <a:t>Предприятие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проекта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ПАО "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Энергомашспецсталь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" (Украина), ОАО «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Атомэнергопроект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», ОАО НИАЭП, ОАО "Уральская кузница", </a:t>
                      </a:r>
                    </a:p>
                    <a:p>
                      <a:pPr algn="just"/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"Концерн Росэнергоатом",  ФГУП ВО «Безопасность», ОАО ВПО «ЗАЭС»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Разработка типового содержания Планов качества на заготовки (поковки)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«Концерн Росэнергоатом», ОАО "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Атомэнергопроект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", ОАО НИАЭП, ФГУП ВО «Безопасность», ОАО ВПО «ЗАЭС», 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Ростехнадзор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Стандартизация процедур оценки соответствия материалов, комплектующих, оборудования импортируемых в РФ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"Концерн Росэнергоатом", ОАО НИКИЭТ, ОАО ВНИИАЭС, ОАО 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НИКИМТ-Атомстрой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just"/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ФГУП ЦНИИ КМ Прометей, ОАО НПО ЦНИИТМАШ, ООО ИЦП МАЭ, ФГУП ВО «Безопасность», ОАО ВПО «ЗАЭС»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отраслевой базы данных  экспертиз материаловедческих организаций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ГК Департамент управления качеством,  ГК Департамент капитальных вложений, ОАО Концерн Росэнергоатом, </a:t>
                      </a:r>
                    </a:p>
                    <a:p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Атомэнергопроект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,  ОАО НИАЭП, ОАО 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Атомтехэнерго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, СРО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системы оценки соответствия строительно-монтажных работ объектов 1,2,3 классов безопасности сооружаемых АЭС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ГК Департамент управления качеством,  ГК Департамент капитальных вложений, ОАО Концерн Росэнергоатом, </a:t>
                      </a:r>
                    </a:p>
                    <a:p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Атомэнергопроект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,  ОАО НИАЭП,  СРО, ОАО 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Атомтехэнерго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Оптимизация оценки соответствия пусконаладочных  работ объектов 1,2,3 классов сооружаемых АЭС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Times New Roman"/>
                        <a:buNone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ОАО "КМЗ" 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</a:t>
                      </a:r>
                      <a:r>
                        <a:rPr lang="ru-RU" sz="11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ПСР-предприятие</a:t>
                      </a:r>
                      <a:r>
                        <a:rPr lang="ru-RU" sz="11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в ОАО "КМЗ" на основе тянущей системы Снижение затрат в проектах "14+1" по блоку «Качество»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8101013" cy="962025"/>
          </a:xfrm>
          <a:prstGeom prst="rect">
            <a:avLst/>
          </a:prstGeom>
        </p:spPr>
        <p:txBody>
          <a:bodyPr/>
          <a:lstStyle/>
          <a:p>
            <a:pPr lvl="0" algn="ctr" eaLnBrk="0" hangingPunct="0"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Проекты Управления качеством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 Госкорпорации «Росатом» </a:t>
            </a:r>
            <a:r>
              <a:rPr lang="ru-RU" sz="2000" b="1" kern="0" dirty="0" smtClean="0">
                <a:solidFill>
                  <a:srgbClr val="0070C0"/>
                </a:solidFill>
                <a:cs typeface="Times New Roman" pitchFamily="18" charset="0"/>
              </a:rPr>
              <a:t>реализуемых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в 2014 году (продолжение)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8150686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7544" y="980728"/>
            <a:ext cx="7632700" cy="7200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dirty="0" smtClean="0">
                <a:solidFill>
                  <a:srgbClr val="0070C0"/>
                </a:solidFill>
              </a:rPr>
              <a:t>Логика реализации проектов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Скругленный прямоугольник 59"/>
          <p:cNvSpPr/>
          <p:nvPr/>
        </p:nvSpPr>
        <p:spPr>
          <a:xfrm>
            <a:off x="3347864" y="4365104"/>
            <a:ext cx="1512168" cy="1007308"/>
          </a:xfrm>
          <a:prstGeom prst="roundRect">
            <a:avLst>
              <a:gd name="adj" fmla="val 10000"/>
            </a:avLst>
          </a:prstGeom>
          <a:solidFill>
            <a:srgbClr val="97E4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92075" indent="-920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мероприятий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  <p:sp>
        <p:nvSpPr>
          <p:cNvPr id="24" name="Нижний колонтитул 11"/>
          <p:cNvSpPr txBox="1">
            <a:spLocks/>
          </p:cNvSpPr>
          <p:nvPr/>
        </p:nvSpPr>
        <p:spPr>
          <a:xfrm>
            <a:off x="3124200" y="64482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www.ps-rosatom.ru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5-конечная звезда 19"/>
          <p:cNvSpPr/>
          <p:nvPr/>
        </p:nvSpPr>
        <p:spPr>
          <a:xfrm>
            <a:off x="3203848" y="3861048"/>
            <a:ext cx="396000" cy="396000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499992" y="5733256"/>
            <a:ext cx="4644008" cy="30646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200" dirty="0" smtClean="0">
                <a:solidFill>
                  <a:schemeClr val="tx1"/>
                </a:solidFill>
              </a:rPr>
              <a:t>- личное участие генерального директора ГК «Росатом»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4211960" y="5688079"/>
            <a:ext cx="396000" cy="396000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323528" y="0"/>
            <a:ext cx="7783835" cy="9807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0" dirty="0" smtClean="0">
                <a:solidFill>
                  <a:srgbClr val="0070C0"/>
                </a:solidFill>
                <a:cs typeface="Arial" pitchFamily="34" charset="0"/>
              </a:rPr>
              <a:t>Проектный цикл</a:t>
            </a:r>
          </a:p>
        </p:txBody>
      </p:sp>
      <p:sp>
        <p:nvSpPr>
          <p:cNvPr id="14" name="Номер слайда 10"/>
          <p:cNvSpPr txBox="1">
            <a:spLocks/>
          </p:cNvSpPr>
          <p:nvPr/>
        </p:nvSpPr>
        <p:spPr bwMode="auto">
          <a:xfrm>
            <a:off x="8316416" y="6453336"/>
            <a:ext cx="822822" cy="37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607A6E-0C01-4674-84A5-BC7F7B965B36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604448" y="2780928"/>
            <a:ext cx="432048" cy="2592288"/>
          </a:xfrm>
          <a:prstGeom prst="rect">
            <a:avLst/>
          </a:prstGeom>
          <a:solidFill>
            <a:srgbClr val="FF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/>
              <a:t>Целевое состояние</a:t>
            </a:r>
            <a:endParaRPr lang="ru-RU" sz="1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4077072"/>
            <a:ext cx="432048" cy="1296144"/>
          </a:xfrm>
          <a:prstGeom prst="rect">
            <a:avLst/>
          </a:prstGeom>
          <a:solidFill>
            <a:srgbClr val="FF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200" b="1" dirty="0" smtClean="0"/>
              <a:t>Текущее состояние</a:t>
            </a:r>
            <a:endParaRPr lang="ru-RU" sz="1200" b="1" dirty="0"/>
          </a:p>
        </p:txBody>
      </p:sp>
      <p:cxnSp>
        <p:nvCxnSpPr>
          <p:cNvPr id="33" name="Прямая со стрелкой 32"/>
          <p:cNvCxnSpPr>
            <a:stCxn id="32" idx="0"/>
            <a:endCxn id="29" idx="0"/>
          </p:cNvCxnSpPr>
          <p:nvPr/>
        </p:nvCxnSpPr>
        <p:spPr>
          <a:xfrm flipV="1">
            <a:off x="216024" y="2780928"/>
            <a:ext cx="8604448" cy="1296144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7188814" y="4356175"/>
            <a:ext cx="1055594" cy="1007308"/>
          </a:xfrm>
          <a:prstGeom prst="roundRect">
            <a:avLst>
              <a:gd name="adj" fmla="val 10000"/>
            </a:avLst>
          </a:prstGeom>
          <a:solidFill>
            <a:srgbClr val="97E4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92075" indent="-92075">
              <a:buFont typeface="Arial" pitchFamily="34" charset="0"/>
              <a:buChar char="•"/>
            </a:pPr>
            <a:r>
              <a:rPr lang="ru-RU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стандарти-зация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004048" y="4365104"/>
            <a:ext cx="2088232" cy="1007308"/>
          </a:xfrm>
          <a:prstGeom prst="roundRect">
            <a:avLst>
              <a:gd name="adj" fmla="val 10000"/>
            </a:avLst>
          </a:prstGeom>
          <a:solidFill>
            <a:srgbClr val="97E4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92075" indent="-920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оценка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доклад результатов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763688" y="4365104"/>
            <a:ext cx="1512168" cy="1007308"/>
          </a:xfrm>
          <a:prstGeom prst="roundRect">
            <a:avLst>
              <a:gd name="adj" fmla="val 10000"/>
            </a:avLst>
          </a:prstGeom>
          <a:solidFill>
            <a:srgbClr val="97E4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92075" indent="-920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-92075">
              <a:buFont typeface="Arial" pitchFamily="34" charset="0"/>
              <a:buChar char="•"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65776" y="4365104"/>
            <a:ext cx="1225904" cy="1007308"/>
          </a:xfrm>
          <a:prstGeom prst="roundRect">
            <a:avLst>
              <a:gd name="adj" fmla="val 10000"/>
            </a:avLst>
          </a:prstGeom>
          <a:solidFill>
            <a:srgbClr val="97E4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85725" indent="-85725">
              <a:buFont typeface="Arial" pitchFamily="34" charset="0"/>
              <a:buChar char="•"/>
            </a:pPr>
            <a:r>
              <a:rPr 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сбор информации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постановка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проблемы</a:t>
            </a:r>
          </a:p>
          <a:p>
            <a:endParaRPr lang="ru-RU" sz="1600" dirty="0"/>
          </a:p>
        </p:txBody>
      </p:sp>
      <p:sp>
        <p:nvSpPr>
          <p:cNvPr id="38" name="Нашивка 37"/>
          <p:cNvSpPr/>
          <p:nvPr/>
        </p:nvSpPr>
        <p:spPr>
          <a:xfrm>
            <a:off x="1763688" y="3717032"/>
            <a:ext cx="1872208" cy="720080"/>
          </a:xfrm>
          <a:prstGeom prst="chevron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cs typeface="Times New Roman" pitchFamily="18" charset="0"/>
              </a:rPr>
              <a:t>Определение проекта</a:t>
            </a:r>
            <a:endParaRPr lang="ru-RU" sz="11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9" name="Стрелка вправо с вырезом 38"/>
          <p:cNvSpPr/>
          <p:nvPr/>
        </p:nvSpPr>
        <p:spPr>
          <a:xfrm>
            <a:off x="467544" y="2276872"/>
            <a:ext cx="2952328" cy="570384"/>
          </a:xfrm>
          <a:prstGeom prst="notchedRightArrow">
            <a:avLst/>
          </a:prstGeom>
          <a:solidFill>
            <a:srgbClr val="97E4FF"/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мес.</a:t>
            </a:r>
          </a:p>
        </p:txBody>
      </p:sp>
      <p:sp>
        <p:nvSpPr>
          <p:cNvPr id="40" name="Нашивка 39"/>
          <p:cNvSpPr/>
          <p:nvPr/>
        </p:nvSpPr>
        <p:spPr>
          <a:xfrm>
            <a:off x="3347864" y="3717032"/>
            <a:ext cx="1944216" cy="720080"/>
          </a:xfrm>
          <a:prstGeom prst="chevron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/>
            <a:r>
              <a:rPr lang="ru-RU" sz="1100" b="1" dirty="0" smtClean="0"/>
              <a:t>Анализ текущего состояния, разработка плана</a:t>
            </a:r>
            <a:endParaRPr lang="ru-RU" sz="1100" b="1" dirty="0"/>
          </a:p>
        </p:txBody>
      </p:sp>
      <p:sp>
        <p:nvSpPr>
          <p:cNvPr id="41" name="Нашивка 40"/>
          <p:cNvSpPr/>
          <p:nvPr/>
        </p:nvSpPr>
        <p:spPr>
          <a:xfrm>
            <a:off x="5004048" y="3717032"/>
            <a:ext cx="2448272" cy="720080"/>
          </a:xfrm>
          <a:prstGeom prst="chevron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cs typeface="Times New Roman" pitchFamily="18" charset="0"/>
              </a:rPr>
              <a:t>Реализация проекта</a:t>
            </a:r>
            <a:endParaRPr lang="ru-RU" sz="11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2" name="Нашивка 41"/>
          <p:cNvSpPr/>
          <p:nvPr/>
        </p:nvSpPr>
        <p:spPr>
          <a:xfrm>
            <a:off x="7164288" y="3717032"/>
            <a:ext cx="1440160" cy="720080"/>
          </a:xfrm>
          <a:prstGeom prst="chevron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cs typeface="Times New Roman" pitchFamily="18" charset="0"/>
              </a:rPr>
              <a:t>Закрытие проекта</a:t>
            </a:r>
            <a:endParaRPr lang="ru-RU" sz="11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3" name="Стрелка вправо с вырезом 42"/>
          <p:cNvSpPr/>
          <p:nvPr/>
        </p:nvSpPr>
        <p:spPr>
          <a:xfrm>
            <a:off x="3347864" y="2276872"/>
            <a:ext cx="1728192" cy="568800"/>
          </a:xfrm>
          <a:prstGeom prst="notchedRightArrow">
            <a:avLst/>
          </a:prstGeom>
          <a:solidFill>
            <a:srgbClr val="97E4FF"/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4" name="Стрелка вправо с вырезом 43"/>
          <p:cNvSpPr/>
          <p:nvPr/>
        </p:nvSpPr>
        <p:spPr>
          <a:xfrm>
            <a:off x="5004048" y="2276872"/>
            <a:ext cx="2160240" cy="568800"/>
          </a:xfrm>
          <a:prstGeom prst="notchedRightArrow">
            <a:avLst/>
          </a:prstGeom>
          <a:solidFill>
            <a:srgbClr val="97E4FF"/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1 - 3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мес.</a:t>
            </a:r>
          </a:p>
        </p:txBody>
      </p:sp>
      <p:sp>
        <p:nvSpPr>
          <p:cNvPr id="45" name="Стрелка вправо с вырезом 44"/>
          <p:cNvSpPr/>
          <p:nvPr/>
        </p:nvSpPr>
        <p:spPr>
          <a:xfrm>
            <a:off x="7092280" y="2276872"/>
            <a:ext cx="1186898" cy="568800"/>
          </a:xfrm>
          <a:prstGeom prst="notchedRightArrow">
            <a:avLst/>
          </a:prstGeom>
          <a:solidFill>
            <a:srgbClr val="97E4FF"/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0" name="Picture 2" descr="C:\Users\PSR26\AppData\Local\Microsoft\Windows\Temporary Internet Files\Content.IE5\0C9OD8KU\MC900434803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2976"/>
            <a:ext cx="480091" cy="516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Левая фигурная скобка 52"/>
          <p:cNvSpPr/>
          <p:nvPr/>
        </p:nvSpPr>
        <p:spPr>
          <a:xfrm rot="5400000">
            <a:off x="4175956" y="-1863589"/>
            <a:ext cx="360040" cy="7776864"/>
          </a:xfrm>
          <a:prstGeom prst="leftBrace">
            <a:avLst>
              <a:gd name="adj1" fmla="val 122091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491880" y="1412776"/>
            <a:ext cx="1728192" cy="36004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 – 6 месяцев</a:t>
            </a:r>
            <a:endParaRPr lang="ru-RU" dirty="0"/>
          </a:p>
        </p:txBody>
      </p:sp>
      <p:sp>
        <p:nvSpPr>
          <p:cNvPr id="56" name="Нашивка 55"/>
          <p:cNvSpPr/>
          <p:nvPr/>
        </p:nvSpPr>
        <p:spPr>
          <a:xfrm>
            <a:off x="395536" y="3717032"/>
            <a:ext cx="1656184" cy="720080"/>
          </a:xfrm>
          <a:prstGeom prst="chevron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ru-RU" sz="1100" b="1" dirty="0" smtClean="0"/>
              <a:t>Утверждение</a:t>
            </a:r>
            <a:r>
              <a:rPr lang="en-US" sz="1100" b="1" dirty="0" smtClean="0"/>
              <a:t> </a:t>
            </a:r>
            <a:r>
              <a:rPr lang="ru-RU" sz="1100" b="1" dirty="0" smtClean="0"/>
              <a:t>рабочей группы</a:t>
            </a:r>
            <a:endParaRPr lang="ru-RU" sz="1100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2555776" y="2996952"/>
            <a:ext cx="172819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ea typeface="+mj-ea"/>
                <a:cs typeface="Times New Roman" pitchFamily="18" charset="0"/>
              </a:rPr>
              <a:t>Открытие проекта</a:t>
            </a:r>
          </a:p>
        </p:txBody>
      </p:sp>
      <p:pic>
        <p:nvPicPr>
          <p:cNvPr id="58" name="Picture 2" descr="C:\Users\PSR26\AppData\Local\Microsoft\Windows\Temporary Internet Files\Content.IE5\0C9OD8KU\MC900434803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480091" cy="516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Прямоугольник 58"/>
          <p:cNvSpPr/>
          <p:nvPr/>
        </p:nvSpPr>
        <p:spPr>
          <a:xfrm>
            <a:off x="4716016" y="2996952"/>
            <a:ext cx="792088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  <a:ea typeface="+mj-ea"/>
                <a:cs typeface="Times New Roman" pitchFamily="18" charset="0"/>
              </a:rPr>
              <a:t>Kick off</a:t>
            </a:r>
            <a:endParaRPr lang="ru-RU" sz="1200" b="1" dirty="0" smtClean="0">
              <a:solidFill>
                <a:schemeClr val="tx1"/>
              </a:solidFill>
              <a:ea typeface="+mj-ea"/>
              <a:cs typeface="Times New Roman" pitchFamily="18" charset="0"/>
            </a:endParaRPr>
          </a:p>
        </p:txBody>
      </p:sp>
      <p:sp>
        <p:nvSpPr>
          <p:cNvPr id="63" name="5-конечная звезда 62"/>
          <p:cNvSpPr/>
          <p:nvPr/>
        </p:nvSpPr>
        <p:spPr>
          <a:xfrm>
            <a:off x="3203848" y="3861048"/>
            <a:ext cx="396000" cy="396000"/>
          </a:xfrm>
          <a:prstGeom prst="star5">
            <a:avLst/>
          </a:prstGeom>
          <a:solidFill>
            <a:srgbClr val="FF99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5-конечная звезда 63"/>
          <p:cNvSpPr/>
          <p:nvPr/>
        </p:nvSpPr>
        <p:spPr>
          <a:xfrm>
            <a:off x="4860032" y="3861048"/>
            <a:ext cx="396000" cy="396000"/>
          </a:xfrm>
          <a:prstGeom prst="star5">
            <a:avLst/>
          </a:prstGeom>
          <a:solidFill>
            <a:srgbClr val="FF99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5-конечная звезда 64"/>
          <p:cNvSpPr/>
          <p:nvPr/>
        </p:nvSpPr>
        <p:spPr>
          <a:xfrm>
            <a:off x="8172400" y="3861048"/>
            <a:ext cx="396000" cy="396000"/>
          </a:xfrm>
          <a:prstGeom prst="star5">
            <a:avLst/>
          </a:prstGeom>
          <a:solidFill>
            <a:srgbClr val="FF99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502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Проект «Обеспечение ритмичности производства</a:t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и снижение себестоимости ОБЧ»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26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42984"/>
            <a:ext cx="7224794" cy="515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Проект «Сокращение времени проведения входного контроля оборудования на АЭС»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27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653360" cy="52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Проект «Сокращение уровня брака при выполнении сварочной операции</a:t>
            </a:r>
            <a:b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по приварке патрубков Ду-1200 к корпусу парогенератора ПГВ»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28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000108"/>
            <a:ext cx="4552952" cy="3423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876"/>
            <a:ext cx="4119561" cy="2833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142984"/>
            <a:ext cx="30956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429124" y="4429132"/>
            <a:ext cx="45005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реализации проекта:</a:t>
            </a:r>
          </a:p>
          <a:p>
            <a:pPr indent="1809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Уровень недопустимых несоответствий в сварных соединениях № 20 (№20-1) приварки патрубков </a:t>
            </a:r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1200 к центральным обечайкам парогенераторов снизился в среднем с 66% до 16,7% (целевой показатель по проекту 25%).</a:t>
            </a:r>
          </a:p>
          <a:p>
            <a:pPr indent="1809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Время на исправление недопустимых несоответствий в сварных соединениях № 20 (№20-1) приварки патрубков </a:t>
            </a:r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1200 к центральным обечайкам парогенераторов снизилось в среднем с 60, 7 до 3,2 суток (целевой показатель по проекту на 1 сварное соединение со 186 до менее 70 суток).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Проект «Сокращение затрат на качество при производстве ТВС ВВЭР-1000 при достижении уровня «0 отказов при эксплуатации»»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29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56007"/>
            <a:ext cx="7448556" cy="52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848872" cy="908720"/>
          </a:xfrm>
        </p:spPr>
        <p:txBody>
          <a:bodyPr>
            <a:noAutofit/>
          </a:bodyPr>
          <a:lstStyle/>
          <a:p>
            <a:pPr lvl="0" algn="ctr"/>
            <a:r>
              <a:rPr lang="ru-RU" sz="1800" dirty="0" smtClean="0">
                <a:solidFill>
                  <a:srgbClr val="0070C0"/>
                </a:solidFill>
              </a:rPr>
              <a:t>Трансформация управления качеством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 в систему 4-го поколения с характеристиками мирового класса</a:t>
            </a:r>
            <a:endParaRPr lang="ru-RU" sz="1800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20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8316416" y="6453336"/>
            <a:ext cx="822822" cy="372914"/>
          </a:xfrm>
          <a:prstGeom prst="rect">
            <a:avLst/>
          </a:prstGeom>
        </p:spPr>
        <p:txBody>
          <a:bodyPr/>
          <a:lstStyle/>
          <a:p>
            <a:fld id="{9AE70E3D-4836-4EF0-B516-6BEB5881F69F}" type="slidenum">
              <a:rPr lang="ru-RU" sz="2000" b="1" smtClean="0">
                <a:solidFill>
                  <a:schemeClr val="tx2">
                    <a:lumMod val="75000"/>
                  </a:schemeClr>
                </a:solidFill>
              </a:rPr>
              <a:pPr/>
              <a:t>3</a:t>
            </a:fld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 rot="5400000">
            <a:off x="3731321" y="-1064690"/>
            <a:ext cx="633623" cy="504311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 rot="5400000">
            <a:off x="3270493" y="62891"/>
            <a:ext cx="549134" cy="400153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 rot="5400000">
            <a:off x="2177471" y="2385916"/>
            <a:ext cx="549133" cy="18509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 rot="5400000">
            <a:off x="2732990" y="1211660"/>
            <a:ext cx="516660" cy="292949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134137" y="1471355"/>
            <a:ext cx="977110" cy="462252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5035197" y="2091417"/>
            <a:ext cx="995633" cy="405222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960839" y="2685186"/>
            <a:ext cx="974445" cy="345845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886861" y="3311380"/>
            <a:ext cx="977325" cy="28322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6135086" y="1103084"/>
            <a:ext cx="1080120" cy="792088"/>
          </a:xfrm>
          <a:prstGeom prst="ellipse">
            <a:avLst/>
          </a:prstGeom>
          <a:ln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000"/>
              </a:lnSpc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Поколение 4</a:t>
            </a:r>
            <a:b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Система</a:t>
            </a:r>
            <a:b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потоков</a:t>
            </a:r>
            <a:b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ценностей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4294" y="3023282"/>
            <a:ext cx="171047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000" dirty="0" smtClean="0">
                <a:solidFill>
                  <a:srgbClr val="7030A0"/>
                </a:solidFill>
              </a:rPr>
              <a:t>Акцент </a:t>
            </a:r>
            <a:r>
              <a:rPr lang="ru-RU" sz="1000" dirty="0">
                <a:solidFill>
                  <a:srgbClr val="7030A0"/>
                </a:solidFill>
              </a:rPr>
              <a:t>на контроль</a:t>
            </a:r>
            <a:r>
              <a:rPr lang="ru-RU" sz="1000" dirty="0" smtClean="0">
                <a:solidFill>
                  <a:srgbClr val="7030A0"/>
                </a:solidFill>
              </a:rPr>
              <a:t>,</a:t>
            </a:r>
            <a:br>
              <a:rPr lang="ru-RU" sz="1000" dirty="0" smtClean="0">
                <a:solidFill>
                  <a:srgbClr val="7030A0"/>
                </a:solidFill>
              </a:rPr>
            </a:br>
            <a:r>
              <a:rPr lang="ru-RU" sz="1000" dirty="0" smtClean="0">
                <a:solidFill>
                  <a:srgbClr val="7030A0"/>
                </a:solidFill>
              </a:rPr>
              <a:t>обнаружение</a:t>
            </a:r>
            <a:br>
              <a:rPr lang="ru-RU" sz="1000" dirty="0" smtClean="0">
                <a:solidFill>
                  <a:srgbClr val="7030A0"/>
                </a:solidFill>
              </a:rPr>
            </a:br>
            <a:r>
              <a:rPr lang="ru-RU" sz="1000" dirty="0" smtClean="0">
                <a:solidFill>
                  <a:srgbClr val="7030A0"/>
                </a:solidFill>
              </a:rPr>
              <a:t>и </a:t>
            </a:r>
            <a:r>
              <a:rPr lang="ru-RU" sz="1000" dirty="0">
                <a:solidFill>
                  <a:srgbClr val="7030A0"/>
                </a:solidFill>
              </a:rPr>
              <a:t>изолирование </a:t>
            </a:r>
            <a:r>
              <a:rPr lang="ru-RU" sz="1000" dirty="0" smtClean="0">
                <a:solidFill>
                  <a:srgbClr val="7030A0"/>
                </a:solidFill>
              </a:rPr>
              <a:t>дефектной продукции</a:t>
            </a:r>
            <a:endParaRPr lang="ru-RU" sz="1000" dirty="0">
              <a:solidFill>
                <a:srgbClr val="7030A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4294" y="2445417"/>
            <a:ext cx="20705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1000"/>
              </a:lnSpc>
              <a:defRPr sz="1000">
                <a:solidFill>
                  <a:srgbClr val="7030A0"/>
                </a:solidFill>
              </a:defRPr>
            </a:lvl1pPr>
          </a:lstStyle>
          <a:p>
            <a:r>
              <a:rPr lang="ru-RU" dirty="0"/>
              <a:t>Акцент на управление </a:t>
            </a:r>
            <a:br>
              <a:rPr lang="ru-RU" dirty="0"/>
            </a:br>
            <a:r>
              <a:rPr lang="ru-RU" dirty="0"/>
              <a:t>возможностями процессов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с</a:t>
            </a:r>
            <a:r>
              <a:rPr lang="en-US" dirty="0"/>
              <a:t> </a:t>
            </a:r>
            <a:r>
              <a:rPr lang="ru-RU" dirty="0"/>
              <a:t>обратной связью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37502" y="1773222"/>
            <a:ext cx="26533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7030A0"/>
                </a:solidFill>
              </a:rPr>
              <a:t>Акцент </a:t>
            </a:r>
            <a:r>
              <a:rPr lang="ru-RU" sz="1000" dirty="0">
                <a:solidFill>
                  <a:srgbClr val="7030A0"/>
                </a:solidFill>
              </a:rPr>
              <a:t>на </a:t>
            </a:r>
            <a:r>
              <a:rPr lang="ru-RU" sz="1000" dirty="0" smtClean="0">
                <a:solidFill>
                  <a:srgbClr val="7030A0"/>
                </a:solidFill>
              </a:rPr>
              <a:t>систему процессов, менеджмент рисков и ресурсов,</a:t>
            </a:r>
            <a:r>
              <a:rPr lang="en-US" sz="1000" dirty="0" smtClean="0">
                <a:solidFill>
                  <a:srgbClr val="7030A0"/>
                </a:solidFill>
              </a:rPr>
              <a:t> </a:t>
            </a:r>
            <a:r>
              <a:rPr lang="ru-RU" sz="1000" dirty="0" smtClean="0">
                <a:solidFill>
                  <a:srgbClr val="7030A0"/>
                </a:solidFill>
              </a:rPr>
              <a:t>вовлечение персонала в улучшения </a:t>
            </a:r>
            <a:endParaRPr lang="ru-RU" sz="900" dirty="0"/>
          </a:p>
        </p:txBody>
      </p:sp>
      <p:sp>
        <p:nvSpPr>
          <p:cNvPr id="24" name="TextBox 23"/>
          <p:cNvSpPr txBox="1"/>
          <p:nvPr/>
        </p:nvSpPr>
        <p:spPr>
          <a:xfrm>
            <a:off x="1544294" y="1175092"/>
            <a:ext cx="35106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>
                <a:solidFill>
                  <a:srgbClr val="7030A0"/>
                </a:solidFill>
              </a:defRPr>
            </a:lvl1pPr>
          </a:lstStyle>
          <a:p>
            <a:r>
              <a:rPr lang="ru-RU" dirty="0"/>
              <a:t>Акцент на увеличение скорости потоков создания ценностей и интеграцию по уровням управления и </a:t>
            </a:r>
            <a:r>
              <a:rPr lang="ru-RU" dirty="0" smtClean="0"/>
              <a:t>моделям менеджмента</a:t>
            </a:r>
            <a:endParaRPr lang="ru-RU" dirty="0"/>
          </a:p>
        </p:txBody>
      </p:sp>
      <p:grpSp>
        <p:nvGrpSpPr>
          <p:cNvPr id="3" name="Группа 175"/>
          <p:cNvGrpSpPr/>
          <p:nvPr/>
        </p:nvGrpSpPr>
        <p:grpSpPr>
          <a:xfrm>
            <a:off x="1537502" y="3911396"/>
            <a:ext cx="5591810" cy="2160718"/>
            <a:chOff x="3577070" y="3973603"/>
            <a:chExt cx="6090805" cy="2316875"/>
          </a:xfrm>
        </p:grpSpPr>
        <p:cxnSp>
          <p:nvCxnSpPr>
            <p:cNvPr id="75" name="Прямая соединительная линия 74"/>
            <p:cNvCxnSpPr/>
            <p:nvPr/>
          </p:nvCxnSpPr>
          <p:spPr bwMode="auto">
            <a:xfrm flipH="1">
              <a:off x="3584845" y="4580578"/>
              <a:ext cx="608303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76" name="Прямая соединительная линия 75"/>
            <p:cNvCxnSpPr/>
            <p:nvPr/>
          </p:nvCxnSpPr>
          <p:spPr bwMode="auto">
            <a:xfrm flipH="1" flipV="1">
              <a:off x="3577070" y="5113323"/>
              <a:ext cx="6086626" cy="1059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77" name="Прямоугольник 76"/>
            <p:cNvSpPr/>
            <p:nvPr/>
          </p:nvSpPr>
          <p:spPr>
            <a:xfrm>
              <a:off x="3584844" y="3973603"/>
              <a:ext cx="13668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b="1" dirty="0" smtClean="0"/>
                <a:t>Взаимодействие</a:t>
              </a:r>
              <a:r>
                <a:rPr lang="en-US" sz="1000" b="1" dirty="0" smtClean="0"/>
                <a:t/>
              </a:r>
              <a:br>
                <a:rPr lang="en-US" sz="1000" b="1" dirty="0" smtClean="0"/>
              </a:br>
              <a:r>
                <a:rPr lang="ru-RU" sz="1000" b="1" dirty="0" smtClean="0"/>
                <a:t>персонала </a:t>
              </a:r>
              <a:endParaRPr lang="ru-RU" sz="1000" b="1" dirty="0"/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5184507" y="3973603"/>
              <a:ext cx="81144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Вертикаль</a:t>
              </a: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6297197" y="3973603"/>
              <a:ext cx="93968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Горизонталь</a:t>
              </a: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7484659" y="3973603"/>
              <a:ext cx="92204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Вертикаль </a:t>
              </a:r>
              <a:r>
                <a:rPr lang="ru-RU" sz="1000" dirty="0" smtClean="0"/>
                <a:t>+</a:t>
              </a:r>
              <a:br>
                <a:rPr lang="ru-RU" sz="1000" dirty="0" smtClean="0"/>
              </a:br>
              <a:r>
                <a:rPr lang="ru-RU" sz="1000" dirty="0" smtClean="0"/>
                <a:t>горизонталь</a:t>
              </a:r>
              <a:endParaRPr lang="ru-RU" sz="1000" dirty="0"/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8506494" y="3973603"/>
              <a:ext cx="1157203" cy="6490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ru-RU" sz="1000" dirty="0"/>
                <a:t>Вертикаль </a:t>
              </a:r>
              <a:r>
                <a:rPr lang="ru-RU" sz="1000" dirty="0" smtClean="0"/>
                <a:t>+</a:t>
              </a:r>
              <a:br>
                <a:rPr lang="ru-RU" sz="1000" dirty="0" smtClean="0"/>
              </a:br>
              <a:r>
                <a:rPr lang="ru-RU" sz="1000" dirty="0" smtClean="0"/>
                <a:t>горизонталь +</a:t>
              </a:r>
              <a:br>
                <a:rPr lang="ru-RU" sz="1000" dirty="0" smtClean="0"/>
              </a:br>
              <a:r>
                <a:rPr lang="ru-RU" sz="1000" dirty="0" smtClean="0"/>
                <a:t>диагональ +</a:t>
              </a:r>
              <a:br>
                <a:rPr lang="ru-RU" sz="1000" dirty="0" smtClean="0"/>
              </a:br>
              <a:r>
                <a:rPr lang="ru-RU" sz="1000" dirty="0" smtClean="0"/>
                <a:t>скорость</a:t>
              </a:r>
              <a:endParaRPr lang="ru-RU" sz="1000" dirty="0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3584843" y="4580578"/>
              <a:ext cx="1705867" cy="561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b="1" dirty="0"/>
                <a:t>Число контролеров </a:t>
              </a:r>
              <a:r>
                <a:rPr lang="ru-RU" sz="1000" b="1" dirty="0" smtClean="0"/>
                <a:t> </a:t>
              </a:r>
              <a:r>
                <a:rPr lang="ru-RU" sz="900" dirty="0" smtClean="0"/>
                <a:t>(</a:t>
              </a:r>
              <a:r>
                <a:rPr lang="ru-RU" sz="900" dirty="0"/>
                <a:t>от численности </a:t>
              </a:r>
              <a:r>
                <a:rPr lang="ru-RU" sz="900" dirty="0" smtClean="0"/>
                <a:t>всего</a:t>
              </a:r>
              <a:br>
                <a:rPr lang="ru-RU" sz="900" dirty="0" smtClean="0"/>
              </a:br>
              <a:r>
                <a:rPr lang="ru-RU" sz="900" dirty="0" smtClean="0"/>
                <a:t>персонала</a:t>
              </a:r>
              <a:r>
                <a:rPr lang="ru-RU" sz="900" dirty="0"/>
                <a:t>)</a:t>
              </a: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5297519" y="4652013"/>
              <a:ext cx="72968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 smtClean="0"/>
                <a:t>10 - 20 %</a:t>
              </a:r>
              <a:endParaRPr lang="ru-RU" sz="1000" dirty="0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6491962" y="4652013"/>
              <a:ext cx="69442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 </a:t>
              </a:r>
              <a:r>
                <a:rPr lang="ru-RU" sz="1000" dirty="0" smtClean="0"/>
                <a:t>5 - 10 </a:t>
              </a:r>
              <a:r>
                <a:rPr lang="ru-RU" sz="1000" dirty="0"/>
                <a:t>%</a:t>
              </a: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3584844" y="5123919"/>
              <a:ext cx="1705866" cy="429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b="1" dirty="0" smtClean="0"/>
                <a:t>Уровень </a:t>
              </a:r>
              <a:r>
                <a:rPr lang="ru-RU" sz="1000" b="1" dirty="0" err="1" smtClean="0"/>
                <a:t>несоответ</a:t>
              </a:r>
              <a:r>
                <a:rPr lang="ru-RU" sz="1000" b="1" dirty="0" smtClean="0"/>
                <a:t>-</a:t>
              </a:r>
              <a:br>
                <a:rPr lang="ru-RU" sz="1000" b="1" dirty="0" smtClean="0"/>
              </a:br>
              <a:r>
                <a:rPr lang="ru-RU" sz="1000" b="1" dirty="0" err="1" smtClean="0"/>
                <a:t>ствий</a:t>
              </a:r>
              <a:r>
                <a:rPr lang="ru-RU" sz="1000" b="1" dirty="0" smtClean="0"/>
                <a:t> </a:t>
              </a:r>
              <a:r>
                <a:rPr lang="ru-RU" sz="900" dirty="0" smtClean="0"/>
                <a:t>(</a:t>
              </a:r>
              <a:r>
                <a:rPr lang="ru-RU" sz="900" dirty="0"/>
                <a:t>по </a:t>
              </a:r>
              <a:r>
                <a:rPr lang="ru-RU" sz="900" dirty="0" smtClean="0"/>
                <a:t>операциям)</a:t>
              </a:r>
              <a:endParaRPr lang="ru-RU" sz="900" dirty="0"/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7670607" y="4652013"/>
              <a:ext cx="62388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 </a:t>
              </a:r>
              <a:r>
                <a:rPr lang="ru-RU" sz="1000" dirty="0" smtClean="0"/>
                <a:t>3 - 7 </a:t>
              </a:r>
              <a:r>
                <a:rPr lang="ru-RU" sz="1000" dirty="0"/>
                <a:t>%</a:t>
              </a: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8874698" y="4652013"/>
              <a:ext cx="550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 </a:t>
              </a:r>
              <a:r>
                <a:rPr lang="en-US" sz="1000" dirty="0" smtClean="0"/>
                <a:t>&lt;</a:t>
              </a:r>
              <a:r>
                <a:rPr lang="ru-RU" sz="1000" dirty="0" smtClean="0"/>
                <a:t> 3 </a:t>
              </a:r>
              <a:r>
                <a:rPr lang="ru-RU" sz="1000" dirty="0"/>
                <a:t>%</a:t>
              </a:r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 bwMode="auto">
            <a:xfrm flipH="1">
              <a:off x="3584845" y="5513402"/>
              <a:ext cx="608303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89" name="Прямоугольник 88"/>
            <p:cNvSpPr/>
            <p:nvPr/>
          </p:nvSpPr>
          <p:spPr>
            <a:xfrm>
              <a:off x="5297519" y="5123919"/>
              <a:ext cx="65915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 smtClean="0"/>
                <a:t>10-50 %</a:t>
              </a:r>
              <a:endParaRPr lang="ru-RU" sz="900" dirty="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6377245" y="5116224"/>
              <a:ext cx="79701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000" dirty="0"/>
                <a:t> </a:t>
              </a:r>
              <a:r>
                <a:rPr lang="ru-RU" sz="1000" dirty="0" smtClean="0"/>
                <a:t>проценты</a:t>
              </a:r>
              <a:endParaRPr lang="ru-RU" sz="1000" dirty="0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7549024" y="5123919"/>
              <a:ext cx="8082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000" dirty="0"/>
                <a:t> </a:t>
              </a:r>
              <a:r>
                <a:rPr lang="ru-RU" sz="1000" dirty="0" smtClean="0"/>
                <a:t>доли</a:t>
              </a:r>
              <a:br>
                <a:rPr lang="ru-RU" sz="1000" dirty="0" smtClean="0"/>
              </a:br>
              <a:r>
                <a:rPr lang="ru-RU" sz="1000" dirty="0" smtClean="0"/>
                <a:t>процентов</a:t>
              </a:r>
              <a:endParaRPr lang="ru-RU" sz="1000" dirty="0"/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8806571" y="5123919"/>
              <a:ext cx="68640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000" dirty="0"/>
                <a:t> </a:t>
              </a:r>
              <a:r>
                <a:rPr lang="ru-RU" sz="1000" dirty="0" smtClean="0"/>
                <a:t>десятки</a:t>
              </a:r>
              <a:br>
                <a:rPr lang="ru-RU" sz="1000" dirty="0" smtClean="0"/>
              </a:br>
              <a:r>
                <a:rPr lang="en-US" sz="1000" dirty="0" smtClean="0"/>
                <a:t>ppm</a:t>
              </a:r>
              <a:endParaRPr lang="ru-RU" sz="1000" dirty="0"/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3584844" y="5513402"/>
              <a:ext cx="1149674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/>
                <a:t>Уровень </a:t>
              </a:r>
              <a:r>
                <a:rPr lang="ru-RU" sz="1000" b="1" dirty="0" smtClean="0"/>
                <a:t>брака</a:t>
              </a:r>
              <a:br>
                <a:rPr lang="ru-RU" sz="1000" b="1" dirty="0" smtClean="0"/>
              </a:br>
              <a:r>
                <a:rPr lang="ru-RU" sz="900" dirty="0" smtClean="0"/>
                <a:t>(в продукции)</a:t>
              </a:r>
              <a:endParaRPr lang="ru-RU" sz="900" dirty="0"/>
            </a:p>
          </p:txBody>
        </p:sp>
        <p:cxnSp>
          <p:nvCxnSpPr>
            <p:cNvPr id="94" name="Прямая соединительная линия 93"/>
            <p:cNvCxnSpPr/>
            <p:nvPr/>
          </p:nvCxnSpPr>
          <p:spPr bwMode="auto">
            <a:xfrm flipH="1">
              <a:off x="3584845" y="5898123"/>
              <a:ext cx="608303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95" name="Прямоугольник 94"/>
            <p:cNvSpPr/>
            <p:nvPr/>
          </p:nvSpPr>
          <p:spPr>
            <a:xfrm>
              <a:off x="5277481" y="5513402"/>
              <a:ext cx="76976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 smtClean="0"/>
                <a:t>~ 1 - 10 %</a:t>
              </a:r>
              <a:endParaRPr lang="ru-RU" sz="1000" dirty="0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6399789" y="5513402"/>
              <a:ext cx="79701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 </a:t>
              </a:r>
              <a:r>
                <a:rPr lang="ru-RU" sz="1000" dirty="0" smtClean="0"/>
                <a:t>проценты</a:t>
              </a:r>
              <a:endParaRPr lang="ru-RU" sz="1000" dirty="0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7664194" y="5513402"/>
              <a:ext cx="64472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000" dirty="0"/>
                <a:t> </a:t>
              </a:r>
              <a:r>
                <a:rPr lang="ru-RU" sz="1000" dirty="0" smtClean="0"/>
                <a:t>тысячи</a:t>
              </a:r>
              <a:br>
                <a:rPr lang="ru-RU" sz="1000" dirty="0" smtClean="0"/>
              </a:br>
              <a:r>
                <a:rPr lang="en-US" sz="1000" dirty="0" smtClean="0"/>
                <a:t>ppm</a:t>
              </a:r>
              <a:endParaRPr lang="ru-RU" sz="1000" dirty="0"/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3584844" y="5897765"/>
              <a:ext cx="1511051" cy="3847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r>
                <a:rPr lang="ru-RU" sz="1000" b="1" dirty="0" smtClean="0"/>
                <a:t>Уровень потерь</a:t>
              </a:r>
              <a:br>
                <a:rPr lang="ru-RU" sz="1000" b="1" dirty="0" smtClean="0"/>
              </a:br>
              <a:r>
                <a:rPr lang="ru-RU" sz="900" dirty="0" smtClean="0"/>
                <a:t>(от общих затрат)</a:t>
              </a:r>
              <a:endParaRPr lang="ru-RU" sz="900" dirty="0"/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5242214" y="5913512"/>
              <a:ext cx="840295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/>
                <a:t>~ </a:t>
              </a:r>
              <a:r>
                <a:rPr lang="ru-RU" sz="1000" dirty="0" smtClean="0"/>
                <a:t>10 - 20 %</a:t>
              </a:r>
              <a:endParaRPr lang="ru-RU" sz="1000" dirty="0"/>
            </a:p>
          </p:txBody>
        </p:sp>
        <p:sp>
          <p:nvSpPr>
            <p:cNvPr id="100" name="Прямоугольник 99"/>
            <p:cNvSpPr/>
            <p:nvPr/>
          </p:nvSpPr>
          <p:spPr bwMode="auto">
            <a:xfrm>
              <a:off x="3577070" y="3973603"/>
              <a:ext cx="6086626" cy="2316875"/>
            </a:xfrm>
            <a:prstGeom prst="rect">
              <a:avLst/>
            </a:prstGeom>
            <a:noFill/>
            <a:ln w="19050" cap="flat" cmpd="sng" algn="ctr">
              <a:solidFill>
                <a:srgbClr val="7030A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6" name="Стрелка вправо 25"/>
          <p:cNvSpPr/>
          <p:nvPr/>
        </p:nvSpPr>
        <p:spPr bwMode="auto">
          <a:xfrm rot="19683789">
            <a:off x="3544468" y="2884833"/>
            <a:ext cx="545245" cy="284257"/>
          </a:xfrm>
          <a:prstGeom prst="rightArrow">
            <a:avLst/>
          </a:prstGeom>
          <a:noFill/>
          <a:ln w="9525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2886861" y="3023282"/>
            <a:ext cx="967002" cy="549132"/>
          </a:xfrm>
          <a:prstGeom prst="ellipse">
            <a:avLst/>
          </a:prstGeom>
          <a:ln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Поколение 1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Продукция</a:t>
            </a:r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трелка вправо 27"/>
          <p:cNvSpPr/>
          <p:nvPr/>
        </p:nvSpPr>
        <p:spPr bwMode="auto">
          <a:xfrm rot="19683789">
            <a:off x="5693592" y="1642697"/>
            <a:ext cx="545245" cy="284257"/>
          </a:xfrm>
          <a:prstGeom prst="rightArrow">
            <a:avLst/>
          </a:prstGeom>
          <a:noFill/>
          <a:ln w="9525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5032330" y="1751156"/>
            <a:ext cx="995633" cy="603302"/>
          </a:xfrm>
          <a:prstGeom prst="ellipse">
            <a:avLst/>
          </a:prstGeom>
          <a:ln>
            <a:headEnd type="none" w="lg" len="lg"/>
            <a:tailEnd type="none" w="lg" len="lg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000"/>
              </a:lnSpc>
            </a:pPr>
            <a: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Поколение 3</a:t>
            </a:r>
            <a:b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Система</a:t>
            </a:r>
            <a:b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процессов</a:t>
            </a:r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0" name="Стрелка вправо 29"/>
          <p:cNvSpPr/>
          <p:nvPr/>
        </p:nvSpPr>
        <p:spPr bwMode="auto">
          <a:xfrm rot="19683789">
            <a:off x="4618673" y="2275946"/>
            <a:ext cx="545245" cy="284257"/>
          </a:xfrm>
          <a:prstGeom prst="rightArrow">
            <a:avLst/>
          </a:prstGeom>
          <a:noFill/>
          <a:ln w="9525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3960840" y="2437180"/>
            <a:ext cx="974445" cy="549132"/>
          </a:xfrm>
          <a:prstGeom prst="ellipse">
            <a:avLst/>
          </a:prstGeom>
          <a:ln>
            <a:headEnd type="none" w="lg" len="lg"/>
            <a:tailEnd type="none" w="lg" len="lg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Поколение 2</a:t>
            </a:r>
            <a:b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ru-RU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Процессы</a:t>
            </a:r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3974846" y="3047300"/>
            <a:ext cx="1584176" cy="43610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/>
                </a:solidFill>
              </a:rPr>
              <a:t> ТВЭЛ</a:t>
            </a:r>
          </a:p>
          <a:p>
            <a:pPr algn="ctr">
              <a:buFont typeface="Arial" pitchFamily="34" charset="0"/>
              <a:buChar char="•"/>
            </a:pPr>
            <a:r>
              <a:rPr lang="ru-RU" sz="1000" b="1" dirty="0" smtClean="0"/>
              <a:t> АЭМ</a:t>
            </a:r>
          </a:p>
        </p:txBody>
      </p:sp>
      <p:sp>
        <p:nvSpPr>
          <p:cNvPr id="37" name="Овал 36"/>
          <p:cNvSpPr/>
          <p:nvPr/>
        </p:nvSpPr>
        <p:spPr bwMode="auto">
          <a:xfrm>
            <a:off x="2678702" y="3499564"/>
            <a:ext cx="1417365" cy="451687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86000" y="3506350"/>
            <a:ext cx="118755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lnSpc>
                <a:spcPts val="1000"/>
              </a:lnSpc>
              <a:buFont typeface="Arial" pitchFamily="34" charset="0"/>
              <a:buChar char="•"/>
            </a:pPr>
            <a:r>
              <a:rPr lang="ru-RU" sz="900" b="1" dirty="0" smtClean="0">
                <a:solidFill>
                  <a:srgbClr val="C00000"/>
                </a:solidFill>
              </a:rPr>
              <a:t>Строительные организации</a:t>
            </a:r>
            <a:endParaRPr lang="en-US" sz="900" b="1" dirty="0" smtClean="0">
              <a:solidFill>
                <a:srgbClr val="C00000"/>
              </a:solidFill>
            </a:endParaRPr>
          </a:p>
          <a:p>
            <a:pPr marL="90488" indent="-90488">
              <a:lnSpc>
                <a:spcPts val="1000"/>
              </a:lnSpc>
              <a:buFont typeface="Arial" pitchFamily="34" charset="0"/>
              <a:buChar char="•"/>
            </a:pPr>
            <a:r>
              <a:rPr lang="ru-RU" sz="900" b="1" dirty="0" smtClean="0">
                <a:solidFill>
                  <a:schemeClr val="accent5">
                    <a:lumMod val="75000"/>
                  </a:schemeClr>
                </a:solidFill>
              </a:rPr>
              <a:t>АРМЗ</a:t>
            </a:r>
          </a:p>
        </p:txBody>
      </p:sp>
      <p:sp>
        <p:nvSpPr>
          <p:cNvPr id="40" name="5-конечная звезда 39"/>
          <p:cNvSpPr/>
          <p:nvPr/>
        </p:nvSpPr>
        <p:spPr bwMode="auto">
          <a:xfrm>
            <a:off x="4982958" y="3047300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1" name="5-конечная звезда 40"/>
          <p:cNvSpPr/>
          <p:nvPr/>
        </p:nvSpPr>
        <p:spPr bwMode="auto">
          <a:xfrm>
            <a:off x="4982958" y="3263324"/>
            <a:ext cx="158994" cy="161510"/>
          </a:xfrm>
          <a:prstGeom prst="star5">
            <a:avLst/>
          </a:prstGeom>
          <a:ln>
            <a:solidFill>
              <a:schemeClr val="tx1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2" name="5-конечная звезда 41"/>
          <p:cNvSpPr/>
          <p:nvPr/>
        </p:nvSpPr>
        <p:spPr bwMode="auto">
          <a:xfrm>
            <a:off x="3803778" y="3615241"/>
            <a:ext cx="158994" cy="161510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3" name="5-конечная звезда 42"/>
          <p:cNvSpPr/>
          <p:nvPr/>
        </p:nvSpPr>
        <p:spPr bwMode="auto">
          <a:xfrm>
            <a:off x="3693677" y="4287821"/>
            <a:ext cx="158994" cy="161510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4" name="5-конечная звезда 43"/>
          <p:cNvSpPr/>
          <p:nvPr/>
        </p:nvSpPr>
        <p:spPr bwMode="auto">
          <a:xfrm>
            <a:off x="5860691" y="4290761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5" name="5-конечная звезда 44"/>
          <p:cNvSpPr/>
          <p:nvPr/>
        </p:nvSpPr>
        <p:spPr bwMode="auto">
          <a:xfrm>
            <a:off x="5477615" y="4287821"/>
            <a:ext cx="158994" cy="161510"/>
          </a:xfrm>
          <a:prstGeom prst="star5">
            <a:avLst/>
          </a:prstGeom>
          <a:ln>
            <a:solidFill>
              <a:schemeClr val="tx1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6" name="5-конечная звезда 45"/>
          <p:cNvSpPr/>
          <p:nvPr/>
        </p:nvSpPr>
        <p:spPr bwMode="auto">
          <a:xfrm>
            <a:off x="2939943" y="4775617"/>
            <a:ext cx="158994" cy="161510"/>
          </a:xfrm>
          <a:prstGeom prst="star5">
            <a:avLst/>
          </a:prstGeom>
          <a:ln>
            <a:solidFill>
              <a:schemeClr val="tx1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7" name="5-конечная звезда 46"/>
          <p:cNvSpPr/>
          <p:nvPr/>
        </p:nvSpPr>
        <p:spPr bwMode="auto">
          <a:xfrm>
            <a:off x="3693677" y="4775617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8" name="5-конечная звезда 47"/>
          <p:cNvSpPr/>
          <p:nvPr/>
        </p:nvSpPr>
        <p:spPr bwMode="auto">
          <a:xfrm>
            <a:off x="5106575" y="4775617"/>
            <a:ext cx="158994" cy="161510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9" name="5-конечная звезда 48"/>
          <p:cNvSpPr/>
          <p:nvPr/>
        </p:nvSpPr>
        <p:spPr bwMode="auto">
          <a:xfrm>
            <a:off x="2939545" y="5157703"/>
            <a:ext cx="158994" cy="161510"/>
          </a:xfrm>
          <a:prstGeom prst="star5">
            <a:avLst/>
          </a:prstGeom>
          <a:ln>
            <a:solidFill>
              <a:schemeClr val="tx1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0" name="5-конечная звезда 49"/>
          <p:cNvSpPr/>
          <p:nvPr/>
        </p:nvSpPr>
        <p:spPr bwMode="auto">
          <a:xfrm>
            <a:off x="3693677" y="5157703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51" name="5-конечная звезда 50"/>
          <p:cNvSpPr/>
          <p:nvPr/>
        </p:nvSpPr>
        <p:spPr bwMode="auto">
          <a:xfrm>
            <a:off x="3325816" y="5163577"/>
            <a:ext cx="158994" cy="161510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318876" y="5347414"/>
            <a:ext cx="686095" cy="37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/>
              <a:t> </a:t>
            </a:r>
            <a:r>
              <a:rPr lang="ru-RU" sz="1000" dirty="0" smtClean="0"/>
              <a:t>единицы</a:t>
            </a:r>
            <a:br>
              <a:rPr lang="ru-RU" sz="1000" dirty="0" smtClean="0"/>
            </a:br>
            <a:r>
              <a:rPr lang="en-US" sz="1000" dirty="0" smtClean="0"/>
              <a:t>ppm</a:t>
            </a:r>
            <a:endParaRPr lang="ru-RU" sz="10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153157" y="5720555"/>
            <a:ext cx="605153" cy="2296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/>
              <a:t>1 - 10 %</a:t>
            </a:r>
            <a:endParaRPr lang="ru-RU" sz="10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5289902" y="5723467"/>
            <a:ext cx="637530" cy="2296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/>
              <a:t>0,5 - 5 %</a:t>
            </a:r>
            <a:endParaRPr lang="ru-RU" sz="10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6251683" y="5720556"/>
            <a:ext cx="742020" cy="37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/>
              <a:t> </a:t>
            </a:r>
            <a:r>
              <a:rPr lang="ru-RU" sz="1000" dirty="0" smtClean="0"/>
              <a:t>доли</a:t>
            </a:r>
            <a:br>
              <a:rPr lang="ru-RU" sz="1000" dirty="0" smtClean="0"/>
            </a:br>
            <a:r>
              <a:rPr lang="ru-RU" sz="1000" dirty="0" smtClean="0"/>
              <a:t>процентов</a:t>
            </a:r>
            <a:endParaRPr lang="ru-RU" sz="1000" dirty="0"/>
          </a:p>
        </p:txBody>
      </p:sp>
      <p:sp>
        <p:nvSpPr>
          <p:cNvPr id="56" name="5-конечная звезда 55"/>
          <p:cNvSpPr/>
          <p:nvPr/>
        </p:nvSpPr>
        <p:spPr bwMode="auto">
          <a:xfrm>
            <a:off x="3325816" y="5521291"/>
            <a:ext cx="158994" cy="161510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57" name="5-конечная звезда 56"/>
          <p:cNvSpPr/>
          <p:nvPr/>
        </p:nvSpPr>
        <p:spPr bwMode="auto">
          <a:xfrm>
            <a:off x="2958008" y="5521291"/>
            <a:ext cx="158994" cy="161510"/>
          </a:xfrm>
          <a:prstGeom prst="star5">
            <a:avLst/>
          </a:prstGeom>
          <a:ln>
            <a:solidFill>
              <a:schemeClr val="tx1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8" name="5-конечная звезда 57"/>
          <p:cNvSpPr/>
          <p:nvPr/>
        </p:nvSpPr>
        <p:spPr bwMode="auto">
          <a:xfrm>
            <a:off x="5860691" y="5521291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59" name="5-конечная звезда 58"/>
          <p:cNvSpPr/>
          <p:nvPr/>
        </p:nvSpPr>
        <p:spPr bwMode="auto">
          <a:xfrm>
            <a:off x="6192087" y="5521291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0" name="5-конечная звезда 59"/>
          <p:cNvSpPr/>
          <p:nvPr/>
        </p:nvSpPr>
        <p:spPr bwMode="auto">
          <a:xfrm>
            <a:off x="2938750" y="5873332"/>
            <a:ext cx="158994" cy="161510"/>
          </a:xfrm>
          <a:prstGeom prst="star5">
            <a:avLst/>
          </a:prstGeom>
          <a:ln>
            <a:solidFill>
              <a:schemeClr val="tx1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1" name="5-конечная звезда 60"/>
          <p:cNvSpPr/>
          <p:nvPr/>
        </p:nvSpPr>
        <p:spPr bwMode="auto">
          <a:xfrm>
            <a:off x="3693677" y="5873332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2" name="5-конечная звезда 61"/>
          <p:cNvSpPr/>
          <p:nvPr/>
        </p:nvSpPr>
        <p:spPr bwMode="auto">
          <a:xfrm>
            <a:off x="3325020" y="5879206"/>
            <a:ext cx="158994" cy="161510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3" name="5-конечная звезда 62"/>
          <p:cNvSpPr/>
          <p:nvPr/>
        </p:nvSpPr>
        <p:spPr bwMode="auto">
          <a:xfrm>
            <a:off x="4585926" y="5163577"/>
            <a:ext cx="158994" cy="161510"/>
          </a:xfrm>
          <a:prstGeom prst="star5">
            <a:avLst/>
          </a:prstGeom>
          <a:solidFill>
            <a:srgbClr val="0000FF"/>
          </a:solidFill>
          <a:ln>
            <a:solidFill>
              <a:schemeClr val="tx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4" name="5-конечная звезда 63"/>
          <p:cNvSpPr/>
          <p:nvPr/>
        </p:nvSpPr>
        <p:spPr bwMode="auto">
          <a:xfrm>
            <a:off x="4775639" y="5873332"/>
            <a:ext cx="158994" cy="161510"/>
          </a:xfrm>
          <a:prstGeom prst="star5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5" name="5-конечная звезда 64"/>
          <p:cNvSpPr/>
          <p:nvPr/>
        </p:nvSpPr>
        <p:spPr bwMode="auto">
          <a:xfrm>
            <a:off x="5631030" y="2408228"/>
            <a:ext cx="158994" cy="161510"/>
          </a:xfrm>
          <a:prstGeom prst="star5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6" name="5-конечная звезда 65"/>
          <p:cNvSpPr/>
          <p:nvPr/>
        </p:nvSpPr>
        <p:spPr bwMode="auto">
          <a:xfrm>
            <a:off x="5668877" y="4284539"/>
            <a:ext cx="158994" cy="161510"/>
          </a:xfrm>
          <a:prstGeom prst="star5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7" name="5-конечная звезда 66"/>
          <p:cNvSpPr/>
          <p:nvPr/>
        </p:nvSpPr>
        <p:spPr bwMode="auto">
          <a:xfrm>
            <a:off x="5868969" y="4775617"/>
            <a:ext cx="158994" cy="161510"/>
          </a:xfrm>
          <a:prstGeom prst="star5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8" name="5-конечная звезда 67"/>
          <p:cNvSpPr/>
          <p:nvPr/>
        </p:nvSpPr>
        <p:spPr bwMode="auto">
          <a:xfrm>
            <a:off x="6183586" y="5365261"/>
            <a:ext cx="158994" cy="161510"/>
          </a:xfrm>
          <a:prstGeom prst="star5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69" name="5-конечная звезда 68"/>
          <p:cNvSpPr/>
          <p:nvPr/>
        </p:nvSpPr>
        <p:spPr bwMode="auto">
          <a:xfrm>
            <a:off x="4775639" y="5163577"/>
            <a:ext cx="158994" cy="161510"/>
          </a:xfrm>
          <a:prstGeom prst="star5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0" name="Овал 69"/>
          <p:cNvSpPr/>
          <p:nvPr/>
        </p:nvSpPr>
        <p:spPr bwMode="auto">
          <a:xfrm>
            <a:off x="5054966" y="2327220"/>
            <a:ext cx="975864" cy="31452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00B050"/>
                </a:solidFill>
              </a:rPr>
              <a:t>РЭА</a:t>
            </a:r>
            <a:endParaRPr lang="ru-RU" b="1" dirty="0" smtClean="0">
              <a:solidFill>
                <a:srgbClr val="00B050"/>
              </a:solidFill>
            </a:endParaRPr>
          </a:p>
        </p:txBody>
      </p:sp>
      <p:sp>
        <p:nvSpPr>
          <p:cNvPr id="71" name="5-конечная звезда 70"/>
          <p:cNvSpPr/>
          <p:nvPr/>
        </p:nvSpPr>
        <p:spPr bwMode="auto">
          <a:xfrm>
            <a:off x="3412006" y="3776751"/>
            <a:ext cx="158994" cy="161510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2" name="5-конечная звезда 71"/>
          <p:cNvSpPr/>
          <p:nvPr/>
        </p:nvSpPr>
        <p:spPr bwMode="auto">
          <a:xfrm>
            <a:off x="3534683" y="4284539"/>
            <a:ext cx="158994" cy="161510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5-конечная звезда 72"/>
          <p:cNvSpPr/>
          <p:nvPr/>
        </p:nvSpPr>
        <p:spPr bwMode="auto">
          <a:xfrm>
            <a:off x="5660845" y="4775617"/>
            <a:ext cx="158994" cy="161510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5-конечная звезда 73"/>
          <p:cNvSpPr/>
          <p:nvPr/>
        </p:nvSpPr>
        <p:spPr bwMode="auto">
          <a:xfrm>
            <a:off x="3960839" y="5879206"/>
            <a:ext cx="158994" cy="161510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174646" y="3551356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</a:rPr>
              <a:t>2012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46854" y="3119308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</a:rPr>
              <a:t>2012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910950" y="2554277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</a:rPr>
              <a:t>2012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7" name="Полилиния 116"/>
          <p:cNvSpPr/>
          <p:nvPr/>
        </p:nvSpPr>
        <p:spPr>
          <a:xfrm>
            <a:off x="4121166" y="2222044"/>
            <a:ext cx="2542032" cy="1545336"/>
          </a:xfrm>
          <a:custGeom>
            <a:avLst/>
            <a:gdLst>
              <a:gd name="connsiteX0" fmla="*/ 0 w 2542032"/>
              <a:gd name="connsiteY0" fmla="*/ 1545336 h 1545336"/>
              <a:gd name="connsiteX1" fmla="*/ 1883664 w 2542032"/>
              <a:gd name="connsiteY1" fmla="*/ 914400 h 1545336"/>
              <a:gd name="connsiteX2" fmla="*/ 2542032 w 2542032"/>
              <a:gd name="connsiteY2" fmla="*/ 0 h 1545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2032" h="1545336">
                <a:moveTo>
                  <a:pt x="0" y="1545336"/>
                </a:moveTo>
                <a:cubicBezTo>
                  <a:pt x="729996" y="1358646"/>
                  <a:pt x="1459992" y="1171956"/>
                  <a:pt x="1883664" y="914400"/>
                </a:cubicBezTo>
                <a:cubicBezTo>
                  <a:pt x="2307336" y="656844"/>
                  <a:pt x="2392680" y="216408"/>
                  <a:pt x="2542032" y="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олилиния 117"/>
          <p:cNvSpPr/>
          <p:nvPr/>
        </p:nvSpPr>
        <p:spPr>
          <a:xfrm>
            <a:off x="5559022" y="2176324"/>
            <a:ext cx="1080120" cy="989840"/>
          </a:xfrm>
          <a:custGeom>
            <a:avLst/>
            <a:gdLst>
              <a:gd name="connsiteX0" fmla="*/ 0 w 1792224"/>
              <a:gd name="connsiteY0" fmla="*/ 969264 h 969264"/>
              <a:gd name="connsiteX1" fmla="*/ 1316736 w 1792224"/>
              <a:gd name="connsiteY1" fmla="*/ 603504 h 969264"/>
              <a:gd name="connsiteX2" fmla="*/ 1792224 w 1792224"/>
              <a:gd name="connsiteY2" fmla="*/ 0 h 969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2224" h="969264">
                <a:moveTo>
                  <a:pt x="0" y="969264"/>
                </a:moveTo>
                <a:cubicBezTo>
                  <a:pt x="509016" y="867156"/>
                  <a:pt x="1018032" y="765048"/>
                  <a:pt x="1316736" y="603504"/>
                </a:cubicBezTo>
                <a:cubicBezTo>
                  <a:pt x="1615440" y="441960"/>
                  <a:pt x="1703832" y="220980"/>
                  <a:pt x="1792224" y="0"/>
                </a:cubicBezTo>
              </a:path>
            </a:pathLst>
          </a:custGeom>
          <a:ln>
            <a:headEnd type="none" w="med" len="med"/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олилиния 118"/>
          <p:cNvSpPr/>
          <p:nvPr/>
        </p:nvSpPr>
        <p:spPr>
          <a:xfrm>
            <a:off x="6041406" y="2203756"/>
            <a:ext cx="630936" cy="314336"/>
          </a:xfrm>
          <a:custGeom>
            <a:avLst/>
            <a:gdLst>
              <a:gd name="connsiteX0" fmla="*/ 0 w 630936"/>
              <a:gd name="connsiteY0" fmla="*/ 265176 h 265176"/>
              <a:gd name="connsiteX1" fmla="*/ 365760 w 630936"/>
              <a:gd name="connsiteY1" fmla="*/ 192024 h 265176"/>
              <a:gd name="connsiteX2" fmla="*/ 630936 w 630936"/>
              <a:gd name="connsiteY2" fmla="*/ 0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936" h="265176">
                <a:moveTo>
                  <a:pt x="0" y="265176"/>
                </a:moveTo>
                <a:cubicBezTo>
                  <a:pt x="130302" y="250698"/>
                  <a:pt x="260604" y="236220"/>
                  <a:pt x="365760" y="192024"/>
                </a:cubicBezTo>
                <a:cubicBezTo>
                  <a:pt x="470916" y="147828"/>
                  <a:pt x="550926" y="73914"/>
                  <a:pt x="630936" y="0"/>
                </a:cubicBezTo>
              </a:path>
            </a:pathLst>
          </a:custGeom>
          <a:ln>
            <a:tailEnd type="stealth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 bwMode="auto">
          <a:xfrm>
            <a:off x="6135086" y="1895172"/>
            <a:ext cx="975864" cy="28803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0000"/>
                </a:solidFill>
              </a:rPr>
              <a:t>2017</a:t>
            </a:r>
            <a:endParaRPr lang="ru-RU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954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Проект «</a:t>
            </a:r>
            <a:r>
              <a:rPr lang="ru-RU" sz="1800" dirty="0" smtClean="0">
                <a:solidFill>
                  <a:srgbClr val="0070C0"/>
                </a:solidFill>
                <a:latin typeface="Times New Roman"/>
                <a:ea typeface="Calibri"/>
              </a:rPr>
              <a:t>Сокращение времени на разработку и согласование эксплуатационной документации (паспорт на трубопроводную арматуру)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30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142984"/>
            <a:ext cx="7158058" cy="51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31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928934"/>
            <a:ext cx="6357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Приложение 2.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Проект «Система мониторинга качества продукции (работ, услуг) для ОИАЭ</a:t>
            </a:r>
            <a:endParaRPr lang="ru-RU" sz="24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/>
          <p:cNvSpPr/>
          <p:nvPr/>
        </p:nvSpPr>
        <p:spPr>
          <a:xfrm>
            <a:off x="796926" y="1214438"/>
            <a:ext cx="3214687" cy="5068887"/>
          </a:xfrm>
          <a:prstGeom prst="triangle">
            <a:avLst>
              <a:gd name="adj" fmla="val 50000"/>
            </a:avLst>
          </a:prstGeom>
          <a:solidFill>
            <a:srgbClr val="FFBDD3"/>
          </a:solidFill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128713" y="1217613"/>
            <a:ext cx="2563813" cy="4048125"/>
          </a:xfrm>
          <a:prstGeom prst="triangle">
            <a:avLst/>
          </a:prstGeom>
          <a:solidFill>
            <a:srgbClr val="F9C295"/>
          </a:solidFill>
          <a:ln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631951" y="1219200"/>
            <a:ext cx="1560512" cy="2511425"/>
          </a:xfrm>
          <a:prstGeom prst="triangle">
            <a:avLst/>
          </a:prstGeom>
          <a:solidFill>
            <a:srgbClr val="B2DE82"/>
          </a:solidFill>
          <a:ln/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2013347" y="1233488"/>
            <a:ext cx="780256" cy="1255712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/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0070C0"/>
                </a:solidFill>
              </a:rPr>
              <a:t>Уровни агрегации и объемов данных о качестве.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Уровни принятия решений.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8" name="Номер слайда 6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45BE1-6D69-4014-B62D-355A35581688}" type="slidenum">
              <a:rPr lang="ru-RU" smtClean="0">
                <a:solidFill>
                  <a:srgbClr val="0070C0"/>
                </a:solidFill>
              </a:rPr>
              <a:pPr/>
              <a:t>32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68425" y="4401742"/>
            <a:ext cx="2109787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Филиалы и ДЗО</a:t>
            </a:r>
            <a:endParaRPr lang="ru-RU" sz="12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1272" name="TextBox 32"/>
          <p:cNvSpPr txBox="1">
            <a:spLocks noChangeArrowheads="1"/>
          </p:cNvSpPr>
          <p:nvPr/>
        </p:nvSpPr>
        <p:spPr bwMode="auto">
          <a:xfrm>
            <a:off x="1144588" y="5449888"/>
            <a:ext cx="25177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Calibri" pitchFamily="34" charset="0"/>
              </a:rPr>
              <a:t>Подразделение, участвующее в оценке качества продукции (работ, услуг)</a:t>
            </a:r>
            <a:endParaRPr lang="ru-RU" sz="12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1273" name="TextBox 30"/>
          <p:cNvSpPr txBox="1">
            <a:spLocks noChangeArrowheads="1"/>
          </p:cNvSpPr>
          <p:nvPr/>
        </p:nvSpPr>
        <p:spPr bwMode="auto">
          <a:xfrm>
            <a:off x="1733550" y="2822346"/>
            <a:ext cx="13398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635"/>
                </a:solidFill>
                <a:latin typeface="Calibri" pitchFamily="34" charset="0"/>
              </a:rPr>
              <a:t>Дивизионы и организации </a:t>
            </a:r>
          </a:p>
          <a:p>
            <a:pPr algn="ctr"/>
            <a:r>
              <a:rPr lang="ru-RU" sz="1200" b="1" dirty="0" smtClean="0">
                <a:solidFill>
                  <a:srgbClr val="007635"/>
                </a:solidFill>
                <a:latin typeface="Calibri" pitchFamily="34" charset="0"/>
              </a:rPr>
              <a:t>ГК «Росатом»</a:t>
            </a:r>
            <a:endParaRPr lang="ru-RU" sz="1200" b="1" dirty="0">
              <a:solidFill>
                <a:srgbClr val="007635"/>
              </a:solidFill>
              <a:latin typeface="Calibri" pitchFamily="34" charset="0"/>
            </a:endParaRPr>
          </a:p>
        </p:txBody>
      </p:sp>
      <p:sp>
        <p:nvSpPr>
          <p:cNvPr id="11274" name="TextBox 29"/>
          <p:cNvSpPr txBox="1">
            <a:spLocks noChangeArrowheads="1"/>
          </p:cNvSpPr>
          <p:nvPr/>
        </p:nvSpPr>
        <p:spPr bwMode="auto">
          <a:xfrm>
            <a:off x="1826890" y="1985963"/>
            <a:ext cx="121126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0033CC"/>
                </a:solidFill>
                <a:latin typeface="Calibri" pitchFamily="34" charset="0"/>
              </a:rPr>
              <a:t>ГК</a:t>
            </a:r>
            <a:br>
              <a:rPr lang="ru-RU" sz="1200" b="1" dirty="0">
                <a:solidFill>
                  <a:srgbClr val="0033CC"/>
                </a:solidFill>
                <a:latin typeface="Calibri" pitchFamily="34" charset="0"/>
              </a:rPr>
            </a:br>
            <a:r>
              <a:rPr lang="ru-RU" sz="1200" b="1" dirty="0">
                <a:solidFill>
                  <a:srgbClr val="0033CC"/>
                </a:solidFill>
                <a:latin typeface="Calibri" pitchFamily="34" charset="0"/>
              </a:rPr>
              <a:t>«Росатом»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201613" y="2508250"/>
            <a:ext cx="8834883" cy="1"/>
          </a:xfrm>
          <a:prstGeom prst="line">
            <a:avLst/>
          </a:prstGeom>
          <a:ln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01613" y="3730625"/>
            <a:ext cx="8834883" cy="1"/>
          </a:xfrm>
          <a:prstGeom prst="line">
            <a:avLst/>
          </a:prstGeom>
          <a:ln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071934" y="1571612"/>
            <a:ext cx="1857388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Определение требований по взаимодействию дивизионов, изменение федеральных и отраслевых норм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46051" y="5264151"/>
            <a:ext cx="8890445" cy="0"/>
          </a:xfrm>
          <a:prstGeom prst="line">
            <a:avLst/>
          </a:prstGeom>
          <a:ln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2" name="TextBox 29"/>
          <p:cNvSpPr txBox="1">
            <a:spLocks noChangeArrowheads="1"/>
          </p:cNvSpPr>
          <p:nvPr/>
        </p:nvSpPr>
        <p:spPr bwMode="auto">
          <a:xfrm>
            <a:off x="12105" y="1701969"/>
            <a:ext cx="16795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 smtClean="0">
                <a:solidFill>
                  <a:srgbClr val="3366CC"/>
                </a:solidFill>
              </a:rPr>
              <a:t>Управление качеством</a:t>
            </a:r>
            <a:endParaRPr lang="ru-RU" sz="1100" b="1" dirty="0">
              <a:solidFill>
                <a:srgbClr val="3366CC"/>
              </a:solidFill>
            </a:endParaRPr>
          </a:p>
        </p:txBody>
      </p:sp>
      <p:sp>
        <p:nvSpPr>
          <p:cNvPr id="11283" name="TextBox 29"/>
          <p:cNvSpPr txBox="1">
            <a:spLocks noChangeArrowheads="1"/>
          </p:cNvSpPr>
          <p:nvPr/>
        </p:nvSpPr>
        <p:spPr bwMode="auto">
          <a:xfrm>
            <a:off x="125413" y="2901183"/>
            <a:ext cx="155257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 smtClean="0">
                <a:solidFill>
                  <a:srgbClr val="3366CC"/>
                </a:solidFill>
              </a:rPr>
              <a:t>Руководитель  по качеству Дивизиона</a:t>
            </a:r>
            <a:endParaRPr lang="ru-RU" sz="1100" b="1" dirty="0">
              <a:solidFill>
                <a:srgbClr val="3366CC"/>
              </a:solidFill>
            </a:endParaRPr>
          </a:p>
        </p:txBody>
      </p:sp>
      <p:sp>
        <p:nvSpPr>
          <p:cNvPr id="11284" name="TextBox 29"/>
          <p:cNvSpPr txBox="1">
            <a:spLocks noChangeArrowheads="1"/>
          </p:cNvSpPr>
          <p:nvPr/>
        </p:nvSpPr>
        <p:spPr bwMode="auto">
          <a:xfrm>
            <a:off x="92943" y="3929063"/>
            <a:ext cx="138271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 smtClean="0">
                <a:solidFill>
                  <a:srgbClr val="3366CC"/>
                </a:solidFill>
              </a:rPr>
              <a:t>Руководитель по качеству филиала или ДЗО</a:t>
            </a:r>
            <a:endParaRPr lang="ru-RU" sz="1100" b="1" dirty="0">
              <a:solidFill>
                <a:srgbClr val="3366CC"/>
              </a:solidFill>
            </a:endParaRPr>
          </a:p>
        </p:txBody>
      </p:sp>
      <p:sp>
        <p:nvSpPr>
          <p:cNvPr id="11285" name="TextBox 29"/>
          <p:cNvSpPr txBox="1">
            <a:spLocks noChangeArrowheads="1"/>
          </p:cNvSpPr>
          <p:nvPr/>
        </p:nvSpPr>
        <p:spPr bwMode="auto">
          <a:xfrm>
            <a:off x="-32916" y="5486430"/>
            <a:ext cx="1004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3366CC"/>
                </a:solidFill>
              </a:rPr>
              <a:t>Специалист по качеству</a:t>
            </a:r>
            <a:endParaRPr lang="ru-RU" sz="1000" b="1" dirty="0">
              <a:solidFill>
                <a:srgbClr val="3366CC"/>
              </a:solidFill>
            </a:endParaRPr>
          </a:p>
        </p:txBody>
      </p:sp>
      <p:sp>
        <p:nvSpPr>
          <p:cNvPr id="62" name="Стрелка вниз 61"/>
          <p:cNvSpPr/>
          <p:nvPr/>
        </p:nvSpPr>
        <p:spPr>
          <a:xfrm rot="10800000">
            <a:off x="6228185" y="1701967"/>
            <a:ext cx="924432" cy="4463335"/>
          </a:xfrm>
          <a:prstGeom prst="downArrow">
            <a:avLst>
              <a:gd name="adj1" fmla="val 61005"/>
              <a:gd name="adj2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500430" y="3071810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Определение требований по взаимодействию внутри дивизиона, с УО, Генподрядными и подрядными организациями 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143372" y="4214818"/>
            <a:ext cx="17949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Осуществление взаимодействия с поставщиком продукции (работ, услуг), разработка корректирующих мероприятий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143372" y="5643578"/>
            <a:ext cx="17949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Контроль качества продукции (работ, услуг), контроль выполнения коррекции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65"/>
          <p:cNvSpPr txBox="1">
            <a:spLocks noChangeArrowheads="1"/>
          </p:cNvSpPr>
          <p:nvPr/>
        </p:nvSpPr>
        <p:spPr bwMode="auto">
          <a:xfrm rot="16200000">
            <a:off x="5093602" y="3598849"/>
            <a:ext cx="319359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sz="1100" b="1" dirty="0" smtClean="0"/>
              <a:t>Увеличение агрегации данных</a:t>
            </a:r>
            <a:endParaRPr lang="ru-RU" sz="1100" b="1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7308305" y="1701969"/>
            <a:ext cx="924432" cy="4512820"/>
          </a:xfrm>
          <a:prstGeom prst="downArrow">
            <a:avLst>
              <a:gd name="adj1" fmla="val 61005"/>
              <a:gd name="adj2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TextBox 65"/>
          <p:cNvSpPr txBox="1">
            <a:spLocks noChangeArrowheads="1"/>
          </p:cNvSpPr>
          <p:nvPr/>
        </p:nvSpPr>
        <p:spPr bwMode="auto">
          <a:xfrm rot="16200000">
            <a:off x="6173723" y="3598849"/>
            <a:ext cx="319359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sz="1100" b="1" dirty="0" smtClean="0"/>
              <a:t>Увеличение детализации информации</a:t>
            </a:r>
            <a:endParaRPr lang="ru-RU" sz="1100" b="1" dirty="0"/>
          </a:p>
        </p:txBody>
      </p:sp>
      <p:sp>
        <p:nvSpPr>
          <p:cNvPr id="2" name="Овал 1"/>
          <p:cNvSpPr/>
          <p:nvPr/>
        </p:nvSpPr>
        <p:spPr>
          <a:xfrm>
            <a:off x="6516217" y="5589240"/>
            <a:ext cx="1468790" cy="498475"/>
          </a:xfrm>
          <a:prstGeom prst="ellipse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rgbClr val="D1F3FF"/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Данные о качестве</a:t>
            </a:r>
            <a:endParaRPr lang="ru-RU" sz="1000" dirty="0"/>
          </a:p>
        </p:txBody>
      </p:sp>
      <p:sp>
        <p:nvSpPr>
          <p:cNvPr id="30" name="Стрелка вниз 29"/>
          <p:cNvSpPr/>
          <p:nvPr/>
        </p:nvSpPr>
        <p:spPr>
          <a:xfrm rot="10800000">
            <a:off x="8256080" y="1701966"/>
            <a:ext cx="924432" cy="4513481"/>
          </a:xfrm>
          <a:prstGeom prst="downArrow">
            <a:avLst>
              <a:gd name="adj1" fmla="val 61005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TextBox 65"/>
          <p:cNvSpPr txBox="1">
            <a:spLocks noChangeArrowheads="1"/>
          </p:cNvSpPr>
          <p:nvPr/>
        </p:nvSpPr>
        <p:spPr bwMode="auto">
          <a:xfrm rot="16200000">
            <a:off x="6880982" y="3408478"/>
            <a:ext cx="367462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sz="1100" b="1" dirty="0" smtClean="0"/>
              <a:t>Увеличение влияния управленческого решения</a:t>
            </a:r>
            <a:endParaRPr lang="ru-RU" sz="1100" b="1" dirty="0"/>
          </a:p>
        </p:txBody>
      </p:sp>
      <p:sp>
        <p:nvSpPr>
          <p:cNvPr id="37" name="TextBox 29"/>
          <p:cNvSpPr txBox="1">
            <a:spLocks noChangeArrowheads="1"/>
          </p:cNvSpPr>
          <p:nvPr/>
        </p:nvSpPr>
        <p:spPr bwMode="auto">
          <a:xfrm>
            <a:off x="4143372" y="928670"/>
            <a:ext cx="167957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 smtClean="0">
                <a:solidFill>
                  <a:srgbClr val="3366CC"/>
                </a:solidFill>
              </a:rPr>
              <a:t>Объем информации</a:t>
            </a:r>
            <a:endParaRPr lang="ru-RU" sz="1100" b="1" dirty="0">
              <a:solidFill>
                <a:srgbClr val="3366CC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2900" y="983605"/>
            <a:ext cx="3981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«Кто владеет информацией, тот владеет миром»</a:t>
            </a:r>
          </a:p>
          <a:p>
            <a:pPr algn="r"/>
            <a:r>
              <a:rPr lang="ru-RU" sz="1200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У. Черчилль</a:t>
            </a:r>
            <a:endParaRPr lang="ru-RU" sz="1200" i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29058" y="1142984"/>
            <a:ext cx="2143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В целом по Дивизиону или организации ГК «Росатом»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714744" y="2571744"/>
            <a:ext cx="2363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По операционным процессам всех ДЗО и филиалов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57620" y="3694632"/>
            <a:ext cx="21384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По операционным  процессам конкретного ДЗО или филиала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929058" y="5286388"/>
            <a:ext cx="2000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По конкретному операционному процессу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608" y="3945830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Мониторинг качества продукции (работ, услуг) является основным инструментом оценки эффективности работы системы управления качеством на любом уровне управления</a:t>
            </a:r>
          </a:p>
        </p:txBody>
      </p:sp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428597" y="1621942"/>
            <a:ext cx="8010530" cy="1663042"/>
            <a:chOff x="571471" y="2714620"/>
            <a:chExt cx="8010582" cy="1857389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85786" y="2714620"/>
              <a:ext cx="1643073" cy="64294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dirty="0"/>
                <a:t>сбор (мониторинг)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786050" y="2714620"/>
              <a:ext cx="1643073" cy="64294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600" b="1" dirty="0"/>
                <a:t>обработка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786314" y="2714620"/>
              <a:ext cx="1643073" cy="64294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600" b="1" dirty="0"/>
                <a:t>анализ</a:t>
              </a:r>
            </a:p>
          </p:txBody>
        </p:sp>
        <p:sp>
          <p:nvSpPr>
            <p:cNvPr id="10" name="Загнутый угол 9"/>
            <p:cNvSpPr/>
            <p:nvPr/>
          </p:nvSpPr>
          <p:spPr>
            <a:xfrm>
              <a:off x="785786" y="3643313"/>
              <a:ext cx="1643073" cy="571504"/>
            </a:xfrm>
            <a:prstGeom prst="foldedCorner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8000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20000"/>
                    <a:lumOff val="80000"/>
                  </a:schemeClr>
                </a:gs>
              </a:gsLst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800" dirty="0">
                  <a:solidFill>
                    <a:schemeClr val="accent4">
                      <a:lumMod val="50000"/>
                    </a:schemeClr>
                  </a:solidFill>
                </a:rPr>
                <a:t>данные</a:t>
              </a:r>
            </a:p>
          </p:txBody>
        </p:sp>
        <p:sp>
          <p:nvSpPr>
            <p:cNvPr id="11" name="Загнутый угол 10"/>
            <p:cNvSpPr/>
            <p:nvPr/>
          </p:nvSpPr>
          <p:spPr>
            <a:xfrm>
              <a:off x="2786050" y="3643313"/>
              <a:ext cx="1643073" cy="571504"/>
            </a:xfrm>
            <a:prstGeom prst="foldedCorner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8000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20000"/>
                    <a:lumOff val="80000"/>
                  </a:schemeClr>
                </a:gs>
              </a:gsLst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800" dirty="0">
                  <a:solidFill>
                    <a:schemeClr val="accent4">
                      <a:lumMod val="50000"/>
                    </a:schemeClr>
                  </a:solidFill>
                </a:rPr>
                <a:t>информация</a:t>
              </a:r>
            </a:p>
          </p:txBody>
        </p:sp>
        <p:sp>
          <p:nvSpPr>
            <p:cNvPr id="12" name="Загнутый угол 11"/>
            <p:cNvSpPr/>
            <p:nvPr/>
          </p:nvSpPr>
          <p:spPr>
            <a:xfrm>
              <a:off x="4786314" y="3643313"/>
              <a:ext cx="1643073" cy="571504"/>
            </a:xfrm>
            <a:prstGeom prst="foldedCorner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8000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20000"/>
                    <a:lumOff val="80000"/>
                  </a:schemeClr>
                </a:gs>
              </a:gsLst>
            </a:gra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800" dirty="0">
                  <a:solidFill>
                    <a:schemeClr val="accent4">
                      <a:lumMod val="50000"/>
                    </a:schemeClr>
                  </a:solidFill>
                </a:rPr>
                <a:t>отчетность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86578" y="3643313"/>
              <a:ext cx="1643073" cy="642943"/>
            </a:xfrm>
            <a:prstGeom prst="rect">
              <a:avLst/>
            </a:prstGeom>
            <a:solidFill>
              <a:srgbClr val="008000"/>
            </a:solidFill>
            <a:ln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dirty="0"/>
                <a:t>реализация</a:t>
              </a:r>
            </a:p>
          </p:txBody>
        </p:sp>
        <p:cxnSp>
          <p:nvCxnSpPr>
            <p:cNvPr id="14" name="Прямая со стрелкой 13"/>
            <p:cNvCxnSpPr>
              <a:stCxn id="7" idx="2"/>
              <a:endCxn id="10" idx="0"/>
            </p:cNvCxnSpPr>
            <p:nvPr/>
          </p:nvCxnSpPr>
          <p:spPr>
            <a:xfrm rot="5400000">
              <a:off x="1464447" y="3501232"/>
              <a:ext cx="285752" cy="1588"/>
            </a:xfrm>
            <a:prstGeom prst="straightConnector1">
              <a:avLst/>
            </a:prstGeom>
            <a:ln w="25400">
              <a:solidFill>
                <a:srgbClr val="3366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 rot="5400000">
              <a:off x="3429786" y="3499643"/>
              <a:ext cx="285752" cy="1588"/>
            </a:xfrm>
            <a:prstGeom prst="straightConnector1">
              <a:avLst/>
            </a:prstGeom>
            <a:ln w="25400">
              <a:solidFill>
                <a:srgbClr val="3366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rot="5400000">
              <a:off x="5501488" y="3499643"/>
              <a:ext cx="285752" cy="1587"/>
            </a:xfrm>
            <a:prstGeom prst="straightConnector1">
              <a:avLst/>
            </a:prstGeom>
            <a:ln w="25400">
              <a:solidFill>
                <a:srgbClr val="3366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 rot="5400000">
              <a:off x="7501752" y="3499643"/>
              <a:ext cx="285752" cy="1587"/>
            </a:xfrm>
            <a:prstGeom prst="straightConnector1">
              <a:avLst/>
            </a:prstGeom>
            <a:ln w="25400">
              <a:solidFill>
                <a:srgbClr val="3366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Соединительная линия уступом 17"/>
            <p:cNvCxnSpPr>
              <a:stCxn id="10" idx="3"/>
              <a:endCxn id="8" idx="1"/>
            </p:cNvCxnSpPr>
            <p:nvPr/>
          </p:nvCxnSpPr>
          <p:spPr>
            <a:xfrm flipV="1">
              <a:off x="2428860" y="3036884"/>
              <a:ext cx="357190" cy="892181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3366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Соединительная линия уступом 18"/>
            <p:cNvCxnSpPr/>
            <p:nvPr/>
          </p:nvCxnSpPr>
          <p:spPr>
            <a:xfrm flipV="1">
              <a:off x="4429123" y="3000372"/>
              <a:ext cx="357190" cy="893768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3366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Соединительная линия уступом 19"/>
            <p:cNvCxnSpPr/>
            <p:nvPr/>
          </p:nvCxnSpPr>
          <p:spPr>
            <a:xfrm flipV="1">
              <a:off x="6429387" y="3071809"/>
              <a:ext cx="357190" cy="89376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3366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Группа 20"/>
            <p:cNvGrpSpPr>
              <a:grpSpLocks/>
            </p:cNvGrpSpPr>
            <p:nvPr/>
          </p:nvGrpSpPr>
          <p:grpSpPr bwMode="auto">
            <a:xfrm>
              <a:off x="571471" y="3000372"/>
              <a:ext cx="8010582" cy="1571637"/>
              <a:chOff x="357157" y="2928934"/>
              <a:chExt cx="8010582" cy="1571637"/>
            </a:xfrm>
          </p:grpSpPr>
          <p:cxnSp>
            <p:nvCxnSpPr>
              <p:cNvPr id="23" name="Прямая соединительная линия 22"/>
              <p:cNvCxnSpPr/>
              <p:nvPr/>
            </p:nvCxnSpPr>
            <p:spPr>
              <a:xfrm rot="5400000">
                <a:off x="8041505" y="4174336"/>
                <a:ext cx="642943" cy="9525"/>
              </a:xfrm>
              <a:prstGeom prst="line">
                <a:avLst/>
              </a:prstGeom>
              <a:ln w="19050">
                <a:solidFill>
                  <a:srgbClr val="3366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357158" y="4500570"/>
                <a:ext cx="8001055" cy="0"/>
              </a:xfrm>
              <a:prstGeom prst="line">
                <a:avLst/>
              </a:prstGeom>
              <a:ln w="19050">
                <a:solidFill>
                  <a:srgbClr val="3366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rot="5400000">
                <a:off x="-428661" y="3714753"/>
                <a:ext cx="1571636" cy="0"/>
              </a:xfrm>
              <a:prstGeom prst="line">
                <a:avLst/>
              </a:prstGeom>
              <a:ln w="19050">
                <a:solidFill>
                  <a:srgbClr val="3366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/>
              <p:nvPr/>
            </p:nvCxnSpPr>
            <p:spPr>
              <a:xfrm>
                <a:off x="357158" y="2928934"/>
                <a:ext cx="214314" cy="1587"/>
              </a:xfrm>
              <a:prstGeom prst="straightConnector1">
                <a:avLst/>
              </a:prstGeom>
              <a:ln w="19050">
                <a:solidFill>
                  <a:srgbClr val="3366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 rot="10800000">
                <a:off x="8215337" y="3857627"/>
                <a:ext cx="142876" cy="0"/>
              </a:xfrm>
              <a:prstGeom prst="line">
                <a:avLst/>
              </a:prstGeom>
              <a:ln w="19050">
                <a:solidFill>
                  <a:srgbClr val="3366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Прямоугольник 21"/>
            <p:cNvSpPr/>
            <p:nvPr/>
          </p:nvSpPr>
          <p:spPr>
            <a:xfrm>
              <a:off x="6786578" y="2714620"/>
              <a:ext cx="1643073" cy="642941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dirty="0"/>
                <a:t>управленческие решения </a:t>
              </a:r>
            </a:p>
          </p:txBody>
        </p:sp>
      </p:grpSp>
      <p:sp>
        <p:nvSpPr>
          <p:cNvPr id="28" name="Заголовок 27"/>
          <p:cNvSpPr>
            <a:spLocks noGrp="1"/>
          </p:cNvSpPr>
          <p:nvPr>
            <p:ph type="title"/>
          </p:nvPr>
        </p:nvSpPr>
        <p:spPr>
          <a:xfrm>
            <a:off x="393234" y="0"/>
            <a:ext cx="7632700" cy="962025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Информационный цикл управления качеством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0" name="Номер слайда 67"/>
          <p:cNvSpPr>
            <a:spLocks noGrp="1"/>
          </p:cNvSpPr>
          <p:nvPr>
            <p:ph type="sldNum" sz="quarter" idx="10"/>
          </p:nvPr>
        </p:nvSpPr>
        <p:spPr>
          <a:xfrm>
            <a:off x="8259763" y="6448425"/>
            <a:ext cx="627062" cy="377825"/>
          </a:xfrm>
        </p:spPr>
        <p:txBody>
          <a:bodyPr/>
          <a:lstStyle/>
          <a:p>
            <a:fld id="{E1D45BE1-6D69-4014-B62D-355A35581688}" type="slidenum">
              <a:rPr lang="ru-RU" smtClean="0">
                <a:solidFill>
                  <a:srgbClr val="0070C0"/>
                </a:solidFill>
              </a:rPr>
              <a:pPr/>
              <a:t>33</a:t>
            </a:fld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191000" y="1676400"/>
            <a:ext cx="3276600" cy="5334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Конструирование и энергетическое машиностроение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05400" y="2362200"/>
            <a:ext cx="1143000" cy="5334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Сооружение АЭС за рубежом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24600" y="2362200"/>
            <a:ext cx="1143000" cy="5334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Сооружение АЭС в России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9600" y="3048000"/>
            <a:ext cx="1371600" cy="53340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Добыча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57400" y="3048000"/>
            <a:ext cx="1447800" cy="53340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Конверсия и обогащение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81400" y="3048000"/>
            <a:ext cx="1447800" cy="53340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Фабрикация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105400" y="3048000"/>
            <a:ext cx="2362200" cy="53340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Генерация электроэнергии/</a:t>
            </a:r>
          </a:p>
          <a:p>
            <a:pPr algn="ctr">
              <a:defRPr/>
            </a:pPr>
            <a:r>
              <a:rPr lang="ru-RU" sz="13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Эксплуатация АЭС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105400" y="3733800"/>
            <a:ext cx="1143000" cy="5334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Сервис АЭС за рубежом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24600" y="3733800"/>
            <a:ext cx="1143000" cy="5334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Сервис АЭС в России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105400" y="4343400"/>
            <a:ext cx="2362200" cy="5334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ВИЭ.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Вывод из эксплуатации</a:t>
            </a:r>
          </a:p>
        </p:txBody>
      </p:sp>
      <p:sp>
        <p:nvSpPr>
          <p:cNvPr id="21" name="Левая фигурная скобка 20"/>
          <p:cNvSpPr/>
          <p:nvPr/>
        </p:nvSpPr>
        <p:spPr>
          <a:xfrm rot="5400000">
            <a:off x="5715000" y="-76200"/>
            <a:ext cx="228600" cy="3276600"/>
          </a:xfrm>
          <a:prstGeom prst="lef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79" name="TextBox 21"/>
          <p:cNvSpPr txBox="1">
            <a:spLocks noChangeArrowheads="1"/>
          </p:cNvSpPr>
          <p:nvPr/>
        </p:nvSpPr>
        <p:spPr bwMode="auto">
          <a:xfrm>
            <a:off x="4343400" y="1219200"/>
            <a:ext cx="30130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/>
              <a:t>Атомэнергомаш (АЭМ)</a:t>
            </a:r>
          </a:p>
        </p:txBody>
      </p:sp>
      <p:sp>
        <p:nvSpPr>
          <p:cNvPr id="23" name="Левая фигурная скобка 22"/>
          <p:cNvSpPr/>
          <p:nvPr/>
        </p:nvSpPr>
        <p:spPr>
          <a:xfrm rot="5400000">
            <a:off x="1181100" y="2247900"/>
            <a:ext cx="228600" cy="1371600"/>
          </a:xfrm>
          <a:prstGeom prst="lef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Левая фигурная скобка 23"/>
          <p:cNvSpPr/>
          <p:nvPr/>
        </p:nvSpPr>
        <p:spPr>
          <a:xfrm rot="5400000">
            <a:off x="3429000" y="1447800"/>
            <a:ext cx="228600" cy="2971800"/>
          </a:xfrm>
          <a:prstGeom prst="lef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>
            <a:off x="4953000" y="3733800"/>
            <a:ext cx="152400" cy="533400"/>
          </a:xfrm>
          <a:prstGeom prst="lef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83" name="TextBox 25"/>
          <p:cNvSpPr txBox="1">
            <a:spLocks noChangeArrowheads="1"/>
          </p:cNvSpPr>
          <p:nvPr/>
        </p:nvSpPr>
        <p:spPr bwMode="auto">
          <a:xfrm>
            <a:off x="906463" y="2438400"/>
            <a:ext cx="6937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/>
              <a:t>АРМЗ</a:t>
            </a:r>
          </a:p>
        </p:txBody>
      </p:sp>
      <p:sp>
        <p:nvSpPr>
          <p:cNvPr id="36884" name="TextBox 26"/>
          <p:cNvSpPr txBox="1">
            <a:spLocks noChangeArrowheads="1"/>
          </p:cNvSpPr>
          <p:nvPr/>
        </p:nvSpPr>
        <p:spPr bwMode="auto">
          <a:xfrm>
            <a:off x="2209800" y="2438400"/>
            <a:ext cx="671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/>
              <a:t>ТВЭЛ</a:t>
            </a:r>
          </a:p>
        </p:txBody>
      </p:sp>
      <p:sp>
        <p:nvSpPr>
          <p:cNvPr id="36885" name="TextBox 27"/>
          <p:cNvSpPr txBox="1">
            <a:spLocks noChangeArrowheads="1"/>
          </p:cNvSpPr>
          <p:nvPr/>
        </p:nvSpPr>
        <p:spPr bwMode="auto">
          <a:xfrm>
            <a:off x="3733800" y="3810000"/>
            <a:ext cx="12684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/>
              <a:t>НИАЭП-АСЭ</a:t>
            </a: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953000" y="2362200"/>
            <a:ext cx="152400" cy="533400"/>
          </a:xfrm>
          <a:prstGeom prst="lef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87" name="TextBox 30"/>
          <p:cNvSpPr txBox="1">
            <a:spLocks noChangeArrowheads="1"/>
          </p:cNvSpPr>
          <p:nvPr/>
        </p:nvSpPr>
        <p:spPr bwMode="auto">
          <a:xfrm>
            <a:off x="3657600" y="2438400"/>
            <a:ext cx="12684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/>
              <a:t>НИАЭП-АСЭ</a:t>
            </a:r>
          </a:p>
        </p:txBody>
      </p:sp>
      <p:sp>
        <p:nvSpPr>
          <p:cNvPr id="34" name="Правая фигурная скобка 33"/>
          <p:cNvSpPr/>
          <p:nvPr/>
        </p:nvSpPr>
        <p:spPr>
          <a:xfrm>
            <a:off x="7467600" y="2362200"/>
            <a:ext cx="152400" cy="2667000"/>
          </a:xfrm>
          <a:prstGeom prst="righ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89" name="TextBox 34"/>
          <p:cNvSpPr txBox="1">
            <a:spLocks noChangeArrowheads="1"/>
          </p:cNvSpPr>
          <p:nvPr/>
        </p:nvSpPr>
        <p:spPr bwMode="auto">
          <a:xfrm>
            <a:off x="7591425" y="4149080"/>
            <a:ext cx="1552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 dirty="0"/>
              <a:t>Концерн</a:t>
            </a:r>
          </a:p>
          <a:p>
            <a:r>
              <a:rPr lang="ru-RU" sz="1200" b="1" dirty="0"/>
              <a:t>«</a:t>
            </a:r>
            <a:r>
              <a:rPr lang="ru-RU" sz="1200" b="1" dirty="0" err="1"/>
              <a:t>Росэнергоатом</a:t>
            </a:r>
            <a:r>
              <a:rPr lang="ru-RU" sz="1200" b="1" dirty="0"/>
              <a:t>»</a:t>
            </a:r>
          </a:p>
          <a:p>
            <a:r>
              <a:rPr lang="ru-RU" sz="1200" b="1" dirty="0"/>
              <a:t>(КРЭА)</a:t>
            </a:r>
          </a:p>
        </p:txBody>
      </p:sp>
      <p:sp>
        <p:nvSpPr>
          <p:cNvPr id="36890" name="TextBox 31"/>
          <p:cNvSpPr txBox="1">
            <a:spLocks noChangeArrowheads="1"/>
          </p:cNvSpPr>
          <p:nvPr/>
        </p:nvSpPr>
        <p:spPr bwMode="auto">
          <a:xfrm>
            <a:off x="214282" y="5181600"/>
            <a:ext cx="878687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Мониторинг проводится на основе данных по несоответствиям </a:t>
            </a:r>
            <a:r>
              <a:rPr lang="ru-RU" sz="1400" dirty="0" smtClean="0"/>
              <a:t>продукции (работ, услуг) выявляемых непосредственно при производстве и поставках  продукции (работ, услуг)  внутренних и внешних  поставщиков. Агрегирование и анализ полученных данных  осуществляется на уровне дивизионов, указанных в схеме.  Обработанная информация в виде отчета от дивизиона направляется  для дальнейшего  анализа в управлении качеством ГК «Росатом».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715250" y="3071813"/>
            <a:ext cx="1143000" cy="428625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Обращение с ОЯТ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0070C0"/>
                </a:solidFill>
              </a:rPr>
              <a:t>Дивизионально</a:t>
            </a:r>
            <a:r>
              <a:rPr lang="ru-RU" dirty="0" smtClean="0">
                <a:solidFill>
                  <a:srgbClr val="0070C0"/>
                </a:solidFill>
              </a:rPr>
              <a:t>-процессный принцип МАКП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8" name="Номер слайда 6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45BE1-6D69-4014-B62D-355A35581688}" type="slidenum">
              <a:rPr lang="ru-RU" smtClean="0">
                <a:solidFill>
                  <a:srgbClr val="0070C0"/>
                </a:solidFill>
              </a:rPr>
              <a:pPr/>
              <a:t>34</a:t>
            </a:fld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131840" y="2060848"/>
            <a:ext cx="411460" cy="2004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214282" y="1273696"/>
            <a:ext cx="2917558" cy="98762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Каждый процесс декомпозируется до уровня, достаточного для установки точки контроля МАКП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77788"/>
            <a:ext cx="7964957" cy="8508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Точки контроля МАКП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и исходные данные дивизиона АРМЗ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35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9" y="1340768"/>
            <a:ext cx="9030915" cy="3336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135909"/>
            <a:ext cx="3827463" cy="74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83378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77788"/>
            <a:ext cx="7964957" cy="8508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Точки контроля МАКП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и исходные данные дивизиона ТВЭЛ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36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849" y="1000108"/>
            <a:ext cx="5005074" cy="53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219600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77788"/>
            <a:ext cx="7964957" cy="8508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Точки контроля МАКП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и исходные данные дивизиона АЭМ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37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99" y="1628800"/>
            <a:ext cx="7897813" cy="435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08528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77788"/>
            <a:ext cx="7964957" cy="8508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Точки контроля МАКП и исходные данные дивизиона КРЭА и генподрядной организации по сооружению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38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071546"/>
            <a:ext cx="5707575" cy="5286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06277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77788"/>
            <a:ext cx="8036395" cy="7794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Точки контроля МАКП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и исходные данные организации НИАЭП-АСЭ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39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1909763"/>
            <a:ext cx="8239125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994878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8012109" cy="705430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Цель – поэтапный переход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к Системе управления качеством 4-го поколения</a:t>
            </a:r>
            <a:endParaRPr lang="ru-RU" sz="1800" dirty="0">
              <a:solidFill>
                <a:srgbClr val="0070C0"/>
              </a:solidFill>
            </a:endParaRPr>
          </a:p>
        </p:txBody>
      </p:sp>
      <p:grpSp>
        <p:nvGrpSpPr>
          <p:cNvPr id="2" name="Группа 80"/>
          <p:cNvGrpSpPr/>
          <p:nvPr/>
        </p:nvGrpSpPr>
        <p:grpSpPr>
          <a:xfrm>
            <a:off x="3060656" y="844886"/>
            <a:ext cx="6059715" cy="5845941"/>
            <a:chOff x="3393510" y="860956"/>
            <a:chExt cx="6564692" cy="5845941"/>
          </a:xfrm>
        </p:grpSpPr>
        <p:sp>
          <p:nvSpPr>
            <p:cNvPr id="87" name="Овал 86"/>
            <p:cNvSpPr/>
            <p:nvPr/>
          </p:nvSpPr>
          <p:spPr bwMode="auto">
            <a:xfrm>
              <a:off x="3490220" y="1764113"/>
              <a:ext cx="5576311" cy="471888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6000">
                  <a:schemeClr val="accent5">
                    <a:lumMod val="60000"/>
                    <a:lumOff val="40000"/>
                  </a:schemeClr>
                </a:gs>
                <a:gs pos="0">
                  <a:schemeClr val="accent3">
                    <a:lumMod val="60000"/>
                    <a:lumOff val="40000"/>
                    <a:tint val="44500"/>
                    <a:satMod val="160000"/>
                    <a:alpha val="41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88" name="Овал 87"/>
            <p:cNvSpPr/>
            <p:nvPr/>
          </p:nvSpPr>
          <p:spPr bwMode="auto">
            <a:xfrm>
              <a:off x="3789255" y="2595304"/>
              <a:ext cx="4661538" cy="327926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50000"/>
                  </a:schemeClr>
                </a:gs>
                <a:gs pos="0">
                  <a:schemeClr val="bg2"/>
                </a:gs>
                <a:gs pos="96000">
                  <a:schemeClr val="bg2">
                    <a:alpha val="40000"/>
                    <a:lumMod val="4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89" name="Овал 88"/>
            <p:cNvSpPr/>
            <p:nvPr/>
          </p:nvSpPr>
          <p:spPr bwMode="auto">
            <a:xfrm>
              <a:off x="4414567" y="3282434"/>
              <a:ext cx="2470664" cy="1905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lumMod val="0"/>
                    <a:lumOff val="100000"/>
                    <a:alpha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cxnSp>
          <p:nvCxnSpPr>
            <p:cNvPr id="90" name="Прямая соединительная линия 89"/>
            <p:cNvCxnSpPr>
              <a:endCxn id="93" idx="2"/>
            </p:cNvCxnSpPr>
            <p:nvPr/>
          </p:nvCxnSpPr>
          <p:spPr bwMode="auto">
            <a:xfrm flipH="1" flipV="1">
              <a:off x="5261316" y="1612010"/>
              <a:ext cx="7692" cy="297843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triangle" w="med" len="sm"/>
            </a:ln>
            <a:effectLst/>
          </p:spPr>
        </p:cxnSp>
        <p:cxnSp>
          <p:nvCxnSpPr>
            <p:cNvPr id="91" name="Прямая соединительная линия 90"/>
            <p:cNvCxnSpPr/>
            <p:nvPr/>
          </p:nvCxnSpPr>
          <p:spPr bwMode="auto">
            <a:xfrm>
              <a:off x="5261316" y="4590439"/>
              <a:ext cx="445716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triangle" w="med" len="sm"/>
            </a:ln>
            <a:effectLst/>
          </p:spPr>
        </p:cxnSp>
        <p:cxnSp>
          <p:nvCxnSpPr>
            <p:cNvPr id="92" name="Прямая соединительная линия 91"/>
            <p:cNvCxnSpPr/>
            <p:nvPr/>
          </p:nvCxnSpPr>
          <p:spPr bwMode="auto">
            <a:xfrm flipH="1">
              <a:off x="3856233" y="4590439"/>
              <a:ext cx="1405083" cy="140508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triangle" w="med" len="sm"/>
            </a:ln>
            <a:effectLst/>
          </p:spPr>
        </p:cxnSp>
        <p:sp>
          <p:nvSpPr>
            <p:cNvPr id="93" name="TextBox 92"/>
            <p:cNvSpPr txBox="1"/>
            <p:nvPr/>
          </p:nvSpPr>
          <p:spPr>
            <a:xfrm>
              <a:off x="4750585" y="1211900"/>
              <a:ext cx="10214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rgbClr val="0000FF"/>
                  </a:solidFill>
                </a:rPr>
                <a:t>Уровни</a:t>
              </a:r>
              <a:br>
                <a:rPr lang="ru-RU" sz="1000" b="1" dirty="0" smtClean="0">
                  <a:solidFill>
                    <a:srgbClr val="0000FF"/>
                  </a:solidFill>
                </a:rPr>
              </a:br>
              <a:r>
                <a:rPr lang="ru-RU" sz="1000" b="1" dirty="0" smtClean="0">
                  <a:solidFill>
                    <a:srgbClr val="0000FF"/>
                  </a:solidFill>
                </a:rPr>
                <a:t>управления</a:t>
              </a:r>
              <a:endParaRPr lang="ru-RU" sz="1000" b="1" dirty="0">
                <a:solidFill>
                  <a:srgbClr val="0000FF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825600" y="4590219"/>
              <a:ext cx="11326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chemeClr val="accent3">
                      <a:lumMod val="50000"/>
                    </a:schemeClr>
                  </a:solidFill>
                </a:rPr>
                <a:t>Модели</a:t>
              </a:r>
              <a:br>
                <a:rPr lang="ru-RU" sz="1000" b="1" dirty="0" smtClean="0">
                  <a:solidFill>
                    <a:schemeClr val="accent3">
                      <a:lumMod val="50000"/>
                    </a:schemeClr>
                  </a:solidFill>
                </a:rPr>
              </a:br>
              <a:r>
                <a:rPr lang="ru-RU" sz="1000" b="1" dirty="0" smtClean="0">
                  <a:solidFill>
                    <a:schemeClr val="accent3">
                      <a:lumMod val="50000"/>
                    </a:schemeClr>
                  </a:solidFill>
                </a:rPr>
                <a:t>менеджмента</a:t>
              </a:r>
              <a:endParaRPr lang="ru-RU" sz="10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393510" y="6002583"/>
              <a:ext cx="14069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Области</a:t>
              </a:r>
              <a:br>
                <a:rPr lang="ru-RU" sz="1000" b="1" dirty="0" smtClean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распространения</a:t>
              </a:r>
              <a:endParaRPr lang="ru-RU" sz="1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6" name="TextBox 29"/>
            <p:cNvSpPr txBox="1">
              <a:spLocks noChangeArrowheads="1"/>
            </p:cNvSpPr>
            <p:nvPr/>
          </p:nvSpPr>
          <p:spPr bwMode="auto">
            <a:xfrm>
              <a:off x="3703839" y="1902820"/>
              <a:ext cx="156862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rIns="36000">
              <a:spAutoFit/>
            </a:bodyPr>
            <a:lstStyle>
              <a:defPPr>
                <a:defRPr lang="en-US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r>
                <a:rPr lang="ru-RU" sz="800" dirty="0"/>
                <a:t>1-й уровень управления </a:t>
              </a:r>
              <a:r>
                <a:rPr lang="ru-RU" sz="800" b="0" dirty="0" smtClean="0"/>
                <a:t>(корпоративный </a:t>
              </a:r>
              <a:r>
                <a:rPr lang="ru-RU" sz="800" b="0" dirty="0"/>
                <a:t>уровень</a:t>
              </a:r>
              <a:r>
                <a:rPr lang="ru-RU" sz="800" dirty="0"/>
                <a:t>)</a:t>
              </a:r>
            </a:p>
          </p:txBody>
        </p:sp>
        <p:sp>
          <p:nvSpPr>
            <p:cNvPr id="97" name="TextBox 29"/>
            <p:cNvSpPr txBox="1">
              <a:spLocks noChangeArrowheads="1"/>
            </p:cNvSpPr>
            <p:nvPr/>
          </p:nvSpPr>
          <p:spPr bwMode="auto">
            <a:xfrm>
              <a:off x="3751970" y="2665715"/>
              <a:ext cx="152049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rIns="36000">
              <a:spAutoFit/>
            </a:bodyPr>
            <a:lstStyle>
              <a:defPPr>
                <a:defRPr lang="en-US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r>
                <a:rPr lang="ru-RU" sz="800" dirty="0"/>
                <a:t>2-й </a:t>
              </a:r>
              <a:r>
                <a:rPr lang="ru-RU" sz="800" dirty="0" smtClean="0"/>
                <a:t>уровень управления</a:t>
              </a:r>
              <a:endParaRPr lang="ru-RU" sz="800" dirty="0"/>
            </a:p>
            <a:p>
              <a:r>
                <a:rPr lang="ru-RU" sz="800" dirty="0"/>
                <a:t>(</a:t>
              </a:r>
              <a:r>
                <a:rPr lang="ru-RU" sz="800" b="0" dirty="0" smtClean="0"/>
                <a:t>уровень дивизионов </a:t>
              </a:r>
              <a:r>
                <a:rPr lang="ru-RU" sz="800" b="0" dirty="0"/>
                <a:t>ГК)</a:t>
              </a:r>
            </a:p>
          </p:txBody>
        </p:sp>
        <p:sp>
          <p:nvSpPr>
            <p:cNvPr id="98" name="TextBox 29"/>
            <p:cNvSpPr txBox="1">
              <a:spLocks noChangeArrowheads="1"/>
            </p:cNvSpPr>
            <p:nvPr/>
          </p:nvSpPr>
          <p:spPr bwMode="auto">
            <a:xfrm>
              <a:off x="3751970" y="3429302"/>
              <a:ext cx="152049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rIns="36000">
              <a:spAutoFit/>
            </a:bodyPr>
            <a:lstStyle>
              <a:defPPr>
                <a:defRPr lang="ru-RU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r>
                <a:rPr lang="ru-RU" sz="800" dirty="0" smtClean="0"/>
                <a:t>3-й уровень управления</a:t>
              </a:r>
              <a:endParaRPr lang="ru-RU" sz="800" dirty="0"/>
            </a:p>
            <a:p>
              <a:r>
                <a:rPr lang="ru-RU" sz="800" b="0" dirty="0"/>
                <a:t>(</a:t>
              </a:r>
              <a:r>
                <a:rPr lang="ru-RU" sz="800" b="0" dirty="0" smtClean="0"/>
                <a:t>уровень организаций </a:t>
              </a:r>
              <a:r>
                <a:rPr lang="ru-RU" sz="800" b="0" dirty="0"/>
                <a:t>ГК)</a:t>
              </a:r>
            </a:p>
          </p:txBody>
        </p:sp>
        <p:sp>
          <p:nvSpPr>
            <p:cNvPr id="99" name="TextBox 29"/>
            <p:cNvSpPr txBox="1">
              <a:spLocks noChangeArrowheads="1"/>
            </p:cNvSpPr>
            <p:nvPr/>
          </p:nvSpPr>
          <p:spPr bwMode="auto">
            <a:xfrm>
              <a:off x="3751970" y="4110334"/>
              <a:ext cx="15204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r>
                <a:rPr lang="ru-RU" sz="800" dirty="0" smtClean="0"/>
                <a:t>4-й </a:t>
              </a:r>
              <a:r>
                <a:rPr lang="ru-RU" sz="800" dirty="0"/>
                <a:t>уровень управления</a:t>
              </a:r>
            </a:p>
            <a:p>
              <a:r>
                <a:rPr lang="ru-RU" sz="800" b="0" dirty="0"/>
                <a:t>(</a:t>
              </a:r>
              <a:r>
                <a:rPr lang="ru-RU" sz="800" b="0" dirty="0" smtClean="0"/>
                <a:t>уровень организаций, участвующих в ЖЦ ОИАЭ)</a:t>
              </a:r>
              <a:endParaRPr lang="ru-RU" sz="800" b="0" dirty="0"/>
            </a:p>
          </p:txBody>
        </p:sp>
        <p:cxnSp>
          <p:nvCxnSpPr>
            <p:cNvPr id="100" name="Прямая соединительная линия 99"/>
            <p:cNvCxnSpPr/>
            <p:nvPr/>
          </p:nvCxnSpPr>
          <p:spPr bwMode="auto">
            <a:xfrm>
              <a:off x="5192447" y="2072097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01" name="Прямая соединительная линия 100"/>
            <p:cNvCxnSpPr/>
            <p:nvPr/>
          </p:nvCxnSpPr>
          <p:spPr bwMode="auto">
            <a:xfrm>
              <a:off x="5192447" y="2834992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02" name="Прямая соединительная линия 101"/>
            <p:cNvCxnSpPr/>
            <p:nvPr/>
          </p:nvCxnSpPr>
          <p:spPr bwMode="auto">
            <a:xfrm>
              <a:off x="5192447" y="3598579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03" name="Прямая соединительная линия 102"/>
            <p:cNvCxnSpPr/>
            <p:nvPr/>
          </p:nvCxnSpPr>
          <p:spPr bwMode="auto">
            <a:xfrm>
              <a:off x="5192447" y="4341166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04" name="Прямая соединительная линия 103"/>
            <p:cNvCxnSpPr/>
            <p:nvPr/>
          </p:nvCxnSpPr>
          <p:spPr bwMode="auto">
            <a:xfrm>
              <a:off x="4893983" y="4885271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05" name="Прямая соединительная линия 104"/>
            <p:cNvCxnSpPr/>
            <p:nvPr/>
          </p:nvCxnSpPr>
          <p:spPr bwMode="auto">
            <a:xfrm>
              <a:off x="4593257" y="5193575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06" name="Прямая соединительная линия 105"/>
            <p:cNvCxnSpPr/>
            <p:nvPr/>
          </p:nvCxnSpPr>
          <p:spPr bwMode="auto">
            <a:xfrm>
              <a:off x="4249500" y="5532129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107" name="TextBox 106"/>
            <p:cNvSpPr txBox="1">
              <a:spLocks noChangeArrowheads="1"/>
            </p:cNvSpPr>
            <p:nvPr/>
          </p:nvSpPr>
          <p:spPr bwMode="auto">
            <a:xfrm>
              <a:off x="5108808" y="4813222"/>
              <a:ext cx="252363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rIns="36000">
              <a:spAutoFit/>
            </a:bodyPr>
            <a:lstStyle>
              <a:defPPr>
                <a:defRPr lang="en-US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 algn="l"/>
              <a:r>
                <a:rPr lang="ru-RU" sz="800" dirty="0" smtClean="0">
                  <a:solidFill>
                    <a:schemeClr val="accent2">
                      <a:lumMod val="75000"/>
                    </a:schemeClr>
                  </a:solidFill>
                </a:rPr>
                <a:t>Качество для безопасности</a:t>
              </a:r>
              <a:br>
                <a:rPr lang="ru-RU" sz="800" dirty="0" smtClean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800" b="0" dirty="0" smtClean="0">
                  <a:solidFill>
                    <a:schemeClr val="tx1"/>
                  </a:solidFill>
                </a:rPr>
                <a:t>(безопасность, лояльность общества и рынка)</a:t>
              </a:r>
              <a:endParaRPr lang="ru-RU" sz="800" b="0" dirty="0">
                <a:solidFill>
                  <a:schemeClr val="tx1"/>
                </a:solidFill>
              </a:endParaRPr>
            </a:p>
          </p:txBody>
        </p:sp>
        <p:sp>
          <p:nvSpPr>
            <p:cNvPr id="108" name="TextBox 107"/>
            <p:cNvSpPr txBox="1">
              <a:spLocks noChangeArrowheads="1"/>
            </p:cNvSpPr>
            <p:nvPr/>
          </p:nvSpPr>
          <p:spPr bwMode="auto">
            <a:xfrm>
              <a:off x="4874782" y="5101254"/>
              <a:ext cx="30729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rIns="36000">
              <a:spAutoFit/>
            </a:bodyPr>
            <a:lstStyle>
              <a:defPPr>
                <a:defRPr lang="en-US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 algn="l"/>
              <a:r>
                <a:rPr lang="ru-RU" sz="800" dirty="0" smtClean="0">
                  <a:solidFill>
                    <a:schemeClr val="accent2">
                      <a:lumMod val="75000"/>
                    </a:schemeClr>
                  </a:solidFill>
                </a:rPr>
                <a:t>Качество </a:t>
              </a:r>
              <a:r>
                <a:rPr lang="ru-RU" sz="800" dirty="0">
                  <a:solidFill>
                    <a:schemeClr val="accent2">
                      <a:lumMod val="75000"/>
                    </a:schemeClr>
                  </a:solidFill>
                </a:rPr>
                <a:t>для </a:t>
              </a:r>
              <a:r>
                <a:rPr lang="ru-RU" sz="800" dirty="0" smtClean="0">
                  <a:solidFill>
                    <a:schemeClr val="accent2">
                      <a:lumMod val="75000"/>
                    </a:schemeClr>
                  </a:solidFill>
                </a:rPr>
                <a:t>потребителя</a:t>
              </a:r>
              <a:br>
                <a:rPr lang="ru-RU" sz="800" dirty="0" smtClean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800" b="0" dirty="0" smtClean="0">
                  <a:solidFill>
                    <a:schemeClr val="tx1"/>
                  </a:solidFill>
                </a:rPr>
                <a:t>(объемы продаж, снижение рекламаций, претензий, санкций) </a:t>
              </a:r>
              <a:endParaRPr lang="ru-RU" sz="800" b="0" dirty="0">
                <a:solidFill>
                  <a:schemeClr val="tx1"/>
                </a:solidFill>
              </a:endParaRPr>
            </a:p>
          </p:txBody>
        </p:sp>
        <p:sp>
          <p:nvSpPr>
            <p:cNvPr id="109" name="TextBox 108"/>
            <p:cNvSpPr txBox="1">
              <a:spLocks noChangeArrowheads="1"/>
            </p:cNvSpPr>
            <p:nvPr/>
          </p:nvSpPr>
          <p:spPr bwMode="auto">
            <a:xfrm>
              <a:off x="4484739" y="5533302"/>
              <a:ext cx="15686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rIns="36000">
              <a:spAutoFit/>
            </a:bodyPr>
            <a:lstStyle>
              <a:defPPr>
                <a:defRPr lang="en-US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pPr algn="l"/>
              <a:r>
                <a:rPr lang="ru-RU" sz="800" dirty="0" smtClean="0">
                  <a:solidFill>
                    <a:schemeClr val="accent2">
                      <a:lumMod val="75000"/>
                    </a:schemeClr>
                  </a:solidFill>
                </a:rPr>
                <a:t>Качество для бизнеса</a:t>
              </a:r>
              <a:br>
                <a:rPr lang="ru-RU" sz="800" dirty="0" smtClean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ru-RU" sz="800" b="0" dirty="0" smtClean="0">
                  <a:solidFill>
                    <a:schemeClr val="tx1"/>
                  </a:solidFill>
                </a:rPr>
                <a:t>(эффективность бизнеса)</a:t>
              </a:r>
              <a:endParaRPr lang="ru-RU" sz="800" b="0" dirty="0">
                <a:solidFill>
                  <a:schemeClr val="tx1"/>
                </a:solidFill>
              </a:endParaRPr>
            </a:p>
          </p:txBody>
        </p:sp>
        <p:cxnSp>
          <p:nvCxnSpPr>
            <p:cNvPr id="110" name="Прямая соединительная линия 109"/>
            <p:cNvCxnSpPr/>
            <p:nvPr/>
          </p:nvCxnSpPr>
          <p:spPr bwMode="auto">
            <a:xfrm rot="5400000">
              <a:off x="5744427" y="4603883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11" name="Прямая соединительная линия 110"/>
            <p:cNvCxnSpPr/>
            <p:nvPr/>
          </p:nvCxnSpPr>
          <p:spPr bwMode="auto">
            <a:xfrm>
              <a:off x="8450793" y="3928066"/>
              <a:ext cx="0" cy="76685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cxnSp>
          <p:nvCxnSpPr>
            <p:cNvPr id="112" name="Прямая соединительная линия 111"/>
            <p:cNvCxnSpPr/>
            <p:nvPr/>
          </p:nvCxnSpPr>
          <p:spPr bwMode="auto">
            <a:xfrm rot="5400000">
              <a:off x="7369476" y="4603883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113" name="TextBox 112"/>
            <p:cNvSpPr txBox="1"/>
            <p:nvPr/>
          </p:nvSpPr>
          <p:spPr>
            <a:xfrm>
              <a:off x="5342834" y="3877118"/>
              <a:ext cx="1242746" cy="70788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ГОСТ Р ИСО 9001-2008</a:t>
              </a:r>
              <a:br>
                <a:rPr lang="ru-RU" sz="800" b="1" dirty="0" smtClean="0">
                  <a:solidFill>
                    <a:schemeClr val="accent3">
                      <a:lumMod val="50000"/>
                    </a:schemeClr>
                  </a:solidFill>
                </a:rPr>
              </a:br>
              <a:r>
                <a:rPr lang="ru-RU" sz="800" dirty="0" smtClean="0"/>
                <a:t>Системы менеджмента</a:t>
              </a:r>
              <a:br>
                <a:rPr lang="ru-RU" sz="800" dirty="0" smtClean="0"/>
              </a:br>
              <a:r>
                <a:rPr lang="ru-RU" sz="800" dirty="0" smtClean="0"/>
                <a:t>качества. Требования</a:t>
              </a:r>
              <a:endParaRPr lang="ru-RU" sz="800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5888895" y="3229046"/>
              <a:ext cx="1526187" cy="70788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ГОСТ Р ИСО 14001-2007</a:t>
              </a:r>
            </a:p>
            <a:p>
              <a:pPr algn="ctr"/>
              <a:r>
                <a:rPr lang="ru-RU" sz="800" dirty="0" smtClean="0"/>
                <a:t>Системы экологического</a:t>
              </a:r>
              <a:br>
                <a:rPr lang="ru-RU" sz="800" dirty="0" smtClean="0"/>
              </a:br>
              <a:r>
                <a:rPr lang="ru-RU" sz="800" dirty="0" smtClean="0"/>
                <a:t>менеджмента. Требования</a:t>
              </a:r>
              <a:br>
                <a:rPr lang="ru-RU" sz="800" dirty="0" smtClean="0"/>
              </a:br>
              <a:r>
                <a:rPr lang="ru-RU" sz="800" dirty="0" smtClean="0"/>
                <a:t>и руководство по применению</a:t>
              </a:r>
              <a:endParaRPr lang="ru-RU" sz="800" dirty="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663958" y="3942547"/>
              <a:ext cx="1564156" cy="70788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en-US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OHSAS</a:t>
              </a:r>
              <a:r>
                <a:rPr lang="ru-RU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US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18</a:t>
              </a:r>
              <a:r>
                <a:rPr lang="ru-RU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001:2007</a:t>
              </a:r>
              <a:br>
                <a:rPr lang="ru-RU" sz="800" b="1" dirty="0" smtClean="0">
                  <a:solidFill>
                    <a:schemeClr val="accent3">
                      <a:lumMod val="50000"/>
                    </a:schemeClr>
                  </a:solidFill>
                </a:rPr>
              </a:br>
              <a:r>
                <a:rPr lang="ru-RU" sz="800" dirty="0" smtClean="0"/>
                <a:t>Системы менеджмента</a:t>
              </a:r>
              <a:br>
                <a:rPr lang="ru-RU" sz="800" dirty="0" smtClean="0"/>
              </a:br>
              <a:r>
                <a:rPr lang="ru-RU" sz="800" dirty="0" smtClean="0"/>
                <a:t>здоровья и безопасности</a:t>
              </a:r>
              <a:br>
                <a:rPr lang="ru-RU" sz="800" dirty="0" smtClean="0"/>
              </a:br>
              <a:r>
                <a:rPr lang="ru-RU" sz="800" dirty="0" smtClean="0"/>
                <a:t>на производстве. Требования </a:t>
              </a:r>
              <a:endParaRPr lang="ru-RU" sz="800" dirty="0"/>
            </a:p>
          </p:txBody>
        </p:sp>
        <p:cxnSp>
          <p:nvCxnSpPr>
            <p:cNvPr id="116" name="Прямая соединительная линия 115"/>
            <p:cNvCxnSpPr/>
            <p:nvPr/>
          </p:nvCxnSpPr>
          <p:spPr bwMode="auto">
            <a:xfrm rot="5400000">
              <a:off x="8816056" y="4603883"/>
              <a:ext cx="15312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117" name="TextBox 116"/>
            <p:cNvSpPr txBox="1"/>
            <p:nvPr/>
          </p:nvSpPr>
          <p:spPr>
            <a:xfrm>
              <a:off x="7902270" y="3357772"/>
              <a:ext cx="1097046" cy="707886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МАГАТЭ</a:t>
              </a:r>
              <a:r>
                <a:rPr lang="en-US" sz="800" b="1" dirty="0" smtClean="0">
                  <a:solidFill>
                    <a:schemeClr val="accent3">
                      <a:lumMod val="50000"/>
                    </a:schemeClr>
                  </a:solidFill>
                </a:rPr>
                <a:t> GS-R-3</a:t>
              </a:r>
            </a:p>
            <a:p>
              <a:pPr algn="ctr"/>
              <a:r>
                <a:rPr lang="ru-RU" sz="800" dirty="0"/>
                <a:t>Система управления для </a:t>
              </a:r>
              <a:r>
                <a:rPr lang="ru-RU" sz="800" dirty="0" smtClean="0"/>
                <a:t>установок</a:t>
              </a:r>
              <a:br>
                <a:rPr lang="ru-RU" sz="800" dirty="0" smtClean="0"/>
              </a:br>
              <a:r>
                <a:rPr lang="ru-RU" sz="800" dirty="0" smtClean="0"/>
                <a:t>и </a:t>
              </a:r>
              <a:r>
                <a:rPr lang="ru-RU" sz="800" dirty="0"/>
                <a:t>деятельности</a:t>
              </a:r>
            </a:p>
          </p:txBody>
        </p:sp>
        <p:sp>
          <p:nvSpPr>
            <p:cNvPr id="118" name="Прямоугольник 117"/>
            <p:cNvSpPr/>
            <p:nvPr/>
          </p:nvSpPr>
          <p:spPr bwMode="auto">
            <a:xfrm>
              <a:off x="5120361" y="886664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1</a:t>
              </a:r>
            </a:p>
          </p:txBody>
        </p:sp>
        <p:sp>
          <p:nvSpPr>
            <p:cNvPr id="119" name="Прямоугольник 118"/>
            <p:cNvSpPr/>
            <p:nvPr/>
          </p:nvSpPr>
          <p:spPr bwMode="auto">
            <a:xfrm>
              <a:off x="3945296" y="6402693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2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 bwMode="auto">
            <a:xfrm>
              <a:off x="9276750" y="5024298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3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cxnSp>
          <p:nvCxnSpPr>
            <p:cNvPr id="121" name="Прямая соединительная линия 120"/>
            <p:cNvCxnSpPr>
              <a:stCxn id="114" idx="2"/>
            </p:cNvCxnSpPr>
            <p:nvPr/>
          </p:nvCxnSpPr>
          <p:spPr bwMode="auto">
            <a:xfrm>
              <a:off x="6651989" y="3936932"/>
              <a:ext cx="1" cy="61478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122" name="TextBox 121"/>
            <p:cNvSpPr txBox="1"/>
            <p:nvPr/>
          </p:nvSpPr>
          <p:spPr>
            <a:xfrm>
              <a:off x="7408105" y="860956"/>
              <a:ext cx="2497894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00"/>
                </a:lnSpc>
                <a:spcAft>
                  <a:spcPts val="600"/>
                </a:spcAft>
              </a:pPr>
              <a:r>
                <a:rPr lang="ru-RU" sz="1000" dirty="0">
                  <a:solidFill>
                    <a:srgbClr val="0000FF"/>
                  </a:solidFill>
                </a:rPr>
                <a:t>— </a:t>
              </a:r>
              <a:r>
                <a:rPr lang="ru-RU" sz="1000" b="1" dirty="0" smtClean="0">
                  <a:solidFill>
                    <a:srgbClr val="0000FF"/>
                  </a:solidFill>
                </a:rPr>
                <a:t>Топливная компания</a:t>
              </a:r>
            </a:p>
            <a:p>
              <a:pPr>
                <a:lnSpc>
                  <a:spcPts val="1000"/>
                </a:lnSpc>
                <a:spcAft>
                  <a:spcPts val="600"/>
                </a:spcAft>
              </a:pPr>
              <a:r>
                <a:rPr lang="ru-RU" sz="1000" dirty="0">
                  <a:solidFill>
                    <a:srgbClr val="00B050"/>
                  </a:solidFill>
                </a:rPr>
                <a:t>—</a:t>
              </a:r>
              <a:r>
                <a:rPr lang="ru-RU" sz="1000" dirty="0"/>
                <a:t> </a:t>
              </a:r>
              <a:r>
                <a:rPr lang="ru-RU" sz="1000" b="1" dirty="0" smtClean="0">
                  <a:solidFill>
                    <a:srgbClr val="00B050"/>
                  </a:solidFill>
                </a:rPr>
                <a:t>Концерн «РЭА» и филиалы</a:t>
              </a:r>
            </a:p>
            <a:p>
              <a:pPr>
                <a:lnSpc>
                  <a:spcPts val="1000"/>
                </a:lnSpc>
                <a:spcAft>
                  <a:spcPts val="600"/>
                </a:spcAft>
              </a:pPr>
              <a:r>
                <a:rPr lang="ru-RU" sz="1000" dirty="0">
                  <a:solidFill>
                    <a:srgbClr val="C00000"/>
                  </a:solidFill>
                </a:rPr>
                <a:t>—</a:t>
              </a:r>
              <a:r>
                <a:rPr lang="ru-RU" sz="1000" dirty="0"/>
                <a:t> </a:t>
              </a:r>
              <a:r>
                <a:rPr lang="ru-RU" sz="1000" b="1" dirty="0" smtClean="0">
                  <a:solidFill>
                    <a:srgbClr val="C00000"/>
                  </a:solidFill>
                </a:rPr>
                <a:t>Строительные организации</a:t>
              </a:r>
            </a:p>
            <a:p>
              <a:pPr>
                <a:lnSpc>
                  <a:spcPts val="1000"/>
                </a:lnSpc>
                <a:spcAft>
                  <a:spcPts val="600"/>
                </a:spcAft>
              </a:pPr>
              <a:r>
                <a:rPr lang="ru-RU" sz="1000" dirty="0"/>
                <a:t>— </a:t>
              </a:r>
              <a:r>
                <a:rPr lang="ru-RU" sz="1000" b="1" dirty="0" smtClean="0"/>
                <a:t>Машиностроительный дивизион</a:t>
              </a:r>
            </a:p>
          </p:txBody>
        </p:sp>
        <p:sp>
          <p:nvSpPr>
            <p:cNvPr id="123" name="5-конечная звезда 122"/>
            <p:cNvSpPr/>
            <p:nvPr/>
          </p:nvSpPr>
          <p:spPr bwMode="auto">
            <a:xfrm>
              <a:off x="7234924" y="1477466"/>
              <a:ext cx="173182" cy="173182"/>
            </a:xfrm>
            <a:prstGeom prst="star5">
              <a:avLst/>
            </a:prstGeom>
            <a:ln>
              <a:solidFill>
                <a:schemeClr val="tx1"/>
              </a:solidFill>
              <a:headEnd type="none" w="lg" len="lg"/>
              <a:tailEnd type="none" w="lg" len="lg"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24" name="5-конечная звезда 123"/>
            <p:cNvSpPr/>
            <p:nvPr/>
          </p:nvSpPr>
          <p:spPr bwMode="auto">
            <a:xfrm>
              <a:off x="7234924" y="860956"/>
              <a:ext cx="173182" cy="173182"/>
            </a:xfrm>
            <a:prstGeom prst="star5">
              <a:avLst/>
            </a:prstGeom>
            <a:solidFill>
              <a:srgbClr val="0000FF"/>
            </a:solidFill>
            <a:ln>
              <a:solidFill>
                <a:schemeClr val="tx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25" name="5-конечная звезда 124"/>
            <p:cNvSpPr/>
            <p:nvPr/>
          </p:nvSpPr>
          <p:spPr bwMode="auto">
            <a:xfrm>
              <a:off x="7234924" y="1277411"/>
              <a:ext cx="173182" cy="173182"/>
            </a:xfrm>
            <a:prstGeom prst="star5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26" name="5-конечная звезда 125"/>
            <p:cNvSpPr/>
            <p:nvPr/>
          </p:nvSpPr>
          <p:spPr bwMode="auto">
            <a:xfrm>
              <a:off x="7234924" y="1081267"/>
              <a:ext cx="173182" cy="173182"/>
            </a:xfrm>
            <a:prstGeom prst="star5">
              <a:avLst/>
            </a:prstGeom>
            <a:solidFill>
              <a:srgbClr val="00B050"/>
            </a:solidFill>
            <a:ln>
              <a:solidFill>
                <a:schemeClr val="accent3">
                  <a:lumMod val="50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8385173" y="4021134"/>
              <a:ext cx="1085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800" dirty="0" smtClean="0"/>
                <a:t>Дополнительные</a:t>
              </a:r>
              <a:br>
                <a:rPr lang="ru-RU" sz="800" dirty="0" smtClean="0"/>
              </a:br>
              <a:r>
                <a:rPr lang="ru-RU" sz="800" dirty="0" smtClean="0"/>
                <a:t>отраслевые</a:t>
              </a:r>
              <a:br>
                <a:rPr lang="ru-RU" sz="800" dirty="0" smtClean="0"/>
              </a:br>
              <a:r>
                <a:rPr lang="ru-RU" sz="800" dirty="0" smtClean="0"/>
                <a:t>требования ГК</a:t>
              </a:r>
              <a:endParaRPr lang="ru-RU" sz="800" dirty="0"/>
            </a:p>
          </p:txBody>
        </p:sp>
        <p:sp>
          <p:nvSpPr>
            <p:cNvPr id="128" name="Овал 127"/>
            <p:cNvSpPr/>
            <p:nvPr/>
          </p:nvSpPr>
          <p:spPr bwMode="auto">
            <a:xfrm>
              <a:off x="5997145" y="2535846"/>
              <a:ext cx="691576" cy="299146"/>
            </a:xfrm>
            <a:prstGeom prst="ellipse">
              <a:avLst/>
            </a:prstGeom>
            <a:ln>
              <a:headEnd type="none" w="lg" len="lg"/>
              <a:tailEnd type="none" w="lg" len="lg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2015 г.</a:t>
              </a:r>
            </a:p>
          </p:txBody>
        </p:sp>
        <p:sp>
          <p:nvSpPr>
            <p:cNvPr id="129" name="Овал 128"/>
            <p:cNvSpPr/>
            <p:nvPr/>
          </p:nvSpPr>
          <p:spPr bwMode="auto">
            <a:xfrm>
              <a:off x="6718931" y="1748997"/>
              <a:ext cx="691576" cy="299146"/>
            </a:xfrm>
            <a:prstGeom prst="ellipse">
              <a:avLst/>
            </a:prstGeom>
            <a:ln>
              <a:headEnd type="none" w="lg" len="lg"/>
              <a:tailEnd type="none" w="lg" len="lg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2017 г.</a:t>
              </a:r>
            </a:p>
          </p:txBody>
        </p:sp>
        <p:sp>
          <p:nvSpPr>
            <p:cNvPr id="130" name="Овал 129"/>
            <p:cNvSpPr/>
            <p:nvPr/>
          </p:nvSpPr>
          <p:spPr bwMode="auto">
            <a:xfrm>
              <a:off x="5294302" y="3196020"/>
              <a:ext cx="691576" cy="299146"/>
            </a:xfrm>
            <a:prstGeom prst="ellipse">
              <a:avLst/>
            </a:prstGeom>
            <a:ln>
              <a:headEnd type="none" w="lg" len="lg"/>
              <a:tailEnd type="none" w="lg" len="lg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2012 г.</a:t>
              </a:r>
            </a:p>
          </p:txBody>
        </p:sp>
        <p:sp>
          <p:nvSpPr>
            <p:cNvPr id="131" name="5-конечная звезда 130"/>
            <p:cNvSpPr/>
            <p:nvPr/>
          </p:nvSpPr>
          <p:spPr bwMode="auto">
            <a:xfrm>
              <a:off x="5115927" y="1736400"/>
              <a:ext cx="290775" cy="29077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C000"/>
              </a:solidFill>
              <a:headEnd type="none" w="lg" len="lg"/>
              <a:tailEnd type="none" w="lg" len="lg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2" name="5-конечная звезда 131"/>
            <p:cNvSpPr/>
            <p:nvPr/>
          </p:nvSpPr>
          <p:spPr bwMode="auto">
            <a:xfrm>
              <a:off x="4008086" y="5543219"/>
              <a:ext cx="290775" cy="29077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9933"/>
              </a:solidFill>
              <a:headEnd type="none" w="lg" len="lg"/>
              <a:tailEnd type="none" w="lg" len="lg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3" name="5-конечная звезда 132"/>
            <p:cNvSpPr/>
            <p:nvPr/>
          </p:nvSpPr>
          <p:spPr bwMode="auto">
            <a:xfrm>
              <a:off x="8892617" y="4425219"/>
              <a:ext cx="290775" cy="29077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9933"/>
              </a:solidFill>
              <a:headEnd type="none" w="lg" len="lg"/>
              <a:tailEnd type="none" w="lg" len="lg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4" name="5-конечная звезда 133"/>
            <p:cNvSpPr/>
            <p:nvPr/>
          </p:nvSpPr>
          <p:spPr bwMode="auto">
            <a:xfrm>
              <a:off x="4345349" y="5224020"/>
              <a:ext cx="173182" cy="173182"/>
            </a:xfrm>
            <a:prstGeom prst="star5">
              <a:avLst/>
            </a:prstGeom>
            <a:solidFill>
              <a:srgbClr val="0000FF"/>
            </a:solidFill>
            <a:ln>
              <a:solidFill>
                <a:schemeClr val="tx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5" name="5-конечная звезда 134"/>
            <p:cNvSpPr/>
            <p:nvPr/>
          </p:nvSpPr>
          <p:spPr bwMode="auto">
            <a:xfrm>
              <a:off x="4496635" y="5292980"/>
              <a:ext cx="173182" cy="173182"/>
            </a:xfrm>
            <a:prstGeom prst="star5">
              <a:avLst/>
            </a:prstGeom>
            <a:solidFill>
              <a:srgbClr val="00B050"/>
            </a:solidFill>
            <a:ln>
              <a:solidFill>
                <a:schemeClr val="accent3">
                  <a:lumMod val="50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6" name="5-конечная звезда 135"/>
            <p:cNvSpPr/>
            <p:nvPr/>
          </p:nvSpPr>
          <p:spPr bwMode="auto">
            <a:xfrm>
              <a:off x="4695877" y="4990329"/>
              <a:ext cx="173182" cy="173182"/>
            </a:xfrm>
            <a:prstGeom prst="star5">
              <a:avLst/>
            </a:prstGeom>
            <a:ln>
              <a:solidFill>
                <a:schemeClr val="tx1"/>
              </a:solidFill>
              <a:headEnd type="none" w="lg" len="lg"/>
              <a:tailEnd type="none" w="lg" len="lg"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7" name="5-конечная звезда 136"/>
            <p:cNvSpPr/>
            <p:nvPr/>
          </p:nvSpPr>
          <p:spPr bwMode="auto">
            <a:xfrm>
              <a:off x="4818729" y="4798680"/>
              <a:ext cx="173182" cy="173182"/>
            </a:xfrm>
            <a:prstGeom prst="star5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8" name="5-конечная звезда 137"/>
            <p:cNvSpPr/>
            <p:nvPr/>
          </p:nvSpPr>
          <p:spPr bwMode="auto">
            <a:xfrm>
              <a:off x="5629928" y="4484015"/>
              <a:ext cx="173182" cy="173182"/>
            </a:xfrm>
            <a:prstGeom prst="star5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9" name="5-конечная звезда 138"/>
            <p:cNvSpPr/>
            <p:nvPr/>
          </p:nvSpPr>
          <p:spPr bwMode="auto">
            <a:xfrm>
              <a:off x="6515539" y="4493262"/>
              <a:ext cx="173182" cy="173182"/>
            </a:xfrm>
            <a:prstGeom prst="star5">
              <a:avLst/>
            </a:prstGeom>
            <a:ln>
              <a:solidFill>
                <a:schemeClr val="tx1"/>
              </a:solidFill>
              <a:headEnd type="none" w="lg" len="lg"/>
              <a:tailEnd type="none" w="lg" len="lg"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0" name="5-конечная звезда 139"/>
            <p:cNvSpPr/>
            <p:nvPr/>
          </p:nvSpPr>
          <p:spPr bwMode="auto">
            <a:xfrm>
              <a:off x="7231594" y="4486893"/>
              <a:ext cx="173182" cy="173182"/>
            </a:xfrm>
            <a:prstGeom prst="star5">
              <a:avLst/>
            </a:prstGeom>
            <a:solidFill>
              <a:srgbClr val="00B050"/>
            </a:solidFill>
            <a:ln>
              <a:solidFill>
                <a:schemeClr val="accent3">
                  <a:lumMod val="50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1" name="5-конечная звезда 140"/>
            <p:cNvSpPr/>
            <p:nvPr/>
          </p:nvSpPr>
          <p:spPr bwMode="auto">
            <a:xfrm>
              <a:off x="7490375" y="4493262"/>
              <a:ext cx="173182" cy="173182"/>
            </a:xfrm>
            <a:prstGeom prst="star5">
              <a:avLst/>
            </a:prstGeom>
            <a:solidFill>
              <a:srgbClr val="0000FF"/>
            </a:solidFill>
            <a:ln>
              <a:solidFill>
                <a:schemeClr val="tx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2" name="5-конечная звезда 141"/>
            <p:cNvSpPr/>
            <p:nvPr/>
          </p:nvSpPr>
          <p:spPr bwMode="auto">
            <a:xfrm>
              <a:off x="5178570" y="3476977"/>
              <a:ext cx="173182" cy="173182"/>
            </a:xfrm>
            <a:prstGeom prst="star5">
              <a:avLst/>
            </a:prstGeom>
            <a:ln>
              <a:solidFill>
                <a:schemeClr val="tx1"/>
              </a:solidFill>
              <a:headEnd type="none" w="lg" len="lg"/>
              <a:tailEnd type="none" w="lg" len="lg"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3" name="5-конечная звезда 142"/>
            <p:cNvSpPr/>
            <p:nvPr/>
          </p:nvSpPr>
          <p:spPr bwMode="auto">
            <a:xfrm>
              <a:off x="5180003" y="3648603"/>
              <a:ext cx="173182" cy="173182"/>
            </a:xfrm>
            <a:prstGeom prst="star5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4" name="5-конечная звезда 143"/>
            <p:cNvSpPr/>
            <p:nvPr/>
          </p:nvSpPr>
          <p:spPr bwMode="auto">
            <a:xfrm>
              <a:off x="5175810" y="2725591"/>
              <a:ext cx="173182" cy="173182"/>
            </a:xfrm>
            <a:prstGeom prst="star5">
              <a:avLst/>
            </a:prstGeom>
            <a:solidFill>
              <a:srgbClr val="0000FF"/>
            </a:solidFill>
            <a:ln>
              <a:solidFill>
                <a:schemeClr val="tx2">
                  <a:lumMod val="7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5" name="5-конечная звезда 144"/>
            <p:cNvSpPr/>
            <p:nvPr/>
          </p:nvSpPr>
          <p:spPr bwMode="auto">
            <a:xfrm>
              <a:off x="5355239" y="2725591"/>
              <a:ext cx="173182" cy="173182"/>
            </a:xfrm>
            <a:prstGeom prst="star5">
              <a:avLst/>
            </a:prstGeom>
            <a:solidFill>
              <a:srgbClr val="00B050"/>
            </a:solidFill>
            <a:ln>
              <a:solidFill>
                <a:schemeClr val="accent3">
                  <a:lumMod val="50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6" name="5-конечная звезда 145"/>
            <p:cNvSpPr/>
            <p:nvPr/>
          </p:nvSpPr>
          <p:spPr bwMode="auto">
            <a:xfrm>
              <a:off x="8467725" y="2304529"/>
              <a:ext cx="290775" cy="29077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C000"/>
              </a:solidFill>
              <a:headEnd type="none" w="lg" len="lg"/>
              <a:tailEnd type="none" w="lg" len="lg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7" name="Прямоугольник 146"/>
            <p:cNvSpPr/>
            <p:nvPr/>
          </p:nvSpPr>
          <p:spPr>
            <a:xfrm>
              <a:off x="8758500" y="2304529"/>
              <a:ext cx="7778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 smtClean="0">
                  <a:solidFill>
                    <a:schemeClr val="accent6">
                      <a:lumMod val="50000"/>
                    </a:schemeClr>
                  </a:solidFill>
                </a:rPr>
                <a:t>— цель</a:t>
              </a:r>
              <a:endParaRPr lang="ru-RU" sz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7752914" y="1764113"/>
              <a:ext cx="774379" cy="2205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90488" indent="-90488">
                <a:lnSpc>
                  <a:spcPts val="1000"/>
                </a:lnSpc>
              </a:pPr>
              <a:r>
                <a:rPr lang="ru-RU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- АРМЗ</a:t>
              </a:r>
            </a:p>
          </p:txBody>
        </p:sp>
      </p:grpSp>
      <p:grpSp>
        <p:nvGrpSpPr>
          <p:cNvPr id="4" name="Группа 152"/>
          <p:cNvGrpSpPr/>
          <p:nvPr/>
        </p:nvGrpSpPr>
        <p:grpSpPr>
          <a:xfrm>
            <a:off x="179512" y="1124744"/>
            <a:ext cx="2921696" cy="4801314"/>
            <a:chOff x="236538" y="1628800"/>
            <a:chExt cx="3165171" cy="4801314"/>
          </a:xfrm>
        </p:grpSpPr>
        <p:sp>
          <p:nvSpPr>
            <p:cNvPr id="154" name="Прямоугольник 153"/>
            <p:cNvSpPr/>
            <p:nvPr/>
          </p:nvSpPr>
          <p:spPr>
            <a:xfrm>
              <a:off x="272480" y="1628800"/>
              <a:ext cx="3129229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endParaRPr lang="ru-RU" sz="1400" b="1" dirty="0">
                <a:solidFill>
                  <a:srgbClr val="003274"/>
                </a:solidFill>
              </a:endParaRPr>
            </a:p>
            <a:p>
              <a:pPr algn="ctr">
                <a:spcAft>
                  <a:spcPts val="600"/>
                </a:spcAft>
              </a:pPr>
              <a:r>
                <a:rPr lang="ru-RU" sz="1400" b="1" dirty="0" smtClean="0">
                  <a:solidFill>
                    <a:srgbClr val="003274"/>
                  </a:solidFill>
                </a:rPr>
                <a:t>Интеграция </a:t>
              </a:r>
              <a:r>
                <a:rPr lang="ru-RU" sz="1400" b="1" dirty="0">
                  <a:solidFill>
                    <a:srgbClr val="003274"/>
                  </a:solidFill>
                </a:rPr>
                <a:t>системы управления качеством </a:t>
              </a:r>
              <a:r>
                <a:rPr lang="ru-RU" sz="1400" b="1" dirty="0" smtClean="0">
                  <a:solidFill>
                    <a:srgbClr val="003274"/>
                  </a:solidFill>
                </a:rPr>
                <a:t>ГК</a:t>
              </a:r>
              <a:br>
                <a:rPr lang="ru-RU" sz="1400" b="1" dirty="0" smtClean="0">
                  <a:solidFill>
                    <a:srgbClr val="003274"/>
                  </a:solidFill>
                </a:rPr>
              </a:br>
              <a:r>
                <a:rPr lang="ru-RU" sz="1400" b="1" dirty="0" smtClean="0">
                  <a:solidFill>
                    <a:srgbClr val="003274"/>
                  </a:solidFill>
                </a:rPr>
                <a:t>по 3-м </a:t>
              </a:r>
              <a:r>
                <a:rPr lang="ru-RU" sz="1400" b="1" dirty="0" smtClean="0">
                  <a:solidFill>
                    <a:srgbClr val="003774"/>
                  </a:solidFill>
                </a:rPr>
                <a:t>направлениям</a:t>
              </a:r>
              <a:r>
                <a:rPr lang="en-US" sz="1400" b="1" dirty="0" smtClean="0">
                  <a:solidFill>
                    <a:srgbClr val="003774"/>
                  </a:solidFill>
                </a:rPr>
                <a:t/>
              </a:r>
              <a:br>
                <a:rPr lang="en-US" sz="1400" b="1" dirty="0" smtClean="0">
                  <a:solidFill>
                    <a:srgbClr val="003774"/>
                  </a:solidFill>
                </a:rPr>
              </a:br>
              <a:r>
                <a:rPr lang="ru-RU" sz="1400" b="1" dirty="0" smtClean="0">
                  <a:solidFill>
                    <a:srgbClr val="003274"/>
                  </a:solidFill>
                </a:rPr>
                <a:t>(</a:t>
              </a:r>
              <a:r>
                <a:rPr lang="ru-RU" sz="1400" b="1" dirty="0">
                  <a:solidFill>
                    <a:srgbClr val="003274"/>
                  </a:solidFill>
                </a:rPr>
                <a:t>3</a:t>
              </a:r>
              <a:r>
                <a:rPr lang="en-US" sz="1400" b="1" dirty="0">
                  <a:solidFill>
                    <a:srgbClr val="003274"/>
                  </a:solidFill>
                </a:rPr>
                <a:t>D</a:t>
              </a:r>
              <a:r>
                <a:rPr lang="ru-RU" sz="1400" b="1" dirty="0" smtClean="0">
                  <a:solidFill>
                    <a:srgbClr val="003274"/>
                  </a:solidFill>
                </a:rPr>
                <a:t>-модель):</a:t>
              </a:r>
            </a:p>
            <a:p>
              <a:pPr algn="ctr">
                <a:spcAft>
                  <a:spcPts val="600"/>
                </a:spcAft>
              </a:pPr>
              <a:endParaRPr lang="ru-RU" sz="1100" dirty="0" smtClean="0">
                <a:solidFill>
                  <a:srgbClr val="003274"/>
                </a:solidFill>
              </a:endParaRPr>
            </a:p>
            <a:p>
              <a:pPr marL="271463" algn="just">
                <a:spcAft>
                  <a:spcPts val="0"/>
                </a:spcAft>
              </a:pPr>
              <a:r>
                <a:rPr lang="ru-RU" sz="1100" b="1" i="1" dirty="0" smtClean="0">
                  <a:solidFill>
                    <a:srgbClr val="0000FF"/>
                  </a:solidFill>
                </a:rPr>
                <a:t>по </a:t>
              </a:r>
              <a:r>
                <a:rPr lang="ru-RU" sz="1100" b="1" i="1" dirty="0">
                  <a:solidFill>
                    <a:srgbClr val="0000FF"/>
                  </a:solidFill>
                </a:rPr>
                <a:t>уровням управления </a:t>
              </a:r>
              <a:r>
                <a:rPr lang="ru-RU" sz="1100" b="1" i="1" dirty="0" smtClean="0">
                  <a:solidFill>
                    <a:srgbClr val="0000FF"/>
                  </a:solidFill>
                </a:rPr>
                <a:t>системы </a:t>
              </a:r>
              <a:r>
                <a:rPr lang="ru-RU" sz="1100" b="1" i="1" dirty="0">
                  <a:solidFill>
                    <a:srgbClr val="0000FF"/>
                  </a:solidFill>
                </a:rPr>
                <a:t>управления </a:t>
              </a:r>
              <a:r>
                <a:rPr lang="ru-RU" sz="1100" b="1" i="1" dirty="0" smtClean="0">
                  <a:solidFill>
                    <a:srgbClr val="0000FF"/>
                  </a:solidFill>
                </a:rPr>
                <a:t>качеством:</a:t>
              </a:r>
            </a:p>
            <a:p>
              <a:pPr marL="442913" indent="-82550" algn="just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1100" dirty="0" smtClean="0">
                  <a:solidFill>
                    <a:srgbClr val="0000FF"/>
                  </a:solidFill>
                </a:rPr>
                <a:t>«система систем»</a:t>
              </a:r>
            </a:p>
            <a:p>
              <a:pPr marL="442913" indent="-82550" algn="just">
                <a:spcAft>
                  <a:spcPts val="1800"/>
                </a:spcAft>
                <a:buFont typeface="Arial" pitchFamily="34" charset="0"/>
                <a:buChar char="•"/>
              </a:pPr>
              <a:r>
                <a:rPr lang="ru-RU" sz="1100" dirty="0" smtClean="0">
                  <a:solidFill>
                    <a:srgbClr val="0000FF"/>
                  </a:solidFill>
                </a:rPr>
                <a:t>система менеджмента цепочек и сетей поставок  </a:t>
              </a:r>
              <a:endParaRPr lang="ru-RU" sz="1100" dirty="0">
                <a:solidFill>
                  <a:srgbClr val="0000FF"/>
                </a:solidFill>
              </a:endParaRPr>
            </a:p>
            <a:p>
              <a:pPr marL="271463">
                <a:spcAft>
                  <a:spcPts val="0"/>
                </a:spcAft>
              </a:pPr>
              <a:r>
                <a:rPr lang="ru-RU" sz="1100" b="1" i="1" dirty="0">
                  <a:solidFill>
                    <a:schemeClr val="accent2">
                      <a:lumMod val="75000"/>
                    </a:schemeClr>
                  </a:solidFill>
                </a:rPr>
                <a:t>по областям распространения системы управления </a:t>
              </a:r>
              <a:r>
                <a:rPr lang="ru-RU" sz="1100" b="1" i="1" dirty="0" smtClean="0">
                  <a:solidFill>
                    <a:schemeClr val="accent2">
                      <a:lumMod val="75000"/>
                    </a:schemeClr>
                  </a:solidFill>
                </a:rPr>
                <a:t>качеством:</a:t>
              </a:r>
            </a:p>
            <a:p>
              <a:pPr marL="442913" indent="-8255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1100" dirty="0" smtClean="0">
                  <a:solidFill>
                    <a:schemeClr val="accent2">
                      <a:lumMod val="75000"/>
                    </a:schemeClr>
                  </a:solidFill>
                </a:rPr>
                <a:t>качество для безопасности,</a:t>
              </a:r>
            </a:p>
            <a:p>
              <a:pPr marL="442913" indent="-8255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1100" dirty="0" smtClean="0">
                  <a:solidFill>
                    <a:schemeClr val="accent2">
                      <a:lumMod val="75000"/>
                    </a:schemeClr>
                  </a:solidFill>
                </a:rPr>
                <a:t>качество для потребителя,</a:t>
              </a:r>
            </a:p>
            <a:p>
              <a:pPr marL="442913" indent="-82550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1100" dirty="0" smtClean="0">
                  <a:solidFill>
                    <a:schemeClr val="accent2">
                      <a:lumMod val="75000"/>
                    </a:schemeClr>
                  </a:solidFill>
                </a:rPr>
                <a:t>качество для бизнеса</a:t>
              </a:r>
            </a:p>
            <a:p>
              <a:pPr marL="271463">
                <a:spcBef>
                  <a:spcPts val="1200"/>
                </a:spcBef>
                <a:spcAft>
                  <a:spcPts val="0"/>
                </a:spcAft>
              </a:pPr>
              <a:r>
                <a:rPr lang="ru-RU" sz="1100" b="1" i="1" dirty="0" smtClean="0">
                  <a:solidFill>
                    <a:schemeClr val="accent3">
                      <a:lumMod val="50000"/>
                    </a:schemeClr>
                  </a:solidFill>
                </a:rPr>
                <a:t>по моделям менеджмента, включая отраслевые требования к организациям, участвующим</a:t>
              </a:r>
              <a:br>
                <a:rPr lang="ru-RU" sz="1100" b="1" i="1" dirty="0" smtClean="0">
                  <a:solidFill>
                    <a:schemeClr val="accent3">
                      <a:lumMod val="50000"/>
                    </a:schemeClr>
                  </a:solidFill>
                </a:rPr>
              </a:br>
              <a:r>
                <a:rPr lang="ru-RU" sz="1100" b="1" i="1" dirty="0" smtClean="0">
                  <a:solidFill>
                    <a:schemeClr val="accent3">
                      <a:lumMod val="50000"/>
                    </a:schemeClr>
                  </a:solidFill>
                </a:rPr>
                <a:t>в ЖЦ ОИАЭ</a:t>
              </a:r>
            </a:p>
          </p:txBody>
        </p:sp>
        <p:sp>
          <p:nvSpPr>
            <p:cNvPr id="155" name="Прямоугольник 154"/>
            <p:cNvSpPr/>
            <p:nvPr/>
          </p:nvSpPr>
          <p:spPr bwMode="auto">
            <a:xfrm>
              <a:off x="274206" y="3147238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1</a:t>
              </a:r>
            </a:p>
          </p:txBody>
        </p:sp>
        <p:sp>
          <p:nvSpPr>
            <p:cNvPr id="156" name="Прямоугольник 155"/>
            <p:cNvSpPr/>
            <p:nvPr/>
          </p:nvSpPr>
          <p:spPr bwMode="auto">
            <a:xfrm>
              <a:off x="274206" y="4290246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2</a:t>
              </a: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57" name="Прямоугольник 156"/>
            <p:cNvSpPr/>
            <p:nvPr/>
          </p:nvSpPr>
          <p:spPr bwMode="auto">
            <a:xfrm>
              <a:off x="236538" y="5397202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3</a:t>
              </a: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76" name="5-конечная звезда 75"/>
          <p:cNvSpPr/>
          <p:nvPr/>
        </p:nvSpPr>
        <p:spPr bwMode="auto">
          <a:xfrm>
            <a:off x="6842377" y="1748042"/>
            <a:ext cx="159860" cy="173182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7" name="5-конечная звезда 76"/>
          <p:cNvSpPr/>
          <p:nvPr/>
        </p:nvSpPr>
        <p:spPr bwMode="auto">
          <a:xfrm>
            <a:off x="4711622" y="3825404"/>
            <a:ext cx="159860" cy="173182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8" name="5-конечная звезда 77"/>
          <p:cNvSpPr/>
          <p:nvPr/>
        </p:nvSpPr>
        <p:spPr bwMode="auto">
          <a:xfrm>
            <a:off x="4965181" y="4467944"/>
            <a:ext cx="159860" cy="173182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9" name="5-конечная звезда 78"/>
          <p:cNvSpPr/>
          <p:nvPr/>
        </p:nvSpPr>
        <p:spPr bwMode="auto">
          <a:xfrm>
            <a:off x="4536103" y="4782609"/>
            <a:ext cx="159860" cy="173182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Номер слайда 10"/>
          <p:cNvSpPr txBox="1">
            <a:spLocks/>
          </p:cNvSpPr>
          <p:nvPr/>
        </p:nvSpPr>
        <p:spPr bwMode="auto">
          <a:xfrm>
            <a:off x="8316416" y="6453336"/>
            <a:ext cx="822822" cy="37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E70E3D-4836-4EF0-B516-6BEB5881F69F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607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104695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Агрегация показателей качества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71546"/>
            <a:ext cx="3642377" cy="5166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99992" y="2492896"/>
            <a:ext cx="3563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Для уровня ГК «Росатом» определены: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Основные показатели качества продукции (работ, услуг)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Дополнительные (интегрированные) показатели качества продукции (работ, услуг)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7393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8012193"/>
              </p:ext>
            </p:extLst>
          </p:nvPr>
        </p:nvGraphicFramePr>
        <p:xfrm>
          <a:off x="142844" y="1406410"/>
          <a:ext cx="8715438" cy="1660140"/>
        </p:xfrm>
        <a:graphic>
          <a:graphicData uri="http://schemas.openxmlformats.org/drawingml/2006/table">
            <a:tbl>
              <a:tblPr/>
              <a:tblGrid>
                <a:gridCol w="3143272"/>
                <a:gridCol w="1000132"/>
                <a:gridCol w="857256"/>
                <a:gridCol w="785818"/>
                <a:gridCol w="1071570"/>
                <a:gridCol w="857256"/>
                <a:gridCol w="1000134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ДОБЫЧА - Дивизион «АРМЗ»</a:t>
                      </a:r>
                      <a:endParaRPr lang="ru-RU" sz="1100" b="1" i="0" u="none" strike="noStrike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Текущие показатели </a:t>
                      </a:r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Целевое 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значение</a:t>
                      </a:r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Норма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fontAlgn="b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Предупреждение 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Тревога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7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Норма</a:t>
                      </a:r>
                    </a:p>
                    <a:p>
                      <a:pPr algn="ctr" fontAlgn="b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Предупреждение </a:t>
                      </a:r>
                    </a:p>
                    <a:p>
                      <a:pPr algn="ctr" fontAlgn="b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Тревога</a:t>
                      </a:r>
                    </a:p>
                    <a:p>
                      <a:pPr algn="ctr" fontAlgn="b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797"/>
                    </a:solidFill>
                  </a:tcPr>
                </a:tc>
              </a:tr>
              <a:tr h="45859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Природный уран в закиси-окиси, % партий, соответствующих ТУ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Выше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97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ниже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97%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5859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Природный уран в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желтом </a:t>
                      </a:r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кеке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 % партий, соответствующих ТУ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Выше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 97 до 99%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ниже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97%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0658751"/>
              </p:ext>
            </p:extLst>
          </p:nvPr>
        </p:nvGraphicFramePr>
        <p:xfrm>
          <a:off x="142844" y="3049484"/>
          <a:ext cx="8715437" cy="1293752"/>
        </p:xfrm>
        <a:graphic>
          <a:graphicData uri="http://schemas.openxmlformats.org/drawingml/2006/table">
            <a:tbl>
              <a:tblPr/>
              <a:tblGrid>
                <a:gridCol w="3143272"/>
                <a:gridCol w="1034360"/>
                <a:gridCol w="864338"/>
                <a:gridCol w="744508"/>
                <a:gridCol w="1000132"/>
                <a:gridCol w="992429"/>
                <a:gridCol w="936398"/>
              </a:tblGrid>
              <a:tr h="22695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КОНВЕРСИЯ И ОБОГАЩЕНИЕ - Дивизион «ТВЭЛ»</a:t>
                      </a:r>
                      <a:endParaRPr lang="ru-RU" sz="9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Текущие показатели </a:t>
                      </a:r>
                      <a:endParaRPr lang="ru-RU" sz="1100" b="1" i="0" u="none" strike="noStrike" kern="1200" baseline="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Целевое</a:t>
                      </a:r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676">
                <a:tc>
                  <a:txBody>
                    <a:bodyPr/>
                    <a:lstStyle/>
                    <a:p>
                      <a:pPr marL="180975" indent="0" algn="l" fontAlgn="t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ОУП, % партий, соответствующих требованиям заказчика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Ниже 100% до 98%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Ниже 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98%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4767">
                <a:tc>
                  <a:txBody>
                    <a:bodyPr/>
                    <a:lstStyle/>
                    <a:p>
                      <a:pPr marL="180975" indent="0" algn="l" fontAlgn="t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Уровень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отказов ГЦ при 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эксплуатации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во время гарантийного периода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Ниже 0,5%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От 0,5% до 0,7%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Выше 0,7%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9346">
                <a:tc>
                  <a:txBody>
                    <a:bodyPr/>
                    <a:lstStyle/>
                    <a:p>
                      <a:pPr marL="180975" indent="0" algn="l" fontAlgn="t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Уровень 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несоответствий и отказов ГЦ, поставленных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на предприятия в РФ 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(входной контроль,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монтаж, ПНР)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Ниже 0,3%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От 0,3% до 0,5%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Выше 0,5%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7267709"/>
              </p:ext>
            </p:extLst>
          </p:nvPr>
        </p:nvGraphicFramePr>
        <p:xfrm>
          <a:off x="142844" y="4335368"/>
          <a:ext cx="8715433" cy="1325880"/>
        </p:xfrm>
        <a:graphic>
          <a:graphicData uri="http://schemas.openxmlformats.org/drawingml/2006/table">
            <a:tbl>
              <a:tblPr/>
              <a:tblGrid>
                <a:gridCol w="3143272"/>
                <a:gridCol w="1000132"/>
                <a:gridCol w="857256"/>
                <a:gridCol w="785818"/>
                <a:gridCol w="1000132"/>
                <a:gridCol w="1000132"/>
                <a:gridCol w="928691"/>
              </a:tblGrid>
              <a:tr h="12096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ФАБРИКАЦИЯ - Дивизион «ТВЭЛ»</a:t>
                      </a:r>
                      <a:endParaRPr lang="ru-RU" sz="1100" b="1" i="0" u="none" strike="noStrike" baseline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Текущие показатели </a:t>
                      </a:r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797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Целевое </a:t>
                      </a:r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79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797"/>
                    </a:solidFill>
                  </a:tcPr>
                </a:tc>
              </a:tr>
              <a:tr h="269497">
                <a:tc>
                  <a:txBody>
                    <a:bodyPr/>
                    <a:lstStyle/>
                    <a:p>
                      <a:pPr marL="180975" indent="0" algn="l" fontAlgn="t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Количество негерметичных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ТВС при эксплуатации в РФ/ за рубежом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Лучше предыдущего периода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Хуже предыдущего периода до 10%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Хуже предыдущего периода более 10%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4503">
                <a:tc>
                  <a:txBody>
                    <a:bodyPr/>
                    <a:lstStyle/>
                    <a:p>
                      <a:pPr marL="180975" indent="0" algn="l" fontAlgn="ctr"/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Количество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возвратов/претензий 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продукции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от 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представителей </a:t>
                      </a:r>
                      <a:r>
                        <a:rPr lang="ru-RU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Заказчика/Потребителя (</a:t>
                      </a:r>
                      <a:r>
                        <a:rPr lang="ru-RU" sz="1000" b="1" i="0" u="none" strike="noStrike" baseline="0" dirty="0" err="1">
                          <a:solidFill>
                            <a:srgbClr val="000000"/>
                          </a:solidFill>
                          <a:latin typeface="Calibri"/>
                        </a:rPr>
                        <a:t>шт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ru-RU" sz="10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9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Хуже предыдущего периода до 10%</a:t>
                      </a:r>
                      <a:r>
                        <a:rPr lang="ru-RU" sz="9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Хуже предыдущего периода более 10% </a:t>
                      </a:r>
                      <a:r>
                        <a:rPr lang="ru-RU" sz="9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i="0" u="none" strike="noStrike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215074" y="2549418"/>
            <a:ext cx="2428892" cy="28575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5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1050" b="1" dirty="0" smtClean="0">
                <a:solidFill>
                  <a:srgbClr val="0070C0"/>
                </a:solidFill>
              </a:rPr>
              <a:t>КУДА ХОТИМ ПРИЙТИ</a:t>
            </a:r>
          </a:p>
          <a:p>
            <a:pPr algn="ctr"/>
            <a:endParaRPr lang="ru-RU" sz="1050" b="1" dirty="0" smtClean="0">
              <a:solidFill>
                <a:srgbClr val="0070C0"/>
              </a:solidFill>
            </a:endParaRPr>
          </a:p>
          <a:p>
            <a:pPr marL="85725">
              <a:buFont typeface="Arial" pitchFamily="34" charset="0"/>
              <a:buChar char="•"/>
            </a:pPr>
            <a:r>
              <a:rPr lang="ru-RU" sz="1050" b="1" dirty="0" smtClean="0">
                <a:solidFill>
                  <a:srgbClr val="0070C0"/>
                </a:solidFill>
              </a:rPr>
              <a:t> Разработка целевых показателей ( далее - ЦП)  </a:t>
            </a:r>
          </a:p>
          <a:p>
            <a:pPr marL="85725"/>
            <a:r>
              <a:rPr lang="ru-RU" sz="1050" b="1" dirty="0" smtClean="0">
                <a:solidFill>
                  <a:srgbClr val="0070C0"/>
                </a:solidFill>
              </a:rPr>
              <a:t>                        отв. УК Дивизиона</a:t>
            </a:r>
          </a:p>
          <a:p>
            <a:pPr marL="85725"/>
            <a:endParaRPr lang="ru-RU" sz="1050" b="1" dirty="0" smtClean="0">
              <a:solidFill>
                <a:srgbClr val="0070C0"/>
              </a:solidFill>
            </a:endParaRPr>
          </a:p>
          <a:p>
            <a:pPr marL="85725">
              <a:buFont typeface="Arial" pitchFamily="34" charset="0"/>
              <a:buChar char="•"/>
            </a:pPr>
            <a:r>
              <a:rPr lang="ru-RU" sz="1050" b="1" dirty="0" smtClean="0">
                <a:solidFill>
                  <a:srgbClr val="0070C0"/>
                </a:solidFill>
              </a:rPr>
              <a:t> Рассмотрение и согласование  ЦП с соответствующими подразделениями ГК </a:t>
            </a:r>
          </a:p>
          <a:p>
            <a:pPr marL="85725"/>
            <a:r>
              <a:rPr lang="ru-RU" sz="1050" b="1" dirty="0" smtClean="0">
                <a:solidFill>
                  <a:srgbClr val="0070C0"/>
                </a:solidFill>
              </a:rPr>
              <a:t>	отв. УК ГК</a:t>
            </a:r>
          </a:p>
          <a:p>
            <a:pPr marL="85725"/>
            <a:endParaRPr lang="ru-RU" sz="1050" b="1" dirty="0" smtClean="0">
              <a:solidFill>
                <a:srgbClr val="0070C0"/>
              </a:solidFill>
            </a:endParaRPr>
          </a:p>
          <a:p>
            <a:pPr marL="85725">
              <a:buFont typeface="Arial" pitchFamily="34" charset="0"/>
              <a:buChar char="•"/>
            </a:pPr>
            <a:r>
              <a:rPr lang="ru-RU" sz="1050" b="1" dirty="0" smtClean="0">
                <a:solidFill>
                  <a:srgbClr val="0070C0"/>
                </a:solidFill>
              </a:rPr>
              <a:t> Утверждение ЦП первым заместителем генерального директора ГК Локшиным  А.М.</a:t>
            </a:r>
          </a:p>
          <a:p>
            <a:pPr marL="85725">
              <a:buFont typeface="Arial" pitchFamily="34" charset="0"/>
              <a:buChar char="•"/>
            </a:pPr>
            <a:endParaRPr lang="ru-RU" sz="1050" b="1" dirty="0" smtClean="0">
              <a:solidFill>
                <a:srgbClr val="0070C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4624"/>
            <a:ext cx="8101013" cy="86409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Принцип установления </a:t>
            </a:r>
            <a:r>
              <a:rPr lang="ru-RU" dirty="0" smtClean="0">
                <a:solidFill>
                  <a:srgbClr val="0070C0"/>
                </a:solidFill>
              </a:rPr>
              <a:t>целевых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значений показателей качества МАКП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0" name="Номер слайда 1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0070C0"/>
                </a:solidFill>
              </a:rPr>
              <a:pPr/>
              <a:t>41</a:t>
            </a:fld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86537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Каждый показатель качества МАКП должен иметь шкалу оценки!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Критерии оценки показателей качества продукции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42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" name="Picture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3203" y="5277968"/>
            <a:ext cx="3485722" cy="248987"/>
          </a:xfrm>
          <a:prstGeom prst="rect">
            <a:avLst/>
          </a:prstGeom>
        </p:spPr>
      </p:pic>
      <p:pic>
        <p:nvPicPr>
          <p:cNvPr id="8" name="Picture 3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4892" y="2310530"/>
            <a:ext cx="4471123" cy="2918750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H="1" flipV="1">
            <a:off x="4600483" y="5085264"/>
            <a:ext cx="1195653" cy="288032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40152" y="5373296"/>
            <a:ext cx="2520280" cy="76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Динамика за 5 кварталов (можно сравнить с таким же периодом прошлого года)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084168" y="3021903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Зоны оценки показателя:</a:t>
            </a:r>
          </a:p>
          <a:p>
            <a:r>
              <a:rPr lang="ru-RU" sz="1400" dirty="0" smtClean="0"/>
              <a:t>Нормальная (зеленая)</a:t>
            </a:r>
          </a:p>
          <a:p>
            <a:r>
              <a:rPr lang="ru-RU" sz="1400" dirty="0" smtClean="0"/>
              <a:t>Наблюдения (желтая)</a:t>
            </a:r>
          </a:p>
          <a:p>
            <a:r>
              <a:rPr lang="ru-RU" sz="1400" dirty="0" smtClean="0"/>
              <a:t>Вмешательства (красная)</a:t>
            </a:r>
            <a:endParaRPr lang="ru-RU" sz="14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4716015" y="3498956"/>
            <a:ext cx="1349886" cy="144016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4716015" y="2708920"/>
            <a:ext cx="1349886" cy="934052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4716015" y="2564904"/>
            <a:ext cx="1349886" cy="1078068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65924" y="1363169"/>
            <a:ext cx="3003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Целевое значение показателя</a:t>
            </a:r>
            <a:endParaRPr lang="ru-RU" sz="14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1455143" y="1599612"/>
            <a:ext cx="597827" cy="965292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68074" y="4452126"/>
            <a:ext cx="3003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Цвет линии отображает динамику</a:t>
            </a:r>
            <a:endParaRPr lang="ru-RU" sz="1400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 flipV="1">
            <a:off x="3707904" y="3175946"/>
            <a:ext cx="1756675" cy="1417438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37144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Связь данных мониторинга и управленческих решений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47A1B3-9C7A-48CB-AA73-BC5E7D0A26DD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43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700808"/>
            <a:ext cx="25603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Управленческое решение в области качества продукции (работ, услуг)</a:t>
            </a:r>
            <a:endParaRPr lang="ru-RU" sz="1400" dirty="0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3131840" y="1890120"/>
            <a:ext cx="1440160" cy="360040"/>
          </a:xfrm>
          <a:prstGeom prst="strip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влияет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608138" y="1412776"/>
            <a:ext cx="2560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Показатель качества 1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4608138" y="1926039"/>
            <a:ext cx="2560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Показатель качества 2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4608138" y="2386543"/>
            <a:ext cx="2560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Показатель качества 3</a:t>
            </a:r>
            <a:endParaRPr lang="ru-RU" sz="1400" dirty="0"/>
          </a:p>
        </p:txBody>
      </p:sp>
      <p:sp>
        <p:nvSpPr>
          <p:cNvPr id="14" name="Штриховая стрелка вправо 13"/>
          <p:cNvSpPr/>
          <p:nvPr/>
        </p:nvSpPr>
        <p:spPr>
          <a:xfrm rot="309098">
            <a:off x="3151835" y="2268795"/>
            <a:ext cx="1440160" cy="360040"/>
          </a:xfrm>
          <a:prstGeom prst="strip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влияет</a:t>
            </a:r>
            <a:endParaRPr lang="ru-RU" sz="1400" dirty="0"/>
          </a:p>
        </p:txBody>
      </p:sp>
      <p:sp>
        <p:nvSpPr>
          <p:cNvPr id="15" name="Штриховая стрелка вправо 14"/>
          <p:cNvSpPr/>
          <p:nvPr/>
        </p:nvSpPr>
        <p:spPr>
          <a:xfrm rot="21238519">
            <a:off x="3137630" y="1520788"/>
            <a:ext cx="1440160" cy="360040"/>
          </a:xfrm>
          <a:prstGeom prst="strip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влияет</a:t>
            </a:r>
            <a:endParaRPr lang="ru-RU" sz="1400" dirty="0"/>
          </a:p>
        </p:txBody>
      </p:sp>
      <p:sp>
        <p:nvSpPr>
          <p:cNvPr id="16" name="Прямоугольная выноска 15"/>
          <p:cNvSpPr/>
          <p:nvPr/>
        </p:nvSpPr>
        <p:spPr>
          <a:xfrm rot="10800000">
            <a:off x="2332234" y="2620040"/>
            <a:ext cx="1612689" cy="1010881"/>
          </a:xfrm>
          <a:prstGeom prst="wedgeRectCallou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308817" y="2615259"/>
            <a:ext cx="1636106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Если решение не влияет на показатель, значит это решение ни в области качества продукции (работ, услуг)</a:t>
            </a:r>
            <a:endParaRPr lang="ru-RU" sz="1000" dirty="0"/>
          </a:p>
        </p:txBody>
      </p:sp>
      <p:pic>
        <p:nvPicPr>
          <p:cNvPr id="1026" name="Picture 2" descr="C:\Users\Andrey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125481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вал 17"/>
          <p:cNvSpPr/>
          <p:nvPr/>
        </p:nvSpPr>
        <p:spPr>
          <a:xfrm>
            <a:off x="1857356" y="1906901"/>
            <a:ext cx="3980589" cy="360041"/>
          </a:xfrm>
          <a:prstGeom prst="ellipse">
            <a:avLst/>
          </a:prstGeom>
          <a:solidFill>
            <a:srgbClr val="F8BFAA">
              <a:alpha val="50196"/>
            </a:srgb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flipH="1" flipV="1">
            <a:off x="2627784" y="1446204"/>
            <a:ext cx="256054" cy="4798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603683" y="1091616"/>
            <a:ext cx="1936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>
                <a:solidFill>
                  <a:schemeClr val="accent1">
                    <a:lumMod val="75000"/>
                  </a:schemeClr>
                </a:solidFill>
              </a:rPr>
              <a:t>о</a:t>
            </a:r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</a:rPr>
              <a:t>сновное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</a:rPr>
              <a:t>влияние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Стрелка углом 22"/>
          <p:cNvSpPr/>
          <p:nvPr/>
        </p:nvSpPr>
        <p:spPr>
          <a:xfrm rot="5400000">
            <a:off x="6759803" y="2249309"/>
            <a:ext cx="1008112" cy="487174"/>
          </a:xfrm>
          <a:prstGeom prst="ben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86093" y="4797152"/>
            <a:ext cx="2560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Предлагающий решение определяет плановое значение показателя к определенному сроку</a:t>
            </a:r>
            <a:endParaRPr lang="ru-RU" sz="1400" dirty="0"/>
          </a:p>
        </p:txBody>
      </p:sp>
      <p:sp>
        <p:nvSpPr>
          <p:cNvPr id="24" name="Стрелка вправо 23"/>
          <p:cNvSpPr/>
          <p:nvPr/>
        </p:nvSpPr>
        <p:spPr>
          <a:xfrm rot="10800000">
            <a:off x="4572000" y="5116687"/>
            <a:ext cx="1727413" cy="31503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940" y="5028115"/>
            <a:ext cx="3049687" cy="723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016021" y="4649481"/>
            <a:ext cx="322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Реестр управленческих решений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322648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44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5877272"/>
            <a:ext cx="80301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Введен приказом 1/448-П от 14.05.2014. Отменен приказ 1/373-П от 29.04.2011.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6453336"/>
            <a:ext cx="216024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5"/>
          <p:cNvSpPr>
            <a:spLocks noChangeArrowheads="1"/>
          </p:cNvSpPr>
          <p:nvPr/>
        </p:nvSpPr>
        <p:spPr bwMode="auto">
          <a:xfrm>
            <a:off x="251520" y="0"/>
            <a:ext cx="7848872" cy="9087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noAutofit/>
          </a:bodyPr>
          <a:lstStyle/>
          <a:p>
            <a:pPr lvl="0" algn="ctr">
              <a:defRPr/>
            </a:pP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+mn-cs"/>
              </a:rPr>
              <a:t>Производственный контроль достижения целей в области качества. Регламент процесса мониторинга достижения целей в области качества</a:t>
            </a:r>
          </a:p>
        </p:txBody>
      </p:sp>
      <p:graphicFrame>
        <p:nvGraphicFramePr>
          <p:cNvPr id="19" name="Схема 18"/>
          <p:cNvGraphicFramePr/>
          <p:nvPr/>
        </p:nvGraphicFramePr>
        <p:xfrm>
          <a:off x="323528" y="1052736"/>
          <a:ext cx="835292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21003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45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85992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Приложение 3.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Основная текущая деятельность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Управления качеством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Госкорпорации «Росатом»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Нормативные документы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46</a:t>
            </a:fld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9" y="1142984"/>
          <a:ext cx="8643999" cy="4829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500726"/>
                <a:gridCol w="2571769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документа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ПОЛОЖЕНИЕ О СИСТЕМЕ УПРАВЛЕНИЯ КАЧЕСТВОМ ПРОДУКЦИИ, РАБОТ И УСЛУГ, ПОСТАВЛЯЕМЫХ НА ОИАЭ В ГОСКОРПОРАЦИИ «РОСАТОМ»</a:t>
                      </a:r>
                      <a:endParaRPr lang="ru-RU" sz="1200" b="1" u="none" cap="none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30.03.2011 № 1/247-П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МЕРАХ ПО КООРДИНАЦИИ РАБОТ В СФЕРЕ УПРАВЛЕНИЯ КАЧЕСТВОМ, ТЕХНИЧЕСКОМУ РЕГУЛИРОВАНИЮ И МЕТРОЛОГИИ В ГОСКОРПОРАЦИИ «РОСАТОМ»</a:t>
                      </a:r>
                      <a:endParaRPr lang="ru-RU" sz="1200" b="1" cap="none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 от 26.05.2011 № 1/439-П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Политика в области качества  Государственной КОРПОРАЦИИ по атомной энергии«РОСАТОМ» ПРИ ИСПОЛЬЗОВАНИИ АТОМНОЙ ЭНЕРГИИ В МИРНЫХ ЦЕЛЯХ</a:t>
                      </a:r>
                      <a:endParaRPr lang="ru-RU" sz="1200" b="1" cap="none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28.08.2012 № 1/787-П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ПОЛОЖЕНИЕ О ДЕПАРТАМЕНТЕ РАЗВИТИЯ ПРОИЗВОДСТВА</a:t>
                      </a:r>
                      <a:endParaRPr lang="ru-RU" sz="1200" b="1" cap="none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22.10.2012 № 1/975-П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КОНЦЕПЦИЯ СИСТЕМЫ УПРАВЛЕНИЯ КАЧЕСТВОМ ГОСКОРПОРАЦИИ «РОСАТОМ»  В ГРАЖДАНСКОЙ ЧАСТИ ОТРАСЛИ</a:t>
                      </a:r>
                      <a:endParaRPr lang="ru-RU" sz="1200" b="1" cap="none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Протокол</a:t>
                      </a:r>
                      <a:r>
                        <a:rPr lang="ru-RU" sz="12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заседания управляющего совета проекта «Создание системы управления качеством Госкорпорации «Росатом»» от 16.01.2013 № 7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ВНЕСЕНИИ ИЗМЕНЕНИЙ В П</a:t>
                      </a:r>
                      <a:r>
                        <a:rPr lang="ru-RU" sz="1200" b="1" kern="1200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РИКАЗ ГОСКОРПОРАЦИИ «РОСАТОМ» ОТ 28.08.2012 № 1/787-П (ОТМЕНА ОТЧЕТНОСТИ)</a:t>
                      </a:r>
                      <a:endParaRPr lang="ru-RU" sz="1200" b="1" cap="none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02.04.2013 № 1/340-П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cap="none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ПОЛОЖЕНИЕ ОБ ОТРАСЛЕВОЙ ГОЛОВНОЙ МАТЕРИАЛОВЕДЧЕСКОЙ ОРГАНИЗАЦИИ</a:t>
                      </a:r>
                      <a:endParaRPr lang="ru-RU" sz="1200" b="1" cap="none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21.11.2013 № 1/1255-П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Нормативные документы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47</a:t>
            </a:fld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9" y="1142984"/>
          <a:ext cx="8643999" cy="428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500726"/>
                <a:gridCol w="2571769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документа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 УТВЕРЖДЕНИИ ЕДИНЫХ ОТРАСЛЕВЫХ МЕТОДИЧЕСКИХ РЕКОМЕНДАЦИЙ ПО ПРИМЕНЕНИЮ ТИПОВЫХ ФОРМ ТЕХНИЧЕСКИХ ЗАДАНИЙ ДЛЯ ОБЕСПЕЧЕНИЯ ЗАКУПОК ПРОДУКЦИИ В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СООТВЕТСТВИИ С ТРЕБОВАНИЯМИ ЕДИНОГО ОТРАСЛЕВОГО СТАНДАРТА ЗАКУПОК (ПОЛОЖЕНИЕ О ЗАКУПКЕ) ГОСКОРПОРАЦИИ «РОСАТОМ»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02.07.2013 № 1/702-П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ФУНКЦИОНАЛЬНОМ РУКОВОДСТВЕ ДЕЯТЕЛЬНОСТЬЮ В СОСТАВЕ ОТРАСЛЕВОЙ ФУНКЦИИ «УПРАВЛЕНИЕ КАЧЕСТВОМ» И «УПРАВЛЕНИЕ РАЗВИТИЕМ ПРОИЗВОДСТВА» В ОРГАНИЗАЦИЯХ ГОСКОРПОРАЦИИ «РОСАТОМ»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12.07.2013 № 1/743-П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cap="all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Временный Порядок проверки готовности производства к изготовлению продукции для атомных станций Госкорпорации «РОСАТОМ»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31.07.2013 № 1/803-П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ПРИЗНАНИИ УТРАТИВШИМ СИЛУ ПРИКАЗА ГОСКОРПОРАЦИИ «РОСАТОМ» ОТ 26.05.2011 №1/439-П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(ОТМЕНА СОВЕТА)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13.08.2013 № 1/845-П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ВРЕМЕННЫЙ ПОРЯДОК ПРОВЕДЕНИЯ ПРИЕМОЧНЫХ ИНСПЕКЦИЙ В ОРГАНИЗАЦИЯХ-ИЗГОТОВИТЕЛЯХ ОБОРУДОВАНИЯ 1, 2 И 3 КЛАССОВ БЕЗОПАСНОСТИ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27.09.2013 № 1/1036-П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Нормативные документы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48</a:t>
            </a:fld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9" y="1142984"/>
          <a:ext cx="8643999" cy="4920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500726"/>
                <a:gridCol w="2571769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документа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ВРЕМЕННАЯ ИНСТРУКЦИЯ ПО ОФОРМЛЕНИЮ ПАСПОРТА СОСУДА АТОМНОЙ ЭНЕРГЕТИЧЕСКОЙ УСТАНОВКИ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29.11.2013 № 1/1311-П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ВРЕМЕННАЯ ИНСТРУКЦИЯ ПО ОФОРМЛЕНИЮ ПАСПОРТА НАСОСА АТОМНОЙ ЭНЕРГЕТИЧЕСКОЙ УСТАНОВКИ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29.11.2013 № 1/1311-П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ВРЕМЕННАЯ ИНСТРУКЦИЯ ПО ОФОРМЛЕНИЮ ПАСПОРТА ТРУБОПРОВОДА АТОМНОЙ ЭНЕРГЕТИЧЕСКОЙ УСТАНОВКИ</a:t>
                      </a:r>
                    </a:p>
                    <a:p>
                      <a:pPr algn="just"/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29.11.2013 № 1/1311-П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ВРЕМЕННАЯ ИНСТРУКЦИЯ ПО ОФОРМЛЕНИЮ СВИДЕТЕЛЬСТВА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 ИЗГОТОВЛЕНИИ ДЕТАЛЕЙ И СБОРОЧНЫХ ЕДИНИЦ ТРУБОПРОВОДОВ АТОМНОЙ ЭНЕРГЕТИЧЕСКОЙ УСТАНОВКИ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29.11.2013 № 1/1311-П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ВРЕМЕННАЯ ИНСТРУКЦИЯ ПО ОФОРМЛЕНИЮ ПАСПОРТА НА ТРУБОПРОВОДНУЮ АРМАТУРУ ДЛЯ АЭС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29.11.2013 № 1/1311-П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ВРЕМЕННЫЙ ПОРЯДОК ПО УПРАВЛЕНИЮ НЕСООТВЕТСТВИЯМИ ПРОДУКЦИИ 1, 2, 3 КЛАССА БЕЗОПАСНОСТИ, ПОСТУПАЮЩЕЙ НА ПЛОЩАДКИ АТОМНЫХ ЭНЕРГЕТИЧЕСКИХ УСТАНОВОК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26.12.2013 № 1/1436-П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ВРЕМЕННЫЙ ПОРЯДОК ПРОВЕДЕНИЯ ВХОДНОГО КОНТРОЛЯ ПРОДУКЦИИ 1, 2, 3 КЛАССОВ БЕЗОПАСНОСТИ НА ПЛОЩАДКЕ АТОМНОЙ ЭНЕРГЕТИЧЕСКОЙ УСТАНОВКИ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26.12.2013 № 1/1437-П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СТРУКТУРА ГРУППЫ БИЗНЕС-ПРОЦЕССОВ «УПРАВЛЕНИЕ КАЧЕСТВОМ»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27.12.2013 № 1/1455-П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Нормативные документы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49</a:t>
            </a:fld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9" y="1142984"/>
          <a:ext cx="8643999" cy="4112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500726"/>
                <a:gridCol w="2571769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документа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cap="all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 утверждении Единого отраслевого регламента процесса мониторинга достижения целей в области качества</a:t>
                      </a:r>
                      <a:endParaRPr lang="ru-RU" sz="1200" b="1" cap="all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14.05.2014 № 1/448-П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kern="1200" cap="all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внесении изменений в приказ Госкорпорации «Росатом» от 22.10.2012 № 1/975-П (Внесение изменений в Положение о Департаменте развития производства)</a:t>
                      </a:r>
                      <a:endParaRPr lang="ru-RU" sz="1200" b="1" cap="all" baseline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Госкорпорации «Росатом» от 15.05.2014 № 1/451-П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6754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2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5" y="111780"/>
            <a:ext cx="7858180" cy="705430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Применяемые подходы </a:t>
            </a:r>
            <a:r>
              <a:rPr lang="ru-RU" sz="1800" dirty="0">
                <a:solidFill>
                  <a:srgbClr val="0070C0"/>
                </a:solidFill>
              </a:rPr>
              <a:t>к </a:t>
            </a:r>
            <a:r>
              <a:rPr lang="ru-RU" sz="1800" dirty="0" smtClean="0">
                <a:solidFill>
                  <a:srgbClr val="0070C0"/>
                </a:solidFill>
              </a:rPr>
              <a:t>интеграции</a:t>
            </a:r>
            <a:endParaRPr lang="ru-RU" sz="1800" dirty="0">
              <a:solidFill>
                <a:srgbClr val="0070C0"/>
              </a:solidFill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0" y="1408901"/>
            <a:ext cx="9144000" cy="4755879"/>
            <a:chOff x="231252" y="1408901"/>
            <a:chExt cx="9450911" cy="4755879"/>
          </a:xfrm>
        </p:grpSpPr>
        <p:sp>
          <p:nvSpPr>
            <p:cNvPr id="30" name="Rectangle 134"/>
            <p:cNvSpPr/>
            <p:nvPr>
              <p:custDataLst>
                <p:tags r:id="rId1"/>
              </p:custDataLst>
            </p:nvPr>
          </p:nvSpPr>
          <p:spPr bwMode="auto">
            <a:xfrm>
              <a:off x="6511925" y="1433158"/>
              <a:ext cx="3051427" cy="4699751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noFill/>
            </a:ln>
          </p:spPr>
          <p:txBody>
            <a:bodyPr lIns="72000" tIns="91440" rIns="0" bIns="9144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000" kern="0" dirty="0"/>
            </a:p>
          </p:txBody>
        </p:sp>
        <p:sp>
          <p:nvSpPr>
            <p:cNvPr id="31" name="Pentagon 127"/>
            <p:cNvSpPr/>
            <p:nvPr>
              <p:custDataLst>
                <p:tags r:id="rId2"/>
              </p:custDataLst>
            </p:nvPr>
          </p:nvSpPr>
          <p:spPr bwMode="auto">
            <a:xfrm>
              <a:off x="3347604" y="1433158"/>
              <a:ext cx="3057252" cy="4699752"/>
            </a:xfrm>
            <a:prstGeom prst="homePlate">
              <a:avLst>
                <a:gd name="adj" fmla="val 0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lIns="72000" tIns="91440" rIns="0" bIns="91440" anchor="ctr"/>
            <a:lstStyle/>
            <a:p>
              <a:endParaRPr lang="en-GB" sz="1000" dirty="0"/>
            </a:p>
          </p:txBody>
        </p:sp>
        <p:sp>
          <p:nvSpPr>
            <p:cNvPr id="32" name="Заголовок 1"/>
            <p:cNvSpPr txBox="1">
              <a:spLocks/>
            </p:cNvSpPr>
            <p:nvPr/>
          </p:nvSpPr>
          <p:spPr bwMode="auto">
            <a:xfrm>
              <a:off x="3701500" y="1500174"/>
              <a:ext cx="2734844" cy="352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45720" numCol="1" anchor="b" anchorCtr="0" compatLnSpc="1">
              <a:prstTxWarp prst="textNoShape">
                <a:avLst/>
              </a:prstTxWarp>
            </a:bodyPr>
            <a:lstStyle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3774"/>
                  </a:solidFill>
                  <a:latin typeface="+mj-lt"/>
                  <a:ea typeface="+mj-ea"/>
                  <a:cs typeface="+mj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5pPr>
              <a:lvl6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6pPr>
              <a:lvl7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7pPr>
              <a:lvl8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8pPr>
              <a:lvl9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ru-RU" sz="1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 областям распространения</a:t>
              </a:r>
              <a:endParaRPr lang="ru-RU" sz="1400" dirty="0">
                <a:solidFill>
                  <a:srgbClr val="C00000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 bwMode="auto">
            <a:xfrm>
              <a:off x="3347604" y="1433158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2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5" name="Заголовок 1"/>
            <p:cNvSpPr txBox="1">
              <a:spLocks/>
            </p:cNvSpPr>
            <p:nvPr/>
          </p:nvSpPr>
          <p:spPr bwMode="auto">
            <a:xfrm>
              <a:off x="6943520" y="1408901"/>
              <a:ext cx="2619832" cy="352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45720" numCol="1" anchor="b" anchorCtr="0" compatLnSpc="1">
              <a:prstTxWarp prst="textNoShape">
                <a:avLst/>
              </a:prstTxWarp>
            </a:bodyPr>
            <a:lstStyle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3774"/>
                  </a:solidFill>
                  <a:latin typeface="+mj-lt"/>
                  <a:ea typeface="+mj-ea"/>
                  <a:cs typeface="+mj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5pPr>
              <a:lvl6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6pPr>
              <a:lvl7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7pPr>
              <a:lvl8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8pPr>
              <a:lvl9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hlink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ru-RU" sz="1400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 моделям менеджмента</a:t>
              </a:r>
              <a:endParaRPr lang="ru-RU" sz="1400" dirty="0">
                <a:solidFill>
                  <a:srgbClr val="00B050"/>
                </a:solidFill>
              </a:endParaRP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 bwMode="auto">
            <a:xfrm>
              <a:off x="9559388" y="1457901"/>
              <a:ext cx="0" cy="4675011"/>
            </a:xfrm>
            <a:prstGeom prst="line">
              <a:avLst/>
            </a:prstGeom>
            <a:ln w="19050">
              <a:headEnd type="none" w="lg" len="lg"/>
              <a:tailEnd type="none" w="lg" len="lg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7" name="Прямоугольник 36"/>
            <p:cNvSpPr/>
            <p:nvPr/>
          </p:nvSpPr>
          <p:spPr>
            <a:xfrm>
              <a:off x="6506101" y="1910942"/>
              <a:ext cx="3176062" cy="4247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КСМК </a:t>
              </a:r>
              <a:r>
                <a:rPr lang="ru-RU" sz="1200" b="1" dirty="0">
                  <a:solidFill>
                    <a:srgbClr val="003774"/>
                  </a:solidFill>
                </a:rPr>
                <a:t>построена на 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основе подхода «система систем», применение стандартизированных моделей менеджмента не требуется</a:t>
              </a:r>
            </a:p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ДСМК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 должны соответствовать нормам и требованиям МАГАТЭ + ФНП + ИСО 9001 и применимым отраслевым требованиям</a:t>
              </a:r>
            </a:p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СМКО</a:t>
              </a:r>
              <a:r>
                <a:rPr lang="en-US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должны соответствовать требованиям МАГАТЭ + ФНП + ИСО </a:t>
              </a:r>
              <a:r>
                <a:rPr lang="ru-RU" sz="1200" b="1" dirty="0">
                  <a:solidFill>
                    <a:srgbClr val="003774"/>
                  </a:solidFill>
                </a:rPr>
                <a:t>9001 + 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дополнительным отраслевым</a:t>
              </a:r>
              <a:br>
                <a:rPr lang="ru-RU" sz="1200" b="1" dirty="0" smtClean="0">
                  <a:solidFill>
                    <a:srgbClr val="003774"/>
                  </a:solidFill>
                </a:rPr>
              </a:br>
              <a:r>
                <a:rPr lang="ru-RU" sz="1200" b="1" dirty="0" smtClean="0">
                  <a:solidFill>
                    <a:srgbClr val="003774"/>
                  </a:solidFill>
                </a:rPr>
                <a:t>требованиям </a:t>
              </a:r>
              <a:r>
                <a:rPr lang="ru-RU" sz="1200" b="1" dirty="0">
                  <a:solidFill>
                    <a:srgbClr val="003774"/>
                  </a:solidFill>
                </a:rPr>
                <a:t>ГК + 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интеграция</a:t>
              </a:r>
              <a:r>
                <a:rPr lang="ru-RU" sz="1200" b="1" dirty="0">
                  <a:solidFill>
                    <a:srgbClr val="003774"/>
                  </a:solidFill>
                </a:rPr>
                <a:t/>
              </a:r>
              <a:br>
                <a:rPr lang="ru-RU" sz="1200" b="1" dirty="0">
                  <a:solidFill>
                    <a:srgbClr val="003774"/>
                  </a:solidFill>
                </a:rPr>
              </a:br>
              <a:r>
                <a:rPr lang="ru-RU" sz="1200" b="1" dirty="0">
                  <a:solidFill>
                    <a:srgbClr val="003774"/>
                  </a:solidFill>
                </a:rPr>
                <a:t>с ИСО 14001, </a:t>
              </a:r>
              <a:r>
                <a:rPr lang="en-US" sz="1200" b="1" dirty="0">
                  <a:solidFill>
                    <a:srgbClr val="003774"/>
                  </a:solidFill>
                </a:rPr>
                <a:t>OHSAS</a:t>
              </a:r>
              <a:r>
                <a:rPr lang="ru-RU" sz="1200" b="1" dirty="0">
                  <a:solidFill>
                    <a:srgbClr val="003774"/>
                  </a:solidFill>
                </a:rPr>
                <a:t> 18001</a:t>
              </a:r>
            </a:p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СМК </a:t>
              </a:r>
              <a:r>
                <a:rPr lang="ru-RU" sz="1200" b="1" dirty="0" smtClean="0">
                  <a:solidFill>
                    <a:srgbClr val="00377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– 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должны соответствовать нормам и требованиям </a:t>
              </a:r>
              <a:r>
                <a:rPr lang="ru-RU" sz="1200" b="1" dirty="0">
                  <a:solidFill>
                    <a:srgbClr val="003774"/>
                  </a:solidFill>
                </a:rPr>
                <a:t>МАГАТЭ + ФНП + ИСО 9001 + 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дополнительным отраслевым требованиям ГК</a:t>
              </a:r>
              <a:endParaRPr lang="ru-RU" sz="1200" b="1" dirty="0">
                <a:solidFill>
                  <a:srgbClr val="003774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 bwMode="auto">
            <a:xfrm>
              <a:off x="6511925" y="1433158"/>
              <a:ext cx="304204" cy="304204"/>
            </a:xfrm>
            <a:prstGeom prst="rect">
              <a:avLst/>
            </a:prstGeom>
            <a:ln>
              <a:headEnd type="none" w="lg" len="lg"/>
              <a:tailEnd type="none" w="lg" len="lg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3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grpSp>
          <p:nvGrpSpPr>
            <p:cNvPr id="4" name="Группа 38"/>
            <p:cNvGrpSpPr/>
            <p:nvPr/>
          </p:nvGrpSpPr>
          <p:grpSpPr>
            <a:xfrm>
              <a:off x="231252" y="1408901"/>
              <a:ext cx="2980484" cy="4724009"/>
              <a:chOff x="231252" y="1408901"/>
              <a:chExt cx="2980484" cy="4724009"/>
            </a:xfrm>
          </p:grpSpPr>
          <p:sp>
            <p:nvSpPr>
              <p:cNvPr id="40" name="Rectangle 134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311425" y="1433158"/>
                <a:ext cx="2900311" cy="4699752"/>
              </a:xfrm>
              <a:prstGeom prst="rect">
                <a:avLst/>
              </a:pr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12700">
                <a:noFill/>
              </a:ln>
            </p:spPr>
            <p:txBody>
              <a:bodyPr lIns="72000" tIns="91440" rIns="0" bIns="9144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000" kern="0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231252" y="1886686"/>
                <a:ext cx="2980484" cy="41857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0975" indent="-180975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ru-RU" sz="12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1-ый уровень - </a:t>
                </a:r>
                <a:r>
                  <a:rPr lang="ru-RU" sz="1200" b="1" dirty="0">
                    <a:solidFill>
                      <a:srgbClr val="003774"/>
                    </a:solidFill>
                  </a:rPr>
                  <a:t>«Система систем»</a:t>
                </a:r>
              </a:p>
              <a:p>
                <a:pPr marL="180975" indent="-180975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ru-RU" sz="12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2-ой уровень – </a:t>
                </a:r>
                <a:r>
                  <a:rPr lang="ru-RU" sz="1200" b="1" dirty="0">
                    <a:solidFill>
                      <a:srgbClr val="003774"/>
                    </a:solidFill>
                  </a:rPr>
                  <a:t>«Система менеджмента </a:t>
                </a:r>
                <a:r>
                  <a:rPr lang="ru-RU" sz="1200" b="1" dirty="0" smtClean="0">
                    <a:solidFill>
                      <a:srgbClr val="003774"/>
                    </a:solidFill>
                  </a:rPr>
                  <a:t>качества и эффективности цепочек </a:t>
                </a:r>
                <a:r>
                  <a:rPr lang="ru-RU" sz="1200" b="1" dirty="0">
                    <a:solidFill>
                      <a:srgbClr val="003774"/>
                    </a:solidFill>
                  </a:rPr>
                  <a:t>и сетей поставок» </a:t>
                </a:r>
                <a:endParaRPr lang="ru-RU" sz="1200" b="1" dirty="0" smtClean="0">
                  <a:solidFill>
                    <a:srgbClr val="003774"/>
                  </a:solidFill>
                </a:endParaRPr>
              </a:p>
              <a:p>
                <a:pPr marL="180975" indent="-180975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ru-RU" sz="12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3-ий уровень - </a:t>
                </a:r>
                <a:r>
                  <a:rPr lang="ru-RU" sz="1200" b="1" dirty="0">
                    <a:solidFill>
                      <a:srgbClr val="003774"/>
                    </a:solidFill>
                  </a:rPr>
                  <a:t>«Встроенное качество</a:t>
                </a:r>
                <a:r>
                  <a:rPr lang="ru-RU" sz="1200" b="1" dirty="0" smtClean="0">
                    <a:solidFill>
                      <a:srgbClr val="003774"/>
                    </a:solidFill>
                  </a:rPr>
                  <a:t>»: мировой класс по безопасности, </a:t>
                </a:r>
                <a:r>
                  <a:rPr lang="ru-RU" sz="1200" b="1" dirty="0" err="1" smtClean="0">
                    <a:solidFill>
                      <a:srgbClr val="003774"/>
                    </a:solidFill>
                  </a:rPr>
                  <a:t>клиентоориенти</a:t>
                </a:r>
                <a:r>
                  <a:rPr lang="en-US" sz="1200" b="1" dirty="0" smtClean="0">
                    <a:solidFill>
                      <a:srgbClr val="003774"/>
                    </a:solidFill>
                  </a:rPr>
                  <a:t>-</a:t>
                </a:r>
                <a:r>
                  <a:rPr lang="ru-RU" sz="1200" b="1" dirty="0" err="1" smtClean="0">
                    <a:solidFill>
                      <a:srgbClr val="003774"/>
                    </a:solidFill>
                  </a:rPr>
                  <a:t>рованности</a:t>
                </a:r>
                <a:r>
                  <a:rPr lang="ru-RU" sz="1200" b="1" dirty="0" smtClean="0">
                    <a:solidFill>
                      <a:srgbClr val="003774"/>
                    </a:solidFill>
                  </a:rPr>
                  <a:t> и эффективности</a:t>
                </a:r>
              </a:p>
              <a:p>
                <a:pPr marL="180975" indent="-180975">
                  <a:spcBef>
                    <a:spcPts val="1200"/>
                  </a:spcBef>
                  <a:buFont typeface="Arial" pitchFamily="34" charset="0"/>
                  <a:buChar char="•"/>
                </a:pPr>
                <a:endParaRPr lang="ru-RU" sz="1200" b="1" dirty="0">
                  <a:solidFill>
                    <a:srgbClr val="003774"/>
                  </a:solidFill>
                </a:endParaRPr>
              </a:p>
              <a:p>
                <a:pPr algn="ctr">
                  <a:spcBef>
                    <a:spcPts val="12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Система управления качеством = КСМК + ДСМК + СМКО + СМК </a:t>
                </a:r>
                <a:r>
                  <a:rPr lang="ru-RU" sz="1200" b="1" dirty="0">
                    <a:solidFill>
                      <a:srgbClr val="00377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– </a:t>
                </a:r>
                <a:r>
                  <a:rPr lang="ru-RU" sz="1200" b="1" dirty="0">
                    <a:solidFill>
                      <a:srgbClr val="003774"/>
                    </a:solidFill>
                  </a:rPr>
                  <a:t>интеграция корпоративной, </a:t>
                </a:r>
                <a:r>
                  <a:rPr lang="ru-RU" sz="1200" b="1" dirty="0" err="1" smtClean="0">
                    <a:solidFill>
                      <a:srgbClr val="003774"/>
                    </a:solidFill>
                  </a:rPr>
                  <a:t>дивизиональных</a:t>
                </a:r>
                <a:r>
                  <a:rPr lang="ru-RU" sz="1200" b="1" dirty="0" smtClean="0">
                    <a:solidFill>
                      <a:srgbClr val="003774"/>
                    </a:solidFill>
                  </a:rPr>
                  <a:t/>
                </a:r>
                <a:br>
                  <a:rPr lang="ru-RU" sz="1200" b="1" dirty="0" smtClean="0">
                    <a:solidFill>
                      <a:srgbClr val="003774"/>
                    </a:solidFill>
                  </a:rPr>
                </a:br>
                <a:r>
                  <a:rPr lang="ru-RU" sz="1200" b="1" dirty="0" smtClean="0">
                    <a:solidFill>
                      <a:srgbClr val="003774"/>
                    </a:solidFill>
                  </a:rPr>
                  <a:t>и </a:t>
                </a:r>
                <a:r>
                  <a:rPr lang="ru-RU" sz="1200" b="1" dirty="0">
                    <a:solidFill>
                      <a:srgbClr val="003774"/>
                    </a:solidFill>
                  </a:rPr>
                  <a:t>СМК организаций</a:t>
                </a:r>
              </a:p>
              <a:p>
                <a:pPr>
                  <a:spcBef>
                    <a:spcPts val="1200"/>
                  </a:spcBef>
                </a:pPr>
                <a:endParaRPr lang="ru-RU" sz="1200" b="1" dirty="0" smtClean="0">
                  <a:solidFill>
                    <a:srgbClr val="003774"/>
                  </a:solidFill>
                </a:endParaRPr>
              </a:p>
            </p:txBody>
          </p:sp>
          <p:sp>
            <p:nvSpPr>
              <p:cNvPr id="42" name="Заголовок 1"/>
              <p:cNvSpPr txBox="1">
                <a:spLocks/>
              </p:cNvSpPr>
              <p:nvPr/>
            </p:nvSpPr>
            <p:spPr bwMode="auto">
              <a:xfrm>
                <a:off x="795592" y="1408901"/>
                <a:ext cx="2236181" cy="3527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45720" rIns="0" bIns="45720" numCol="1" anchor="b" anchorCtr="0" compatLnSpc="1">
                <a:prstTxWarp prst="textNoShape">
                  <a:avLst/>
                </a:prstTxWarp>
              </a:bodyPr>
              <a:lstStyle>
                <a:lvl1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3774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2pPr>
                <a:lvl3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3pPr>
                <a:lvl4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4pPr>
                <a:lvl5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5pPr>
                <a:lvl6pPr marL="457200"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6pPr>
                <a:lvl7pPr marL="914400"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7pPr>
                <a:lvl8pPr marL="1371600"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8pPr>
                <a:lvl9pPr marL="1828800"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hlink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/>
                <a:r>
                  <a:rPr lang="ru-RU" sz="1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по уровням управления</a:t>
                </a:r>
                <a:endParaRPr lang="ru-RU" sz="1400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 bwMode="auto">
              <a:xfrm>
                <a:off x="311425" y="1433157"/>
                <a:ext cx="304204" cy="304204"/>
              </a:xfrm>
              <a:prstGeom prst="rect">
                <a:avLst/>
              </a:prstGeom>
              <a:ln>
                <a:headEnd type="none" w="lg" len="lg"/>
                <a:tailEnd type="none" w="lg" len="lg"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91440" rIns="91440" bIns="9144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  <a:cs typeface="Arial" charset="0"/>
                  </a:rPr>
                  <a:t>1</a:t>
                </a:r>
              </a:p>
            </p:txBody>
          </p:sp>
          <p:cxnSp>
            <p:nvCxnSpPr>
              <p:cNvPr id="44" name="Прямая соединительная линия 43"/>
              <p:cNvCxnSpPr/>
              <p:nvPr/>
            </p:nvCxnSpPr>
            <p:spPr bwMode="auto">
              <a:xfrm>
                <a:off x="3211736" y="1433157"/>
                <a:ext cx="0" cy="4699753"/>
              </a:xfrm>
              <a:prstGeom prst="line">
                <a:avLst/>
              </a:prstGeom>
              <a:ln w="19050"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Прямая соединительная линия 44"/>
            <p:cNvCxnSpPr/>
            <p:nvPr/>
          </p:nvCxnSpPr>
          <p:spPr bwMode="auto">
            <a:xfrm>
              <a:off x="6407724" y="1457410"/>
              <a:ext cx="0" cy="4675502"/>
            </a:xfrm>
            <a:prstGeom prst="line">
              <a:avLst/>
            </a:prstGeom>
            <a:ln w="19050">
              <a:solidFill>
                <a:srgbClr val="993366"/>
              </a:solidFill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Прямоугольник 33"/>
            <p:cNvSpPr/>
            <p:nvPr/>
          </p:nvSpPr>
          <p:spPr>
            <a:xfrm>
              <a:off x="3368676" y="1886686"/>
              <a:ext cx="3137424" cy="4278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СМБ + СМК + ПСР</a:t>
              </a:r>
              <a:r>
                <a:rPr lang="en-US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1200" b="1" dirty="0">
                  <a:solidFill>
                    <a:srgbClr val="00377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– </a:t>
              </a:r>
              <a:r>
                <a:rPr lang="ru-RU" sz="1200" b="1" dirty="0" smtClean="0">
                  <a:solidFill>
                    <a:srgbClr val="003774"/>
                  </a:solidFill>
                </a:rPr>
                <a:t>интеграция системы управления качеством  </a:t>
              </a:r>
            </a:p>
            <a:p>
              <a:pPr algn="ctr">
                <a:spcBef>
                  <a:spcPts val="1200"/>
                </a:spcBef>
              </a:pPr>
              <a:r>
                <a:rPr lang="ru-RU" sz="1600" b="1" i="1" dirty="0" smtClean="0">
                  <a:solidFill>
                    <a:srgbClr val="003774"/>
                  </a:solidFill>
                </a:rPr>
                <a:t>= система качественного менеджмента</a:t>
              </a:r>
            </a:p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endPara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r>
                <a:rPr lang="en-US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r>
                <a:rPr lang="ru-RU" sz="12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МК + ПОК – </a:t>
              </a:r>
              <a:r>
                <a:rPr lang="ru-RU" sz="1200" b="1" dirty="0">
                  <a:solidFill>
                    <a:srgbClr val="003774"/>
                  </a:solidFill>
                </a:rPr>
                <a:t>ПОК разрабатываются и управляются в рамках СМК </a:t>
              </a:r>
              <a:endParaRPr lang="en-US" sz="1200" b="1" dirty="0">
                <a:solidFill>
                  <a:srgbClr val="003774"/>
                </a:solidFill>
              </a:endParaRPr>
            </a:p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endPara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180975" indent="-180975">
                <a:spcBef>
                  <a:spcPts val="1200"/>
                </a:spcBef>
                <a:buFont typeface="Arial" pitchFamily="34" charset="0"/>
                <a:buChar char="•"/>
              </a:pPr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Вовлечение </a:t>
              </a:r>
              <a:r>
                <a:rPr lang="ru-RU" sz="12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персонала – </a:t>
              </a:r>
              <a:r>
                <a:rPr lang="ru-RU" sz="1200" b="1" dirty="0">
                  <a:solidFill>
                    <a:srgbClr val="003774"/>
                  </a:solidFill>
                </a:rPr>
                <a:t>культура безопасности, качества и эффективности, сочетание персональной и системной ответственности, мотивация.</a:t>
              </a:r>
            </a:p>
            <a:p>
              <a:pPr marL="180975" indent="-180975">
                <a:spcBef>
                  <a:spcPts val="1200"/>
                </a:spcBef>
              </a:pPr>
              <a:r>
                <a:rPr lang="ru-RU" sz="1200" b="1" dirty="0">
                  <a:solidFill>
                    <a:srgbClr val="003774"/>
                  </a:solidFill>
                </a:rPr>
                <a:t>    </a:t>
              </a:r>
              <a:r>
                <a:rPr lang="ru-RU" sz="1200" b="1" dirty="0">
                  <a:solidFill>
                    <a:srgbClr val="FF0000"/>
                  </a:solidFill>
                </a:rPr>
                <a:t>Персонал – основной актив системы управления качеством ГК 4-го </a:t>
              </a:r>
              <a:r>
                <a:rPr lang="ru-RU" sz="1200" b="1" dirty="0" smtClean="0">
                  <a:solidFill>
                    <a:srgbClr val="FF0000"/>
                  </a:solidFill>
                </a:rPr>
                <a:t>поколения</a:t>
              </a:r>
              <a:endParaRPr lang="ru-RU" sz="1200" b="1" dirty="0" smtClean="0">
                <a:solidFill>
                  <a:srgbClr val="003774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3415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Размещение нормативных документов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50</a:t>
            </a:fld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4283" y="2357430"/>
            <a:ext cx="8572559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 размещены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сайте ПСР: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http://www.ps-rosatom.ru/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информационном  разделе Система Менеджмента Качества  (СМК) по ссылке: 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http://www.ps-rosatom.ru/doc/norma.html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1000108"/>
            <a:ext cx="7850188" cy="738664"/>
          </a:xfrm>
        </p:spPr>
        <p:txBody>
          <a:bodyPr/>
          <a:lstStyle/>
          <a:p>
            <a:r>
              <a:rPr lang="ru-RU" sz="1200" b="0" i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Соглашение от 11 июля 2012г. № 1/2757-Д между ГК "</a:t>
            </a:r>
            <a:r>
              <a:rPr lang="ru-RU" sz="1200" b="0" i="1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Росатом</a:t>
            </a:r>
            <a:r>
              <a:rPr lang="ru-RU" sz="1200" b="0" i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" и СРО атомной отрасли по разработке, взаимному признанию и контролю исполнения нормативно-технических документов в рамках осуществления Программы разработки совместных нормативно-технических документов ГК "</a:t>
            </a:r>
            <a:r>
              <a:rPr lang="ru-RU" sz="1200" b="0" i="1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Росатом</a:t>
            </a:r>
            <a:r>
              <a:rPr lang="ru-RU" sz="1200" b="0" i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" и СРО атомной отрасли </a:t>
            </a:r>
            <a:br>
              <a:rPr lang="ru-RU" sz="1200" b="0" i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</a:br>
            <a:endParaRPr lang="ru-RU" sz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44387" name="Номер слайда 3"/>
          <p:cNvSpPr txBox="1">
            <a:spLocks noGrp="1"/>
          </p:cNvSpPr>
          <p:nvPr/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r"/>
            <a:fld id="{F12670CD-9182-4CDB-AD5A-C98DC9C458D6}" type="slidenum">
              <a:rPr lang="ru-RU" b="1">
                <a:solidFill>
                  <a:schemeClr val="hlink"/>
                </a:solidFill>
              </a:rPr>
              <a:pPr algn="r"/>
              <a:t>51</a:t>
            </a:fld>
            <a:endParaRPr lang="ru-RU" b="1" dirty="0">
              <a:solidFill>
                <a:schemeClr val="hlink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7819032"/>
              </p:ext>
            </p:extLst>
          </p:nvPr>
        </p:nvGraphicFramePr>
        <p:xfrm>
          <a:off x="214282" y="1714488"/>
          <a:ext cx="8678202" cy="45936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685314"/>
                <a:gridCol w="7992888"/>
              </a:tblGrid>
              <a:tr h="214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u="none" strike="noStrike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стандарта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u="none" strike="noStrike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Контроль качества инженерно-геологических изысканий"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Основные требования к составу инженерных изысканий для строительства АЭС"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Учет опасных природных процессов и явлений при выборе площадки размещения АЭС"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Организация культуры производства на строительных площадках ОИАЭ"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Проектирование анкеров, устанавливаемых в затвердевший бетон железобетонных конструкций"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Требования к персоналу, осуществляющему работы по сооружению ОИАЭ"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Основные требования при производстве работ с самоуплотняющимися бетонными смесями (СУБС)"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"Общие требования к  процессу обращения исполнительной документации при строительстве и вводе в эксплуатацию АЭС"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"ОИАЭ Визуализация процессов управления строительством. Производственный анализ и контроль"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Проектирование железобетонных конструкций АЭС с петлевыми стыками  стержневой арматуры"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Нормы технологического проектирования горнодобывающих предприятий методом подземного выщелачивания"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"Объекты использования атомной энергии. Нормы технологического проектирования горнодобывающих предприятий с подземным способом разработки"</a:t>
                      </a:r>
                      <a:endParaRPr lang="ru-RU" sz="12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0" y="142852"/>
            <a:ext cx="8101013" cy="714356"/>
          </a:xfrm>
          <a:prstGeom prst="rect">
            <a:avLst/>
          </a:prstGeom>
        </p:spPr>
        <p:txBody>
          <a:bodyPr/>
          <a:lstStyle/>
          <a:p>
            <a:pPr lvl="0" algn="ctr" eaLnBrk="0" hangingPunct="0"/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Совместная со СРО атомной </a:t>
            </a:r>
            <a:r>
              <a:rPr lang="ru-RU" sz="2000" b="1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отрасли разработка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нормативных документов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52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8208912" cy="3688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1013" cy="962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Построение функциональной вертикали.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Регламентация обязательности отраслевой функции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«Управление качеством»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3643306" y="4929198"/>
            <a:ext cx="185738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571501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Согласование организационных схем организаций Госкорпорации «Росатом»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53</a:t>
            </a:fld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86010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0" y="285728"/>
            <a:ext cx="8101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Построение функциональной вертикали 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7EAD72-99C8-4C7B-B634-3D89D0EC6495}" type="slidenum">
              <a:rPr lang="ru-RU" sz="2000" smtClean="0">
                <a:solidFill>
                  <a:srgbClr val="0070C0"/>
                </a:solidFill>
              </a:rPr>
              <a:pPr>
                <a:defRPr/>
              </a:pPr>
              <a:t>54</a:t>
            </a:fld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3130674"/>
            <a:ext cx="9144000" cy="602038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pPr algn="ctr"/>
            <a:r>
              <a:rPr lang="ru-RU" sz="3300" b="1" dirty="0" smtClean="0">
                <a:solidFill>
                  <a:srgbClr val="0070C0"/>
                </a:solidFill>
              </a:rPr>
              <a:t>Спасибо за внимание</a:t>
            </a:r>
            <a:endParaRPr lang="ru-RU" sz="33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1780"/>
            <a:ext cx="8493963" cy="705430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rgbClr val="0070C0"/>
                </a:solidFill>
              </a:rPr>
              <a:t>Целевое состояние системы управления  качеством </a:t>
            </a:r>
            <a:r>
              <a:rPr lang="ru-RU" sz="1800" dirty="0" smtClean="0">
                <a:solidFill>
                  <a:srgbClr val="003274"/>
                </a:solidFill>
              </a:rPr>
              <a:t>	</a:t>
            </a:r>
            <a:endParaRPr lang="ru-RU" sz="18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0" y="928670"/>
            <a:ext cx="321467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03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Целевое состояние</a:t>
            </a:r>
          </a:p>
          <a:p>
            <a:pPr>
              <a:spcAft>
                <a:spcPts val="600"/>
              </a:spcAft>
            </a:pPr>
            <a:r>
              <a:rPr lang="ru-RU" sz="1200" dirty="0" smtClean="0">
                <a:solidFill>
                  <a:srgbClr val="003774"/>
                </a:solidFill>
              </a:rPr>
              <a:t>1</a:t>
            </a:r>
            <a:r>
              <a:rPr lang="ru-RU" sz="1200" b="1" dirty="0" smtClean="0">
                <a:solidFill>
                  <a:srgbClr val="003774"/>
                </a:solidFill>
              </a:rPr>
              <a:t>. Качественные критерии:</a:t>
            </a:r>
            <a:endParaRPr lang="ru-RU" sz="1200" b="1" dirty="0">
              <a:solidFill>
                <a:srgbClr val="003774"/>
              </a:solidFill>
            </a:endParaRP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>
                <a:solidFill>
                  <a:srgbClr val="003774"/>
                </a:solidFill>
              </a:rPr>
              <a:t>СМК дивизионов </a:t>
            </a:r>
            <a:r>
              <a:rPr lang="ru-RU" sz="1000" dirty="0" smtClean="0">
                <a:solidFill>
                  <a:srgbClr val="003774"/>
                </a:solidFill>
              </a:rPr>
              <a:t>(ДСМК) соответствуют </a:t>
            </a:r>
            <a:r>
              <a:rPr lang="ru-RU" sz="1000" dirty="0">
                <a:solidFill>
                  <a:srgbClr val="003774"/>
                </a:solidFill>
              </a:rPr>
              <a:t>ИСО 9001 и </a:t>
            </a:r>
            <a:r>
              <a:rPr lang="ru-RU" sz="1000" dirty="0" smtClean="0">
                <a:solidFill>
                  <a:srgbClr val="003774"/>
                </a:solidFill>
              </a:rPr>
              <a:t>сертифицированы;</a:t>
            </a:r>
            <a:endParaRPr lang="ru-RU" sz="1000" dirty="0">
              <a:solidFill>
                <a:srgbClr val="003774"/>
              </a:solidFill>
            </a:endParaRP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>
                <a:solidFill>
                  <a:srgbClr val="003774"/>
                </a:solidFill>
              </a:rPr>
              <a:t>СМК организаций </a:t>
            </a:r>
            <a:r>
              <a:rPr lang="ru-RU" sz="1000" dirty="0" smtClean="0">
                <a:solidFill>
                  <a:srgbClr val="003774"/>
                </a:solidFill>
              </a:rPr>
              <a:t>ГК (СМКО</a:t>
            </a:r>
            <a:r>
              <a:rPr lang="en-US" sz="1000" dirty="0" smtClean="0">
                <a:solidFill>
                  <a:srgbClr val="003774"/>
                </a:solidFill>
              </a:rPr>
              <a:t>) </a:t>
            </a:r>
            <a:r>
              <a:rPr lang="ru-RU" sz="1000" dirty="0" smtClean="0">
                <a:solidFill>
                  <a:srgbClr val="003774"/>
                </a:solidFill>
              </a:rPr>
              <a:t>реализуют нормы МАГАТЭ, соответствуют </a:t>
            </a:r>
            <a:r>
              <a:rPr lang="ru-RU" sz="1000" dirty="0">
                <a:solidFill>
                  <a:srgbClr val="003774"/>
                </a:solidFill>
              </a:rPr>
              <a:t>ИСО </a:t>
            </a:r>
            <a:r>
              <a:rPr lang="ru-RU" sz="1000" dirty="0" smtClean="0">
                <a:solidFill>
                  <a:srgbClr val="003774"/>
                </a:solidFill>
              </a:rPr>
              <a:t>9001, ИСО 14001,  </a:t>
            </a:r>
            <a:r>
              <a:rPr lang="en-US" sz="1000" dirty="0" smtClean="0">
                <a:solidFill>
                  <a:srgbClr val="003774"/>
                </a:solidFill>
              </a:rPr>
              <a:t>OHSAS 18001</a:t>
            </a:r>
            <a:r>
              <a:rPr lang="ru-RU" sz="1000" dirty="0" smtClean="0">
                <a:solidFill>
                  <a:srgbClr val="003774"/>
                </a:solidFill>
              </a:rPr>
              <a:t> </a:t>
            </a:r>
            <a:r>
              <a:rPr lang="ru-RU" sz="1000" dirty="0">
                <a:solidFill>
                  <a:srgbClr val="003774"/>
                </a:solidFill>
              </a:rPr>
              <a:t>и дополнительным </a:t>
            </a:r>
            <a:r>
              <a:rPr lang="ru-RU" sz="1000" dirty="0" smtClean="0">
                <a:solidFill>
                  <a:srgbClr val="003774"/>
                </a:solidFill>
              </a:rPr>
              <a:t>отраслевым требованиям;</a:t>
            </a:r>
            <a:endParaRPr lang="ru-RU" sz="1000" dirty="0">
              <a:solidFill>
                <a:srgbClr val="003774"/>
              </a:solidFill>
            </a:endParaRP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>
                <a:solidFill>
                  <a:srgbClr val="003774"/>
                </a:solidFill>
              </a:rPr>
              <a:t>П</a:t>
            </a:r>
            <a:r>
              <a:rPr lang="ru-RU" sz="1000" dirty="0" smtClean="0">
                <a:solidFill>
                  <a:srgbClr val="003774"/>
                </a:solidFill>
              </a:rPr>
              <a:t>олитики </a:t>
            </a:r>
            <a:r>
              <a:rPr lang="ru-RU" sz="1000" dirty="0">
                <a:solidFill>
                  <a:srgbClr val="003774"/>
                </a:solidFill>
              </a:rPr>
              <a:t>и цели ГК, дивизионов и </a:t>
            </a:r>
            <a:r>
              <a:rPr lang="ru-RU" sz="1000" dirty="0" err="1" smtClean="0">
                <a:solidFill>
                  <a:srgbClr val="003774"/>
                </a:solidFill>
              </a:rPr>
              <a:t>организа-ций</a:t>
            </a:r>
            <a:r>
              <a:rPr lang="ru-RU" sz="1000" dirty="0" smtClean="0">
                <a:solidFill>
                  <a:srgbClr val="003774"/>
                </a:solidFill>
              </a:rPr>
              <a:t> </a:t>
            </a:r>
            <a:r>
              <a:rPr lang="ru-RU" sz="1000" dirty="0">
                <a:solidFill>
                  <a:srgbClr val="003774"/>
                </a:solidFill>
              </a:rPr>
              <a:t>в области качества интегрированы (безопасность, </a:t>
            </a:r>
            <a:r>
              <a:rPr lang="ru-RU" sz="1000" dirty="0" err="1" smtClean="0">
                <a:solidFill>
                  <a:srgbClr val="003774"/>
                </a:solidFill>
              </a:rPr>
              <a:t>клиентоориентированность</a:t>
            </a:r>
            <a:r>
              <a:rPr lang="ru-RU" sz="1000" dirty="0">
                <a:solidFill>
                  <a:srgbClr val="003774"/>
                </a:solidFill>
              </a:rPr>
              <a:t>, </a:t>
            </a:r>
            <a:r>
              <a:rPr lang="ru-RU" sz="1000" dirty="0" smtClean="0">
                <a:solidFill>
                  <a:srgbClr val="003774"/>
                </a:solidFill>
              </a:rPr>
              <a:t>эффективность</a:t>
            </a:r>
            <a:r>
              <a:rPr lang="ru-RU" sz="1000" dirty="0">
                <a:solidFill>
                  <a:srgbClr val="003774"/>
                </a:solidFill>
              </a:rPr>
              <a:t>) и </a:t>
            </a:r>
            <a:r>
              <a:rPr lang="ru-RU" sz="1000" dirty="0" smtClean="0">
                <a:solidFill>
                  <a:srgbClr val="003774"/>
                </a:solidFill>
              </a:rPr>
              <a:t>согласованы по </a:t>
            </a:r>
            <a:r>
              <a:rPr lang="ru-RU" sz="1000" dirty="0">
                <a:solidFill>
                  <a:srgbClr val="003774"/>
                </a:solidFill>
              </a:rPr>
              <a:t>уровням </a:t>
            </a:r>
            <a:r>
              <a:rPr lang="ru-RU" sz="1000" dirty="0" smtClean="0">
                <a:solidFill>
                  <a:srgbClr val="003774"/>
                </a:solidFill>
              </a:rPr>
              <a:t>управления</a:t>
            </a: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3774"/>
                </a:solidFill>
              </a:rPr>
              <a:t>В ПСР вовлечены все организации ГК.</a:t>
            </a:r>
            <a:endParaRPr lang="ru-RU" sz="1000" dirty="0">
              <a:solidFill>
                <a:srgbClr val="003774"/>
              </a:solidFill>
            </a:endParaRPr>
          </a:p>
          <a:p>
            <a:pPr marL="180975" lvl="0" indent="-180975">
              <a:spcBef>
                <a:spcPts val="12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rgbClr val="003774"/>
                </a:solidFill>
              </a:rPr>
              <a:t>2. </a:t>
            </a:r>
            <a:r>
              <a:rPr lang="ru-RU" sz="1200" b="1" dirty="0" smtClean="0">
                <a:solidFill>
                  <a:srgbClr val="003774"/>
                </a:solidFill>
              </a:rPr>
              <a:t>Количественные критерии:</a:t>
            </a:r>
            <a:endParaRPr lang="ru-RU" sz="1200" b="1" dirty="0">
              <a:solidFill>
                <a:srgbClr val="003774"/>
              </a:solidFill>
            </a:endParaRPr>
          </a:p>
          <a:p>
            <a:pPr marL="180975">
              <a:spcAft>
                <a:spcPts val="0"/>
              </a:spcAft>
            </a:pPr>
            <a:r>
              <a:rPr lang="ru-RU" sz="1000" b="1" i="1" dirty="0" smtClean="0">
                <a:solidFill>
                  <a:srgbClr val="003774"/>
                </a:solidFill>
              </a:rPr>
              <a:t>Безопасность</a:t>
            </a: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>
                <a:solidFill>
                  <a:srgbClr val="003774"/>
                </a:solidFill>
              </a:rPr>
              <a:t>Число </a:t>
            </a:r>
            <a:r>
              <a:rPr lang="ru-RU" sz="1000" dirty="0" smtClean="0">
                <a:solidFill>
                  <a:srgbClr val="003774"/>
                </a:solidFill>
              </a:rPr>
              <a:t>учётных нарушений в работе АЭС по причине несоответствия требованиям: не более 5 в год по всем АЭС</a:t>
            </a:r>
            <a:endParaRPr lang="ru-RU" sz="1000" dirty="0">
              <a:solidFill>
                <a:srgbClr val="003774"/>
              </a:solidFill>
            </a:endParaRPr>
          </a:p>
          <a:p>
            <a:pPr marL="180975">
              <a:spcAft>
                <a:spcPts val="0"/>
              </a:spcAft>
            </a:pPr>
            <a:r>
              <a:rPr lang="ru-RU" sz="1000" b="1" i="1" dirty="0" err="1" smtClean="0">
                <a:solidFill>
                  <a:srgbClr val="003774"/>
                </a:solidFill>
              </a:rPr>
              <a:t>Клиентоориентированность</a:t>
            </a:r>
            <a:endParaRPr lang="ru-RU" sz="1000" b="1" i="1" dirty="0" smtClean="0">
              <a:solidFill>
                <a:srgbClr val="003774"/>
              </a:solidFill>
            </a:endParaRP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>
                <a:solidFill>
                  <a:srgbClr val="003774"/>
                </a:solidFill>
              </a:rPr>
              <a:t>У</a:t>
            </a:r>
            <a:r>
              <a:rPr lang="ru-RU" sz="1000" dirty="0" smtClean="0">
                <a:solidFill>
                  <a:srgbClr val="003774"/>
                </a:solidFill>
              </a:rPr>
              <a:t>ровень </a:t>
            </a:r>
            <a:r>
              <a:rPr lang="ru-RU" sz="1000" dirty="0">
                <a:solidFill>
                  <a:srgbClr val="003774"/>
                </a:solidFill>
              </a:rPr>
              <a:t>несоответствий у </a:t>
            </a:r>
            <a:r>
              <a:rPr lang="ru-RU" sz="1000" dirty="0" smtClean="0">
                <a:solidFill>
                  <a:srgbClr val="003774"/>
                </a:solidFill>
              </a:rPr>
              <a:t>потребителя</a:t>
            </a:r>
            <a:r>
              <a:rPr lang="ru-RU" sz="1000" dirty="0">
                <a:solidFill>
                  <a:srgbClr val="003774"/>
                </a:solidFill>
              </a:rPr>
              <a:t>: 100 </a:t>
            </a:r>
            <a:r>
              <a:rPr lang="en-US" sz="1000" dirty="0">
                <a:solidFill>
                  <a:srgbClr val="003774"/>
                </a:solidFill>
              </a:rPr>
              <a:t>ppm (</a:t>
            </a:r>
            <a:r>
              <a:rPr lang="ru-RU" sz="1000" dirty="0" smtClean="0">
                <a:solidFill>
                  <a:srgbClr val="003774"/>
                </a:solidFill>
              </a:rPr>
              <a:t>0,01%)</a:t>
            </a:r>
            <a:endParaRPr lang="ru-RU" sz="1000" dirty="0">
              <a:solidFill>
                <a:srgbClr val="003774"/>
              </a:solidFill>
            </a:endParaRP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3774"/>
                </a:solidFill>
              </a:rPr>
              <a:t>Уровень поставок точно </a:t>
            </a:r>
            <a:r>
              <a:rPr lang="ru-RU" sz="1000" dirty="0">
                <a:solidFill>
                  <a:srgbClr val="003774"/>
                </a:solidFill>
              </a:rPr>
              <a:t>в </a:t>
            </a:r>
            <a:r>
              <a:rPr lang="ru-RU" sz="1000" dirty="0" smtClean="0">
                <a:solidFill>
                  <a:srgbClr val="003774"/>
                </a:solidFill>
              </a:rPr>
              <a:t>срок: 95%</a:t>
            </a:r>
            <a:endParaRPr lang="ru-RU" sz="1000" dirty="0">
              <a:solidFill>
                <a:srgbClr val="003774"/>
              </a:solidFill>
            </a:endParaRP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3774"/>
                </a:solidFill>
              </a:rPr>
              <a:t>Выполнение сроков сооружения  АЭС: 90%</a:t>
            </a:r>
          </a:p>
          <a:p>
            <a:pPr marL="180975">
              <a:spcAft>
                <a:spcPts val="0"/>
              </a:spcAft>
            </a:pPr>
            <a:r>
              <a:rPr lang="ru-RU" sz="1000" b="1" i="1" dirty="0" smtClean="0">
                <a:solidFill>
                  <a:srgbClr val="003774"/>
                </a:solidFill>
              </a:rPr>
              <a:t>Эффективность</a:t>
            </a: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3774"/>
                </a:solidFill>
              </a:rPr>
              <a:t>Численность </a:t>
            </a:r>
            <a:r>
              <a:rPr lang="ru-RU" sz="1000" dirty="0">
                <a:solidFill>
                  <a:srgbClr val="003774"/>
                </a:solidFill>
              </a:rPr>
              <a:t>контролёров: </a:t>
            </a:r>
            <a:r>
              <a:rPr lang="ru-RU" sz="1000" dirty="0" smtClean="0">
                <a:solidFill>
                  <a:srgbClr val="003774"/>
                </a:solidFill>
              </a:rPr>
              <a:t>2% </a:t>
            </a:r>
            <a:r>
              <a:rPr lang="ru-RU" sz="1000" dirty="0">
                <a:solidFill>
                  <a:srgbClr val="003774"/>
                </a:solidFill>
              </a:rPr>
              <a:t>от численности производственного </a:t>
            </a:r>
            <a:r>
              <a:rPr lang="ru-RU" sz="1000" dirty="0" smtClean="0">
                <a:solidFill>
                  <a:srgbClr val="003774"/>
                </a:solidFill>
              </a:rPr>
              <a:t>персонала</a:t>
            </a:r>
          </a:p>
          <a:p>
            <a:pPr marL="271463" indent="-904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3774"/>
                </a:solidFill>
              </a:rPr>
              <a:t>Потери – менее 1%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104027" y="885160"/>
            <a:ext cx="5835303" cy="5544236"/>
            <a:chOff x="3362695" y="885160"/>
            <a:chExt cx="6321578" cy="5628354"/>
          </a:xfrm>
        </p:grpSpPr>
        <p:sp>
          <p:nvSpPr>
            <p:cNvPr id="59" name="Прямоугольник 58"/>
            <p:cNvSpPr/>
            <p:nvPr/>
          </p:nvSpPr>
          <p:spPr bwMode="auto">
            <a:xfrm>
              <a:off x="5787046" y="885160"/>
              <a:ext cx="1125349" cy="5628354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2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2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>
              <a:off x="3651236" y="2698353"/>
              <a:ext cx="602457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3651236" y="3917264"/>
              <a:ext cx="602457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3651236" y="5451844"/>
              <a:ext cx="602457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>
              <a:spLocks noChangeArrowheads="1"/>
            </p:cNvSpPr>
            <p:nvPr/>
          </p:nvSpPr>
          <p:spPr bwMode="auto">
            <a:xfrm>
              <a:off x="3529059" y="5850604"/>
              <a:ext cx="30520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100" b="1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</a:defRPr>
              </a:lvl9pPr>
            </a:lstStyle>
            <a:p>
              <a:r>
                <a:rPr lang="ru-RU" sz="1000" dirty="0" smtClean="0"/>
                <a:t>4</a:t>
              </a:r>
              <a:endParaRPr lang="ru-RU" sz="1000" dirty="0"/>
            </a:p>
          </p:txBody>
        </p:sp>
        <p:sp>
          <p:nvSpPr>
            <p:cNvPr id="64" name="Прямоугольник 63"/>
            <p:cNvSpPr/>
            <p:nvPr/>
          </p:nvSpPr>
          <p:spPr>
            <a:xfrm rot="16200000">
              <a:off x="1036236" y="3886972"/>
              <a:ext cx="4953000" cy="3000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1200" b="1" dirty="0" smtClean="0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rPr>
                <a:t>Уровни </a:t>
              </a:r>
              <a:r>
                <a:rPr lang="ru-RU" sz="1200" b="1" dirty="0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rPr>
                <a:t>управления системы управления </a:t>
              </a:r>
              <a:r>
                <a:rPr lang="ru-RU" sz="1200" b="1" dirty="0" smtClean="0">
                  <a:solidFill>
                    <a:srgbClr val="3366CC"/>
                  </a:solidFill>
                  <a:latin typeface="Arial" pitchFamily="34" charset="0"/>
                  <a:cs typeface="Arial" pitchFamily="34" charset="0"/>
                </a:rPr>
                <a:t>качеством ГК</a:t>
              </a:r>
              <a:endParaRPr lang="ru-RU" sz="1200" b="1" dirty="0">
                <a:solidFill>
                  <a:srgbClr val="3366CC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" name="Группа 64"/>
            <p:cNvGrpSpPr/>
            <p:nvPr/>
          </p:nvGrpSpPr>
          <p:grpSpPr>
            <a:xfrm>
              <a:off x="3742116" y="1009566"/>
              <a:ext cx="1850295" cy="5503947"/>
              <a:chOff x="4415242" y="1009566"/>
              <a:chExt cx="1850295" cy="5503947"/>
            </a:xfrm>
          </p:grpSpPr>
          <p:sp>
            <p:nvSpPr>
              <p:cNvPr id="66" name="TextBox 29"/>
              <p:cNvSpPr txBox="1">
                <a:spLocks noChangeArrowheads="1"/>
              </p:cNvSpPr>
              <p:nvPr/>
            </p:nvSpPr>
            <p:spPr bwMode="auto">
              <a:xfrm>
                <a:off x="4701017" y="3081880"/>
                <a:ext cx="314667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1100" b="1">
                    <a:solidFill>
                      <a:srgbClr val="3366CC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latin typeface="Calibri" pitchFamily="34" charset="0"/>
                  </a:defRPr>
                </a:lvl2pPr>
                <a:lvl3pPr marL="1143000" indent="-228600" eaLnBrk="0" hangingPunct="0">
                  <a:defRPr>
                    <a:latin typeface="Calibri" pitchFamily="34" charset="0"/>
                  </a:defRPr>
                </a:lvl3pPr>
                <a:lvl4pPr marL="1600200" indent="-228600" eaLnBrk="0" hangingPunct="0">
                  <a:defRPr>
                    <a:latin typeface="Calibri" pitchFamily="34" charset="0"/>
                  </a:defRPr>
                </a:lvl4pPr>
                <a:lvl5pPr marL="2057400" indent="-228600" eaLnBrk="0" hangingPunct="0">
                  <a:defRPr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9pPr>
              </a:lstStyle>
              <a:p>
                <a:r>
                  <a:rPr lang="ru-RU" dirty="0" smtClean="0"/>
                  <a:t>2</a:t>
                </a:r>
                <a:endParaRPr lang="ru-RU" dirty="0"/>
              </a:p>
            </p:txBody>
          </p:sp>
          <p:sp>
            <p:nvSpPr>
              <p:cNvPr id="67" name="TextBox 29"/>
              <p:cNvSpPr txBox="1">
                <a:spLocks noChangeArrowheads="1"/>
              </p:cNvSpPr>
              <p:nvPr/>
            </p:nvSpPr>
            <p:spPr bwMode="auto">
              <a:xfrm>
                <a:off x="4415242" y="4463567"/>
                <a:ext cx="350854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1100" b="1">
                    <a:solidFill>
                      <a:srgbClr val="3366CC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latin typeface="Calibri" pitchFamily="34" charset="0"/>
                  </a:defRPr>
                </a:lvl2pPr>
                <a:lvl3pPr marL="1143000" indent="-228600" eaLnBrk="0" hangingPunct="0">
                  <a:defRPr>
                    <a:latin typeface="Calibri" pitchFamily="34" charset="0"/>
                  </a:defRPr>
                </a:lvl3pPr>
                <a:lvl4pPr marL="1600200" indent="-228600" eaLnBrk="0" hangingPunct="0">
                  <a:defRPr>
                    <a:latin typeface="Calibri" pitchFamily="34" charset="0"/>
                  </a:defRPr>
                </a:lvl4pPr>
                <a:lvl5pPr marL="2057400" indent="-228600" eaLnBrk="0" hangingPunct="0">
                  <a:defRPr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9pPr>
              </a:lstStyle>
              <a:p>
                <a:r>
                  <a:rPr lang="ru-RU" dirty="0" smtClean="0"/>
                  <a:t>3</a:t>
                </a:r>
                <a:endParaRPr lang="ru-RU" dirty="0"/>
              </a:p>
            </p:txBody>
          </p:sp>
          <p:sp>
            <p:nvSpPr>
              <p:cNvPr id="68" name="Равнобедренный треугольник 67"/>
              <p:cNvSpPr/>
              <p:nvPr/>
            </p:nvSpPr>
            <p:spPr>
              <a:xfrm>
                <a:off x="4415242" y="1408771"/>
                <a:ext cx="1850295" cy="5104742"/>
              </a:xfrm>
              <a:prstGeom prst="triangle">
                <a:avLst/>
              </a:prstGeom>
              <a:solidFill>
                <a:srgbClr val="FFBDD3"/>
              </a:solidFill>
              <a:ln/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9" name="Равнобедренный треугольник 68"/>
              <p:cNvSpPr/>
              <p:nvPr/>
            </p:nvSpPr>
            <p:spPr>
              <a:xfrm>
                <a:off x="4601152" y="1424310"/>
                <a:ext cx="1469060" cy="4047180"/>
              </a:xfrm>
              <a:prstGeom prst="triangle">
                <a:avLst/>
              </a:prstGeom>
              <a:solidFill>
                <a:srgbClr val="F9C295"/>
              </a:solidFill>
              <a:ln/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0" name="Равнобедренный треугольник 69"/>
              <p:cNvSpPr/>
              <p:nvPr/>
            </p:nvSpPr>
            <p:spPr>
              <a:xfrm>
                <a:off x="4889358" y="1404576"/>
                <a:ext cx="894517" cy="2510961"/>
              </a:xfrm>
              <a:prstGeom prst="triangle">
                <a:avLst/>
              </a:prstGeom>
              <a:solidFill>
                <a:srgbClr val="B2DE82"/>
              </a:solidFill>
              <a:ln/>
              <a:effectLst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4673225" y="4667178"/>
                <a:ext cx="1339099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200" b="1" dirty="0">
                    <a:solidFill>
                      <a:schemeClr val="accent6">
                        <a:lumMod val="50000"/>
                      </a:schemeClr>
                    </a:solidFill>
                    <a:latin typeface="Calibri" pitchFamily="34" charset="0"/>
                  </a:rPr>
                  <a:t>Организации </a:t>
                </a:r>
                <a:r>
                  <a:rPr lang="ru-RU" sz="1200" b="1" dirty="0" smtClean="0">
                    <a:solidFill>
                      <a:schemeClr val="accent6">
                        <a:lumMod val="50000"/>
                      </a:schemeClr>
                    </a:solidFill>
                    <a:latin typeface="Calibri" pitchFamily="34" charset="0"/>
                  </a:rPr>
                  <a:t>ГК,</a:t>
                </a:r>
                <a:r>
                  <a:rPr lang="ru-RU" sz="1200" b="1" dirty="0">
                    <a:solidFill>
                      <a:schemeClr val="accent6">
                        <a:lumMod val="50000"/>
                      </a:schemeClr>
                    </a:solidFill>
                    <a:latin typeface="Calibri" pitchFamily="34" charset="0"/>
                  </a:rPr>
                  <a:t/>
                </a:r>
                <a:br>
                  <a:rPr lang="ru-RU" sz="1200" b="1" dirty="0">
                    <a:solidFill>
                      <a:schemeClr val="accent6">
                        <a:lumMod val="50000"/>
                      </a:schemeClr>
                    </a:solidFill>
                    <a:latin typeface="Calibri" pitchFamily="34" charset="0"/>
                  </a:rPr>
                </a:br>
                <a:r>
                  <a:rPr lang="ru-RU" sz="1200" b="1" dirty="0">
                    <a:solidFill>
                      <a:schemeClr val="accent6">
                        <a:lumMod val="50000"/>
                      </a:schemeClr>
                    </a:solidFill>
                    <a:latin typeface="Calibri" pitchFamily="34" charset="0"/>
                  </a:rPr>
                  <a:t>включая </a:t>
                </a:r>
                <a:r>
                  <a:rPr lang="ru-RU" sz="1200" b="1" dirty="0" smtClean="0">
                    <a:solidFill>
                      <a:schemeClr val="accent6">
                        <a:lumMod val="50000"/>
                      </a:schemeClr>
                    </a:solidFill>
                    <a:latin typeface="Calibri" pitchFamily="34" charset="0"/>
                  </a:rPr>
                  <a:t>филиалы и ДЗО</a:t>
                </a:r>
                <a:endParaRPr lang="ru-RU" sz="1200" b="1" dirty="0">
                  <a:solidFill>
                    <a:schemeClr val="accent6">
                      <a:lumMod val="50000"/>
                    </a:schemeClr>
                  </a:solidFill>
                  <a:latin typeface="Calibri" pitchFamily="34" charset="0"/>
                </a:endParaRPr>
              </a:p>
            </p:txBody>
          </p:sp>
          <p:sp>
            <p:nvSpPr>
              <p:cNvPr id="72" name="TextBox 32"/>
              <p:cNvSpPr txBox="1">
                <a:spLocks noChangeArrowheads="1"/>
              </p:cNvSpPr>
              <p:nvPr/>
            </p:nvSpPr>
            <p:spPr bwMode="auto">
              <a:xfrm>
                <a:off x="4609981" y="5635160"/>
                <a:ext cx="1443161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r>
                  <a:rPr lang="ru-RU" sz="1200" b="1" dirty="0" smtClean="0"/>
                  <a:t>Организации, участвующие</a:t>
                </a:r>
                <a:r>
                  <a:rPr lang="ru-RU" sz="1200" b="1" dirty="0"/>
                  <a:t/>
                </a:r>
                <a:br>
                  <a:rPr lang="ru-RU" sz="1200" b="1" dirty="0"/>
                </a:br>
                <a:r>
                  <a:rPr lang="ru-RU" sz="1200" b="1" dirty="0"/>
                  <a:t>в ЖЦ ОИАЭ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3" name="TextBox 30"/>
              <p:cNvSpPr txBox="1">
                <a:spLocks noChangeArrowheads="1"/>
              </p:cNvSpPr>
              <p:nvPr/>
            </p:nvSpPr>
            <p:spPr bwMode="auto">
              <a:xfrm>
                <a:off x="4806268" y="3426666"/>
                <a:ext cx="105042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1200" b="1">
                    <a:solidFill>
                      <a:srgbClr val="00B050"/>
                    </a:solidFill>
                    <a:latin typeface="Calibri" pitchFamily="34" charset="0"/>
                  </a:defRPr>
                </a:lvl1pPr>
              </a:lstStyle>
              <a:p>
                <a:r>
                  <a:rPr lang="ru-RU" dirty="0" smtClean="0">
                    <a:solidFill>
                      <a:srgbClr val="007635"/>
                    </a:solidFill>
                  </a:rPr>
                  <a:t>Дивизионы ГК</a:t>
                </a:r>
                <a:endParaRPr lang="ru-RU" dirty="0">
                  <a:solidFill>
                    <a:srgbClr val="007635"/>
                  </a:solidFill>
                </a:endParaRPr>
              </a:p>
            </p:txBody>
          </p:sp>
          <p:sp>
            <p:nvSpPr>
              <p:cNvPr id="74" name="Равнобедренный треугольник 73"/>
              <p:cNvSpPr/>
              <p:nvPr/>
            </p:nvSpPr>
            <p:spPr>
              <a:xfrm>
                <a:off x="5101996" y="1399491"/>
                <a:ext cx="462614" cy="1294472"/>
              </a:xfrm>
              <a:prstGeom prst="triangle">
                <a:avLst/>
              </a:prstGeom>
              <a:solidFill>
                <a:srgbClr val="8EB4E2"/>
              </a:solidFill>
              <a:ln/>
              <a:effectLst>
                <a:outerShdw blurRad="127000" dist="469900" dir="14580000" algn="r" rotWithShape="0">
                  <a:schemeClr val="bg1">
                    <a:lumMod val="75000"/>
                    <a:alpha val="15000"/>
                  </a:schemeClr>
                </a:outerShdw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5" name="TextBox 29"/>
              <p:cNvSpPr txBox="1">
                <a:spLocks noChangeArrowheads="1"/>
              </p:cNvSpPr>
              <p:nvPr/>
            </p:nvSpPr>
            <p:spPr bwMode="auto">
              <a:xfrm>
                <a:off x="4982902" y="2229169"/>
                <a:ext cx="78849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36000" rIns="360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r>
                  <a:rPr lang="ru-RU" sz="1100" b="1" dirty="0" smtClean="0">
                    <a:solidFill>
                      <a:srgbClr val="0033CC"/>
                    </a:solidFill>
                  </a:rPr>
                  <a:t>ГК</a:t>
                </a:r>
                <a:br>
                  <a:rPr lang="ru-RU" sz="1100" b="1" dirty="0" smtClean="0">
                    <a:solidFill>
                      <a:srgbClr val="0033CC"/>
                    </a:solidFill>
                  </a:rPr>
                </a:br>
                <a:r>
                  <a:rPr lang="ru-RU" sz="1100" b="1" dirty="0" smtClean="0">
                    <a:solidFill>
                      <a:srgbClr val="0033CC"/>
                    </a:solidFill>
                  </a:rPr>
                  <a:t>«</a:t>
                </a:r>
                <a:r>
                  <a:rPr lang="ru-RU" sz="1100" b="1" dirty="0" err="1" smtClean="0">
                    <a:solidFill>
                      <a:srgbClr val="0033CC"/>
                    </a:solidFill>
                  </a:rPr>
                  <a:t>Росатом</a:t>
                </a:r>
                <a:r>
                  <a:rPr lang="ru-RU" sz="1100" b="1" dirty="0" smtClean="0">
                    <a:solidFill>
                      <a:srgbClr val="0033CC"/>
                    </a:solidFill>
                  </a:rPr>
                  <a:t>»</a:t>
                </a:r>
                <a:endParaRPr lang="ru-RU" sz="1100" b="1" dirty="0">
                  <a:solidFill>
                    <a:srgbClr val="0033CC"/>
                  </a:solidFill>
                </a:endParaRPr>
              </a:p>
            </p:txBody>
          </p:sp>
          <p:sp>
            <p:nvSpPr>
              <p:cNvPr id="76" name="Равнобедренный треугольник 75"/>
              <p:cNvSpPr/>
              <p:nvPr/>
            </p:nvSpPr>
            <p:spPr>
              <a:xfrm flipV="1">
                <a:off x="5000607" y="1009566"/>
                <a:ext cx="670148" cy="931215"/>
              </a:xfrm>
              <a:prstGeom prst="triangle">
                <a:avLst/>
              </a:prstGeom>
              <a:solidFill>
                <a:srgbClr val="FFC000">
                  <a:alpha val="50196"/>
                </a:srgbClr>
              </a:solidFill>
              <a:ln/>
              <a:effectLst>
                <a:outerShdw blurRad="127000" dist="469900" dir="14580000" algn="r" rotWithShape="0">
                  <a:schemeClr val="bg1">
                    <a:lumMod val="75000"/>
                    <a:alpha val="15000"/>
                  </a:schemeClr>
                </a:outerShdw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937446" y="1009566"/>
                <a:ext cx="8058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000" dirty="0" smtClean="0">
                    <a:latin typeface="Arial" pitchFamily="34" charset="0"/>
                  </a:rPr>
                  <a:t>Корп.</a:t>
                </a:r>
                <a:br>
                  <a:rPr lang="ru-RU" sz="1000" dirty="0" smtClean="0">
                    <a:latin typeface="Arial" pitchFamily="34" charset="0"/>
                  </a:rPr>
                </a:br>
                <a:r>
                  <a:rPr lang="ru-RU" sz="1000" dirty="0" smtClean="0">
                    <a:latin typeface="Arial" pitchFamily="34" charset="0"/>
                  </a:rPr>
                  <a:t>управ-е</a:t>
                </a:r>
                <a:endParaRPr lang="ru-RU" sz="1000" dirty="0">
                  <a:latin typeface="Arial" pitchFamily="34" charset="0"/>
                </a:endParaRPr>
              </a:p>
            </p:txBody>
          </p:sp>
          <p:sp>
            <p:nvSpPr>
              <p:cNvPr id="78" name="TextBox 29"/>
              <p:cNvSpPr txBox="1">
                <a:spLocks noChangeArrowheads="1"/>
              </p:cNvSpPr>
              <p:nvPr/>
            </p:nvSpPr>
            <p:spPr bwMode="auto">
              <a:xfrm>
                <a:off x="4838043" y="2046727"/>
                <a:ext cx="314667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1100" b="1">
                    <a:solidFill>
                      <a:srgbClr val="3366CC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latin typeface="Calibri" pitchFamily="34" charset="0"/>
                  </a:defRPr>
                </a:lvl2pPr>
                <a:lvl3pPr marL="1143000" indent="-228600" eaLnBrk="0" hangingPunct="0">
                  <a:defRPr>
                    <a:latin typeface="Calibri" pitchFamily="34" charset="0"/>
                  </a:defRPr>
                </a:lvl3pPr>
                <a:lvl4pPr marL="1600200" indent="-228600" eaLnBrk="0" hangingPunct="0">
                  <a:defRPr>
                    <a:latin typeface="Calibri" pitchFamily="34" charset="0"/>
                  </a:defRPr>
                </a:lvl4pPr>
                <a:lvl5pPr marL="2057400" indent="-228600" eaLnBrk="0" hangingPunct="0">
                  <a:defRPr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</a:defRPr>
                </a:lvl9pPr>
              </a:lstStyle>
              <a:p>
                <a:r>
                  <a:rPr lang="ru-RU" dirty="0" smtClean="0"/>
                  <a:t>1</a:t>
                </a:r>
                <a:endParaRPr lang="ru-RU" dirty="0"/>
              </a:p>
            </p:txBody>
          </p:sp>
        </p:grpSp>
        <p:sp>
          <p:nvSpPr>
            <p:cNvPr id="80" name="Прямоугольник 79"/>
            <p:cNvSpPr/>
            <p:nvPr/>
          </p:nvSpPr>
          <p:spPr bwMode="auto">
            <a:xfrm>
              <a:off x="6912396" y="1150889"/>
              <a:ext cx="2771877" cy="40190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vert="horz" wrap="non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cxnSp>
          <p:nvCxnSpPr>
            <p:cNvPr id="81" name="Прямая соединительная линия 80"/>
            <p:cNvCxnSpPr/>
            <p:nvPr/>
          </p:nvCxnSpPr>
          <p:spPr bwMode="auto">
            <a:xfrm>
              <a:off x="6918325" y="1152684"/>
              <a:ext cx="0" cy="53608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82" name="Прямоугольник 81"/>
            <p:cNvSpPr/>
            <p:nvPr/>
          </p:nvSpPr>
          <p:spPr>
            <a:xfrm>
              <a:off x="5824857" y="1570987"/>
              <a:ext cx="1093468" cy="553998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ru-RU" sz="10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Arial" pitchFamily="34" charset="0"/>
                  <a:cs typeface="Arial" pitchFamily="34" charset="0"/>
                </a:rPr>
                <a:t>КСМК</a:t>
              </a:r>
            </a:p>
            <a:p>
              <a:pPr algn="ctr"/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корпоративная СМК</a:t>
              </a:r>
              <a:endParaRPr lang="ru-RU" sz="1000" dirty="0"/>
            </a:p>
          </p:txBody>
        </p:sp>
        <p:cxnSp>
          <p:nvCxnSpPr>
            <p:cNvPr id="116" name="Прямая соединительная линия 115"/>
            <p:cNvCxnSpPr/>
            <p:nvPr/>
          </p:nvCxnSpPr>
          <p:spPr bwMode="auto">
            <a:xfrm>
              <a:off x="5787046" y="1559320"/>
              <a:ext cx="3888767" cy="119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117" name="Прямоугольник 116"/>
            <p:cNvSpPr/>
            <p:nvPr/>
          </p:nvSpPr>
          <p:spPr>
            <a:xfrm>
              <a:off x="5726911" y="2703334"/>
              <a:ext cx="1191416" cy="553998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ru-RU" sz="10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ДСМК</a:t>
              </a:r>
            </a:p>
            <a:p>
              <a:pPr algn="ctr"/>
              <a:r>
                <a:rPr lang="ru-RU" sz="1000" dirty="0" err="1" smtClean="0">
                  <a:latin typeface="Arial" pitchFamily="34" charset="0"/>
                  <a:cs typeface="Arial" pitchFamily="34" charset="0"/>
                </a:rPr>
                <a:t>дивизиональные</a:t>
              </a:r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 СМК</a:t>
              </a:r>
              <a:endParaRPr lang="ru-RU" sz="1000" dirty="0"/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5834383" y="3921861"/>
              <a:ext cx="1083943" cy="553998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ru-RU" sz="10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cs typeface="Arial" pitchFamily="34" charset="0"/>
                </a:rPr>
                <a:t>СМКО</a:t>
              </a:r>
              <a:r>
                <a:rPr lang="ru-RU" sz="1000" dirty="0">
                  <a:latin typeface="Arial" pitchFamily="34" charset="0"/>
                  <a:cs typeface="Arial" pitchFamily="34" charset="0"/>
                </a:rPr>
                <a:t/>
              </a:r>
              <a:br>
                <a:rPr lang="ru-RU" sz="1000" dirty="0">
                  <a:latin typeface="Arial" pitchFamily="34" charset="0"/>
                  <a:cs typeface="Arial" pitchFamily="34" charset="0"/>
                </a:rPr>
              </a:br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СМК организаций ГК</a:t>
              </a:r>
              <a:endParaRPr lang="ru-RU" sz="1000" dirty="0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5839248" y="5457117"/>
              <a:ext cx="1083943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00" b="1" dirty="0" smtClean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cs typeface="Arial" pitchFamily="34" charset="0"/>
                </a:rPr>
                <a:t>СМК</a:t>
              </a:r>
            </a:p>
            <a:p>
              <a:pPr algn="ctr"/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СМК организаций, участвующих</a:t>
              </a:r>
              <a:br>
                <a:rPr lang="ru-RU" sz="10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в ЖЦ ОИАЭ</a:t>
              </a:r>
              <a:endParaRPr lang="ru-RU" sz="1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918325" y="1590098"/>
              <a:ext cx="1376363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dirty="0">
                  <a:latin typeface="Arial" pitchFamily="34" charset="0"/>
                  <a:cs typeface="Arial" pitchFamily="34" charset="0"/>
                </a:rPr>
                <a:t>Устанавливает </a:t>
              </a: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единые цели</a:t>
              </a:r>
              <a:r>
                <a:rPr lang="ru-RU" sz="900" dirty="0">
                  <a:latin typeface="Arial" pitchFamily="34" charset="0"/>
                  <a:cs typeface="Arial" pitchFamily="34" charset="0"/>
                </a:rPr>
                <a:t>, требования, методы</a:t>
              </a: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,</a:t>
              </a:r>
            </a:p>
            <a:p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руководства</a:t>
              </a:r>
              <a:br>
                <a:rPr lang="ru-RU" sz="9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для организаций ГК</a:t>
              </a:r>
              <a:endParaRPr lang="ru-RU" sz="9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1" name="Прямая соединительная линия 120"/>
            <p:cNvCxnSpPr/>
            <p:nvPr/>
          </p:nvCxnSpPr>
          <p:spPr bwMode="auto">
            <a:xfrm>
              <a:off x="8294688" y="1152684"/>
              <a:ext cx="0" cy="53608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  <p:sp>
          <p:nvSpPr>
            <p:cNvPr id="122" name="TextBox 121"/>
            <p:cNvSpPr txBox="1"/>
            <p:nvPr/>
          </p:nvSpPr>
          <p:spPr>
            <a:xfrm>
              <a:off x="6912396" y="1152684"/>
              <a:ext cx="1378874" cy="50783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>
              <a:defPPr>
                <a:defRPr lang="en-US"/>
              </a:defPPr>
              <a:lvl1pPr algn="ctr">
                <a:defRPr sz="900" b="1"/>
              </a:lvl1pPr>
            </a:lstStyle>
            <a:p>
              <a:r>
                <a:rPr lang="ru-RU" dirty="0"/>
                <a:t>Основное назначение в Системе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900146" y="921175"/>
              <a:ext cx="102146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000" b="1" dirty="0" smtClean="0"/>
                <a:t>Система</a:t>
              </a:r>
              <a:br>
                <a:rPr lang="ru-RU" sz="1000" b="1" dirty="0" smtClean="0"/>
              </a:br>
              <a:r>
                <a:rPr lang="ru-RU" sz="1000" b="1" dirty="0" smtClean="0"/>
                <a:t>управления</a:t>
              </a:r>
              <a:br>
                <a:rPr lang="ru-RU" sz="1000" b="1" dirty="0" smtClean="0"/>
              </a:br>
              <a:r>
                <a:rPr lang="ru-RU" sz="1000" b="1" dirty="0" smtClean="0"/>
                <a:t>качеством </a:t>
              </a:r>
              <a:endParaRPr lang="ru-RU" sz="1000" b="1" dirty="0"/>
            </a:p>
          </p:txBody>
        </p:sp>
        <p:sp>
          <p:nvSpPr>
            <p:cNvPr id="124" name="Прямоугольник 123"/>
            <p:cNvSpPr/>
            <p:nvPr/>
          </p:nvSpPr>
          <p:spPr>
            <a:xfrm>
              <a:off x="8294688" y="1583572"/>
              <a:ext cx="138958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Политика ГК</a:t>
              </a:r>
              <a:br>
                <a:rPr lang="ru-RU" sz="900" dirty="0" smtClean="0"/>
              </a:br>
              <a:r>
                <a:rPr lang="ru-RU" sz="900" dirty="0" smtClean="0"/>
                <a:t>в области качества</a:t>
              </a:r>
            </a:p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Качество ДСМК</a:t>
              </a:r>
            </a:p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Качество цепочек</a:t>
              </a:r>
              <a:br>
                <a:rPr lang="ru-RU" sz="900" dirty="0" smtClean="0"/>
              </a:br>
              <a:r>
                <a:rPr lang="ru-RU" sz="900" dirty="0" smtClean="0"/>
                <a:t>и сетей поставок</a:t>
              </a:r>
              <a:endParaRPr lang="ru-RU" sz="900" dirty="0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8291270" y="2703334"/>
              <a:ext cx="1393003" cy="933472"/>
            </a:xfrm>
            <a:prstGeom prst="rect">
              <a:avLst/>
            </a:prstGeom>
            <a:noFill/>
          </p:spPr>
          <p:txBody>
            <a:bodyPr wrap="square" lIns="36000" rIns="36000" anchor="ctr" anchorCtr="0">
              <a:noAutofit/>
            </a:bodyPr>
            <a:lstStyle/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/>
                <a:t>Качество </a:t>
              </a:r>
              <a:r>
                <a:rPr lang="ru-RU" sz="900" dirty="0" smtClean="0"/>
                <a:t>продукции</a:t>
              </a:r>
            </a:p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Качество СМКО</a:t>
              </a:r>
            </a:p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Качество цепочек</a:t>
              </a:r>
              <a:br>
                <a:rPr lang="ru-RU" sz="900" dirty="0" smtClean="0"/>
              </a:br>
              <a:r>
                <a:rPr lang="ru-RU" sz="900" dirty="0" smtClean="0"/>
                <a:t>и сетей поставок</a:t>
              </a:r>
              <a:endParaRPr lang="ru-RU" sz="900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8294688" y="1150888"/>
              <a:ext cx="1389585" cy="50783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ru-RU" sz="900" b="1" dirty="0" smtClean="0"/>
                <a:t>Объекты управления </a:t>
              </a:r>
            </a:p>
            <a:p>
              <a:pPr algn="ctr"/>
              <a:r>
                <a:rPr lang="ru-RU" sz="900" b="1" dirty="0" smtClean="0"/>
                <a:t>по уровням</a:t>
              </a:r>
              <a:endParaRPr lang="ru-RU" sz="900" b="1" dirty="0"/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8294688" y="3910439"/>
              <a:ext cx="1389585" cy="801206"/>
            </a:xfrm>
            <a:prstGeom prst="rect">
              <a:avLst/>
            </a:prstGeom>
            <a:noFill/>
          </p:spPr>
          <p:txBody>
            <a:bodyPr wrap="square" lIns="36000" rIns="36000" anchor="ctr" anchorCtr="0">
              <a:noAutofit/>
            </a:bodyPr>
            <a:lstStyle/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/>
                <a:t>Качество </a:t>
              </a:r>
              <a:r>
                <a:rPr lang="ru-RU" sz="900" dirty="0" smtClean="0"/>
                <a:t>продукции</a:t>
              </a:r>
            </a:p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Качество СМК</a:t>
              </a:r>
            </a:p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Качество поставок</a:t>
              </a:r>
              <a:endParaRPr lang="ru-RU" sz="900" dirty="0"/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8294688" y="5465389"/>
              <a:ext cx="1389585" cy="631436"/>
            </a:xfrm>
            <a:prstGeom prst="rect">
              <a:avLst/>
            </a:prstGeom>
            <a:noFill/>
          </p:spPr>
          <p:txBody>
            <a:bodyPr wrap="square" lIns="36000" rIns="36000" anchor="ctr" anchorCtr="0">
              <a:noAutofit/>
            </a:bodyPr>
            <a:lstStyle/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/>
                <a:t>Качество </a:t>
              </a:r>
              <a:r>
                <a:rPr lang="ru-RU" sz="900" dirty="0" smtClean="0"/>
                <a:t>продукции</a:t>
              </a:r>
            </a:p>
            <a:p>
              <a:pPr marL="90488" indent="-90488"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sz="900" dirty="0" smtClean="0"/>
                <a:t>Качество поставок</a:t>
              </a:r>
              <a:endParaRPr lang="ru-RU" sz="900" dirty="0"/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6918326" y="2708405"/>
              <a:ext cx="137636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Дополняют цели</a:t>
              </a:r>
              <a:br>
                <a:rPr lang="ru-RU" sz="9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и требования к</a:t>
              </a:r>
              <a:br>
                <a:rPr lang="ru-RU" sz="9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организациям ГК, учитывающие специфику дивизионов</a:t>
              </a:r>
              <a:endParaRPr lang="ru-RU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Прямоугольник 129"/>
            <p:cNvSpPr/>
            <p:nvPr/>
          </p:nvSpPr>
          <p:spPr>
            <a:xfrm>
              <a:off x="6918325" y="3921861"/>
              <a:ext cx="1372945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Реализуют цели</a:t>
              </a:r>
              <a:br>
                <a:rPr lang="ru-RU" sz="9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и требования </a:t>
              </a:r>
              <a:br>
                <a:rPr lang="ru-RU" sz="9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КСМК и ДСМК</a:t>
              </a:r>
              <a:endParaRPr lang="ru-RU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" name="Прямоугольник 130"/>
            <p:cNvSpPr/>
            <p:nvPr/>
          </p:nvSpPr>
          <p:spPr>
            <a:xfrm>
              <a:off x="6923191" y="5469034"/>
              <a:ext cx="110265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Реализуют цели</a:t>
              </a:r>
              <a:br>
                <a:rPr lang="ru-RU" sz="9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и требования </a:t>
              </a:r>
              <a:br>
                <a:rPr lang="ru-RU" sz="9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900" dirty="0" smtClean="0">
                  <a:latin typeface="Arial" pitchFamily="34" charset="0"/>
                  <a:cs typeface="Arial" pitchFamily="34" charset="0"/>
                </a:rPr>
                <a:t>КСМК и ДСМК</a:t>
              </a:r>
              <a:endParaRPr lang="ru-RU" sz="9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2" name="Прямая соединительная линия 131"/>
            <p:cNvCxnSpPr/>
            <p:nvPr/>
          </p:nvCxnSpPr>
          <p:spPr bwMode="auto">
            <a:xfrm>
              <a:off x="6912396" y="1152684"/>
              <a:ext cx="276341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</p:cxnSp>
      </p:grpSp>
    </p:spTree>
    <p:extLst>
      <p:ext uri="{BB962C8B-B14F-4D97-AF65-F5344CB8AC3E}">
        <p14:creationId xmlns="" xmlns:p14="http://schemas.microsoft.com/office/powerpoint/2010/main" val="6109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85786" y="142852"/>
            <a:ext cx="7143800" cy="598075"/>
          </a:xfrm>
        </p:spPr>
        <p:txBody>
          <a:bodyPr anchor="ctr"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</a:rPr>
              <a:t>Структура системы управления качеством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 </a:t>
            </a:r>
            <a:r>
              <a:rPr lang="ru-RU" sz="1800" dirty="0" err="1" smtClean="0">
                <a:solidFill>
                  <a:srgbClr val="0070C0"/>
                </a:solidFill>
              </a:rPr>
              <a:t>Госкорпорации</a:t>
            </a:r>
            <a:r>
              <a:rPr lang="ru-RU" sz="1800" dirty="0" smtClean="0">
                <a:solidFill>
                  <a:srgbClr val="0070C0"/>
                </a:solidFill>
              </a:rPr>
              <a:t> «</a:t>
            </a:r>
            <a:r>
              <a:rPr lang="ru-RU" sz="1800" dirty="0" err="1" smtClean="0">
                <a:solidFill>
                  <a:srgbClr val="0070C0"/>
                </a:solidFill>
              </a:rPr>
              <a:t>Росатом</a:t>
            </a:r>
            <a:r>
              <a:rPr lang="ru-RU" sz="1800" dirty="0" smtClean="0">
                <a:solidFill>
                  <a:srgbClr val="0070C0"/>
                </a:solidFill>
              </a:rPr>
              <a:t>»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6" name="AutoShape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5720" y="1619344"/>
            <a:ext cx="1293740" cy="1143000"/>
          </a:xfrm>
          <a:prstGeom prst="roundRect">
            <a:avLst>
              <a:gd name="adj" fmla="val 7750"/>
            </a:avLst>
          </a:prstGeom>
          <a:solidFill>
            <a:srgbClr val="345782">
              <a:lumMod val="60000"/>
              <a:lumOff val="40000"/>
            </a:srgbClr>
          </a:solidFill>
          <a:ln w="9525" algn="ctr">
            <a:noFill/>
            <a:round/>
            <a:headEnd type="none" w="lg" len="lg"/>
            <a:tailEnd type="none" w="lg" len="lg"/>
          </a:ln>
        </p:spPr>
        <p:txBody>
          <a:bodyPr lIns="27432" tIns="27432" rIns="27432" bIns="27432" anchor="ctr"/>
          <a:lstStyle/>
          <a:p>
            <a:pPr algn="ctr"/>
            <a:r>
              <a:rPr lang="ru-RU" sz="11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Целеполагание</a:t>
            </a:r>
            <a:endParaRPr lang="en-US" sz="11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0114" y="2945232"/>
            <a:ext cx="1293740" cy="1830974"/>
          </a:xfrm>
          <a:prstGeom prst="roundRect">
            <a:avLst>
              <a:gd name="adj" fmla="val 7750"/>
            </a:avLst>
          </a:prstGeom>
          <a:solidFill>
            <a:srgbClr val="345782">
              <a:lumMod val="60000"/>
              <a:lumOff val="40000"/>
            </a:srgbClr>
          </a:solidFill>
          <a:ln w="9525" algn="ctr">
            <a:noFill/>
            <a:round/>
            <a:headEnd type="none" w="lg" len="lg"/>
            <a:tailEnd type="none" w="lg" len="lg"/>
          </a:ln>
        </p:spPr>
        <p:txBody>
          <a:bodyPr lIns="27432" tIns="27432" rIns="27432" bIns="27432" anchor="ctr"/>
          <a:lstStyle/>
          <a:p>
            <a:pPr algn="ctr"/>
            <a:r>
              <a:rPr lang="ru-RU" sz="11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Модель</a:t>
            </a:r>
            <a:br>
              <a:rPr lang="ru-RU" sz="11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ru-RU" sz="11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управления в области качества</a:t>
            </a:r>
            <a:endParaRPr lang="en-US" sz="11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8" name="AutoShape 6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5720" y="4919084"/>
            <a:ext cx="1293740" cy="1432013"/>
          </a:xfrm>
          <a:prstGeom prst="roundRect">
            <a:avLst>
              <a:gd name="adj" fmla="val 7750"/>
            </a:avLst>
          </a:prstGeom>
          <a:solidFill>
            <a:srgbClr val="345782">
              <a:lumMod val="60000"/>
              <a:lumOff val="40000"/>
            </a:srgbClr>
          </a:solidFill>
          <a:ln w="9525" algn="ctr">
            <a:noFill/>
            <a:round/>
            <a:headEnd type="none" w="lg" len="lg"/>
            <a:tailEnd type="none" w="lg" len="lg"/>
          </a:ln>
        </p:spPr>
        <p:txBody>
          <a:bodyPr lIns="27432" tIns="27432" rIns="27432" bIns="2743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cs typeface="Arial" charset="0"/>
              </a:rPr>
              <a:t>Персонал</a:t>
            </a:r>
            <a:b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cs typeface="Arial" charset="0"/>
              </a:rPr>
            </a:b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cs typeface="Arial" charset="0"/>
              </a:rPr>
              <a:t>и корпоративная 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cs typeface="Arial" charset="0"/>
              </a:rPr>
              <a:t>культура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88700" y="1619344"/>
            <a:ext cx="7035449" cy="11430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hangingPunct="0">
              <a:lnSpc>
                <a:spcPct val="90000"/>
              </a:lnSpc>
            </a:pPr>
            <a:r>
              <a:rPr lang="ru-RU" altLang="ko-KR" sz="1600" b="1" dirty="0" smtClean="0">
                <a:solidFill>
                  <a:srgbClr val="414142"/>
                </a:solidFill>
                <a:ea typeface="Gulim" pitchFamily="34" charset="-127"/>
              </a:rPr>
              <a:t>А. Политика и цели в области качества в ГК</a:t>
            </a:r>
            <a:endParaRPr lang="en-US" altLang="ko-KR" sz="1600" b="1" dirty="0">
              <a:solidFill>
                <a:srgbClr val="414142"/>
              </a:solidFill>
              <a:ea typeface="Gulim" pitchFamily="34" charset="-127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88700" y="2945233"/>
            <a:ext cx="2311796" cy="183097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altLang="ko-KR" sz="1200" b="1" dirty="0" smtClean="0">
                <a:solidFill>
                  <a:srgbClr val="414142"/>
                </a:solidFill>
                <a:ea typeface="Gulim" pitchFamily="34" charset="-127"/>
              </a:rPr>
              <a:t>Б. Процессная модель</a:t>
            </a:r>
          </a:p>
          <a:p>
            <a:pPr algn="ctr" eaLnBrk="0" hangingPunct="0">
              <a:lnSpc>
                <a:spcPct val="90000"/>
              </a:lnSpc>
              <a:defRPr/>
            </a:pPr>
            <a:endParaRPr lang="ru-RU" altLang="ko-KR" sz="800" b="1" dirty="0">
              <a:solidFill>
                <a:srgbClr val="414142"/>
              </a:solidFill>
              <a:ea typeface="Gulim" pitchFamily="34" charset="-127"/>
            </a:endParaRPr>
          </a:p>
          <a:p>
            <a:pPr marL="93663" lvl="1" indent="-87313" eaLnBrk="0" hangingPunct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Деятельность</a:t>
            </a:r>
            <a:r>
              <a:rPr lang="ru-RU" sz="1000" kern="0" dirty="0">
                <a:solidFill>
                  <a:sysClr val="windowText" lastClr="000000"/>
                </a:solidFill>
              </a:rPr>
              <a:t>, </a:t>
            </a:r>
            <a:r>
              <a:rPr lang="ru-RU" sz="1000" kern="0" dirty="0" smtClean="0">
                <a:solidFill>
                  <a:sysClr val="windowText" lastClr="000000"/>
                </a:solidFill>
              </a:rPr>
              <a:t>направленная</a:t>
            </a:r>
            <a:br>
              <a:rPr lang="ru-RU" sz="1000" kern="0" dirty="0" smtClean="0">
                <a:solidFill>
                  <a:sysClr val="windowText" lastClr="000000"/>
                </a:solidFill>
              </a:rPr>
            </a:br>
            <a:r>
              <a:rPr lang="ru-RU" sz="1000" kern="0" dirty="0" smtClean="0">
                <a:solidFill>
                  <a:sysClr val="windowText" lastClr="000000"/>
                </a:solidFill>
              </a:rPr>
              <a:t>на повышение качества продукции (товаров, работ и услуг), а также осуществляемых процессов</a:t>
            </a:r>
          </a:p>
          <a:p>
            <a:pPr marL="93663" lvl="1" indent="-87313" eaLnBrk="0" hangingPunct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Декомпозиция процессов управления качеством</a:t>
            </a:r>
            <a:br>
              <a:rPr lang="ru-RU" sz="1000" kern="0" dirty="0" smtClean="0">
                <a:solidFill>
                  <a:sysClr val="windowText" lastClr="000000"/>
                </a:solidFill>
              </a:rPr>
            </a:br>
            <a:r>
              <a:rPr lang="ru-RU" sz="1000" kern="0" dirty="0" smtClean="0">
                <a:solidFill>
                  <a:sysClr val="windowText" lastClr="000000"/>
                </a:solidFill>
              </a:rPr>
              <a:t>по уровням</a:t>
            </a:r>
          </a:p>
          <a:p>
            <a:pPr marL="93663" lvl="1" indent="-87313" eaLnBrk="0" hangingPunct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altLang="ko-KR" sz="1000" kern="0" dirty="0" smtClean="0">
                <a:solidFill>
                  <a:sysClr val="windowText" lastClr="000000"/>
                </a:solidFill>
                <a:ea typeface="Gulim" pitchFamily="34" charset="-127"/>
              </a:rPr>
              <a:t>Взаимодействие с другими процессами</a:t>
            </a:r>
            <a:endParaRPr lang="en-US" altLang="ko-KR" sz="1400" dirty="0" smtClean="0">
              <a:solidFill>
                <a:srgbClr val="414142"/>
              </a:solidFill>
              <a:ea typeface="Gulim" pitchFamily="34" charset="-127"/>
            </a:endParaRPr>
          </a:p>
          <a:p>
            <a:pPr marL="93663" lvl="1" indent="-87313" eaLnBrk="0" hangingPunct="0">
              <a:lnSpc>
                <a:spcPct val="90000"/>
              </a:lnSpc>
              <a:buFont typeface="Wingdings" pitchFamily="2" charset="2"/>
              <a:buChar char="§"/>
              <a:defRPr/>
            </a:pPr>
            <a:endParaRPr lang="ru-RU" sz="1000" kern="0" dirty="0">
              <a:solidFill>
                <a:sysClr val="windowText" lastClr="000000"/>
              </a:solidFill>
            </a:endParaRPr>
          </a:p>
          <a:p>
            <a:pPr algn="ctr" eaLnBrk="0" hangingPunct="0">
              <a:lnSpc>
                <a:spcPct val="90000"/>
              </a:lnSpc>
              <a:defRPr/>
            </a:pPr>
            <a:endParaRPr lang="en-US" altLang="ko-KR" sz="1400" b="1" dirty="0">
              <a:solidFill>
                <a:srgbClr val="414142"/>
              </a:solidFill>
              <a:ea typeface="Gulim" pitchFamily="34" charset="-127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14810" y="2945235"/>
            <a:ext cx="2178600" cy="183097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0" rtlCol="0" anchor="t" anchorCtr="0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altLang="ko-KR" sz="1200" b="1" dirty="0" smtClean="0">
                <a:solidFill>
                  <a:srgbClr val="414142"/>
                </a:solidFill>
                <a:ea typeface="Gulim" pitchFamily="34" charset="-127"/>
              </a:rPr>
              <a:t>В. Организационная модель</a:t>
            </a:r>
          </a:p>
          <a:p>
            <a:pPr algn="ctr" eaLnBrk="0" hangingPunct="0">
              <a:lnSpc>
                <a:spcPct val="90000"/>
              </a:lnSpc>
              <a:defRPr/>
            </a:pPr>
            <a:endParaRPr lang="ru-RU" altLang="ko-KR" sz="800" b="1" dirty="0" smtClean="0">
              <a:solidFill>
                <a:srgbClr val="414142"/>
              </a:solidFill>
              <a:ea typeface="Gulim" pitchFamily="34" charset="-127"/>
            </a:endParaRPr>
          </a:p>
          <a:p>
            <a:pPr marL="179388" lvl="1" indent="-87313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Уровни системы управления качеством в ГК</a:t>
            </a:r>
          </a:p>
          <a:p>
            <a:pPr marL="179388" lvl="1" indent="-87313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СМК по уровням управления </a:t>
            </a:r>
          </a:p>
          <a:p>
            <a:pPr marL="179388" lvl="1" indent="-87313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altLang="ko-KR" sz="1000" kern="0" dirty="0" smtClean="0">
                <a:solidFill>
                  <a:sysClr val="windowText" lastClr="000000"/>
                </a:solidFill>
                <a:ea typeface="Gulim" pitchFamily="34" charset="-127"/>
              </a:rPr>
              <a:t>Функционал, полномочия и ответственность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48037" y="2945233"/>
            <a:ext cx="2176111" cy="183097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rIns="0" rtlCol="0" anchor="t" anchorCtr="0"/>
          <a:lstStyle/>
          <a:p>
            <a:pPr algn="ctr" eaLnBrk="0" hangingPunct="0">
              <a:lnSpc>
                <a:spcPct val="90000"/>
              </a:lnSpc>
            </a:pPr>
            <a:r>
              <a:rPr lang="ru-RU" altLang="ko-KR" sz="1200" b="1" dirty="0" smtClean="0">
                <a:solidFill>
                  <a:srgbClr val="414142"/>
                </a:solidFill>
                <a:ea typeface="Gulim" pitchFamily="34" charset="-127"/>
              </a:rPr>
              <a:t>Г. Система </a:t>
            </a:r>
            <a:r>
              <a:rPr lang="ru-RU" altLang="ko-KR" sz="1200" b="1" dirty="0">
                <a:solidFill>
                  <a:srgbClr val="414142"/>
                </a:solidFill>
                <a:ea typeface="Gulim" pitchFamily="34" charset="-127"/>
              </a:rPr>
              <a:t>принятия </a:t>
            </a:r>
            <a:r>
              <a:rPr lang="ru-RU" altLang="ko-KR" sz="1200" b="1" dirty="0" smtClean="0">
                <a:solidFill>
                  <a:srgbClr val="414142"/>
                </a:solidFill>
                <a:ea typeface="Gulim" pitchFamily="34" charset="-127"/>
              </a:rPr>
              <a:t>решений</a:t>
            </a:r>
          </a:p>
          <a:p>
            <a:pPr algn="ctr" eaLnBrk="0" hangingPunct="0">
              <a:lnSpc>
                <a:spcPct val="90000"/>
              </a:lnSpc>
            </a:pPr>
            <a:endParaRPr lang="ru-RU" altLang="ko-KR" sz="800" b="1" dirty="0">
              <a:solidFill>
                <a:srgbClr val="414142"/>
              </a:solidFill>
              <a:ea typeface="Gulim" pitchFamily="34" charset="-127"/>
            </a:endParaRPr>
          </a:p>
          <a:p>
            <a:pPr marL="179388" lvl="1" indent="-87313" eaLnBrk="0" hangingPunct="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kern="0" dirty="0">
                <a:solidFill>
                  <a:sysClr val="windowText" lastClr="000000"/>
                </a:solidFill>
              </a:rPr>
              <a:t>Органы принятия </a:t>
            </a:r>
            <a:r>
              <a:rPr lang="ru-RU" sz="1000" kern="0" dirty="0" smtClean="0">
                <a:solidFill>
                  <a:sysClr val="windowText" lastClr="000000"/>
                </a:solidFill>
              </a:rPr>
              <a:t>решений (Совет по качеству на уровне ГК)</a:t>
            </a:r>
          </a:p>
          <a:p>
            <a:pPr marL="179388" lvl="1" indent="-87313" eaLnBrk="0" hangingPunct="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Анализ со стороны руководства в СМК</a:t>
            </a:r>
            <a:endParaRPr lang="ru-RU" sz="1000" kern="0" dirty="0">
              <a:solidFill>
                <a:sysClr val="windowText" lastClr="000000"/>
              </a:solidFill>
            </a:endParaRPr>
          </a:p>
          <a:p>
            <a:pPr marL="179388" lvl="1" indent="-87313" eaLnBrk="0" hangingPunct="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000" kern="0" dirty="0">
                <a:solidFill>
                  <a:sysClr val="windowText" lastClr="000000"/>
                </a:solidFill>
              </a:rPr>
              <a:t>Процессы принятия решений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04306" y="4919083"/>
            <a:ext cx="2296190" cy="143201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altLang="ko-KR" sz="1200" b="1" dirty="0" smtClean="0">
                <a:solidFill>
                  <a:srgbClr val="414142"/>
                </a:solidFill>
                <a:ea typeface="Gulim" pitchFamily="34" charset="-127"/>
              </a:rPr>
              <a:t>Д. Персонал</a:t>
            </a:r>
          </a:p>
          <a:p>
            <a:pPr algn="ctr" eaLnBrk="0" hangingPunct="0">
              <a:lnSpc>
                <a:spcPct val="90000"/>
              </a:lnSpc>
              <a:defRPr/>
            </a:pPr>
            <a:endParaRPr lang="ru-RU" altLang="ko-KR" sz="800" b="1" dirty="0" smtClean="0">
              <a:solidFill>
                <a:srgbClr val="414142"/>
              </a:solidFill>
              <a:ea typeface="Gulim" pitchFamily="34" charset="-127"/>
            </a:endParaRPr>
          </a:p>
          <a:p>
            <a:pPr marL="92075" indent="-92075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altLang="ko-KR" sz="1000" kern="0" dirty="0" smtClean="0">
                <a:solidFill>
                  <a:sysClr val="windowText" lastClr="000000"/>
                </a:solidFill>
                <a:ea typeface="Gulim" pitchFamily="34" charset="-127"/>
              </a:rPr>
              <a:t> Обучение и самообучение по вопросам качества</a:t>
            </a:r>
            <a:endParaRPr lang="en-US" altLang="ko-KR" sz="1000" dirty="0" smtClean="0">
              <a:solidFill>
                <a:srgbClr val="414142"/>
              </a:solidFill>
              <a:ea typeface="Gulim" pitchFamily="34" charset="-127"/>
            </a:endParaRPr>
          </a:p>
          <a:p>
            <a:pPr marL="92075" indent="-92075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 Корпоративная культура по вопросам качества</a:t>
            </a:r>
          </a:p>
          <a:p>
            <a:pPr marL="92075" indent="-92075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altLang="ko-KR" sz="1000" kern="0" dirty="0" smtClean="0">
                <a:solidFill>
                  <a:sysClr val="windowText" lastClr="000000"/>
                </a:solidFill>
                <a:ea typeface="Gulim" pitchFamily="34" charset="-127"/>
              </a:rPr>
              <a:t> Ценности и приоритеты</a:t>
            </a:r>
            <a:r>
              <a:rPr lang="en-US" altLang="ko-KR" sz="1000" kern="0" dirty="0" smtClean="0">
                <a:solidFill>
                  <a:sysClr val="windowText" lastClr="000000"/>
                </a:solidFill>
                <a:ea typeface="Gulim" pitchFamily="34" charset="-127"/>
              </a:rPr>
              <a:t> </a:t>
            </a:r>
            <a:r>
              <a:rPr lang="ru-RU" altLang="ko-KR" sz="1000" kern="0" dirty="0" smtClean="0">
                <a:solidFill>
                  <a:sysClr val="windowText" lastClr="000000"/>
                </a:solidFill>
                <a:ea typeface="Gulim" pitchFamily="34" charset="-127"/>
              </a:rPr>
              <a:t>по вопросам качества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71976" y="4919083"/>
            <a:ext cx="2137040" cy="143201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rtlCol="0" anchor="t" anchorCtr="0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altLang="ko-KR" sz="1200" b="1" dirty="0" smtClean="0">
                <a:solidFill>
                  <a:srgbClr val="414142"/>
                </a:solidFill>
                <a:ea typeface="Gulim" pitchFamily="34" charset="-127"/>
              </a:rPr>
              <a:t>Е. Инфраструктура</a:t>
            </a:r>
          </a:p>
          <a:p>
            <a:pPr algn="ctr" eaLnBrk="0" hangingPunct="0">
              <a:lnSpc>
                <a:spcPct val="90000"/>
              </a:lnSpc>
              <a:defRPr/>
            </a:pPr>
            <a:endParaRPr lang="ru-RU" altLang="ko-KR" sz="800" b="1" dirty="0">
              <a:solidFill>
                <a:srgbClr val="414142"/>
              </a:solidFill>
              <a:ea typeface="Gulim" pitchFamily="34" charset="-127"/>
            </a:endParaRPr>
          </a:p>
          <a:p>
            <a:pPr marL="90488" indent="-90488" eaLnBrk="0" hangingPunct="0">
              <a:lnSpc>
                <a:spcPct val="90000"/>
              </a:lnSpc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Информационная (внутренние и внешние коммуникации)</a:t>
            </a:r>
          </a:p>
          <a:p>
            <a:pPr marL="90488" indent="-90488" eaLnBrk="0" hangingPunct="0">
              <a:lnSpc>
                <a:spcPct val="90000"/>
              </a:lnSpc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altLang="ko-KR" sz="1000" kern="0" dirty="0" smtClean="0">
                <a:solidFill>
                  <a:sysClr val="windowText" lastClr="000000"/>
                </a:solidFill>
                <a:ea typeface="Gulim" pitchFamily="34" charset="-127"/>
              </a:rPr>
              <a:t>Инженерно-техническое обеспечение (здания, рабочие места, оборудование рабочих мест)</a:t>
            </a:r>
          </a:p>
          <a:p>
            <a:pPr marL="269875" lvl="1" indent="-87313" eaLnBrk="0" hangingPunct="0">
              <a:lnSpc>
                <a:spcPct val="90000"/>
              </a:lnSpc>
              <a:buFont typeface="Wingdings" pitchFamily="2" charset="2"/>
              <a:buChar char="§"/>
              <a:defRPr/>
            </a:pPr>
            <a:endParaRPr lang="en-US" altLang="ko-KR" sz="1400" dirty="0">
              <a:solidFill>
                <a:srgbClr val="414142"/>
              </a:solidFill>
              <a:ea typeface="Gulim" pitchFamily="34" charset="-127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63644" y="4919083"/>
            <a:ext cx="2176111" cy="139912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rtlCol="0" anchor="t" anchorCtr="0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ru-RU" altLang="ko-KR" sz="1200" b="1" dirty="0" smtClean="0">
                <a:solidFill>
                  <a:srgbClr val="414142"/>
                </a:solidFill>
                <a:ea typeface="Gulim" pitchFamily="34" charset="-127"/>
              </a:rPr>
              <a:t>Ж. Система мотивации</a:t>
            </a:r>
          </a:p>
          <a:p>
            <a:pPr algn="ctr" eaLnBrk="0" hangingPunct="0">
              <a:lnSpc>
                <a:spcPct val="90000"/>
              </a:lnSpc>
              <a:defRPr/>
            </a:pPr>
            <a:endParaRPr lang="ru-RU" altLang="ko-KR" sz="800" b="1" dirty="0">
              <a:solidFill>
                <a:srgbClr val="414142"/>
              </a:solidFill>
              <a:ea typeface="Gulim" pitchFamily="34" charset="-127"/>
            </a:endParaRPr>
          </a:p>
          <a:p>
            <a:pPr marL="90488" indent="-90488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Цели и КПЭ в области качества</a:t>
            </a:r>
          </a:p>
          <a:p>
            <a:pPr marL="90488" indent="-90488"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</a:rPr>
              <a:t>Мотивация по вопросам качества</a:t>
            </a:r>
            <a:endParaRPr lang="ru-RU" sz="1000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5720" y="1000108"/>
            <a:ext cx="8216573" cy="496018"/>
          </a:xfrm>
          <a:prstGeom prst="triangle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 descr="RosAtom_logo_rus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 l="22099" t="20363" r="22192" b="18124"/>
          <a:stretch>
            <a:fillRect/>
          </a:stretch>
        </p:blipFill>
        <p:spPr bwMode="auto">
          <a:xfrm>
            <a:off x="4220238" y="1038224"/>
            <a:ext cx="362916" cy="38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Цели, задачи и направления деятельности в области качества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9FE79E-A81E-4302-B9B0-C6CA2C3631A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785926"/>
            <a:ext cx="8604000" cy="1296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>
              <a:defRPr/>
            </a:pPr>
            <a:r>
              <a:rPr lang="ru-RU" b="1" dirty="0" smtClean="0">
                <a:solidFill>
                  <a:schemeClr val="bg1"/>
                </a:solidFill>
              </a:rPr>
              <a:t>Приказом № 1-787-П от </a:t>
            </a:r>
            <a:r>
              <a:rPr lang="ru-RU" b="1" u="sng" dirty="0" smtClean="0">
                <a:solidFill>
                  <a:schemeClr val="bg1"/>
                </a:solidFill>
              </a:rPr>
              <a:t>28.08.2012</a:t>
            </a:r>
            <a:r>
              <a:rPr lang="ru-RU" b="1" dirty="0" smtClean="0">
                <a:solidFill>
                  <a:schemeClr val="bg1"/>
                </a:solidFill>
              </a:rPr>
              <a:t> г. введена в действие Политика в области качества ГК «</a:t>
            </a:r>
            <a:r>
              <a:rPr lang="ru-RU" b="1" dirty="0" err="1" smtClean="0">
                <a:solidFill>
                  <a:schemeClr val="bg1"/>
                </a:solidFill>
              </a:rPr>
              <a:t>Росатом</a:t>
            </a:r>
            <a:r>
              <a:rPr lang="ru-RU" b="1" dirty="0" smtClean="0">
                <a:solidFill>
                  <a:schemeClr val="bg1"/>
                </a:solidFill>
              </a:rPr>
              <a:t>» при использовании атомной энергии в мирных целях (одобренная Правлением ГК «</a:t>
            </a:r>
            <a:r>
              <a:rPr lang="ru-RU" b="1" dirty="0" err="1" smtClean="0">
                <a:solidFill>
                  <a:schemeClr val="bg1"/>
                </a:solidFill>
              </a:rPr>
              <a:t>Росатом</a:t>
            </a:r>
            <a:r>
              <a:rPr lang="ru-RU" b="1" dirty="0" smtClean="0">
                <a:solidFill>
                  <a:schemeClr val="bg1"/>
                </a:solidFill>
              </a:rPr>
              <a:t>» </a:t>
            </a:r>
            <a:r>
              <a:rPr lang="ru-RU" b="1" u="sng" dirty="0" smtClean="0">
                <a:solidFill>
                  <a:schemeClr val="bg1"/>
                </a:solidFill>
              </a:rPr>
              <a:t>18.07.2011</a:t>
            </a:r>
            <a:r>
              <a:rPr lang="ru-RU" b="1" dirty="0" smtClean="0">
                <a:solidFill>
                  <a:schemeClr val="bg1"/>
                </a:solidFill>
              </a:rPr>
              <a:t>, протокол №35).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643314"/>
            <a:ext cx="8784977" cy="2144681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75000">
                <a:srgbClr val="0087E6"/>
              </a:gs>
              <a:gs pos="100000">
                <a:srgbClr val="69B0FF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just"/>
            <a:r>
              <a:rPr lang="ru-RU" b="1" dirty="0" smtClean="0">
                <a:solidFill>
                  <a:schemeClr val="bg1"/>
                </a:solidFill>
              </a:rPr>
              <a:t>Разработана «Концепция системы управления качеством Госкорпорации «</a:t>
            </a:r>
            <a:r>
              <a:rPr lang="ru-RU" b="1" dirty="0" err="1" smtClean="0">
                <a:solidFill>
                  <a:schemeClr val="bg1"/>
                </a:solidFill>
              </a:rPr>
              <a:t>Росатом</a:t>
            </a:r>
            <a:r>
              <a:rPr lang="ru-RU" b="1" dirty="0" smtClean="0">
                <a:solidFill>
                  <a:schemeClr val="bg1"/>
                </a:solidFill>
              </a:rPr>
              <a:t>» (исполнитель – ЗАО»Центр Приоритет», руководитель </a:t>
            </a:r>
            <a:r>
              <a:rPr lang="ru-RU" b="1" dirty="0" err="1" smtClean="0">
                <a:solidFill>
                  <a:schemeClr val="bg1"/>
                </a:solidFill>
              </a:rPr>
              <a:t>В.А.Лапидус</a:t>
            </a:r>
            <a:r>
              <a:rPr lang="ru-RU" b="1" dirty="0" smtClean="0">
                <a:solidFill>
                  <a:schemeClr val="bg1"/>
                </a:solidFill>
              </a:rPr>
              <a:t>). </a:t>
            </a:r>
          </a:p>
          <a:p>
            <a:pPr algn="just"/>
            <a:r>
              <a:rPr lang="ru-RU" b="1" dirty="0" smtClean="0">
                <a:solidFill>
                  <a:schemeClr val="bg1"/>
                </a:solidFill>
              </a:rPr>
              <a:t>Обсуждена в рабочей группе из  представителей всех дивизионов, одобрена управляющим советом проекта 26.12.2012.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Рассмотрена и проработана на стратегической сессии по качеству в ЦИПК 13-15.03.2013 (153 участника от всех организаций Корпорации).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6867526" y="1211263"/>
            <a:ext cx="2276475" cy="4829175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35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5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Объекты управления</a:t>
            </a:r>
          </a:p>
        </p:txBody>
      </p:sp>
      <p:sp>
        <p:nvSpPr>
          <p:cNvPr id="27" name="Стрелка вправо 26"/>
          <p:cNvSpPr/>
          <p:nvPr/>
        </p:nvSpPr>
        <p:spPr>
          <a:xfrm>
            <a:off x="6461125" y="2065338"/>
            <a:ext cx="357188" cy="357187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6499225" y="4227515"/>
            <a:ext cx="357188" cy="357187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6470650" y="5360990"/>
            <a:ext cx="357188" cy="357187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>
            <a:off x="6461125" y="3170240"/>
            <a:ext cx="357188" cy="357187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298697" y="1898650"/>
            <a:ext cx="2422528" cy="59055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rgbClr val="0070C0"/>
                </a:solidFill>
              </a:rPr>
              <a:t>Госкорпорация «Росатом»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134189" y="3127375"/>
            <a:ext cx="1345486" cy="43815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rgbClr val="0070C0"/>
                </a:solidFill>
              </a:rPr>
              <a:t>Дивизионы 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013576" y="5227638"/>
            <a:ext cx="1976438" cy="5953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Продукция (товары, работы, услуги 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004051" y="1858964"/>
            <a:ext cx="1933575" cy="59213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bg1"/>
                </a:solidFill>
              </a:rPr>
              <a:t>Процессы по реализации функций,  возложенных ФЗ-170 и ФЗ-317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013576" y="2889250"/>
            <a:ext cx="1976438" cy="89535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rgbClr val="0070C0"/>
                </a:solidFill>
              </a:rPr>
              <a:t>Процессы реализации функций, возложенных ФЗ-170</a:t>
            </a:r>
          </a:p>
          <a:p>
            <a:pPr>
              <a:lnSpc>
                <a:spcPct val="70000"/>
              </a:lnSpc>
              <a:defRPr/>
            </a:pPr>
            <a:endParaRPr lang="ru-RU" sz="1200" b="1" dirty="0">
              <a:solidFill>
                <a:srgbClr val="0070C0"/>
              </a:solidFill>
            </a:endParaRPr>
          </a:p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rgbClr val="0070C0"/>
                </a:solidFill>
              </a:rPr>
              <a:t>Продукция (товары, работы, услуги)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004051" y="4283077"/>
            <a:ext cx="1976438" cy="4730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Продукция (товары, работы, услуги </a:t>
            </a: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0" y="2755900"/>
            <a:ext cx="9144000" cy="19050"/>
          </a:xfrm>
          <a:prstGeom prst="line">
            <a:avLst/>
          </a:prstGeom>
          <a:ln w="63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0" y="3937000"/>
            <a:ext cx="9144000" cy="19050"/>
          </a:xfrm>
          <a:prstGeom prst="line">
            <a:avLst/>
          </a:prstGeom>
          <a:ln w="63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0" y="4965700"/>
            <a:ext cx="9144000" cy="19050"/>
          </a:xfrm>
          <a:prstGeom prst="line">
            <a:avLst/>
          </a:prstGeom>
          <a:ln w="63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227684" y="4246348"/>
            <a:ext cx="1292009" cy="4857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Организации 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1714480" y="4231534"/>
            <a:ext cx="1307765" cy="4857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Организации 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161588" y="4227515"/>
            <a:ext cx="1267536" cy="4857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Организации 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500562" y="4214818"/>
            <a:ext cx="1265875" cy="4857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Организации </a:t>
            </a:r>
          </a:p>
        </p:txBody>
      </p:sp>
      <p:cxnSp>
        <p:nvCxnSpPr>
          <p:cNvPr id="68" name="Прямая соединительная линия 67"/>
          <p:cNvCxnSpPr>
            <a:stCxn id="38" idx="2"/>
            <a:endCxn id="57" idx="0"/>
          </p:cNvCxnSpPr>
          <p:nvPr/>
        </p:nvCxnSpPr>
        <p:spPr>
          <a:xfrm rot="5400000">
            <a:off x="999899" y="3439314"/>
            <a:ext cx="680822" cy="933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38" idx="2"/>
            <a:endCxn id="58" idx="0"/>
          </p:cNvCxnSpPr>
          <p:nvPr/>
        </p:nvCxnSpPr>
        <p:spPr>
          <a:xfrm rot="16200000" flipH="1">
            <a:off x="1754643" y="3617813"/>
            <a:ext cx="666009" cy="5614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stCxn id="32" idx="2"/>
            <a:endCxn id="59" idx="0"/>
          </p:cNvCxnSpPr>
          <p:nvPr/>
        </p:nvCxnSpPr>
        <p:spPr>
          <a:xfrm rot="16200000" flipH="1">
            <a:off x="2783501" y="3215659"/>
            <a:ext cx="1738315" cy="285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32" idx="2"/>
            <a:endCxn id="60" idx="0"/>
          </p:cNvCxnSpPr>
          <p:nvPr/>
        </p:nvCxnSpPr>
        <p:spPr>
          <a:xfrm rot="16200000" flipH="1">
            <a:off x="3458921" y="2540239"/>
            <a:ext cx="1725618" cy="1623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stCxn id="32" idx="2"/>
            <a:endCxn id="38" idx="0"/>
          </p:cNvCxnSpPr>
          <p:nvPr/>
        </p:nvCxnSpPr>
        <p:spPr>
          <a:xfrm rot="5400000">
            <a:off x="2339360" y="1956772"/>
            <a:ext cx="638175" cy="17030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>
            <a:stCxn id="32" idx="2"/>
            <a:endCxn id="32" idx="2"/>
          </p:cNvCxnSpPr>
          <p:nvPr/>
        </p:nvCxnSpPr>
        <p:spPr>
          <a:xfrm rot="5400000">
            <a:off x="3509900" y="2489261"/>
            <a:ext cx="1588" cy="1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Скругленный прямоугольник 114"/>
          <p:cNvSpPr/>
          <p:nvPr/>
        </p:nvSpPr>
        <p:spPr>
          <a:xfrm>
            <a:off x="142875" y="5218114"/>
            <a:ext cx="914400" cy="6143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Субподрядчики </a:t>
            </a:r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1174751" y="5199062"/>
            <a:ext cx="914400" cy="6143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Субподрядчики </a:t>
            </a:r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4027488" y="5204299"/>
            <a:ext cx="914400" cy="6143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Субподрядчики </a:t>
            </a:r>
          </a:p>
        </p:txBody>
      </p:sp>
      <p:sp>
        <p:nvSpPr>
          <p:cNvPr id="120" name="Скругленный прямоугольник 119"/>
          <p:cNvSpPr/>
          <p:nvPr/>
        </p:nvSpPr>
        <p:spPr>
          <a:xfrm>
            <a:off x="5178426" y="5199062"/>
            <a:ext cx="914400" cy="6143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70000"/>
              </a:lnSpc>
              <a:defRPr/>
            </a:pPr>
            <a:r>
              <a:rPr lang="ru-RU" sz="1200" b="1" dirty="0">
                <a:solidFill>
                  <a:schemeClr val="tx1"/>
                </a:solidFill>
              </a:rPr>
              <a:t>Субподрядчики </a:t>
            </a:r>
          </a:p>
        </p:txBody>
      </p:sp>
      <p:cxnSp>
        <p:nvCxnSpPr>
          <p:cNvPr id="122" name="Прямая соединительная линия 121"/>
          <p:cNvCxnSpPr>
            <a:stCxn id="57" idx="2"/>
            <a:endCxn id="115" idx="0"/>
          </p:cNvCxnSpPr>
          <p:nvPr/>
        </p:nvCxnSpPr>
        <p:spPr>
          <a:xfrm rot="5400000">
            <a:off x="493886" y="4838312"/>
            <a:ext cx="485992" cy="2736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>
            <a:stCxn id="57" idx="2"/>
            <a:endCxn id="116" idx="0"/>
          </p:cNvCxnSpPr>
          <p:nvPr/>
        </p:nvCxnSpPr>
        <p:spPr>
          <a:xfrm rot="16200000" flipH="1">
            <a:off x="1019349" y="4586461"/>
            <a:ext cx="466940" cy="758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>
            <a:stCxn id="60" idx="2"/>
            <a:endCxn id="119" idx="0"/>
          </p:cNvCxnSpPr>
          <p:nvPr/>
        </p:nvCxnSpPr>
        <p:spPr>
          <a:xfrm rot="5400000">
            <a:off x="4557241" y="4628040"/>
            <a:ext cx="503706" cy="648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>
            <a:stCxn id="60" idx="2"/>
            <a:endCxn id="120" idx="0"/>
          </p:cNvCxnSpPr>
          <p:nvPr/>
        </p:nvCxnSpPr>
        <p:spPr>
          <a:xfrm rot="16200000" flipH="1">
            <a:off x="5135329" y="4698764"/>
            <a:ext cx="498469" cy="502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Стрелка вниз 133"/>
          <p:cNvSpPr/>
          <p:nvPr/>
        </p:nvSpPr>
        <p:spPr>
          <a:xfrm>
            <a:off x="142875" y="1142984"/>
            <a:ext cx="6591300" cy="617555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srgbClr val="0070C0"/>
                </a:solidFill>
              </a:rPr>
              <a:t>Нормативные и правовые акты </a:t>
            </a:r>
            <a:br>
              <a:rPr lang="ru-RU" sz="1100" b="1" dirty="0">
                <a:solidFill>
                  <a:srgbClr val="0070C0"/>
                </a:solidFill>
              </a:rPr>
            </a:br>
            <a:r>
              <a:rPr lang="ru-RU" sz="1100" b="1" dirty="0">
                <a:solidFill>
                  <a:srgbClr val="0070C0"/>
                </a:solidFill>
              </a:rPr>
              <a:t>(ФЗ, Постановления правительства, ФНП и </a:t>
            </a:r>
            <a:r>
              <a:rPr lang="ru-RU" sz="1100" b="1" dirty="0" err="1">
                <a:solidFill>
                  <a:srgbClr val="0070C0"/>
                </a:solidFill>
              </a:rPr>
              <a:t>т.п</a:t>
            </a:r>
            <a:r>
              <a:rPr lang="ru-RU" sz="11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55" name="AutoShape 31"/>
          <p:cNvSpPr>
            <a:spLocks noChangeArrowheads="1"/>
          </p:cNvSpPr>
          <p:nvPr/>
        </p:nvSpPr>
        <p:spPr bwMode="auto">
          <a:xfrm rot="5400000">
            <a:off x="2119953" y="2708427"/>
            <a:ext cx="571499" cy="21400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157" name="AutoShape 31"/>
          <p:cNvSpPr>
            <a:spLocks noChangeArrowheads="1"/>
          </p:cNvSpPr>
          <p:nvPr/>
        </p:nvSpPr>
        <p:spPr bwMode="auto">
          <a:xfrm>
            <a:off x="214986" y="6134249"/>
            <a:ext cx="906505" cy="21400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30777" name="TextBox 157"/>
          <p:cNvSpPr txBox="1">
            <a:spLocks noChangeArrowheads="1"/>
          </p:cNvSpPr>
          <p:nvPr/>
        </p:nvSpPr>
        <p:spPr bwMode="auto">
          <a:xfrm>
            <a:off x="1203327" y="6100781"/>
            <a:ext cx="24606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Цели и задачи</a:t>
            </a:r>
          </a:p>
        </p:txBody>
      </p:sp>
      <p:sp>
        <p:nvSpPr>
          <p:cNvPr id="162" name="AutoShape 31"/>
          <p:cNvSpPr>
            <a:spLocks noChangeArrowheads="1"/>
          </p:cNvSpPr>
          <p:nvPr/>
        </p:nvSpPr>
        <p:spPr bwMode="auto">
          <a:xfrm>
            <a:off x="3882314" y="6124521"/>
            <a:ext cx="906505" cy="21400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00CC66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30781" name="TextBox 162"/>
          <p:cNvSpPr txBox="1">
            <a:spLocks noChangeArrowheads="1"/>
          </p:cNvSpPr>
          <p:nvPr/>
        </p:nvSpPr>
        <p:spPr bwMode="auto">
          <a:xfrm>
            <a:off x="4929190" y="6072206"/>
            <a:ext cx="29368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Результаты выполнения целей и задач</a:t>
            </a:r>
          </a:p>
        </p:txBody>
      </p:sp>
      <p:sp>
        <p:nvSpPr>
          <p:cNvPr id="164" name="AutoShape 31"/>
          <p:cNvSpPr>
            <a:spLocks noChangeArrowheads="1"/>
          </p:cNvSpPr>
          <p:nvPr/>
        </p:nvSpPr>
        <p:spPr bwMode="auto">
          <a:xfrm rot="16200000">
            <a:off x="7790944" y="4882369"/>
            <a:ext cx="400667" cy="24319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00CC66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165" name="AutoShape 31"/>
          <p:cNvSpPr>
            <a:spLocks noChangeArrowheads="1"/>
          </p:cNvSpPr>
          <p:nvPr/>
        </p:nvSpPr>
        <p:spPr bwMode="auto">
          <a:xfrm rot="16200000">
            <a:off x="7790946" y="3909603"/>
            <a:ext cx="400667" cy="24319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00CC66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166" name="AutoShape 31"/>
          <p:cNvSpPr>
            <a:spLocks noChangeArrowheads="1"/>
          </p:cNvSpPr>
          <p:nvPr/>
        </p:nvSpPr>
        <p:spPr bwMode="auto">
          <a:xfrm rot="16200000">
            <a:off x="7742310" y="2567185"/>
            <a:ext cx="400667" cy="24319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00CC66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167" name="AutoShape 31"/>
          <p:cNvSpPr>
            <a:spLocks noChangeArrowheads="1"/>
          </p:cNvSpPr>
          <p:nvPr/>
        </p:nvSpPr>
        <p:spPr bwMode="auto">
          <a:xfrm rot="16200000">
            <a:off x="7713128" y="1545781"/>
            <a:ext cx="400667" cy="24319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00CC66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30794" name="TextBox 190"/>
          <p:cNvSpPr txBox="1">
            <a:spLocks noChangeArrowheads="1"/>
          </p:cNvSpPr>
          <p:nvPr/>
        </p:nvSpPr>
        <p:spPr bwMode="auto">
          <a:xfrm>
            <a:off x="6072198" y="1785926"/>
            <a:ext cx="7842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200" b="1" dirty="0"/>
              <a:t>ЦФО 1</a:t>
            </a:r>
          </a:p>
        </p:txBody>
      </p:sp>
      <p:sp>
        <p:nvSpPr>
          <p:cNvPr id="30795" name="TextBox 191"/>
          <p:cNvSpPr txBox="1">
            <a:spLocks noChangeArrowheads="1"/>
          </p:cNvSpPr>
          <p:nvPr/>
        </p:nvSpPr>
        <p:spPr bwMode="auto">
          <a:xfrm>
            <a:off x="6072198" y="2857496"/>
            <a:ext cx="7937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200" b="1" dirty="0"/>
              <a:t>ЦФО 2</a:t>
            </a:r>
          </a:p>
        </p:txBody>
      </p:sp>
      <p:sp>
        <p:nvSpPr>
          <p:cNvPr id="30796" name="TextBox 192"/>
          <p:cNvSpPr txBox="1">
            <a:spLocks noChangeArrowheads="1"/>
          </p:cNvSpPr>
          <p:nvPr/>
        </p:nvSpPr>
        <p:spPr bwMode="auto">
          <a:xfrm>
            <a:off x="6135691" y="4000504"/>
            <a:ext cx="7223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200" b="1" dirty="0"/>
              <a:t>ЦФО 3</a:t>
            </a:r>
          </a:p>
        </p:txBody>
      </p:sp>
      <p:sp>
        <p:nvSpPr>
          <p:cNvPr id="61" name="Заголовок 1"/>
          <p:cNvSpPr txBox="1">
            <a:spLocks/>
          </p:cNvSpPr>
          <p:nvPr/>
        </p:nvSpPr>
        <p:spPr>
          <a:xfrm>
            <a:off x="780207" y="285729"/>
            <a:ext cx="6317612" cy="62454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Организационная модель системы управления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качеством (подход «Система систем»)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2" name="AutoShape 31"/>
          <p:cNvSpPr>
            <a:spLocks noChangeArrowheads="1"/>
          </p:cNvSpPr>
          <p:nvPr/>
        </p:nvSpPr>
        <p:spPr bwMode="auto">
          <a:xfrm rot="5400000">
            <a:off x="1040254" y="3797479"/>
            <a:ext cx="654100" cy="21400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63" name="AutoShape 31"/>
          <p:cNvSpPr>
            <a:spLocks noChangeArrowheads="1"/>
          </p:cNvSpPr>
          <p:nvPr/>
        </p:nvSpPr>
        <p:spPr bwMode="auto">
          <a:xfrm rot="5400000">
            <a:off x="1973658" y="3795471"/>
            <a:ext cx="650080" cy="21400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64" name="AutoShape 31"/>
          <p:cNvSpPr>
            <a:spLocks noChangeArrowheads="1"/>
          </p:cNvSpPr>
          <p:nvPr/>
        </p:nvSpPr>
        <p:spPr bwMode="auto">
          <a:xfrm rot="5400000">
            <a:off x="278259" y="4933027"/>
            <a:ext cx="485991" cy="157641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65" name="AutoShape 31"/>
          <p:cNvSpPr>
            <a:spLocks noChangeArrowheads="1"/>
          </p:cNvSpPr>
          <p:nvPr/>
        </p:nvSpPr>
        <p:spPr bwMode="auto">
          <a:xfrm rot="5400000">
            <a:off x="1096124" y="4905930"/>
            <a:ext cx="485991" cy="157641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78" name="AutoShape 31"/>
          <p:cNvSpPr>
            <a:spLocks noChangeArrowheads="1"/>
          </p:cNvSpPr>
          <p:nvPr/>
        </p:nvSpPr>
        <p:spPr bwMode="auto">
          <a:xfrm rot="5400000">
            <a:off x="2708111" y="3329935"/>
            <a:ext cx="1426369" cy="21400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79" name="AutoShape 31"/>
          <p:cNvSpPr>
            <a:spLocks noChangeArrowheads="1"/>
          </p:cNvSpPr>
          <p:nvPr/>
        </p:nvSpPr>
        <p:spPr bwMode="auto">
          <a:xfrm rot="5400000">
            <a:off x="3842953" y="3329935"/>
            <a:ext cx="1426369" cy="21400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80" name="AutoShape 31"/>
          <p:cNvSpPr>
            <a:spLocks noChangeArrowheads="1"/>
          </p:cNvSpPr>
          <p:nvPr/>
        </p:nvSpPr>
        <p:spPr bwMode="auto">
          <a:xfrm rot="5400000">
            <a:off x="4341326" y="4877247"/>
            <a:ext cx="485991" cy="157641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  <p:sp>
        <p:nvSpPr>
          <p:cNvPr id="81" name="AutoShape 31"/>
          <p:cNvSpPr>
            <a:spLocks noChangeArrowheads="1"/>
          </p:cNvSpPr>
          <p:nvPr/>
        </p:nvSpPr>
        <p:spPr bwMode="auto">
          <a:xfrm rot="5400000">
            <a:off x="5212016" y="4877247"/>
            <a:ext cx="485991" cy="157641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62 h 21600"/>
              <a:gd name="T14" fmla="*/ 13003 w 21600"/>
              <a:gd name="T15" fmla="*/ 1773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218" y="0"/>
                </a:moveTo>
                <a:lnTo>
                  <a:pt x="8218" y="3862"/>
                </a:lnTo>
                <a:lnTo>
                  <a:pt x="3375" y="3862"/>
                </a:lnTo>
                <a:lnTo>
                  <a:pt x="3375" y="17738"/>
                </a:lnTo>
                <a:lnTo>
                  <a:pt x="8218" y="17738"/>
                </a:lnTo>
                <a:lnTo>
                  <a:pt x="82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62"/>
                </a:moveTo>
                <a:lnTo>
                  <a:pt x="1350" y="17738"/>
                </a:lnTo>
                <a:lnTo>
                  <a:pt x="2700" y="17738"/>
                </a:lnTo>
                <a:lnTo>
                  <a:pt x="2700" y="3862"/>
                </a:lnTo>
                <a:close/>
              </a:path>
              <a:path w="21600" h="21600">
                <a:moveTo>
                  <a:pt x="0" y="3862"/>
                </a:moveTo>
                <a:lnTo>
                  <a:pt x="0" y="17738"/>
                </a:lnTo>
                <a:lnTo>
                  <a:pt x="675" y="17738"/>
                </a:lnTo>
                <a:lnTo>
                  <a:pt x="675" y="3862"/>
                </a:lnTo>
                <a:close/>
              </a:path>
            </a:pathLst>
          </a:cu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sz="120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1oqkjEG0qNYLlrcr5tw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27Tj7RAhEqQGm_kIJ_fB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oRJnVrRS0eohdaa3izgj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qaVZXc7.0SRmT03WI61o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ZZfBUCCki_yzWZ5LvDv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ZxbSgg.0m3RVTlKJGyS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1oqkjEG0qNYLlrcr5tw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1oqkjEG0qNYLlrcr5tw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1oqkjEG0qNYLlrcr5tw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1oqkjEG0qNYLlrcr5tw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1oqkjEG0qNYLlrcr5tw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1oqkjEG0qNYLlrcr5tw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27Tj7RAhEqQGm_kIJ_fB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LUDXPub_EuetcCUL5Psag"/>
</p:tagLst>
</file>

<file path=ppt/theme/theme1.xml><?xml version="1.0" encoding="utf-8"?>
<a:theme xmlns:a="http://schemas.openxmlformats.org/drawingml/2006/main" name="b-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-content">
  <a:themeElements>
    <a:clrScheme name="b-conten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68737</TotalTime>
  <Words>4533</Words>
  <Application>Microsoft Office PowerPoint</Application>
  <PresentationFormat>Экран (4:3)</PresentationFormat>
  <Paragraphs>778</Paragraphs>
  <Slides>54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0" baseType="lpstr">
      <vt:lpstr>b-default</vt:lpstr>
      <vt:lpstr>b-content</vt:lpstr>
      <vt:lpstr>1_b-default</vt:lpstr>
      <vt:lpstr>2_b-default</vt:lpstr>
      <vt:lpstr>3_b-default</vt:lpstr>
      <vt:lpstr>Visio</vt:lpstr>
      <vt:lpstr>Слайд 1</vt:lpstr>
      <vt:lpstr>Ключевые цели Госкорпорации «Росатом» - приоритетные  направления деятельности ПСР и СМК</vt:lpstr>
      <vt:lpstr>Трансформация управления качеством  в систему 4-го поколения с характеристиками мирового класса</vt:lpstr>
      <vt:lpstr>Цель – поэтапный переход к Системе управления качеством 4-го поколения</vt:lpstr>
      <vt:lpstr>Применяемые подходы к интеграции</vt:lpstr>
      <vt:lpstr>Целевое состояние системы управления  качеством  </vt:lpstr>
      <vt:lpstr>Структура системы управления качеством  Госкорпорации «Росатом»</vt:lpstr>
      <vt:lpstr>Цели, задачи и направления деятельности в области качества</vt:lpstr>
      <vt:lpstr>Слайд 9</vt:lpstr>
      <vt:lpstr>Слайд 10</vt:lpstr>
      <vt:lpstr>Структура групп процессов «Управление качеством»</vt:lpstr>
      <vt:lpstr>Процесс «Управление политикой в области качества»</vt:lpstr>
      <vt:lpstr>Процесс «Реализация целей по качеству»</vt:lpstr>
      <vt:lpstr>Процесс «Управление развитием системы качества»</vt:lpstr>
      <vt:lpstr>Сочетание проектного и текущего режимов постоянных улучшений</vt:lpstr>
      <vt:lpstr>Слайд 16</vt:lpstr>
      <vt:lpstr>Слайд 17</vt:lpstr>
      <vt:lpstr>Основные задачи 2013 года</vt:lpstr>
      <vt:lpstr>Проекты Управления качеством  Госкорпорации «Росатом» реализованные в 2013 году </vt:lpstr>
      <vt:lpstr>Проекты Управления качеством  Госкорпорации «Росатом» реализованные в 2013 году (продолжение) </vt:lpstr>
      <vt:lpstr>Проекты Управления качеством  Госкорпорации «Росатом» реализованные в 2013 году (продолжение) </vt:lpstr>
      <vt:lpstr>Слайд 22</vt:lpstr>
      <vt:lpstr>Слайд 23</vt:lpstr>
      <vt:lpstr>Логика реализации проектов</vt:lpstr>
      <vt:lpstr>Слайд 25</vt:lpstr>
      <vt:lpstr>Проект «Обеспечение ритмичности производства  и снижение себестоимости ОБЧ»</vt:lpstr>
      <vt:lpstr>Проект «Сокращение времени проведения входного контроля оборудования на АЭС»</vt:lpstr>
      <vt:lpstr>Проект «Сокращение уровня брака при выполнении сварочной операции  по приварке патрубков Ду-1200 к корпусу парогенератора ПГВ»</vt:lpstr>
      <vt:lpstr>Проект «Сокращение затрат на качество при производстве ТВС ВВЭР-1000 при достижении уровня «0 отказов при эксплуатации»»</vt:lpstr>
      <vt:lpstr>Проект «Сокращение времени на разработку и согласование эксплуатационной документации (паспорт на трубопроводную арматуру)»</vt:lpstr>
      <vt:lpstr>Слайд 31</vt:lpstr>
      <vt:lpstr>Уровни агрегации и объемов данных о качестве.  Уровни принятия решений.</vt:lpstr>
      <vt:lpstr>Информационный цикл управления качеством</vt:lpstr>
      <vt:lpstr>Дивизионально-процессный принцип МАКП</vt:lpstr>
      <vt:lpstr>Точки контроля МАКП  и исходные данные дивизиона АРМЗ</vt:lpstr>
      <vt:lpstr>Точки контроля МАКП  и исходные данные дивизиона ТВЭЛ</vt:lpstr>
      <vt:lpstr>Точки контроля МАКП  и исходные данные дивизиона АЭМ</vt:lpstr>
      <vt:lpstr>Точки контроля МАКП и исходные данные дивизиона КРЭА и генподрядной организации по сооружению</vt:lpstr>
      <vt:lpstr>Точки контроля МАКП  и исходные данные организации НИАЭП-АСЭ</vt:lpstr>
      <vt:lpstr>Агрегация показателей качества</vt:lpstr>
      <vt:lpstr>Принцип установления целевых значений показателей качества МАКП</vt:lpstr>
      <vt:lpstr>Критерии оценки показателей качества продукции</vt:lpstr>
      <vt:lpstr>Связь данных мониторинга и управленческих решений</vt:lpstr>
      <vt:lpstr>Слайд 44</vt:lpstr>
      <vt:lpstr>Слайд 45</vt:lpstr>
      <vt:lpstr>Нормативные документы</vt:lpstr>
      <vt:lpstr>Нормативные документы</vt:lpstr>
      <vt:lpstr>Нормативные документы</vt:lpstr>
      <vt:lpstr>Нормативные документы</vt:lpstr>
      <vt:lpstr>Размещение нормативных документов</vt:lpstr>
      <vt:lpstr>Соглашение от 11 июля 2012г. № 1/2757-Д между ГК "Росатом" и СРО атомной отрасли по разработке, взаимному признанию и контролю исполнения нормативно-технических документов в рамках осуществления Программы разработки совместных нормативно-технических документов ГК "Росатом" и СРО атомной отрасли  </vt:lpstr>
      <vt:lpstr>Построение функциональной вертикали.  Регламентация обязательности отраслевой функции «Управление качеством»</vt:lpstr>
      <vt:lpstr>Построение функциональной вертикали </vt:lpstr>
      <vt:lpstr>Слайд 54</vt:lpstr>
    </vt:vector>
  </TitlesOfParts>
  <Company>Rosatom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Ilya</dc:creator>
  <cp:lastModifiedBy>Пользователь</cp:lastModifiedBy>
  <cp:revision>5390</cp:revision>
  <cp:lastPrinted>2013-07-26T09:50:50Z</cp:lastPrinted>
  <dcterms:created xsi:type="dcterms:W3CDTF">2011-08-02T09:38:54Z</dcterms:created>
  <dcterms:modified xsi:type="dcterms:W3CDTF">2014-06-23T05:57:09Z</dcterms:modified>
</cp:coreProperties>
</file>