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xls" ContentType="application/vnd.ms-exce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455" r:id="rId2"/>
    <p:sldId id="618" r:id="rId3"/>
    <p:sldId id="619" r:id="rId4"/>
    <p:sldId id="544" r:id="rId5"/>
    <p:sldId id="545" r:id="rId6"/>
    <p:sldId id="620" r:id="rId7"/>
    <p:sldId id="621" r:id="rId8"/>
    <p:sldId id="622" r:id="rId9"/>
    <p:sldId id="623" r:id="rId10"/>
    <p:sldId id="624" r:id="rId11"/>
    <p:sldId id="626" r:id="rId12"/>
    <p:sldId id="533" r:id="rId13"/>
    <p:sldId id="635" r:id="rId14"/>
    <p:sldId id="636" r:id="rId15"/>
    <p:sldId id="637" r:id="rId16"/>
    <p:sldId id="627" r:id="rId17"/>
    <p:sldId id="638" r:id="rId18"/>
    <p:sldId id="639" r:id="rId19"/>
    <p:sldId id="589" r:id="rId20"/>
    <p:sldId id="573" r:id="rId21"/>
    <p:sldId id="574" r:id="rId22"/>
    <p:sldId id="576" r:id="rId23"/>
    <p:sldId id="577" r:id="rId24"/>
    <p:sldId id="579" r:id="rId25"/>
    <p:sldId id="628" r:id="rId26"/>
    <p:sldId id="634" r:id="rId27"/>
    <p:sldId id="633" r:id="rId28"/>
    <p:sldId id="632" r:id="rId29"/>
    <p:sldId id="630" r:id="rId30"/>
    <p:sldId id="631" r:id="rId31"/>
    <p:sldId id="592" r:id="rId32"/>
    <p:sldId id="629" r:id="rId33"/>
    <p:sldId id="593" r:id="rId34"/>
    <p:sldId id="617" r:id="rId35"/>
    <p:sldId id="538" r:id="rId36"/>
    <p:sldId id="530" r:id="rId37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33CC"/>
    <a:srgbClr val="0055BC"/>
    <a:srgbClr val="0D35B7"/>
    <a:srgbClr val="27279D"/>
    <a:srgbClr val="0059C4"/>
    <a:srgbClr val="00642D"/>
    <a:srgbClr val="D4B42C"/>
    <a:srgbClr val="FFFFBD"/>
    <a:srgbClr val="D7E8F9"/>
    <a:srgbClr val="EBF5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777" autoAdjust="0"/>
    <p:restoredTop sz="96465" autoAdjust="0"/>
  </p:normalViewPr>
  <p:slideViewPr>
    <p:cSldViewPr snapToGrid="0">
      <p:cViewPr>
        <p:scale>
          <a:sx n="100" d="100"/>
          <a:sy n="100" d="100"/>
        </p:scale>
        <p:origin x="-2298" y="-7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25" d="100"/>
          <a:sy n="125" d="100"/>
        </p:scale>
        <p:origin x="-318" y="4620"/>
      </p:cViewPr>
      <p:guideLst>
        <p:guide orient="horz" pos="3127"/>
        <p:guide pos="214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79"/>
            <a:ext cx="2945659" cy="49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29779"/>
            <a:ext cx="2945659" cy="49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E2DC09B-CFA8-47C5-92E6-6F0DFEBB4CF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5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4890"/>
            <a:ext cx="5438140" cy="4469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065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79"/>
            <a:ext cx="2945659" cy="49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65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9779"/>
            <a:ext cx="2945659" cy="49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42C8FFC-F6E2-465A-9C8A-0EC15B1C266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63F6D1-3590-401C-9A81-D18657283941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0" y="863600"/>
            <a:ext cx="4638675" cy="3479800"/>
          </a:xfrm>
          <a:ln w="12700" cap="flat">
            <a:solidFill>
              <a:schemeClr val="tx1"/>
            </a:solidFill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784" y="4716585"/>
            <a:ext cx="4988109" cy="4180841"/>
          </a:xfrm>
          <a:noFill/>
          <a:ln/>
        </p:spPr>
        <p:txBody>
          <a:bodyPr lIns="92075" tIns="46038" rIns="92075" bIns="46038"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  <a:defRPr/>
            </a:pPr>
            <a:endParaRPr lang="en-GB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ACCB49-2BCA-40A6-8105-4CF90A2811B5}" type="slidenum">
              <a:rPr lang="en-GB" smtClean="0"/>
              <a:pPr/>
              <a:t>12</a:t>
            </a:fld>
            <a:endParaRPr lang="en-GB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2E26EC-A016-43C8-A8A2-588E92B2FC16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Миссии технической поддержки (МТП) входят в программу ВАО АЭС «Техническая поддержка и обмен».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212FE5-F30F-46A1-804E-9804D22C9203}" type="slidenum">
              <a:rPr lang="ru-RU" smtClean="0"/>
              <a:pPr>
                <a:defRPr/>
              </a:pPr>
              <a:t>16</a:t>
            </a:fld>
            <a:endParaRPr lang="ru-RU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МТП входят в программу ВАО АЭС «Техническая поддержка и обмен».</a:t>
            </a:r>
            <a:r>
              <a:rPr lang="en-US" smtClean="0"/>
              <a:t> / Technical support missions (TSM) are included into WANO Program “Technical support and exchange”.</a:t>
            </a:r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1000" smtClean="0"/>
              <a:t>1</a:t>
            </a:r>
            <a:r>
              <a:rPr lang="ru-RU" sz="1000" smtClean="0"/>
              <a:t>.</a:t>
            </a:r>
            <a:r>
              <a:rPr lang="en-US" sz="1000" smtClean="0"/>
              <a:t> UCF - </a:t>
            </a:r>
            <a:r>
              <a:rPr lang="ru-RU" sz="1000" smtClean="0"/>
              <a:t>Коэффициент готовности энергоблока - доля выработанной электроэнергии от максимального количества электроэнергии, которое могло быть выработано энергоблоком ((теоретическая номинальная выработка минус плановые и неплановые потери)/теоретическая номинальная выработка) (плановые потери, если за 4 недели вперёд были запланированные работы)</a:t>
            </a:r>
            <a:endParaRPr lang="en-US" sz="1000" smtClean="0"/>
          </a:p>
          <a:p>
            <a:pPr eaLnBrk="1" hangingPunct="1">
              <a:spcBef>
                <a:spcPct val="0"/>
              </a:spcBef>
            </a:pPr>
            <a:r>
              <a:rPr lang="en-US" sz="1000" smtClean="0"/>
              <a:t>2</a:t>
            </a:r>
            <a:r>
              <a:rPr lang="ru-RU" sz="1000" smtClean="0"/>
              <a:t>. </a:t>
            </a:r>
            <a:r>
              <a:rPr lang="en-US" sz="1000" smtClean="0"/>
              <a:t>UCLF - </a:t>
            </a:r>
            <a:r>
              <a:rPr lang="ru-RU" smtClean="0"/>
              <a:t>Коэффициент неготовности энергоблока, связанный с неплановой недовыработкой - доля электроэнергии, которая не была выработана вследствие неплановых («неожидаемых») остановов либо продления плановых остановов, от максимального количества электроэнергии, которое могло быть выработано энергоблоком. (незапланированные потери/теоретическая номинальная выработка) , т.е. учитывается дополнительно организация работ</a:t>
            </a: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3</a:t>
            </a:r>
            <a:r>
              <a:rPr lang="ru-RU" smtClean="0"/>
              <a:t>. </a:t>
            </a:r>
            <a:r>
              <a:rPr lang="en-US" smtClean="0"/>
              <a:t>FLR - </a:t>
            </a:r>
            <a:r>
              <a:rPr lang="ru-RU" smtClean="0"/>
              <a:t>Коэффициент вынужденных потерь электроэнергии - доля электроэнергии не отпущенной в энергосистему вследствие неплановых («неожиданных») остановов или снижения нагрузки (неплановые вынужденные потери / выработка без плановых потерь и неплановое продления ППР (например: недовыработка по ремонту после отказа работающего насоса),т.е. относится главным образом к состоянию оборудования. </a:t>
            </a: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4</a:t>
            </a:r>
            <a:r>
              <a:rPr lang="ru-RU" smtClean="0"/>
              <a:t>. </a:t>
            </a:r>
            <a:r>
              <a:rPr lang="en-US" smtClean="0"/>
              <a:t>UA7 - </a:t>
            </a:r>
            <a:r>
              <a:rPr lang="ru-RU" smtClean="0"/>
              <a:t>среднее количество срабатываний автоматической аварийной защиты, отнесенное к 7000 часам (приблизительно один год) работы энергоблока в критическом состоянии. </a:t>
            </a: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z="1000" smtClean="0"/>
              <a:t>5</a:t>
            </a:r>
            <a:r>
              <a:rPr lang="ru-RU" sz="1000" smtClean="0"/>
              <a:t>. </a:t>
            </a:r>
            <a:r>
              <a:rPr lang="en-US" sz="1000" smtClean="0"/>
              <a:t>US7 - </a:t>
            </a:r>
            <a:r>
              <a:rPr lang="ru-RU" sz="1000" smtClean="0"/>
              <a:t>среднее количество срабатываний аварийной защиты</a:t>
            </a:r>
            <a:r>
              <a:rPr lang="en-US" sz="1000" smtClean="0"/>
              <a:t> (</a:t>
            </a:r>
            <a:r>
              <a:rPr lang="ru-RU" sz="1000" smtClean="0"/>
              <a:t>автоматическое и ручное вместе), отнесенное к 7000 часам (приблизительно один год) работы энергоблока в критическом состоянии.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6. </a:t>
            </a:r>
            <a:r>
              <a:rPr lang="en-GB" smtClean="0"/>
              <a:t>GRLF - </a:t>
            </a:r>
            <a:r>
              <a:rPr lang="ru-RU" smtClean="0"/>
              <a:t>доля электроэнергии, не отпущенная в энергосистему вследствие проблем в работе энергосистемы (например: пожар и отключение ОРУ, которое в ведении оператора энергосистемы, с последующим остановом блока)</a:t>
            </a:r>
            <a:endParaRPr lang="en-GB" sz="800" smtClean="0"/>
          </a:p>
          <a:p>
            <a:pPr eaLnBrk="1" hangingPunct="1">
              <a:spcBef>
                <a:spcPct val="0"/>
              </a:spcBef>
            </a:pPr>
            <a:r>
              <a:rPr lang="en-GB" sz="1000" smtClean="0"/>
              <a:t>7</a:t>
            </a:r>
            <a:r>
              <a:rPr lang="ru-RU" sz="1000" smtClean="0"/>
              <a:t>. </a:t>
            </a:r>
            <a:r>
              <a:rPr lang="en-GB" sz="1000" smtClean="0"/>
              <a:t>SSPI</a:t>
            </a:r>
            <a:r>
              <a:rPr lang="ru-RU" sz="1000" smtClean="0"/>
              <a:t> - </a:t>
            </a:r>
            <a:r>
              <a:rPr lang="ru-RU" smtClean="0"/>
              <a:t>неготовность (неработоспособность) трех важнейших систем безопасности на каждом энергоблоке (ВВЭР: </a:t>
            </a:r>
            <a:r>
              <a:rPr lang="en-US" smtClean="0"/>
              <a:t>SP</a:t>
            </a:r>
            <a:r>
              <a:rPr lang="ru-RU" smtClean="0"/>
              <a:t>1 - САОЗ высокого давления, </a:t>
            </a:r>
            <a:r>
              <a:rPr lang="en-US" smtClean="0"/>
              <a:t>SP</a:t>
            </a:r>
            <a:r>
              <a:rPr lang="ru-RU" smtClean="0"/>
              <a:t>2 - система аварийной питательной воды, </a:t>
            </a:r>
            <a:r>
              <a:rPr lang="en-US" smtClean="0"/>
              <a:t>SP5</a:t>
            </a:r>
            <a:r>
              <a:rPr lang="ru-RU" smtClean="0"/>
              <a:t> -</a:t>
            </a:r>
            <a:r>
              <a:rPr lang="en-US" smtClean="0"/>
              <a:t> </a:t>
            </a:r>
            <a:r>
              <a:rPr lang="ru-RU" smtClean="0"/>
              <a:t>аварийное энергоснабжение (дизели)</a:t>
            </a:r>
            <a:endParaRPr lang="en-GB" smtClean="0"/>
          </a:p>
          <a:p>
            <a:pPr eaLnBrk="1" hangingPunct="1">
              <a:spcBef>
                <a:spcPct val="0"/>
              </a:spcBef>
            </a:pPr>
            <a:r>
              <a:rPr lang="en-GB" smtClean="0"/>
              <a:t>8</a:t>
            </a:r>
            <a:r>
              <a:rPr lang="ru-RU" smtClean="0"/>
              <a:t>. </a:t>
            </a:r>
            <a:r>
              <a:rPr lang="en-GB" smtClean="0"/>
              <a:t>CRE - </a:t>
            </a:r>
            <a:r>
              <a:rPr lang="ru-RU" smtClean="0"/>
              <a:t>характеризует эффективность системы контроля за радиационным облучением персонала</a:t>
            </a:r>
            <a:r>
              <a:rPr lang="en-GB" smtClean="0"/>
              <a:t> </a:t>
            </a:r>
            <a:r>
              <a:rPr lang="ru-RU" smtClean="0"/>
              <a:t>и временно находящихся на площадке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9. </a:t>
            </a:r>
            <a:r>
              <a:rPr lang="en-GB" smtClean="0"/>
              <a:t>FRI - </a:t>
            </a:r>
            <a:r>
              <a:rPr lang="ru-RU" smtClean="0"/>
              <a:t>контролирует обеспечение целостности оболочек топливных элементов</a:t>
            </a:r>
            <a:r>
              <a:rPr lang="en-GB" smtClean="0"/>
              <a:t>. </a:t>
            </a:r>
            <a:r>
              <a:rPr lang="ru-RU" smtClean="0"/>
              <a:t>ВВЭР: активность йода-131, РБМК: кол-во выгруженных неплотных кассет</a:t>
            </a:r>
            <a:endParaRPr lang="en-GB" smtClean="0"/>
          </a:p>
          <a:p>
            <a:pPr eaLnBrk="1" hangingPunct="1">
              <a:spcBef>
                <a:spcPct val="0"/>
              </a:spcBef>
            </a:pPr>
            <a:r>
              <a:rPr lang="en-GB" smtClean="0"/>
              <a:t>10</a:t>
            </a:r>
            <a:r>
              <a:rPr lang="ru-RU" smtClean="0"/>
              <a:t>. </a:t>
            </a:r>
            <a:r>
              <a:rPr lang="en-GB" smtClean="0"/>
              <a:t>CPI – </a:t>
            </a:r>
            <a:r>
              <a:rPr lang="ru-RU" smtClean="0"/>
              <a:t>сравнение концентрации примесей с предельными значениями. Значение 1 - хороший ВХР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11. </a:t>
            </a:r>
            <a:r>
              <a:rPr lang="en-GB" smtClean="0"/>
              <a:t>ISA, CISA - </a:t>
            </a:r>
            <a:r>
              <a:rPr lang="ru-RU" smtClean="0"/>
              <a:t>количество произошедших на АЭС и отнесенных к 200 000 человеко-часам несчастных случаев, приведших к потере рабочего времени, ограничению трудоспособности либо к летальному исходу среди персонала станции или подрядчиков</a:t>
            </a:r>
            <a:endParaRPr lang="en-GB" smtClean="0"/>
          </a:p>
          <a:p>
            <a:pPr eaLnBrk="1" hangingPunct="1">
              <a:spcBef>
                <a:spcPct val="0"/>
              </a:spcBef>
            </a:pPr>
            <a:endParaRPr lang="en-GB" sz="10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1E56D8-5075-40C6-A9E2-8D2A8EC06759}" type="slidenum">
              <a:rPr lang="en-GB" smtClean="0"/>
              <a:pPr/>
              <a:t>19</a:t>
            </a:fld>
            <a:endParaRPr lang="en-GB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876E5F-F026-482E-BD42-3CC0A2516CCD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Миссии технической поддержки (МТП) входят в программу ВАО АЭС «Техническая поддержка и обмен».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3C12CF-7F43-46D9-B2D6-8F2657EF7580}" type="slidenum">
              <a:rPr lang="en-GB" smtClean="0"/>
              <a:pPr/>
              <a:t>21</a:t>
            </a:fld>
            <a:endParaRPr lang="en-GB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2525" cy="3722687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D59A33-0CBB-4925-AB87-CF24D8E2DE7C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Миссии технической поддержки (МТП) входят в программу ВАО АЭС «Техническая поддержка и обмен».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  <a:defRPr/>
            </a:pPr>
            <a:endParaRPr lang="en-GB" dirty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5283E4-3800-4357-87ED-F3D135424B19}" type="slidenum">
              <a:rPr lang="en-GB" smtClean="0"/>
              <a:pPr/>
              <a:t>2</a:t>
            </a:fld>
            <a:endParaRPr lang="en-GB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3954E3-74C7-4B3E-A059-99FECE3FD29D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Миссии технической поддержки (МТП) входят в программу ВАО АЭС «Техническая поддержка и обмен».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2DAA52-D056-47DE-9E63-B12A828CCAC2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Миссии технической поддержки (МТП) входят в программу ВАО АЭС «Техническая поддержка и обмен».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CB1039-1604-4F56-80B3-75C8A841197F}" type="slidenum">
              <a:rPr lang="en-GB" smtClean="0"/>
              <a:pPr/>
              <a:t>28</a:t>
            </a:fld>
            <a:endParaRPr lang="en-GB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2ACD0A-7AD9-4B88-A875-56F6A4D5A219}" type="slidenum">
              <a:rPr lang="ru-RU" smtClean="0"/>
              <a:pPr>
                <a:defRPr/>
              </a:pPr>
              <a:t>29</a:t>
            </a:fld>
            <a:endParaRPr lang="ru-RU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  <a:defRPr/>
            </a:pPr>
            <a:endParaRPr lang="en-GB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ACCB49-2BCA-40A6-8105-4CF90A2811B5}" type="slidenum">
              <a:rPr lang="en-GB" smtClean="0"/>
              <a:pPr/>
              <a:t>35</a:t>
            </a:fld>
            <a:endParaRPr lang="en-GB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  <a:defRPr/>
            </a:pPr>
            <a:endParaRPr lang="en-GB" dirty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E4991B-D7B3-4024-9F52-3524757F8B1B}" type="slidenum">
              <a:rPr lang="en-GB" smtClean="0"/>
              <a:pPr/>
              <a:t>3</a:t>
            </a:fld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2F1CD5-E1E6-4614-84A8-9191F8A5FFCB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Миссии технической поддержки (МТП) входят в программу ВАО АЭС «Техническая поддержка и обмен».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  <a:defRPr/>
            </a:pPr>
            <a:endParaRPr lang="en-GB" dirty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017BB8-3911-4574-A469-5AF51D0428A6}" type="slidenum">
              <a:rPr lang="en-GB" smtClean="0"/>
              <a:pPr/>
              <a:t>7</a:t>
            </a:fld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  <a:defRPr/>
            </a:pPr>
            <a:endParaRPr lang="en-GB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2E9D6A-8737-45FF-9CCD-6768E1244946}" type="slidenum">
              <a:rPr lang="en-GB" smtClean="0"/>
              <a:pPr/>
              <a:t>8</a:t>
            </a:fld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  <a:defRPr/>
            </a:pPr>
            <a:endParaRPr lang="en-GB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1570A7-CC0C-4521-B11D-D6075EF9CEF3}" type="slidenum">
              <a:rPr lang="en-GB" smtClean="0"/>
              <a:pPr/>
              <a:t>9</a:t>
            </a:fld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Operational experience / Technical Support Missions / Positive practices and WANO Management / </a:t>
            </a:r>
            <a:r>
              <a:rPr lang="en-GB" dirty="0" smtClean="0"/>
              <a:t>Benchmarking / Peer reviews / Supervision, interview, documents analysis / WANO performance data / </a:t>
            </a:r>
            <a:r>
              <a:rPr lang="en-US" dirty="0" smtClean="0"/>
              <a:t>Operational experience / WANO Representatives on-site / WANO Programs managements / WANO Top Management / NPPs Top Management / Seminars, meetings, task meetings and training courses / SUPPORT PROVISION / CONDITION MONITORING / NPP / DEVELOPMENT OF THE ANNUAL COOPERATION PLAN</a:t>
            </a:r>
            <a:endParaRPr lang="en-GB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 userDrawn="1"/>
        </p:nvSpPr>
        <p:spPr bwMode="auto">
          <a:xfrm flipH="1" flipV="1">
            <a:off x="0" y="0"/>
            <a:ext cx="9144000" cy="6019800"/>
          </a:xfrm>
          <a:prstGeom prst="flowChartManualInput">
            <a:avLst/>
          </a:prstGeom>
          <a:solidFill>
            <a:srgbClr val="0052B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 dirty="0"/>
          </a:p>
        </p:txBody>
      </p:sp>
      <p:sp>
        <p:nvSpPr>
          <p:cNvPr id="5" name="Line 10"/>
          <p:cNvSpPr>
            <a:spLocks noChangeShapeType="1"/>
          </p:cNvSpPr>
          <p:nvPr userDrawn="1"/>
        </p:nvSpPr>
        <p:spPr bwMode="auto">
          <a:xfrm>
            <a:off x="673100" y="3417888"/>
            <a:ext cx="7772400" cy="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GB" dirty="0"/>
          </a:p>
        </p:txBody>
      </p:sp>
      <p:pic>
        <p:nvPicPr>
          <p:cNvPr id="6" name="Picture 11" descr="PMS293_T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5181600"/>
            <a:ext cx="2514600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04800" y="1816471"/>
            <a:ext cx="7772400" cy="14700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6400800" cy="1524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7A722-3380-4991-A3BA-383B32129C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152400"/>
            <a:ext cx="2133600" cy="6248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52400"/>
            <a:ext cx="6248400" cy="6248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30AC5-2781-4C96-B6DE-2145BC707EE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78486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4191000" cy="533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066800"/>
            <a:ext cx="4191000" cy="2590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10000"/>
            <a:ext cx="4191000" cy="2590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6BC88E-6539-4EE1-A6CE-8FBE0810964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8F6B6-F105-4040-86A8-0E00D84811B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20CC0-4CAC-4421-97D7-CDF653CF6C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41910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1910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2FBB4-D5B9-4F87-8A19-9C0282AD86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8720E-1DF7-480D-A1FB-1EBC75C05E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52FC0-BF44-42AC-A5D9-F5C26E9739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43248-E13D-4591-A902-0E26DE6DA0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0B4E8-825A-4F8D-9DDB-A21EC13155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3534F-EE1E-4F1F-831E-201D640B0D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0" y="0"/>
            <a:ext cx="9144000" cy="914400"/>
          </a:xfrm>
          <a:prstGeom prst="rect">
            <a:avLst/>
          </a:prstGeom>
          <a:solidFill>
            <a:srgbClr val="0052B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 dirty="0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152400"/>
            <a:ext cx="7848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066800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4800" y="6461125"/>
            <a:ext cx="57150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61125"/>
            <a:ext cx="22860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Arial" charset="0"/>
              </a:defRPr>
            </a:lvl1pPr>
          </a:lstStyle>
          <a:p>
            <a:pPr>
              <a:defRPr/>
            </a:pPr>
            <a:fld id="{5DF0C133-CDCD-469F-9763-2C97175CCD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1" name="Picture 23" descr="PMS293_TIF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54925" y="5694363"/>
            <a:ext cx="1169988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35" r:id="rId1"/>
    <p:sldLayoutId id="2147484124" r:id="rId2"/>
    <p:sldLayoutId id="2147484125" r:id="rId3"/>
    <p:sldLayoutId id="2147484126" r:id="rId4"/>
    <p:sldLayoutId id="2147484127" r:id="rId5"/>
    <p:sldLayoutId id="2147484128" r:id="rId6"/>
    <p:sldLayoutId id="2147484129" r:id="rId7"/>
    <p:sldLayoutId id="2147484130" r:id="rId8"/>
    <p:sldLayoutId id="2147484131" r:id="rId9"/>
    <p:sldLayoutId id="2147484132" r:id="rId10"/>
    <p:sldLayoutId id="2147484133" r:id="rId11"/>
    <p:sldLayoutId id="2147484134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52BA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52BA"/>
        </a:buClr>
        <a:buSzPct val="75000"/>
        <a:buFont typeface="Wingdings 3" pitchFamily="18" charset="2"/>
        <a:buChar char="Æ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52BA"/>
        </a:buClr>
        <a:buSzPct val="75000"/>
        <a:buFont typeface="Wingdings 2" pitchFamily="18" charset="2"/>
        <a:buChar char="è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52BA"/>
        </a:buClr>
        <a:buSzPct val="75000"/>
        <a:buFont typeface="Wingdings" pitchFamily="2" charset="2"/>
        <a:buChar char="u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52BA"/>
        </a:buClr>
        <a:buSzPct val="75000"/>
        <a:buFont typeface="Wingdings" pitchFamily="2" charset="2"/>
        <a:buChar char="ð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52BA"/>
        </a:buClr>
        <a:buSzPct val="75000"/>
        <a:buFont typeface="Wingdings" pitchFamily="2" charset="2"/>
        <a:buChar char="ð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52BA"/>
        </a:buClr>
        <a:buSzPct val="75000"/>
        <a:buFont typeface="Wingdings" pitchFamily="2" charset="2"/>
        <a:buChar char="ð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52BA"/>
        </a:buClr>
        <a:buSzPct val="75000"/>
        <a:buFont typeface="Wingdings" pitchFamily="2" charset="2"/>
        <a:buChar char="ð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52BA"/>
        </a:buClr>
        <a:buSzPct val="75000"/>
        <a:buFont typeface="Wingdings" pitchFamily="2" charset="2"/>
        <a:buChar char="ð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_____Microsoft_Office_Excel_97-20032.xls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_____Microsoft_Office_Excel_97-20033.xls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8125" y="685800"/>
            <a:ext cx="8431213" cy="5013325"/>
          </a:xfrm>
        </p:spPr>
        <p:txBody>
          <a:bodyPr lIns="92075" tIns="46038" rIns="92075" bIns="46038"/>
          <a:lstStyle/>
          <a:p>
            <a:pPr indent="12700" algn="ctr" eaLnBrk="1" hangingPunct="1">
              <a:lnSpc>
                <a:spcPct val="80000"/>
              </a:lnSpc>
              <a:defRPr/>
            </a:pPr>
            <a:r>
              <a:rPr lang="ru-RU" sz="3600" b="1" dirty="0" smtClean="0"/>
              <a:t>Деятельность ВАО МЦ по</a:t>
            </a:r>
          </a:p>
          <a:p>
            <a:pPr indent="12700" algn="ctr" eaLnBrk="1" hangingPunct="1">
              <a:lnSpc>
                <a:spcPct val="80000"/>
              </a:lnSpc>
              <a:defRPr/>
            </a:pPr>
            <a:r>
              <a:rPr lang="ru-RU" sz="3600" b="1" dirty="0" smtClean="0"/>
              <a:t> повышению безопасности АЭС</a:t>
            </a:r>
          </a:p>
          <a:p>
            <a:pPr indent="12700" algn="ctr" eaLnBrk="1" hangingPunct="1">
              <a:lnSpc>
                <a:spcPct val="80000"/>
              </a:lnSpc>
              <a:defRPr/>
            </a:pPr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12700" algn="ctr" eaLnBrk="1" hangingPunct="1">
              <a:lnSpc>
                <a:spcPct val="80000"/>
              </a:lnSpc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WANO-MC </a:t>
            </a:r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safety improvement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activities</a:t>
            </a:r>
            <a:endParaRPr lang="ru-RU" sz="3600" b="1" dirty="0" smtClean="0"/>
          </a:p>
          <a:p>
            <a:pPr marL="342900" indent="-342900" algn="r" eaLnBrk="1" hangingPunct="1">
              <a:lnSpc>
                <a:spcPct val="80000"/>
              </a:lnSpc>
              <a:defRPr/>
            </a:pPr>
            <a:endParaRPr lang="ru-RU" b="1" dirty="0" smtClean="0"/>
          </a:p>
          <a:p>
            <a:pPr marL="342900" indent="-342900" algn="r" eaLnBrk="1" hangingPunct="1">
              <a:lnSpc>
                <a:spcPct val="80000"/>
              </a:lnSpc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A.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Kirichenko</a:t>
            </a:r>
            <a:endParaRPr lang="ru-RU" b="1" dirty="0" smtClean="0"/>
          </a:p>
          <a:p>
            <a:pPr marL="342900" indent="-342900" algn="r" eaLnBrk="1" hangingPunct="1">
              <a:lnSpc>
                <a:spcPct val="80000"/>
              </a:lnSpc>
              <a:defRPr/>
            </a:pPr>
            <a:r>
              <a:rPr lang="ru-RU" b="1" dirty="0" smtClean="0"/>
              <a:t>Кириченко А М</a:t>
            </a:r>
          </a:p>
          <a:p>
            <a:pPr marL="342900" indent="-342900" algn="r" eaLnBrk="1" hangingPunct="1">
              <a:lnSpc>
                <a:spcPct val="80000"/>
              </a:lnSpc>
              <a:defRPr/>
            </a:pPr>
            <a:endParaRPr lang="ru-RU" b="1" dirty="0" smtClean="0"/>
          </a:p>
          <a:p>
            <a:pPr marL="342900" indent="-342900" algn="r" eaLnBrk="1" hangingPunct="1">
              <a:lnSpc>
                <a:spcPct val="80000"/>
              </a:lnSpc>
              <a:defRPr/>
            </a:pPr>
            <a:endParaRPr lang="ru-RU" b="1" dirty="0" smtClean="0"/>
          </a:p>
          <a:p>
            <a:pPr eaLnBrk="1" hangingPunct="1">
              <a:lnSpc>
                <a:spcPct val="80000"/>
              </a:lnSpc>
              <a:tabLst>
                <a:tab pos="355600" algn="l"/>
              </a:tabLst>
              <a:defRPr/>
            </a:pPr>
            <a:r>
              <a:rPr lang="en-US" sz="1600" dirty="0" smtClean="0"/>
              <a:t>	</a:t>
            </a:r>
            <a:endParaRPr lang="ru-RU" sz="1600" dirty="0" smtClean="0"/>
          </a:p>
          <a:p>
            <a:pPr eaLnBrk="1" hangingPunct="1">
              <a:lnSpc>
                <a:spcPct val="80000"/>
              </a:lnSpc>
              <a:tabLst>
                <a:tab pos="355600" algn="l"/>
              </a:tabLst>
              <a:defRPr/>
            </a:pPr>
            <a:r>
              <a:rPr lang="ru-RU" sz="1600" dirty="0" smtClean="0"/>
              <a:t>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WANO Moscow Centre, Moscow </a:t>
            </a:r>
            <a:r>
              <a:rPr lang="en-US" sz="1600" dirty="0" smtClean="0"/>
              <a:t>					</a:t>
            </a:r>
          </a:p>
          <a:p>
            <a:pPr marL="342900" indent="-342900" eaLnBrk="1" hangingPunct="1">
              <a:lnSpc>
                <a:spcPct val="80000"/>
              </a:lnSpc>
              <a:defRPr/>
            </a:pPr>
            <a:r>
              <a:rPr lang="en-US" sz="1600" dirty="0" smtClean="0"/>
              <a:t>	</a:t>
            </a:r>
            <a:endParaRPr lang="en-GB" sz="1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3967116" y="6224399"/>
            <a:ext cx="6399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kern="0" dirty="0" smtClean="0">
                <a:solidFill>
                  <a:srgbClr val="0033CC"/>
                </a:solidFill>
                <a:latin typeface="Arial"/>
              </a:rPr>
              <a:t>2014</a:t>
            </a:r>
            <a:endParaRPr lang="ru-RU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 advTm="5548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39"/>
          <p:cNvSpPr>
            <a:spLocks/>
          </p:cNvSpPr>
          <p:nvPr/>
        </p:nvSpPr>
        <p:spPr bwMode="auto">
          <a:xfrm>
            <a:off x="581025" y="3657600"/>
            <a:ext cx="1924050" cy="381000"/>
          </a:xfrm>
          <a:custGeom>
            <a:avLst/>
            <a:gdLst>
              <a:gd name="T0" fmla="*/ 0 w 6813"/>
              <a:gd name="T1" fmla="*/ 0 h 2400"/>
              <a:gd name="T2" fmla="*/ 0 w 6813"/>
              <a:gd name="T3" fmla="*/ 0 h 2400"/>
              <a:gd name="T4" fmla="*/ 0 w 6813"/>
              <a:gd name="T5" fmla="*/ 0 h 2400"/>
              <a:gd name="T6" fmla="*/ 0 w 6813"/>
              <a:gd name="T7" fmla="*/ 0 h 2400"/>
              <a:gd name="T8" fmla="*/ 0 w 6813"/>
              <a:gd name="T9" fmla="*/ 0 h 2400"/>
              <a:gd name="T10" fmla="*/ 0 w 6813"/>
              <a:gd name="T11" fmla="*/ 0 h 2400"/>
              <a:gd name="T12" fmla="*/ 0 w 6813"/>
              <a:gd name="T13" fmla="*/ 0 h 2400"/>
              <a:gd name="T14" fmla="*/ 0 w 6813"/>
              <a:gd name="T15" fmla="*/ 0 h 2400"/>
              <a:gd name="T16" fmla="*/ 0 w 6813"/>
              <a:gd name="T17" fmla="*/ 0 h 2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13"/>
              <a:gd name="T28" fmla="*/ 0 h 2400"/>
              <a:gd name="T29" fmla="*/ 6813 w 6813"/>
              <a:gd name="T30" fmla="*/ 2400 h 2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13" h="24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lnTo>
                  <a:pt x="0" y="2000"/>
                </a:lnTo>
                <a:cubicBezTo>
                  <a:pt x="0" y="2221"/>
                  <a:pt x="179" y="2400"/>
                  <a:pt x="400" y="2400"/>
                </a:cubicBezTo>
                <a:lnTo>
                  <a:pt x="6413" y="2400"/>
                </a:lnTo>
                <a:cubicBezTo>
                  <a:pt x="6634" y="2400"/>
                  <a:pt x="6813" y="2221"/>
                  <a:pt x="6813" y="2000"/>
                </a:cubicBezTo>
                <a:lnTo>
                  <a:pt x="6813" y="400"/>
                </a:lnTo>
                <a:cubicBezTo>
                  <a:pt x="6813" y="179"/>
                  <a:pt x="6634" y="0"/>
                  <a:pt x="6413" y="0"/>
                </a:cubicBezTo>
                <a:lnTo>
                  <a:pt x="400" y="0"/>
                </a:lnTo>
                <a:close/>
              </a:path>
            </a:pathLst>
          </a:custGeom>
          <a:noFill/>
          <a:ln w="19050" cap="rnd">
            <a:solidFill>
              <a:srgbClr val="0052B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ts val="1000"/>
              </a:lnSpc>
            </a:pPr>
            <a:r>
              <a:rPr lang="en-US" sz="1400" b="1">
                <a:solidFill>
                  <a:srgbClr val="0070C0"/>
                </a:solidFill>
                <a:latin typeface="Calibri" pitchFamily="34" charset="0"/>
              </a:rPr>
              <a:t>Professional and technical development</a:t>
            </a:r>
            <a:endParaRPr lang="ru-RU" sz="14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35050"/>
          </a:xfrm>
          <a:ln algn="ctr"/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b"/>
          <a:lstStyle/>
          <a:p>
            <a:pPr algn="ctr" eaLnBrk="1" hangingPunct="1">
              <a:lnSpc>
                <a:spcPts val="3500"/>
              </a:lnSpc>
            </a:pPr>
            <a:r>
              <a:rPr lang="en-US" altLang="ja-JP" sz="3600" smtClean="0">
                <a:latin typeface="Calibri" pitchFamily="34" charset="0"/>
                <a:ea typeface="ＭＳ Ｐゴシック" pitchFamily="34" charset="-128"/>
              </a:rPr>
              <a:t>WANO MC</a:t>
            </a:r>
            <a:r>
              <a:rPr lang="ru-RU" altLang="ja-JP" sz="3600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ru-RU" altLang="ja-JP" sz="3600" smtClean="0">
                <a:solidFill>
                  <a:srgbClr val="FFFF00"/>
                </a:solidFill>
                <a:latin typeface="Calibri" pitchFamily="34" charset="0"/>
                <a:ea typeface="ＭＳ Ｐゴシック" pitchFamily="34" charset="-128"/>
              </a:rPr>
              <a:t>– </a:t>
            </a:r>
            <a:r>
              <a:rPr lang="en-US" altLang="ja-JP" sz="3600" smtClean="0">
                <a:solidFill>
                  <a:srgbClr val="FFFF00"/>
                </a:solidFill>
                <a:latin typeface="Calibri" pitchFamily="34" charset="0"/>
                <a:ea typeface="ＭＳ Ｐゴシック" pitchFamily="34" charset="-128"/>
              </a:rPr>
              <a:t>OPERATIONAL SAFETY</a:t>
            </a:r>
            <a:r>
              <a:rPr lang="en-US" altLang="ja-JP" sz="3600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altLang="ja-JP" sz="3600" smtClean="0">
                <a:solidFill>
                  <a:srgbClr val="FFFF00"/>
                </a:solidFill>
                <a:latin typeface="Calibri" pitchFamily="34" charset="0"/>
                <a:ea typeface="ＭＳ Ｐゴシック" pitchFamily="34" charset="-128"/>
              </a:rPr>
              <a:t>IMPROVEMENT</a:t>
            </a:r>
            <a:endParaRPr lang="en-GB" altLang="ja-JP" sz="3600" smtClean="0">
              <a:solidFill>
                <a:srgbClr val="FFFF00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679700" y="3073400"/>
            <a:ext cx="2835275" cy="2384425"/>
            <a:chOff x="1753" y="2849"/>
            <a:chExt cx="1786" cy="1272"/>
          </a:xfrm>
        </p:grpSpPr>
        <p:sp>
          <p:nvSpPr>
            <p:cNvPr id="9247" name="Rectangle 21"/>
            <p:cNvSpPr>
              <a:spLocks noChangeArrowheads="1"/>
            </p:cNvSpPr>
            <p:nvPr/>
          </p:nvSpPr>
          <p:spPr bwMode="auto">
            <a:xfrm>
              <a:off x="2507" y="4035"/>
              <a:ext cx="432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GB" sz="1200" b="1">
                <a:solidFill>
                  <a:srgbClr val="0070C0"/>
                </a:solidFill>
                <a:latin typeface="Calibri" pitchFamily="34" charset="0"/>
              </a:endParaRPr>
            </a:p>
          </p:txBody>
        </p:sp>
        <p:pic>
          <p:nvPicPr>
            <p:cNvPr id="9248" name="Picture 2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53" y="2849"/>
              <a:ext cx="1786" cy="1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1" name="Freeform 39"/>
          <p:cNvSpPr>
            <a:spLocks/>
          </p:cNvSpPr>
          <p:nvPr/>
        </p:nvSpPr>
        <p:spPr bwMode="auto">
          <a:xfrm>
            <a:off x="698500" y="1084263"/>
            <a:ext cx="1773238" cy="465137"/>
          </a:xfrm>
          <a:custGeom>
            <a:avLst/>
            <a:gdLst>
              <a:gd name="T0" fmla="*/ 0 w 6813"/>
              <a:gd name="T1" fmla="*/ 0 h 2400"/>
              <a:gd name="T2" fmla="*/ 0 w 6813"/>
              <a:gd name="T3" fmla="*/ 0 h 2400"/>
              <a:gd name="T4" fmla="*/ 0 w 6813"/>
              <a:gd name="T5" fmla="*/ 0 h 2400"/>
              <a:gd name="T6" fmla="*/ 0 w 6813"/>
              <a:gd name="T7" fmla="*/ 0 h 2400"/>
              <a:gd name="T8" fmla="*/ 0 w 6813"/>
              <a:gd name="T9" fmla="*/ 0 h 2400"/>
              <a:gd name="T10" fmla="*/ 0 w 6813"/>
              <a:gd name="T11" fmla="*/ 0 h 2400"/>
              <a:gd name="T12" fmla="*/ 0 w 6813"/>
              <a:gd name="T13" fmla="*/ 0 h 2400"/>
              <a:gd name="T14" fmla="*/ 0 w 6813"/>
              <a:gd name="T15" fmla="*/ 0 h 2400"/>
              <a:gd name="T16" fmla="*/ 0 w 6813"/>
              <a:gd name="T17" fmla="*/ 0 h 2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13"/>
              <a:gd name="T28" fmla="*/ 0 h 2400"/>
              <a:gd name="T29" fmla="*/ 6813 w 6813"/>
              <a:gd name="T30" fmla="*/ 2400 h 2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13" h="24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lnTo>
                  <a:pt x="0" y="2000"/>
                </a:lnTo>
                <a:cubicBezTo>
                  <a:pt x="0" y="2221"/>
                  <a:pt x="179" y="2400"/>
                  <a:pt x="400" y="2400"/>
                </a:cubicBezTo>
                <a:lnTo>
                  <a:pt x="6413" y="2400"/>
                </a:lnTo>
                <a:cubicBezTo>
                  <a:pt x="6634" y="2400"/>
                  <a:pt x="6813" y="2221"/>
                  <a:pt x="6813" y="2000"/>
                </a:cubicBezTo>
                <a:lnTo>
                  <a:pt x="6813" y="400"/>
                </a:lnTo>
                <a:cubicBezTo>
                  <a:pt x="6813" y="179"/>
                  <a:pt x="6634" y="0"/>
                  <a:pt x="6413" y="0"/>
                </a:cubicBezTo>
                <a:lnTo>
                  <a:pt x="400" y="0"/>
                </a:lnTo>
                <a:close/>
              </a:path>
            </a:pathLst>
          </a:custGeom>
          <a:noFill/>
          <a:ln w="19050" cap="rnd">
            <a:solidFill>
              <a:srgbClr val="0052B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ts val="1000"/>
              </a:lnSpc>
            </a:pPr>
            <a:r>
              <a:rPr lang="en-US" sz="1400" b="1" dirty="0">
                <a:solidFill>
                  <a:srgbClr val="0033CC"/>
                </a:solidFill>
                <a:latin typeface="Calibri" pitchFamily="34" charset="0"/>
              </a:rPr>
              <a:t>Performance data</a:t>
            </a:r>
            <a:r>
              <a:rPr lang="ru-RU" sz="1400" b="1" dirty="0">
                <a:solidFill>
                  <a:srgbClr val="0033CC"/>
                </a:solidFill>
                <a:latin typeface="Calibri" pitchFamily="34" charset="0"/>
              </a:rPr>
              <a:t> </a:t>
            </a:r>
          </a:p>
        </p:txBody>
      </p:sp>
      <p:cxnSp>
        <p:nvCxnSpPr>
          <p:cNvPr id="56" name="Прямая со стрелкой 55"/>
          <p:cNvCxnSpPr/>
          <p:nvPr/>
        </p:nvCxnSpPr>
        <p:spPr>
          <a:xfrm rot="5400000">
            <a:off x="3795713" y="1890712"/>
            <a:ext cx="647700" cy="9525"/>
          </a:xfrm>
          <a:prstGeom prst="straightConnector1">
            <a:avLst/>
          </a:prstGeom>
          <a:ln w="19050">
            <a:solidFill>
              <a:srgbClr val="0052B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1647825" y="1562100"/>
            <a:ext cx="2190750" cy="647700"/>
          </a:xfrm>
          <a:prstGeom prst="straightConnector1">
            <a:avLst/>
          </a:prstGeom>
          <a:ln w="19050">
            <a:solidFill>
              <a:srgbClr val="0052B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4" name="Freeform 39"/>
          <p:cNvSpPr>
            <a:spLocks/>
          </p:cNvSpPr>
          <p:nvPr/>
        </p:nvSpPr>
        <p:spPr bwMode="auto">
          <a:xfrm>
            <a:off x="811213" y="4733925"/>
            <a:ext cx="1773237" cy="419100"/>
          </a:xfrm>
          <a:custGeom>
            <a:avLst/>
            <a:gdLst>
              <a:gd name="T0" fmla="*/ 0 w 6813"/>
              <a:gd name="T1" fmla="*/ 0 h 2400"/>
              <a:gd name="T2" fmla="*/ 0 w 6813"/>
              <a:gd name="T3" fmla="*/ 0 h 2400"/>
              <a:gd name="T4" fmla="*/ 0 w 6813"/>
              <a:gd name="T5" fmla="*/ 0 h 2400"/>
              <a:gd name="T6" fmla="*/ 0 w 6813"/>
              <a:gd name="T7" fmla="*/ 0 h 2400"/>
              <a:gd name="T8" fmla="*/ 0 w 6813"/>
              <a:gd name="T9" fmla="*/ 0 h 2400"/>
              <a:gd name="T10" fmla="*/ 0 w 6813"/>
              <a:gd name="T11" fmla="*/ 0 h 2400"/>
              <a:gd name="T12" fmla="*/ 0 w 6813"/>
              <a:gd name="T13" fmla="*/ 0 h 2400"/>
              <a:gd name="T14" fmla="*/ 0 w 6813"/>
              <a:gd name="T15" fmla="*/ 0 h 2400"/>
              <a:gd name="T16" fmla="*/ 0 w 6813"/>
              <a:gd name="T17" fmla="*/ 0 h 2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13"/>
              <a:gd name="T28" fmla="*/ 0 h 2400"/>
              <a:gd name="T29" fmla="*/ 6813 w 6813"/>
              <a:gd name="T30" fmla="*/ 2400 h 2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13" h="24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lnTo>
                  <a:pt x="0" y="2000"/>
                </a:lnTo>
                <a:cubicBezTo>
                  <a:pt x="0" y="2221"/>
                  <a:pt x="179" y="2400"/>
                  <a:pt x="400" y="2400"/>
                </a:cubicBezTo>
                <a:lnTo>
                  <a:pt x="6413" y="2400"/>
                </a:lnTo>
                <a:cubicBezTo>
                  <a:pt x="6634" y="2400"/>
                  <a:pt x="6813" y="2221"/>
                  <a:pt x="6813" y="2000"/>
                </a:cubicBezTo>
                <a:lnTo>
                  <a:pt x="6813" y="400"/>
                </a:lnTo>
                <a:cubicBezTo>
                  <a:pt x="6813" y="179"/>
                  <a:pt x="6634" y="0"/>
                  <a:pt x="6413" y="0"/>
                </a:cubicBezTo>
                <a:lnTo>
                  <a:pt x="400" y="0"/>
                </a:lnTo>
                <a:close/>
              </a:path>
            </a:pathLst>
          </a:custGeom>
          <a:noFill/>
          <a:ln w="19050" cap="rnd">
            <a:solidFill>
              <a:srgbClr val="0052B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ts val="1000"/>
              </a:lnSpc>
            </a:pPr>
            <a:r>
              <a:rPr lang="en-US" sz="1400" b="1">
                <a:solidFill>
                  <a:srgbClr val="0070C0"/>
                </a:solidFill>
                <a:latin typeface="Calibri" pitchFamily="34" charset="0"/>
              </a:rPr>
              <a:t>Corrective measures</a:t>
            </a:r>
            <a:endParaRPr lang="ru-RU" sz="14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9225" name="Freeform 39"/>
          <p:cNvSpPr>
            <a:spLocks/>
          </p:cNvSpPr>
          <p:nvPr/>
        </p:nvSpPr>
        <p:spPr bwMode="auto">
          <a:xfrm>
            <a:off x="3081338" y="5337175"/>
            <a:ext cx="2270125" cy="512763"/>
          </a:xfrm>
          <a:custGeom>
            <a:avLst/>
            <a:gdLst>
              <a:gd name="T0" fmla="*/ 0 w 6813"/>
              <a:gd name="T1" fmla="*/ 0 h 2400"/>
              <a:gd name="T2" fmla="*/ 0 w 6813"/>
              <a:gd name="T3" fmla="*/ 0 h 2400"/>
              <a:gd name="T4" fmla="*/ 0 w 6813"/>
              <a:gd name="T5" fmla="*/ 0 h 2400"/>
              <a:gd name="T6" fmla="*/ 0 w 6813"/>
              <a:gd name="T7" fmla="*/ 0 h 2400"/>
              <a:gd name="T8" fmla="*/ 0 w 6813"/>
              <a:gd name="T9" fmla="*/ 0 h 2400"/>
              <a:gd name="T10" fmla="*/ 0 w 6813"/>
              <a:gd name="T11" fmla="*/ 0 h 2400"/>
              <a:gd name="T12" fmla="*/ 0 w 6813"/>
              <a:gd name="T13" fmla="*/ 0 h 2400"/>
              <a:gd name="T14" fmla="*/ 0 w 6813"/>
              <a:gd name="T15" fmla="*/ 0 h 2400"/>
              <a:gd name="T16" fmla="*/ 0 w 6813"/>
              <a:gd name="T17" fmla="*/ 0 h 2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13"/>
              <a:gd name="T28" fmla="*/ 0 h 2400"/>
              <a:gd name="T29" fmla="*/ 6813 w 6813"/>
              <a:gd name="T30" fmla="*/ 2400 h 2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13" h="24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lnTo>
                  <a:pt x="0" y="2000"/>
                </a:lnTo>
                <a:cubicBezTo>
                  <a:pt x="0" y="2221"/>
                  <a:pt x="179" y="2400"/>
                  <a:pt x="400" y="2400"/>
                </a:cubicBezTo>
                <a:lnTo>
                  <a:pt x="6413" y="2400"/>
                </a:lnTo>
                <a:cubicBezTo>
                  <a:pt x="6634" y="2400"/>
                  <a:pt x="6813" y="2221"/>
                  <a:pt x="6813" y="2000"/>
                </a:cubicBezTo>
                <a:lnTo>
                  <a:pt x="6813" y="400"/>
                </a:lnTo>
                <a:cubicBezTo>
                  <a:pt x="6813" y="179"/>
                  <a:pt x="6634" y="0"/>
                  <a:pt x="6413" y="0"/>
                </a:cubicBezTo>
                <a:lnTo>
                  <a:pt x="400" y="0"/>
                </a:lnTo>
                <a:close/>
              </a:path>
            </a:pathLst>
          </a:custGeom>
          <a:noFill/>
          <a:ln w="19050" cap="rnd">
            <a:solidFill>
              <a:srgbClr val="0052B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ts val="1000"/>
              </a:lnSpc>
            </a:pPr>
            <a:r>
              <a:rPr lang="en-US" sz="1400" b="1">
                <a:solidFill>
                  <a:srgbClr val="0070C0"/>
                </a:solidFill>
                <a:latin typeface="Calibri" pitchFamily="34" charset="0"/>
              </a:rPr>
              <a:t>Inspection of corrective measures implementation</a:t>
            </a:r>
            <a:endParaRPr lang="ru-RU" sz="14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9226" name="Freeform 39"/>
          <p:cNvSpPr>
            <a:spLocks/>
          </p:cNvSpPr>
          <p:nvPr/>
        </p:nvSpPr>
        <p:spPr bwMode="auto">
          <a:xfrm>
            <a:off x="5807075" y="4341813"/>
            <a:ext cx="1773238" cy="465137"/>
          </a:xfrm>
          <a:custGeom>
            <a:avLst/>
            <a:gdLst>
              <a:gd name="T0" fmla="*/ 0 w 6813"/>
              <a:gd name="T1" fmla="*/ 0 h 2400"/>
              <a:gd name="T2" fmla="*/ 0 w 6813"/>
              <a:gd name="T3" fmla="*/ 0 h 2400"/>
              <a:gd name="T4" fmla="*/ 0 w 6813"/>
              <a:gd name="T5" fmla="*/ 0 h 2400"/>
              <a:gd name="T6" fmla="*/ 0 w 6813"/>
              <a:gd name="T7" fmla="*/ 0 h 2400"/>
              <a:gd name="T8" fmla="*/ 0 w 6813"/>
              <a:gd name="T9" fmla="*/ 0 h 2400"/>
              <a:gd name="T10" fmla="*/ 0 w 6813"/>
              <a:gd name="T11" fmla="*/ 0 h 2400"/>
              <a:gd name="T12" fmla="*/ 0 w 6813"/>
              <a:gd name="T13" fmla="*/ 0 h 2400"/>
              <a:gd name="T14" fmla="*/ 0 w 6813"/>
              <a:gd name="T15" fmla="*/ 0 h 2400"/>
              <a:gd name="T16" fmla="*/ 0 w 6813"/>
              <a:gd name="T17" fmla="*/ 0 h 2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13"/>
              <a:gd name="T28" fmla="*/ 0 h 2400"/>
              <a:gd name="T29" fmla="*/ 6813 w 6813"/>
              <a:gd name="T30" fmla="*/ 2400 h 2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13" h="24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lnTo>
                  <a:pt x="0" y="2000"/>
                </a:lnTo>
                <a:cubicBezTo>
                  <a:pt x="0" y="2221"/>
                  <a:pt x="179" y="2400"/>
                  <a:pt x="400" y="2400"/>
                </a:cubicBezTo>
                <a:lnTo>
                  <a:pt x="6413" y="2400"/>
                </a:lnTo>
                <a:cubicBezTo>
                  <a:pt x="6634" y="2400"/>
                  <a:pt x="6813" y="2221"/>
                  <a:pt x="6813" y="2000"/>
                </a:cubicBezTo>
                <a:lnTo>
                  <a:pt x="6813" y="400"/>
                </a:lnTo>
                <a:cubicBezTo>
                  <a:pt x="6813" y="179"/>
                  <a:pt x="6634" y="0"/>
                  <a:pt x="6413" y="0"/>
                </a:cubicBezTo>
                <a:lnTo>
                  <a:pt x="400" y="0"/>
                </a:lnTo>
                <a:close/>
              </a:path>
            </a:pathLst>
          </a:custGeom>
          <a:noFill/>
          <a:ln w="19050" cap="rnd">
            <a:solidFill>
              <a:srgbClr val="0052B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ts val="1000"/>
              </a:lnSpc>
            </a:pPr>
            <a:r>
              <a:rPr lang="en-US" sz="1400" b="1">
                <a:solidFill>
                  <a:srgbClr val="0070C0"/>
                </a:solidFill>
                <a:latin typeface="Calibri" pitchFamily="34" charset="0"/>
              </a:rPr>
              <a:t>Technical support missions</a:t>
            </a:r>
            <a:endParaRPr lang="ru-RU" sz="14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9227" name="Freeform 39"/>
          <p:cNvSpPr>
            <a:spLocks/>
          </p:cNvSpPr>
          <p:nvPr/>
        </p:nvSpPr>
        <p:spPr bwMode="auto">
          <a:xfrm>
            <a:off x="5716588" y="3238500"/>
            <a:ext cx="1773237" cy="465138"/>
          </a:xfrm>
          <a:custGeom>
            <a:avLst/>
            <a:gdLst>
              <a:gd name="T0" fmla="*/ 0 w 6813"/>
              <a:gd name="T1" fmla="*/ 0 h 2400"/>
              <a:gd name="T2" fmla="*/ 0 w 6813"/>
              <a:gd name="T3" fmla="*/ 0 h 2400"/>
              <a:gd name="T4" fmla="*/ 0 w 6813"/>
              <a:gd name="T5" fmla="*/ 0 h 2400"/>
              <a:gd name="T6" fmla="*/ 0 w 6813"/>
              <a:gd name="T7" fmla="*/ 0 h 2400"/>
              <a:gd name="T8" fmla="*/ 0 w 6813"/>
              <a:gd name="T9" fmla="*/ 0 h 2400"/>
              <a:gd name="T10" fmla="*/ 0 w 6813"/>
              <a:gd name="T11" fmla="*/ 0 h 2400"/>
              <a:gd name="T12" fmla="*/ 0 w 6813"/>
              <a:gd name="T13" fmla="*/ 0 h 2400"/>
              <a:gd name="T14" fmla="*/ 0 w 6813"/>
              <a:gd name="T15" fmla="*/ 0 h 2400"/>
              <a:gd name="T16" fmla="*/ 0 w 6813"/>
              <a:gd name="T17" fmla="*/ 0 h 2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13"/>
              <a:gd name="T28" fmla="*/ 0 h 2400"/>
              <a:gd name="T29" fmla="*/ 6813 w 6813"/>
              <a:gd name="T30" fmla="*/ 2400 h 2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13" h="24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lnTo>
                  <a:pt x="0" y="2000"/>
                </a:lnTo>
                <a:cubicBezTo>
                  <a:pt x="0" y="2221"/>
                  <a:pt x="179" y="2400"/>
                  <a:pt x="400" y="2400"/>
                </a:cubicBezTo>
                <a:lnTo>
                  <a:pt x="6413" y="2400"/>
                </a:lnTo>
                <a:cubicBezTo>
                  <a:pt x="6634" y="2400"/>
                  <a:pt x="6813" y="2221"/>
                  <a:pt x="6813" y="2000"/>
                </a:cubicBezTo>
                <a:lnTo>
                  <a:pt x="6813" y="400"/>
                </a:lnTo>
                <a:cubicBezTo>
                  <a:pt x="6813" y="179"/>
                  <a:pt x="6634" y="0"/>
                  <a:pt x="6413" y="0"/>
                </a:cubicBezTo>
                <a:lnTo>
                  <a:pt x="400" y="0"/>
                </a:lnTo>
                <a:close/>
              </a:path>
            </a:pathLst>
          </a:custGeom>
          <a:noFill/>
          <a:ln w="19050" cap="rnd">
            <a:solidFill>
              <a:srgbClr val="0052B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ts val="1000"/>
              </a:lnSpc>
            </a:pPr>
            <a:r>
              <a:rPr lang="en-US" sz="1400" b="1">
                <a:solidFill>
                  <a:srgbClr val="0070C0"/>
                </a:solidFill>
                <a:latin typeface="Calibri" pitchFamily="34" charset="0"/>
              </a:rPr>
              <a:t>Corrective measures</a:t>
            </a:r>
            <a:endParaRPr lang="ru-RU" sz="14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9228" name="Freeform 39"/>
          <p:cNvSpPr>
            <a:spLocks/>
          </p:cNvSpPr>
          <p:nvPr/>
        </p:nvSpPr>
        <p:spPr bwMode="auto">
          <a:xfrm>
            <a:off x="3248025" y="2214563"/>
            <a:ext cx="1773238" cy="465137"/>
          </a:xfrm>
          <a:custGeom>
            <a:avLst/>
            <a:gdLst>
              <a:gd name="T0" fmla="*/ 0 w 6813"/>
              <a:gd name="T1" fmla="*/ 0 h 2400"/>
              <a:gd name="T2" fmla="*/ 0 w 6813"/>
              <a:gd name="T3" fmla="*/ 0 h 2400"/>
              <a:gd name="T4" fmla="*/ 0 w 6813"/>
              <a:gd name="T5" fmla="*/ 0 h 2400"/>
              <a:gd name="T6" fmla="*/ 0 w 6813"/>
              <a:gd name="T7" fmla="*/ 0 h 2400"/>
              <a:gd name="T8" fmla="*/ 0 w 6813"/>
              <a:gd name="T9" fmla="*/ 0 h 2400"/>
              <a:gd name="T10" fmla="*/ 0 w 6813"/>
              <a:gd name="T11" fmla="*/ 0 h 2400"/>
              <a:gd name="T12" fmla="*/ 0 w 6813"/>
              <a:gd name="T13" fmla="*/ 0 h 2400"/>
              <a:gd name="T14" fmla="*/ 0 w 6813"/>
              <a:gd name="T15" fmla="*/ 0 h 2400"/>
              <a:gd name="T16" fmla="*/ 0 w 6813"/>
              <a:gd name="T17" fmla="*/ 0 h 2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13"/>
              <a:gd name="T28" fmla="*/ 0 h 2400"/>
              <a:gd name="T29" fmla="*/ 6813 w 6813"/>
              <a:gd name="T30" fmla="*/ 2400 h 2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13" h="24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lnTo>
                  <a:pt x="0" y="2000"/>
                </a:lnTo>
                <a:cubicBezTo>
                  <a:pt x="0" y="2221"/>
                  <a:pt x="179" y="2400"/>
                  <a:pt x="400" y="2400"/>
                </a:cubicBezTo>
                <a:lnTo>
                  <a:pt x="6413" y="2400"/>
                </a:lnTo>
                <a:cubicBezTo>
                  <a:pt x="6634" y="2400"/>
                  <a:pt x="6813" y="2221"/>
                  <a:pt x="6813" y="2000"/>
                </a:cubicBezTo>
                <a:lnTo>
                  <a:pt x="6813" y="400"/>
                </a:lnTo>
                <a:cubicBezTo>
                  <a:pt x="6813" y="179"/>
                  <a:pt x="6634" y="0"/>
                  <a:pt x="6413" y="0"/>
                </a:cubicBezTo>
                <a:lnTo>
                  <a:pt x="400" y="0"/>
                </a:lnTo>
                <a:close/>
              </a:path>
            </a:pathLst>
          </a:custGeom>
          <a:noFill/>
          <a:ln w="19050" cap="rnd">
            <a:solidFill>
              <a:srgbClr val="0052B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ts val="1000"/>
              </a:lnSpc>
            </a:pPr>
            <a:r>
              <a:rPr lang="en-US" sz="1400" b="1">
                <a:solidFill>
                  <a:srgbClr val="0033CC"/>
                </a:solidFill>
                <a:latin typeface="Calibri" pitchFamily="34" charset="0"/>
              </a:rPr>
              <a:t>P</a:t>
            </a:r>
            <a:r>
              <a:rPr lang="ru-RU" sz="1400" b="1">
                <a:solidFill>
                  <a:srgbClr val="0033CC"/>
                </a:solidFill>
                <a:latin typeface="Calibri" pitchFamily="34" charset="0"/>
              </a:rPr>
              <a:t>eer review</a:t>
            </a:r>
            <a:r>
              <a:rPr lang="en-US" sz="1400" b="1">
                <a:solidFill>
                  <a:srgbClr val="0033CC"/>
                </a:solidFill>
                <a:latin typeface="Calibri" pitchFamily="34" charset="0"/>
              </a:rPr>
              <a:t>s</a:t>
            </a:r>
            <a:endParaRPr lang="ru-RU" sz="1400" b="1">
              <a:solidFill>
                <a:srgbClr val="0033CC"/>
              </a:solidFill>
              <a:latin typeface="Calibri" pitchFamily="34" charset="0"/>
            </a:endParaRPr>
          </a:p>
        </p:txBody>
      </p:sp>
      <p:sp>
        <p:nvSpPr>
          <p:cNvPr id="9229" name="Freeform 39"/>
          <p:cNvSpPr>
            <a:spLocks/>
          </p:cNvSpPr>
          <p:nvPr/>
        </p:nvSpPr>
        <p:spPr bwMode="auto">
          <a:xfrm>
            <a:off x="3195638" y="1116013"/>
            <a:ext cx="1773237" cy="465137"/>
          </a:xfrm>
          <a:custGeom>
            <a:avLst/>
            <a:gdLst>
              <a:gd name="T0" fmla="*/ 0 w 6813"/>
              <a:gd name="T1" fmla="*/ 0 h 2400"/>
              <a:gd name="T2" fmla="*/ 0 w 6813"/>
              <a:gd name="T3" fmla="*/ 0 h 2400"/>
              <a:gd name="T4" fmla="*/ 0 w 6813"/>
              <a:gd name="T5" fmla="*/ 0 h 2400"/>
              <a:gd name="T6" fmla="*/ 0 w 6813"/>
              <a:gd name="T7" fmla="*/ 0 h 2400"/>
              <a:gd name="T8" fmla="*/ 0 w 6813"/>
              <a:gd name="T9" fmla="*/ 0 h 2400"/>
              <a:gd name="T10" fmla="*/ 0 w 6813"/>
              <a:gd name="T11" fmla="*/ 0 h 2400"/>
              <a:gd name="T12" fmla="*/ 0 w 6813"/>
              <a:gd name="T13" fmla="*/ 0 h 2400"/>
              <a:gd name="T14" fmla="*/ 0 w 6813"/>
              <a:gd name="T15" fmla="*/ 0 h 2400"/>
              <a:gd name="T16" fmla="*/ 0 w 6813"/>
              <a:gd name="T17" fmla="*/ 0 h 2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13"/>
              <a:gd name="T28" fmla="*/ 0 h 2400"/>
              <a:gd name="T29" fmla="*/ 6813 w 6813"/>
              <a:gd name="T30" fmla="*/ 2400 h 2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13" h="24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lnTo>
                  <a:pt x="0" y="2000"/>
                </a:lnTo>
                <a:cubicBezTo>
                  <a:pt x="0" y="2221"/>
                  <a:pt x="179" y="2400"/>
                  <a:pt x="400" y="2400"/>
                </a:cubicBezTo>
                <a:lnTo>
                  <a:pt x="6413" y="2400"/>
                </a:lnTo>
                <a:cubicBezTo>
                  <a:pt x="6634" y="2400"/>
                  <a:pt x="6813" y="2221"/>
                  <a:pt x="6813" y="2000"/>
                </a:cubicBezTo>
                <a:lnTo>
                  <a:pt x="6813" y="400"/>
                </a:lnTo>
                <a:cubicBezTo>
                  <a:pt x="6813" y="179"/>
                  <a:pt x="6634" y="0"/>
                  <a:pt x="6413" y="0"/>
                </a:cubicBezTo>
                <a:lnTo>
                  <a:pt x="400" y="0"/>
                </a:lnTo>
                <a:close/>
              </a:path>
            </a:pathLst>
          </a:custGeom>
          <a:noFill/>
          <a:ln w="19050" cap="rnd">
            <a:solidFill>
              <a:srgbClr val="0052B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ts val="1000"/>
              </a:lnSpc>
            </a:pPr>
            <a:r>
              <a:rPr lang="en-US" sz="1400" b="1" dirty="0">
                <a:solidFill>
                  <a:srgbClr val="0033CC"/>
                </a:solidFill>
                <a:latin typeface="Calibri" pitchFamily="34" charset="0"/>
              </a:rPr>
              <a:t>Operating experience</a:t>
            </a:r>
            <a:endParaRPr lang="ru-RU" sz="14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sp>
        <p:nvSpPr>
          <p:cNvPr id="9230" name="Freeform 39"/>
          <p:cNvSpPr>
            <a:spLocks/>
          </p:cNvSpPr>
          <p:nvPr/>
        </p:nvSpPr>
        <p:spPr bwMode="auto">
          <a:xfrm>
            <a:off x="739775" y="3152775"/>
            <a:ext cx="1773238" cy="465138"/>
          </a:xfrm>
          <a:custGeom>
            <a:avLst/>
            <a:gdLst>
              <a:gd name="T0" fmla="*/ 0 w 6813"/>
              <a:gd name="T1" fmla="*/ 0 h 2400"/>
              <a:gd name="T2" fmla="*/ 0 w 6813"/>
              <a:gd name="T3" fmla="*/ 0 h 2400"/>
              <a:gd name="T4" fmla="*/ 0 w 6813"/>
              <a:gd name="T5" fmla="*/ 0 h 2400"/>
              <a:gd name="T6" fmla="*/ 0 w 6813"/>
              <a:gd name="T7" fmla="*/ 0 h 2400"/>
              <a:gd name="T8" fmla="*/ 0 w 6813"/>
              <a:gd name="T9" fmla="*/ 0 h 2400"/>
              <a:gd name="T10" fmla="*/ 0 w 6813"/>
              <a:gd name="T11" fmla="*/ 0 h 2400"/>
              <a:gd name="T12" fmla="*/ 0 w 6813"/>
              <a:gd name="T13" fmla="*/ 0 h 2400"/>
              <a:gd name="T14" fmla="*/ 0 w 6813"/>
              <a:gd name="T15" fmla="*/ 0 h 2400"/>
              <a:gd name="T16" fmla="*/ 0 w 6813"/>
              <a:gd name="T17" fmla="*/ 0 h 2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13"/>
              <a:gd name="T28" fmla="*/ 0 h 2400"/>
              <a:gd name="T29" fmla="*/ 6813 w 6813"/>
              <a:gd name="T30" fmla="*/ 2400 h 2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13" h="24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lnTo>
                  <a:pt x="0" y="2000"/>
                </a:lnTo>
                <a:cubicBezTo>
                  <a:pt x="0" y="2221"/>
                  <a:pt x="179" y="2400"/>
                  <a:pt x="400" y="2400"/>
                </a:cubicBezTo>
                <a:lnTo>
                  <a:pt x="6413" y="2400"/>
                </a:lnTo>
                <a:cubicBezTo>
                  <a:pt x="6634" y="2400"/>
                  <a:pt x="6813" y="2221"/>
                  <a:pt x="6813" y="2000"/>
                </a:cubicBezTo>
                <a:lnTo>
                  <a:pt x="6813" y="400"/>
                </a:lnTo>
                <a:cubicBezTo>
                  <a:pt x="6813" y="179"/>
                  <a:pt x="6634" y="0"/>
                  <a:pt x="6413" y="0"/>
                </a:cubicBezTo>
                <a:lnTo>
                  <a:pt x="400" y="0"/>
                </a:lnTo>
                <a:close/>
              </a:path>
            </a:pathLst>
          </a:custGeom>
          <a:noFill/>
          <a:ln w="19050" cap="rnd">
            <a:solidFill>
              <a:srgbClr val="0052B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ts val="1000"/>
              </a:lnSpc>
            </a:pPr>
            <a:r>
              <a:rPr lang="en-US" sz="1400" b="1">
                <a:solidFill>
                  <a:srgbClr val="0070C0"/>
                </a:solidFill>
                <a:latin typeface="Calibri" pitchFamily="34" charset="0"/>
              </a:rPr>
              <a:t>Technical support missions</a:t>
            </a:r>
            <a:endParaRPr lang="ru-RU" sz="14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16" name="Стрелка углом 115"/>
          <p:cNvSpPr/>
          <p:nvPr/>
        </p:nvSpPr>
        <p:spPr>
          <a:xfrm rot="5400000">
            <a:off x="5752306" y="1988344"/>
            <a:ext cx="595313" cy="1336675"/>
          </a:xfrm>
          <a:prstGeom prst="bentArrow">
            <a:avLst>
              <a:gd name="adj1" fmla="val 17755"/>
              <a:gd name="adj2" fmla="val 19766"/>
              <a:gd name="adj3" fmla="val 50000"/>
              <a:gd name="adj4" fmla="val 4697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117" name="Стрелка вниз 116"/>
          <p:cNvSpPr/>
          <p:nvPr/>
        </p:nvSpPr>
        <p:spPr>
          <a:xfrm flipH="1">
            <a:off x="6600825" y="3778250"/>
            <a:ext cx="171450" cy="527050"/>
          </a:xfrm>
          <a:prstGeom prst="downArrow">
            <a:avLst>
              <a:gd name="adj1" fmla="val 54597"/>
              <a:gd name="adj2" fmla="val 1317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/>
          </a:p>
        </p:txBody>
      </p:sp>
      <p:sp>
        <p:nvSpPr>
          <p:cNvPr id="118" name="Стрелка углом 117"/>
          <p:cNvSpPr/>
          <p:nvPr/>
        </p:nvSpPr>
        <p:spPr>
          <a:xfrm rot="10800000">
            <a:off x="5467350" y="5289550"/>
            <a:ext cx="1350963" cy="482600"/>
          </a:xfrm>
          <a:prstGeom prst="bentArrow">
            <a:avLst>
              <a:gd name="adj1" fmla="val 20366"/>
              <a:gd name="adj2" fmla="val 23647"/>
              <a:gd name="adj3" fmla="val 50000"/>
              <a:gd name="adj4" fmla="val 517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119" name="Стрелка углом 118"/>
          <p:cNvSpPr/>
          <p:nvPr/>
        </p:nvSpPr>
        <p:spPr>
          <a:xfrm rot="16200000">
            <a:off x="2032000" y="4832350"/>
            <a:ext cx="469900" cy="1200150"/>
          </a:xfrm>
          <a:prstGeom prst="bentArrow">
            <a:avLst>
              <a:gd name="adj1" fmla="val 20611"/>
              <a:gd name="adj2" fmla="val 18520"/>
              <a:gd name="adj3" fmla="val 41964"/>
              <a:gd name="adj4" fmla="val 420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121" name="Стрелка углом 120"/>
          <p:cNvSpPr/>
          <p:nvPr/>
        </p:nvSpPr>
        <p:spPr>
          <a:xfrm>
            <a:off x="1649413" y="2560638"/>
            <a:ext cx="1398587" cy="509587"/>
          </a:xfrm>
          <a:prstGeom prst="bentArrow">
            <a:avLst>
              <a:gd name="adj1" fmla="val 23147"/>
              <a:gd name="adj2" fmla="val 21104"/>
              <a:gd name="adj3" fmla="val 50000"/>
              <a:gd name="adj4" fmla="val 455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9236" name="Freeform 39"/>
          <p:cNvSpPr>
            <a:spLocks/>
          </p:cNvSpPr>
          <p:nvPr/>
        </p:nvSpPr>
        <p:spPr bwMode="auto">
          <a:xfrm>
            <a:off x="5695950" y="1125538"/>
            <a:ext cx="1773238" cy="465137"/>
          </a:xfrm>
          <a:custGeom>
            <a:avLst/>
            <a:gdLst>
              <a:gd name="T0" fmla="*/ 0 w 6813"/>
              <a:gd name="T1" fmla="*/ 0 h 2400"/>
              <a:gd name="T2" fmla="*/ 0 w 6813"/>
              <a:gd name="T3" fmla="*/ 0 h 2400"/>
              <a:gd name="T4" fmla="*/ 0 w 6813"/>
              <a:gd name="T5" fmla="*/ 0 h 2400"/>
              <a:gd name="T6" fmla="*/ 0 w 6813"/>
              <a:gd name="T7" fmla="*/ 0 h 2400"/>
              <a:gd name="T8" fmla="*/ 0 w 6813"/>
              <a:gd name="T9" fmla="*/ 0 h 2400"/>
              <a:gd name="T10" fmla="*/ 0 w 6813"/>
              <a:gd name="T11" fmla="*/ 0 h 2400"/>
              <a:gd name="T12" fmla="*/ 0 w 6813"/>
              <a:gd name="T13" fmla="*/ 0 h 2400"/>
              <a:gd name="T14" fmla="*/ 0 w 6813"/>
              <a:gd name="T15" fmla="*/ 0 h 2400"/>
              <a:gd name="T16" fmla="*/ 0 w 6813"/>
              <a:gd name="T17" fmla="*/ 0 h 2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13"/>
              <a:gd name="T28" fmla="*/ 0 h 2400"/>
              <a:gd name="T29" fmla="*/ 6813 w 6813"/>
              <a:gd name="T30" fmla="*/ 2400 h 2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13" h="24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lnTo>
                  <a:pt x="0" y="2000"/>
                </a:lnTo>
                <a:cubicBezTo>
                  <a:pt x="0" y="2221"/>
                  <a:pt x="179" y="2400"/>
                  <a:pt x="400" y="2400"/>
                </a:cubicBezTo>
                <a:lnTo>
                  <a:pt x="6413" y="2400"/>
                </a:lnTo>
                <a:cubicBezTo>
                  <a:pt x="6634" y="2400"/>
                  <a:pt x="6813" y="2221"/>
                  <a:pt x="6813" y="2000"/>
                </a:cubicBezTo>
                <a:lnTo>
                  <a:pt x="6813" y="400"/>
                </a:lnTo>
                <a:cubicBezTo>
                  <a:pt x="6813" y="179"/>
                  <a:pt x="6634" y="0"/>
                  <a:pt x="6413" y="0"/>
                </a:cubicBezTo>
                <a:lnTo>
                  <a:pt x="400" y="0"/>
                </a:lnTo>
                <a:close/>
              </a:path>
            </a:pathLst>
          </a:custGeom>
          <a:noFill/>
          <a:ln w="19050" cap="rnd">
            <a:solidFill>
              <a:srgbClr val="0052B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ts val="1000"/>
              </a:lnSpc>
            </a:pPr>
            <a:r>
              <a:rPr lang="en-US" sz="1400" b="1" dirty="0">
                <a:solidFill>
                  <a:srgbClr val="0033CC"/>
                </a:solidFill>
                <a:latin typeface="Calibri" pitchFamily="34" charset="0"/>
              </a:rPr>
              <a:t>I</a:t>
            </a:r>
            <a:r>
              <a:rPr lang="en-US" sz="1400" b="1" dirty="0" smtClean="0">
                <a:solidFill>
                  <a:srgbClr val="0033CC"/>
                </a:solidFill>
                <a:latin typeface="Calibri" pitchFamily="34" charset="0"/>
              </a:rPr>
              <a:t>nternational standards of excellence</a:t>
            </a:r>
            <a:endParaRPr lang="ru-RU" sz="14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sp>
        <p:nvSpPr>
          <p:cNvPr id="9237" name="Freeform 39"/>
          <p:cNvSpPr>
            <a:spLocks/>
          </p:cNvSpPr>
          <p:nvPr/>
        </p:nvSpPr>
        <p:spPr bwMode="auto">
          <a:xfrm>
            <a:off x="133350" y="2144713"/>
            <a:ext cx="1552575" cy="465137"/>
          </a:xfrm>
          <a:custGeom>
            <a:avLst/>
            <a:gdLst>
              <a:gd name="T0" fmla="*/ 0 w 6813"/>
              <a:gd name="T1" fmla="*/ 0 h 2400"/>
              <a:gd name="T2" fmla="*/ 0 w 6813"/>
              <a:gd name="T3" fmla="*/ 0 h 2400"/>
              <a:gd name="T4" fmla="*/ 0 w 6813"/>
              <a:gd name="T5" fmla="*/ 0 h 2400"/>
              <a:gd name="T6" fmla="*/ 0 w 6813"/>
              <a:gd name="T7" fmla="*/ 0 h 2400"/>
              <a:gd name="T8" fmla="*/ 0 w 6813"/>
              <a:gd name="T9" fmla="*/ 0 h 2400"/>
              <a:gd name="T10" fmla="*/ 0 w 6813"/>
              <a:gd name="T11" fmla="*/ 0 h 2400"/>
              <a:gd name="T12" fmla="*/ 0 w 6813"/>
              <a:gd name="T13" fmla="*/ 0 h 2400"/>
              <a:gd name="T14" fmla="*/ 0 w 6813"/>
              <a:gd name="T15" fmla="*/ 0 h 2400"/>
              <a:gd name="T16" fmla="*/ 0 w 6813"/>
              <a:gd name="T17" fmla="*/ 0 h 2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13"/>
              <a:gd name="T28" fmla="*/ 0 h 2400"/>
              <a:gd name="T29" fmla="*/ 6813 w 6813"/>
              <a:gd name="T30" fmla="*/ 2400 h 2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13" h="24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lnTo>
                  <a:pt x="0" y="2000"/>
                </a:lnTo>
                <a:cubicBezTo>
                  <a:pt x="0" y="2221"/>
                  <a:pt x="179" y="2400"/>
                  <a:pt x="400" y="2400"/>
                </a:cubicBezTo>
                <a:lnTo>
                  <a:pt x="6413" y="2400"/>
                </a:lnTo>
                <a:cubicBezTo>
                  <a:pt x="6634" y="2400"/>
                  <a:pt x="6813" y="2221"/>
                  <a:pt x="6813" y="2000"/>
                </a:cubicBezTo>
                <a:lnTo>
                  <a:pt x="6813" y="400"/>
                </a:lnTo>
                <a:cubicBezTo>
                  <a:pt x="6813" y="179"/>
                  <a:pt x="6634" y="0"/>
                  <a:pt x="6413" y="0"/>
                </a:cubicBezTo>
                <a:lnTo>
                  <a:pt x="400" y="0"/>
                </a:lnTo>
                <a:close/>
              </a:path>
            </a:pathLst>
          </a:custGeom>
          <a:noFill/>
          <a:ln w="19050" cap="rnd">
            <a:solidFill>
              <a:srgbClr val="0052B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ts val="1000"/>
              </a:lnSpc>
            </a:pPr>
            <a:r>
              <a:rPr lang="en-US" sz="1400" b="1">
                <a:solidFill>
                  <a:srgbClr val="0033CC"/>
                </a:solidFill>
                <a:latin typeface="Calibri" pitchFamily="34" charset="0"/>
              </a:rPr>
              <a:t>WANO support at NPPs</a:t>
            </a:r>
            <a:endParaRPr lang="ru-RU" sz="1400" b="1">
              <a:solidFill>
                <a:srgbClr val="0033CC"/>
              </a:solidFill>
              <a:latin typeface="Calibri" pitchFamily="34" charset="0"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 rot="10800000" flipV="1">
            <a:off x="4429125" y="1609725"/>
            <a:ext cx="2057400" cy="590550"/>
          </a:xfrm>
          <a:prstGeom prst="straightConnector1">
            <a:avLst/>
          </a:prstGeom>
          <a:ln w="19050">
            <a:solidFill>
              <a:srgbClr val="0052B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39" name="Freeform 39"/>
          <p:cNvSpPr>
            <a:spLocks/>
          </p:cNvSpPr>
          <p:nvPr/>
        </p:nvSpPr>
        <p:spPr bwMode="auto">
          <a:xfrm>
            <a:off x="3314700" y="6334125"/>
            <a:ext cx="1773238" cy="409575"/>
          </a:xfrm>
          <a:custGeom>
            <a:avLst/>
            <a:gdLst>
              <a:gd name="T0" fmla="*/ 0 w 6813"/>
              <a:gd name="T1" fmla="*/ 0 h 2400"/>
              <a:gd name="T2" fmla="*/ 0 w 6813"/>
              <a:gd name="T3" fmla="*/ 0 h 2400"/>
              <a:gd name="T4" fmla="*/ 0 w 6813"/>
              <a:gd name="T5" fmla="*/ 0 h 2400"/>
              <a:gd name="T6" fmla="*/ 0 w 6813"/>
              <a:gd name="T7" fmla="*/ 0 h 2400"/>
              <a:gd name="T8" fmla="*/ 0 w 6813"/>
              <a:gd name="T9" fmla="*/ 0 h 2400"/>
              <a:gd name="T10" fmla="*/ 0 w 6813"/>
              <a:gd name="T11" fmla="*/ 0 h 2400"/>
              <a:gd name="T12" fmla="*/ 0 w 6813"/>
              <a:gd name="T13" fmla="*/ 0 h 2400"/>
              <a:gd name="T14" fmla="*/ 0 w 6813"/>
              <a:gd name="T15" fmla="*/ 0 h 2400"/>
              <a:gd name="T16" fmla="*/ 0 w 6813"/>
              <a:gd name="T17" fmla="*/ 0 h 2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13"/>
              <a:gd name="T28" fmla="*/ 0 h 2400"/>
              <a:gd name="T29" fmla="*/ 6813 w 6813"/>
              <a:gd name="T30" fmla="*/ 2400 h 2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13" h="24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lnTo>
                  <a:pt x="0" y="2000"/>
                </a:lnTo>
                <a:cubicBezTo>
                  <a:pt x="0" y="2221"/>
                  <a:pt x="179" y="2400"/>
                  <a:pt x="400" y="2400"/>
                </a:cubicBezTo>
                <a:lnTo>
                  <a:pt x="6413" y="2400"/>
                </a:lnTo>
                <a:cubicBezTo>
                  <a:pt x="6634" y="2400"/>
                  <a:pt x="6813" y="2221"/>
                  <a:pt x="6813" y="2000"/>
                </a:cubicBezTo>
                <a:lnTo>
                  <a:pt x="6813" y="400"/>
                </a:lnTo>
                <a:cubicBezTo>
                  <a:pt x="6813" y="179"/>
                  <a:pt x="6634" y="0"/>
                  <a:pt x="6413" y="0"/>
                </a:cubicBezTo>
                <a:lnTo>
                  <a:pt x="400" y="0"/>
                </a:lnTo>
                <a:close/>
              </a:path>
            </a:pathLst>
          </a:custGeom>
          <a:noFill/>
          <a:ln w="19050" cap="rnd">
            <a:solidFill>
              <a:srgbClr val="0052B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ts val="1000"/>
              </a:lnSpc>
            </a:pPr>
            <a:r>
              <a:rPr lang="en-US" sz="1400" b="1">
                <a:solidFill>
                  <a:srgbClr val="0033CC"/>
                </a:solidFill>
                <a:latin typeface="Calibri" pitchFamily="34" charset="0"/>
              </a:rPr>
              <a:t>WANO support at NPPs</a:t>
            </a:r>
            <a:endParaRPr lang="ru-RU" sz="1400" b="1">
              <a:solidFill>
                <a:srgbClr val="0033CC"/>
              </a:solidFill>
              <a:latin typeface="Calibri" pitchFamily="34" charset="0"/>
            </a:endParaRPr>
          </a:p>
        </p:txBody>
      </p:sp>
      <p:sp>
        <p:nvSpPr>
          <p:cNvPr id="9240" name="Freeform 39"/>
          <p:cNvSpPr>
            <a:spLocks/>
          </p:cNvSpPr>
          <p:nvPr/>
        </p:nvSpPr>
        <p:spPr bwMode="auto">
          <a:xfrm>
            <a:off x="7572375" y="2163763"/>
            <a:ext cx="1266825" cy="465137"/>
          </a:xfrm>
          <a:custGeom>
            <a:avLst/>
            <a:gdLst>
              <a:gd name="T0" fmla="*/ 0 w 6813"/>
              <a:gd name="T1" fmla="*/ 0 h 2400"/>
              <a:gd name="T2" fmla="*/ 0 w 6813"/>
              <a:gd name="T3" fmla="*/ 0 h 2400"/>
              <a:gd name="T4" fmla="*/ 0 w 6813"/>
              <a:gd name="T5" fmla="*/ 0 h 2400"/>
              <a:gd name="T6" fmla="*/ 0 w 6813"/>
              <a:gd name="T7" fmla="*/ 0 h 2400"/>
              <a:gd name="T8" fmla="*/ 0 w 6813"/>
              <a:gd name="T9" fmla="*/ 0 h 2400"/>
              <a:gd name="T10" fmla="*/ 0 w 6813"/>
              <a:gd name="T11" fmla="*/ 0 h 2400"/>
              <a:gd name="T12" fmla="*/ 0 w 6813"/>
              <a:gd name="T13" fmla="*/ 0 h 2400"/>
              <a:gd name="T14" fmla="*/ 0 w 6813"/>
              <a:gd name="T15" fmla="*/ 0 h 2400"/>
              <a:gd name="T16" fmla="*/ 0 w 6813"/>
              <a:gd name="T17" fmla="*/ 0 h 2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13"/>
              <a:gd name="T28" fmla="*/ 0 h 2400"/>
              <a:gd name="T29" fmla="*/ 6813 w 6813"/>
              <a:gd name="T30" fmla="*/ 2400 h 2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13" h="24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lnTo>
                  <a:pt x="0" y="2000"/>
                </a:lnTo>
                <a:cubicBezTo>
                  <a:pt x="0" y="2221"/>
                  <a:pt x="179" y="2400"/>
                  <a:pt x="400" y="2400"/>
                </a:cubicBezTo>
                <a:lnTo>
                  <a:pt x="6413" y="2400"/>
                </a:lnTo>
                <a:cubicBezTo>
                  <a:pt x="6634" y="2400"/>
                  <a:pt x="6813" y="2221"/>
                  <a:pt x="6813" y="2000"/>
                </a:cubicBezTo>
                <a:lnTo>
                  <a:pt x="6813" y="400"/>
                </a:lnTo>
                <a:cubicBezTo>
                  <a:pt x="6813" y="179"/>
                  <a:pt x="6634" y="0"/>
                  <a:pt x="6413" y="0"/>
                </a:cubicBezTo>
                <a:lnTo>
                  <a:pt x="400" y="0"/>
                </a:lnTo>
                <a:close/>
              </a:path>
            </a:pathLst>
          </a:custGeom>
          <a:noFill/>
          <a:ln w="19050" cap="rnd">
            <a:solidFill>
              <a:srgbClr val="0052B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ts val="1000"/>
              </a:lnSpc>
            </a:pPr>
            <a:r>
              <a:rPr lang="en-US" sz="1800" b="1">
                <a:solidFill>
                  <a:srgbClr val="A50021"/>
                </a:solidFill>
                <a:latin typeface="Calibri" pitchFamily="34" charset="0"/>
              </a:rPr>
              <a:t>RCC</a:t>
            </a:r>
            <a:endParaRPr lang="ru-RU" sz="1800" b="1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37" name="Стрелка углом 36"/>
          <p:cNvSpPr/>
          <p:nvPr/>
        </p:nvSpPr>
        <p:spPr>
          <a:xfrm rot="5400000" flipV="1">
            <a:off x="6854031" y="2407444"/>
            <a:ext cx="620713" cy="473075"/>
          </a:xfrm>
          <a:prstGeom prst="bentArrow">
            <a:avLst>
              <a:gd name="adj1" fmla="val 17755"/>
              <a:gd name="adj2" fmla="val 19766"/>
              <a:gd name="adj3" fmla="val 50000"/>
              <a:gd name="adj4" fmla="val 4697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39" name="Стрелка вправо 38"/>
          <p:cNvSpPr/>
          <p:nvPr/>
        </p:nvSpPr>
        <p:spPr>
          <a:xfrm>
            <a:off x="1905000" y="2238375"/>
            <a:ext cx="1143000" cy="266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/>
          </a:p>
        </p:txBody>
      </p:sp>
      <p:sp>
        <p:nvSpPr>
          <p:cNvPr id="9243" name="Freeform 39"/>
          <p:cNvSpPr>
            <a:spLocks/>
          </p:cNvSpPr>
          <p:nvPr/>
        </p:nvSpPr>
        <p:spPr bwMode="auto">
          <a:xfrm>
            <a:off x="6124575" y="4857750"/>
            <a:ext cx="2057400" cy="419100"/>
          </a:xfrm>
          <a:custGeom>
            <a:avLst/>
            <a:gdLst>
              <a:gd name="T0" fmla="*/ 0 w 6813"/>
              <a:gd name="T1" fmla="*/ 0 h 2400"/>
              <a:gd name="T2" fmla="*/ 0 w 6813"/>
              <a:gd name="T3" fmla="*/ 0 h 2400"/>
              <a:gd name="T4" fmla="*/ 0 w 6813"/>
              <a:gd name="T5" fmla="*/ 0 h 2400"/>
              <a:gd name="T6" fmla="*/ 0 w 6813"/>
              <a:gd name="T7" fmla="*/ 0 h 2400"/>
              <a:gd name="T8" fmla="*/ 0 w 6813"/>
              <a:gd name="T9" fmla="*/ 0 h 2400"/>
              <a:gd name="T10" fmla="*/ 0 w 6813"/>
              <a:gd name="T11" fmla="*/ 0 h 2400"/>
              <a:gd name="T12" fmla="*/ 0 w 6813"/>
              <a:gd name="T13" fmla="*/ 0 h 2400"/>
              <a:gd name="T14" fmla="*/ 0 w 6813"/>
              <a:gd name="T15" fmla="*/ 0 h 2400"/>
              <a:gd name="T16" fmla="*/ 0 w 6813"/>
              <a:gd name="T17" fmla="*/ 0 h 2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13"/>
              <a:gd name="T28" fmla="*/ 0 h 2400"/>
              <a:gd name="T29" fmla="*/ 6813 w 6813"/>
              <a:gd name="T30" fmla="*/ 2400 h 2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13" h="24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lnTo>
                  <a:pt x="0" y="2000"/>
                </a:lnTo>
                <a:cubicBezTo>
                  <a:pt x="0" y="2221"/>
                  <a:pt x="179" y="2400"/>
                  <a:pt x="400" y="2400"/>
                </a:cubicBezTo>
                <a:lnTo>
                  <a:pt x="6413" y="2400"/>
                </a:lnTo>
                <a:cubicBezTo>
                  <a:pt x="6634" y="2400"/>
                  <a:pt x="6813" y="2221"/>
                  <a:pt x="6813" y="2000"/>
                </a:cubicBezTo>
                <a:lnTo>
                  <a:pt x="6813" y="400"/>
                </a:lnTo>
                <a:cubicBezTo>
                  <a:pt x="6813" y="179"/>
                  <a:pt x="6634" y="0"/>
                  <a:pt x="6413" y="0"/>
                </a:cubicBezTo>
                <a:lnTo>
                  <a:pt x="400" y="0"/>
                </a:lnTo>
                <a:close/>
              </a:path>
            </a:pathLst>
          </a:custGeom>
          <a:noFill/>
          <a:ln w="19050" cap="rnd">
            <a:solidFill>
              <a:srgbClr val="0052B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ts val="1000"/>
              </a:lnSpc>
            </a:pPr>
            <a:r>
              <a:rPr lang="en-US" sz="1400" b="1">
                <a:solidFill>
                  <a:srgbClr val="0070C0"/>
                </a:solidFill>
                <a:latin typeface="Calibri" pitchFamily="34" charset="0"/>
              </a:rPr>
              <a:t>Professional and technical development</a:t>
            </a:r>
            <a:endParaRPr lang="ru-RU" sz="1400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45" name="Стрелка вниз 44"/>
          <p:cNvSpPr/>
          <p:nvPr/>
        </p:nvSpPr>
        <p:spPr>
          <a:xfrm rot="10800000" flipH="1">
            <a:off x="1628775" y="4094163"/>
            <a:ext cx="198438" cy="582612"/>
          </a:xfrm>
          <a:prstGeom prst="downArrow">
            <a:avLst>
              <a:gd name="adj1" fmla="val 54597"/>
              <a:gd name="adj2" fmla="val 1317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/>
          </a:p>
        </p:txBody>
      </p:sp>
      <p:sp>
        <p:nvSpPr>
          <p:cNvPr id="46" name="Стрелка вниз 45"/>
          <p:cNvSpPr/>
          <p:nvPr/>
        </p:nvSpPr>
        <p:spPr>
          <a:xfrm rot="10800000" flipH="1">
            <a:off x="4095750" y="5886450"/>
            <a:ext cx="161925" cy="352425"/>
          </a:xfrm>
          <a:prstGeom prst="downArrow">
            <a:avLst>
              <a:gd name="adj1" fmla="val 54597"/>
              <a:gd name="adj2" fmla="val 1317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/>
          </a:p>
        </p:txBody>
      </p:sp>
      <p:sp>
        <p:nvSpPr>
          <p:cNvPr id="9246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288338" y="6461125"/>
            <a:ext cx="550862" cy="320675"/>
          </a:xfrm>
          <a:noFill/>
        </p:spPr>
        <p:txBody>
          <a:bodyPr/>
          <a:lstStyle/>
          <a:p>
            <a:fld id="{7AD348B5-BA6E-4D3B-91B1-56A724101591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304800"/>
            <a:ext cx="9144000" cy="1114425"/>
          </a:xfrm>
          <a:effectLst>
            <a:outerShdw dist="38100" dir="2700000" algn="tl" rotWithShape="0">
              <a:srgbClr val="000000">
                <a:alpha val="39998"/>
              </a:srgbClr>
            </a:outerShdw>
          </a:effectLst>
        </p:spPr>
        <p:txBody>
          <a:bodyPr anchor="b"/>
          <a:lstStyle/>
          <a:p>
            <a:pPr algn="ctr" eaLnBrk="1" hangingPunct="1">
              <a:defRPr/>
            </a:pPr>
            <a:r>
              <a:rPr lang="ru-RU" altLang="ja-JP" smtClean="0"/>
              <a:t/>
            </a:r>
            <a:br>
              <a:rPr lang="ru-RU" altLang="ja-JP" smtClean="0"/>
            </a:br>
            <a:r>
              <a:rPr lang="ru-RU" altLang="ja-JP" sz="2800" smtClean="0"/>
              <a:t> </a:t>
            </a:r>
            <a:r>
              <a:rPr lang="en-US" altLang="ja-JP" sz="2800" b="0" smtClean="0">
                <a:ea typeface="ＭＳ Ｐゴシック" pitchFamily="34" charset="-128"/>
              </a:rPr>
              <a:t>Procedure of monitoring and support provision to NPPs</a:t>
            </a:r>
            <a:endParaRPr lang="en-GB" altLang="ja-JP" sz="2800" b="0" smtClean="0">
              <a:ea typeface="ＭＳ Ｐゴシック" pitchFamily="34" charset="-128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92251" y="1040757"/>
            <a:ext cx="8939254" cy="5429314"/>
            <a:chOff x="308" y="2404"/>
            <a:chExt cx="12321" cy="10428"/>
          </a:xfrm>
          <a:gradFill>
            <a:gsLst>
              <a:gs pos="0">
                <a:schemeClr val="accent1">
                  <a:shade val="30000"/>
                  <a:satMod val="115000"/>
                  <a:alpha val="47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</p:grpSpPr>
        <p:sp>
          <p:nvSpPr>
            <p:cNvPr id="68" name="Oval 3"/>
            <p:cNvSpPr>
              <a:spLocks noChangeArrowheads="1"/>
            </p:cNvSpPr>
            <p:nvPr/>
          </p:nvSpPr>
          <p:spPr bwMode="auto">
            <a:xfrm>
              <a:off x="3025" y="5217"/>
              <a:ext cx="6585" cy="5895"/>
            </a:xfrm>
            <a:prstGeom prst="ellipse">
              <a:avLst/>
            </a:prstGeom>
            <a:solidFill>
              <a:srgbClr val="92D050">
                <a:alpha val="73000"/>
              </a:srgbClr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spcAft>
                  <a:spcPts val="1000"/>
                </a:spcAft>
                <a:defRPr/>
              </a:pPr>
              <a:r>
                <a:rPr lang="en-US" sz="3600" dirty="0"/>
                <a:t>NPP</a:t>
              </a:r>
              <a:endParaRPr lang="ru-RU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9" name="Oval 4"/>
            <p:cNvSpPr>
              <a:spLocks noChangeArrowheads="1"/>
            </p:cNvSpPr>
            <p:nvPr/>
          </p:nvSpPr>
          <p:spPr bwMode="auto">
            <a:xfrm>
              <a:off x="7620" y="7932"/>
              <a:ext cx="3255" cy="3015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spcAft>
                  <a:spcPts val="0"/>
                </a:spcAft>
                <a:defRPr/>
              </a:pPr>
              <a:r>
                <a:rPr lang="en-US" sz="1200" b="1" dirty="0"/>
                <a:t>CONDITION MONITORING </a:t>
              </a:r>
              <a:endParaRPr lang="ru-RU" sz="16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" name="Oval 5"/>
            <p:cNvSpPr>
              <a:spLocks noChangeArrowheads="1"/>
            </p:cNvSpPr>
            <p:nvPr/>
          </p:nvSpPr>
          <p:spPr bwMode="auto">
            <a:xfrm>
              <a:off x="2055" y="7932"/>
              <a:ext cx="3255" cy="3015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spcAft>
                  <a:spcPts val="0"/>
                </a:spcAft>
                <a:defRPr/>
              </a:pPr>
              <a:r>
                <a:rPr lang="en-US" sz="1200" b="1" dirty="0"/>
                <a:t>DEVELOPMENT OF THE ANNUAL COOPERATION PLAN</a:t>
              </a:r>
              <a:endParaRPr lang="ru-RU" sz="16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" name="Oval 6"/>
            <p:cNvSpPr>
              <a:spLocks noChangeArrowheads="1"/>
            </p:cNvSpPr>
            <p:nvPr/>
          </p:nvSpPr>
          <p:spPr bwMode="auto">
            <a:xfrm>
              <a:off x="4695" y="4017"/>
              <a:ext cx="3255" cy="3015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spcAft>
                  <a:spcPts val="0"/>
                </a:spcAft>
                <a:defRPr/>
              </a:pPr>
              <a:r>
                <a:rPr lang="en-US" sz="1400" b="1" dirty="0"/>
                <a:t>SUPPORT PROVISION </a:t>
              </a:r>
              <a:endParaRPr lang="ru-RU" sz="1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AutoShape 7"/>
            <p:cNvSpPr>
              <a:spLocks noChangeArrowheads="1"/>
            </p:cNvSpPr>
            <p:nvPr/>
          </p:nvSpPr>
          <p:spPr bwMode="auto">
            <a:xfrm rot="10106843">
              <a:off x="9418" y="7372"/>
              <a:ext cx="373" cy="551"/>
            </a:xfrm>
            <a:prstGeom prst="triangle">
              <a:avLst>
                <a:gd name="adj" fmla="val 61008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1800">
                <a:cs typeface="+mn-cs"/>
              </a:endParaRPr>
            </a:p>
          </p:txBody>
        </p:sp>
        <p:sp>
          <p:nvSpPr>
            <p:cNvPr id="74" name="AutoShape 8"/>
            <p:cNvSpPr>
              <a:spLocks noChangeArrowheads="1"/>
            </p:cNvSpPr>
            <p:nvPr/>
          </p:nvSpPr>
          <p:spPr bwMode="auto">
            <a:xfrm rot="17753157">
              <a:off x="4584" y="10582"/>
              <a:ext cx="454" cy="48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1800">
                <a:cs typeface="+mn-cs"/>
              </a:endParaRPr>
            </a:p>
          </p:txBody>
        </p:sp>
        <p:sp>
          <p:nvSpPr>
            <p:cNvPr id="75" name="AutoShape 9"/>
            <p:cNvSpPr>
              <a:spLocks noChangeArrowheads="1"/>
            </p:cNvSpPr>
            <p:nvPr/>
          </p:nvSpPr>
          <p:spPr bwMode="auto">
            <a:xfrm rot="2868902">
              <a:off x="4257" y="5514"/>
              <a:ext cx="454" cy="482"/>
            </a:xfrm>
            <a:prstGeom prst="triangle">
              <a:avLst>
                <a:gd name="adj" fmla="val 6813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1800">
                <a:cs typeface="+mn-cs"/>
              </a:endParaRPr>
            </a:p>
          </p:txBody>
        </p:sp>
        <p:sp>
          <p:nvSpPr>
            <p:cNvPr id="76" name="Text Box 10"/>
            <p:cNvSpPr txBox="1">
              <a:spLocks noChangeArrowheads="1"/>
            </p:cNvSpPr>
            <p:nvPr/>
          </p:nvSpPr>
          <p:spPr bwMode="auto">
            <a:xfrm>
              <a:off x="5385" y="2404"/>
              <a:ext cx="1875" cy="1247"/>
            </a:xfrm>
            <a:prstGeom prst="rect">
              <a:avLst/>
            </a:prstGeom>
            <a:solidFill>
              <a:srgbClr val="FF7C80">
                <a:alpha val="27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en-US" sz="1200" dirty="0"/>
                <a:t>Technical Support Missions </a:t>
              </a:r>
              <a:endParaRPr lang="ru-RU" sz="20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7" name="Text Box 11"/>
            <p:cNvSpPr txBox="1">
              <a:spLocks noChangeArrowheads="1"/>
            </p:cNvSpPr>
            <p:nvPr/>
          </p:nvSpPr>
          <p:spPr bwMode="auto">
            <a:xfrm>
              <a:off x="7559" y="2593"/>
              <a:ext cx="3388" cy="1536"/>
            </a:xfrm>
            <a:prstGeom prst="rect">
              <a:avLst/>
            </a:prstGeom>
            <a:solidFill>
              <a:srgbClr val="FF7C80">
                <a:alpha val="27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0"/>
                </a:spcAft>
                <a:defRPr/>
              </a:pPr>
              <a:r>
                <a:rPr lang="en-US" sz="1200" dirty="0"/>
                <a:t>Positive practices and WANO Management </a:t>
              </a:r>
              <a:endParaRPr lang="ru-RU" sz="1200" b="1" dirty="0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78" name="Text Box 12"/>
            <p:cNvSpPr txBox="1">
              <a:spLocks noChangeArrowheads="1"/>
            </p:cNvSpPr>
            <p:nvPr/>
          </p:nvSpPr>
          <p:spPr bwMode="auto">
            <a:xfrm>
              <a:off x="2148" y="2833"/>
              <a:ext cx="2880" cy="480"/>
            </a:xfrm>
            <a:prstGeom prst="rect">
              <a:avLst/>
            </a:prstGeom>
            <a:solidFill>
              <a:srgbClr val="FF7C80">
                <a:alpha val="27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en-US" sz="1200" dirty="0"/>
                <a:t>Operational experience </a:t>
              </a:r>
              <a:endParaRPr lang="ru-RU" sz="20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9" name="Text Box 13"/>
            <p:cNvSpPr txBox="1">
              <a:spLocks noChangeArrowheads="1"/>
            </p:cNvSpPr>
            <p:nvPr/>
          </p:nvSpPr>
          <p:spPr bwMode="auto">
            <a:xfrm>
              <a:off x="871" y="3939"/>
              <a:ext cx="2805" cy="1334"/>
            </a:xfrm>
            <a:prstGeom prst="rect">
              <a:avLst/>
            </a:prstGeom>
            <a:solidFill>
              <a:srgbClr val="FF7C80">
                <a:alpha val="27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en-US" sz="1200" dirty="0"/>
                <a:t>Seminars, meetings, task meetings and training courses </a:t>
              </a:r>
              <a:endParaRPr lang="ru-RU" sz="20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0" name="Text Box 14"/>
            <p:cNvSpPr txBox="1">
              <a:spLocks noChangeArrowheads="1"/>
            </p:cNvSpPr>
            <p:nvPr/>
          </p:nvSpPr>
          <p:spPr bwMode="auto">
            <a:xfrm>
              <a:off x="8520" y="4532"/>
              <a:ext cx="2880" cy="585"/>
            </a:xfrm>
            <a:prstGeom prst="rect">
              <a:avLst/>
            </a:prstGeom>
            <a:solidFill>
              <a:srgbClr val="FF7C80">
                <a:alpha val="27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en-GB" sz="1200" dirty="0"/>
                <a:t>Benchmarking </a:t>
              </a:r>
              <a:endParaRPr lang="ru-RU" sz="20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81" name="AutoShape 15"/>
            <p:cNvCxnSpPr>
              <a:cxnSpLocks noChangeShapeType="1"/>
            </p:cNvCxnSpPr>
            <p:nvPr/>
          </p:nvCxnSpPr>
          <p:spPr bwMode="auto">
            <a:xfrm>
              <a:off x="3315" y="4601"/>
              <a:ext cx="1380" cy="315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82" name="AutoShape 16"/>
            <p:cNvCxnSpPr>
              <a:cxnSpLocks noChangeShapeType="1"/>
            </p:cNvCxnSpPr>
            <p:nvPr/>
          </p:nvCxnSpPr>
          <p:spPr bwMode="auto">
            <a:xfrm>
              <a:off x="4413" y="3295"/>
              <a:ext cx="822" cy="849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83" name="AutoShape 17"/>
            <p:cNvCxnSpPr>
              <a:cxnSpLocks noChangeShapeType="1"/>
            </p:cNvCxnSpPr>
            <p:nvPr/>
          </p:nvCxnSpPr>
          <p:spPr bwMode="auto">
            <a:xfrm>
              <a:off x="6315" y="3557"/>
              <a:ext cx="0" cy="480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84" name="AutoShape 18"/>
            <p:cNvCxnSpPr>
              <a:cxnSpLocks noChangeShapeType="1"/>
            </p:cNvCxnSpPr>
            <p:nvPr/>
          </p:nvCxnSpPr>
          <p:spPr bwMode="auto">
            <a:xfrm flipH="1">
              <a:off x="7292" y="3694"/>
              <a:ext cx="405" cy="450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85" name="AutoShape 19"/>
            <p:cNvCxnSpPr>
              <a:cxnSpLocks noChangeShapeType="1"/>
            </p:cNvCxnSpPr>
            <p:nvPr/>
          </p:nvCxnSpPr>
          <p:spPr bwMode="auto">
            <a:xfrm rot="10800000" flipV="1">
              <a:off x="7950" y="4785"/>
              <a:ext cx="1121" cy="131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86" name="Text Box 20"/>
            <p:cNvSpPr txBox="1">
              <a:spLocks noChangeArrowheads="1"/>
            </p:cNvSpPr>
            <p:nvPr/>
          </p:nvSpPr>
          <p:spPr bwMode="auto">
            <a:xfrm>
              <a:off x="8265" y="11509"/>
              <a:ext cx="1770" cy="1140"/>
            </a:xfrm>
            <a:prstGeom prst="rect">
              <a:avLst/>
            </a:prstGeom>
            <a:solidFill>
              <a:srgbClr val="FF7C80">
                <a:alpha val="27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0"/>
                </a:spcAft>
                <a:defRPr/>
              </a:pPr>
              <a:r>
                <a:rPr lang="en-GB" sz="1200" dirty="0"/>
                <a:t>WANO performance data </a:t>
              </a:r>
              <a:endParaRPr lang="ru-RU" sz="20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7" name="Text Box 21"/>
            <p:cNvSpPr txBox="1">
              <a:spLocks noChangeArrowheads="1"/>
            </p:cNvSpPr>
            <p:nvPr/>
          </p:nvSpPr>
          <p:spPr bwMode="auto">
            <a:xfrm>
              <a:off x="5600" y="11560"/>
              <a:ext cx="2357" cy="952"/>
            </a:xfrm>
            <a:prstGeom prst="rect">
              <a:avLst/>
            </a:prstGeom>
            <a:solidFill>
              <a:srgbClr val="FF7C80">
                <a:alpha val="27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en-US" sz="1200" dirty="0"/>
                <a:t>Operational experience </a:t>
              </a:r>
              <a:endParaRPr lang="ru-RU" sz="20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" name="Text Box 22"/>
            <p:cNvSpPr txBox="1">
              <a:spLocks noChangeArrowheads="1"/>
            </p:cNvSpPr>
            <p:nvPr/>
          </p:nvSpPr>
          <p:spPr bwMode="auto">
            <a:xfrm>
              <a:off x="9290" y="5494"/>
              <a:ext cx="1920" cy="900"/>
            </a:xfrm>
            <a:prstGeom prst="rect">
              <a:avLst/>
            </a:prstGeom>
            <a:solidFill>
              <a:srgbClr val="FF7C80">
                <a:alpha val="27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en-GB" sz="1200" dirty="0"/>
                <a:t>Benchmarking </a:t>
              </a:r>
              <a:endParaRPr lang="ru-RU" sz="20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" name="Text Box 23"/>
            <p:cNvSpPr txBox="1">
              <a:spLocks noChangeArrowheads="1"/>
            </p:cNvSpPr>
            <p:nvPr/>
          </p:nvSpPr>
          <p:spPr bwMode="auto">
            <a:xfrm>
              <a:off x="10547" y="10297"/>
              <a:ext cx="1842" cy="763"/>
            </a:xfrm>
            <a:prstGeom prst="rect">
              <a:avLst/>
            </a:prstGeom>
            <a:solidFill>
              <a:srgbClr val="FF7C80">
                <a:alpha val="27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200" b="1" dirty="0" err="1" smtClean="0">
                  <a:latin typeface="Calibri" pitchFamily="34" charset="0"/>
                  <a:cs typeface="Arial" pitchFamily="34" charset="0"/>
                </a:rPr>
                <a:t>Follow-Up</a:t>
              </a:r>
              <a:endParaRPr lang="ru-RU" sz="1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0" name="Text Box 24"/>
            <p:cNvSpPr txBox="1">
              <a:spLocks noChangeArrowheads="1"/>
            </p:cNvSpPr>
            <p:nvPr/>
          </p:nvSpPr>
          <p:spPr bwMode="auto">
            <a:xfrm>
              <a:off x="10108" y="6882"/>
              <a:ext cx="2521" cy="1304"/>
            </a:xfrm>
            <a:prstGeom prst="rect">
              <a:avLst/>
            </a:prstGeom>
            <a:solidFill>
              <a:srgbClr val="FF7C80">
                <a:alpha val="27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en-GB" sz="1200" dirty="0"/>
                <a:t>Supervision, interview</a:t>
              </a:r>
              <a:r>
                <a:rPr lang="en-GB" sz="1200" dirty="0" smtClean="0"/>
                <a:t>,  </a:t>
              </a:r>
              <a:r>
                <a:rPr lang="en-GB" sz="1200" dirty="0"/>
                <a:t>documents analysis </a:t>
              </a:r>
              <a:endParaRPr lang="ru-RU" sz="20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1" name="AutoShape 25"/>
            <p:cNvCxnSpPr>
              <a:cxnSpLocks noChangeShapeType="1"/>
            </p:cNvCxnSpPr>
            <p:nvPr/>
          </p:nvCxnSpPr>
          <p:spPr bwMode="auto">
            <a:xfrm rot="5400000">
              <a:off x="9090" y="7088"/>
              <a:ext cx="1734" cy="239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92" name="AutoShape 26"/>
            <p:cNvCxnSpPr>
              <a:cxnSpLocks noChangeShapeType="1"/>
            </p:cNvCxnSpPr>
            <p:nvPr/>
          </p:nvCxnSpPr>
          <p:spPr bwMode="auto">
            <a:xfrm rot="10800000">
              <a:off x="10686" y="10099"/>
              <a:ext cx="268" cy="332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93" name="AutoShape 27"/>
            <p:cNvCxnSpPr>
              <a:cxnSpLocks noChangeShapeType="1"/>
            </p:cNvCxnSpPr>
            <p:nvPr/>
          </p:nvCxnSpPr>
          <p:spPr bwMode="auto">
            <a:xfrm flipV="1">
              <a:off x="9210" y="11008"/>
              <a:ext cx="0" cy="501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94" name="AutoShape 28"/>
            <p:cNvCxnSpPr>
              <a:cxnSpLocks noChangeShapeType="1"/>
            </p:cNvCxnSpPr>
            <p:nvPr/>
          </p:nvCxnSpPr>
          <p:spPr bwMode="auto">
            <a:xfrm flipV="1">
              <a:off x="7380" y="10819"/>
              <a:ext cx="885" cy="791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95" name="AutoShape 29"/>
            <p:cNvCxnSpPr>
              <a:cxnSpLocks noChangeShapeType="1"/>
            </p:cNvCxnSpPr>
            <p:nvPr/>
          </p:nvCxnSpPr>
          <p:spPr bwMode="auto">
            <a:xfrm rot="5400000">
              <a:off x="10615" y="8368"/>
              <a:ext cx="645" cy="415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96" name="Text Box 30"/>
            <p:cNvSpPr txBox="1">
              <a:spLocks noChangeArrowheads="1"/>
            </p:cNvSpPr>
            <p:nvPr/>
          </p:nvSpPr>
          <p:spPr bwMode="auto">
            <a:xfrm>
              <a:off x="1252" y="5920"/>
              <a:ext cx="1873" cy="825"/>
            </a:xfrm>
            <a:prstGeom prst="rect">
              <a:avLst/>
            </a:prstGeom>
            <a:solidFill>
              <a:srgbClr val="FF7C80">
                <a:alpha val="27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en-US" sz="1200" dirty="0"/>
                <a:t>NPPs Top Management </a:t>
              </a:r>
              <a:endParaRPr lang="ru-RU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7" name="Text Box 31"/>
            <p:cNvSpPr txBox="1">
              <a:spLocks noChangeArrowheads="1"/>
            </p:cNvSpPr>
            <p:nvPr/>
          </p:nvSpPr>
          <p:spPr bwMode="auto">
            <a:xfrm>
              <a:off x="308" y="7721"/>
              <a:ext cx="2037" cy="825"/>
            </a:xfrm>
            <a:prstGeom prst="rect">
              <a:avLst/>
            </a:prstGeom>
            <a:solidFill>
              <a:srgbClr val="FF7C80">
                <a:alpha val="27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en-US" sz="1200" dirty="0"/>
                <a:t>WANO Top Management </a:t>
              </a:r>
              <a:endParaRPr lang="ru-RU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8" name="Text Box 32"/>
            <p:cNvSpPr txBox="1">
              <a:spLocks noChangeArrowheads="1"/>
            </p:cNvSpPr>
            <p:nvPr/>
          </p:nvSpPr>
          <p:spPr bwMode="auto">
            <a:xfrm>
              <a:off x="345" y="10903"/>
              <a:ext cx="2233" cy="1263"/>
            </a:xfrm>
            <a:prstGeom prst="rect">
              <a:avLst/>
            </a:prstGeom>
            <a:solidFill>
              <a:srgbClr val="FF7C80">
                <a:alpha val="27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0"/>
                </a:spcAft>
                <a:defRPr/>
              </a:pPr>
              <a:r>
                <a:rPr lang="en-US" sz="1200" dirty="0"/>
                <a:t>WANO Programs managements </a:t>
              </a:r>
              <a:endParaRPr lang="ru-RU" sz="1200" b="1" dirty="0">
                <a:latin typeface="Calibri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9" name="Text Box 33"/>
            <p:cNvSpPr txBox="1">
              <a:spLocks noChangeArrowheads="1"/>
            </p:cNvSpPr>
            <p:nvPr/>
          </p:nvSpPr>
          <p:spPr bwMode="auto">
            <a:xfrm>
              <a:off x="2972" y="11404"/>
              <a:ext cx="2280" cy="1428"/>
            </a:xfrm>
            <a:prstGeom prst="rect">
              <a:avLst/>
            </a:prstGeom>
            <a:solidFill>
              <a:srgbClr val="FF7C80">
                <a:alpha val="27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0"/>
                </a:spcAft>
                <a:defRPr/>
              </a:pPr>
              <a:r>
                <a:rPr lang="en-US" sz="1200" dirty="0"/>
                <a:t>WANO Representatives on-site </a:t>
              </a:r>
              <a:endParaRPr lang="ru-RU" sz="20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00" name="AutoShape 34"/>
            <p:cNvCxnSpPr>
              <a:cxnSpLocks noChangeShapeType="1"/>
            </p:cNvCxnSpPr>
            <p:nvPr/>
          </p:nvCxnSpPr>
          <p:spPr bwMode="auto">
            <a:xfrm rot="16200000" flipH="1">
              <a:off x="2054" y="7381"/>
              <a:ext cx="1512" cy="144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1" name="AutoShape 35"/>
            <p:cNvCxnSpPr>
              <a:cxnSpLocks noChangeShapeType="1"/>
            </p:cNvCxnSpPr>
            <p:nvPr/>
          </p:nvCxnSpPr>
          <p:spPr bwMode="auto">
            <a:xfrm rot="16200000" flipH="1">
              <a:off x="1987" y="8514"/>
              <a:ext cx="413" cy="157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2" name="AutoShape 36"/>
            <p:cNvCxnSpPr>
              <a:cxnSpLocks noChangeShapeType="1"/>
            </p:cNvCxnSpPr>
            <p:nvPr/>
          </p:nvCxnSpPr>
          <p:spPr bwMode="auto">
            <a:xfrm flipV="1">
              <a:off x="2036" y="10522"/>
              <a:ext cx="433" cy="421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3" name="AutoShape 37"/>
            <p:cNvCxnSpPr>
              <a:cxnSpLocks noChangeShapeType="1"/>
            </p:cNvCxnSpPr>
            <p:nvPr/>
          </p:nvCxnSpPr>
          <p:spPr bwMode="auto">
            <a:xfrm flipH="1" flipV="1">
              <a:off x="3945" y="11008"/>
              <a:ext cx="75" cy="501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sp>
        <p:nvSpPr>
          <p:cNvPr id="1024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288338" y="6461125"/>
            <a:ext cx="550862" cy="320675"/>
          </a:xfrm>
        </p:spPr>
        <p:txBody>
          <a:bodyPr/>
          <a:lstStyle/>
          <a:p>
            <a:pPr>
              <a:defRPr/>
            </a:pPr>
            <a:fld id="{72AD6FB5-29C5-4A14-9EF6-1CD56E8E5037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609600"/>
          </a:xfrm>
          <a:ln algn="ctr"/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b"/>
          <a:lstStyle/>
          <a:p>
            <a:pPr algn="ctr" eaLnBrk="1" hangingPunct="1">
              <a:defRPr/>
            </a:pPr>
            <a:r>
              <a:rPr lang="ru-RU" altLang="ja-JP" sz="3600" dirty="0" smtClean="0">
                <a:ea typeface="ＭＳ Ｐゴシック" charset="-128"/>
              </a:rPr>
              <a:t>Программы ВАО АЭС</a:t>
            </a:r>
            <a:endParaRPr lang="en-GB" altLang="ja-JP" sz="3600" dirty="0" smtClean="0">
              <a:ea typeface="ＭＳ Ｐゴシック" charset="-128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9238" y="984250"/>
            <a:ext cx="8550275" cy="5624513"/>
          </a:xfrm>
        </p:spPr>
        <p:txBody>
          <a:bodyPr/>
          <a:lstStyle/>
          <a:p>
            <a:pPr marL="533400" indent="6350"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Для поддержки своих членов в ВАО АЭС существуют четыре основных программы:</a:t>
            </a:r>
          </a:p>
          <a:p>
            <a:pPr marL="533400" indent="6350">
              <a:buNone/>
              <a:defRPr/>
            </a:pPr>
            <a:endParaRPr lang="en-GB" sz="1400" b="1" dirty="0" smtClean="0"/>
          </a:p>
          <a:p>
            <a:pPr marL="533400" indent="-5334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0033CC"/>
                </a:solidFill>
              </a:rPr>
              <a:t>Программа обмена опытом эксплуатации </a:t>
            </a:r>
            <a:r>
              <a:rPr lang="ru-RU" sz="2400" b="1" dirty="0" smtClean="0">
                <a:solidFill>
                  <a:srgbClr val="FFC000"/>
                </a:solidFill>
              </a:rPr>
              <a:t>(</a:t>
            </a:r>
            <a:r>
              <a:rPr lang="en-GB" sz="2400" b="1" dirty="0" smtClean="0">
                <a:solidFill>
                  <a:srgbClr val="FFC000"/>
                </a:solidFill>
              </a:rPr>
              <a:t>Operating Experience</a:t>
            </a:r>
            <a:r>
              <a:rPr lang="ru-RU" sz="2400" b="1" dirty="0" smtClean="0">
                <a:solidFill>
                  <a:srgbClr val="FFC000"/>
                </a:solidFill>
              </a:rPr>
              <a:t>, ОЕ)</a:t>
            </a:r>
            <a:r>
              <a:rPr lang="en-GB" sz="2400" b="1" dirty="0" smtClean="0">
                <a:solidFill>
                  <a:srgbClr val="FFC000"/>
                </a:solidFill>
              </a:rPr>
              <a:t> </a:t>
            </a:r>
          </a:p>
          <a:p>
            <a:pPr marL="533400" indent="-5334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0033CC"/>
                </a:solidFill>
              </a:rPr>
              <a:t>Программа партнерских проверок </a:t>
            </a:r>
          </a:p>
          <a:p>
            <a:pPr marL="533400" indent="-53340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ru-RU" sz="2400" b="1" dirty="0" smtClean="0">
                <a:solidFill>
                  <a:srgbClr val="0070C0"/>
                </a:solidFill>
              </a:rPr>
              <a:t>	</a:t>
            </a:r>
            <a:r>
              <a:rPr lang="ru-RU" sz="2400" b="1" dirty="0" smtClean="0">
                <a:solidFill>
                  <a:srgbClr val="FFC000"/>
                </a:solidFill>
              </a:rPr>
              <a:t>(</a:t>
            </a:r>
            <a:r>
              <a:rPr lang="en-GB" sz="2400" b="1" dirty="0" smtClean="0">
                <a:solidFill>
                  <a:srgbClr val="FFC000"/>
                </a:solidFill>
              </a:rPr>
              <a:t>Peer Reviews</a:t>
            </a:r>
            <a:r>
              <a:rPr lang="ru-RU" sz="2400" b="1" dirty="0" smtClean="0">
                <a:solidFill>
                  <a:srgbClr val="FFC000"/>
                </a:solidFill>
              </a:rPr>
              <a:t>, </a:t>
            </a:r>
            <a:r>
              <a:rPr lang="en-US" sz="2400" b="1" dirty="0" smtClean="0">
                <a:solidFill>
                  <a:srgbClr val="FFC000"/>
                </a:solidFill>
              </a:rPr>
              <a:t>PR)</a:t>
            </a:r>
            <a:r>
              <a:rPr lang="en-GB" sz="2400" b="1" dirty="0" smtClean="0">
                <a:solidFill>
                  <a:srgbClr val="FFC000"/>
                </a:solidFill>
              </a:rPr>
              <a:t> </a:t>
            </a:r>
          </a:p>
          <a:p>
            <a:pPr marL="533400" indent="-5334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/>
            </a:pPr>
            <a:r>
              <a:rPr lang="ru-RU" sz="2400" b="1" dirty="0" smtClean="0">
                <a:solidFill>
                  <a:srgbClr val="0033CC"/>
                </a:solidFill>
              </a:rPr>
              <a:t>Программа профессионального и технического развития </a:t>
            </a:r>
          </a:p>
          <a:p>
            <a:pPr marL="533400" indent="-53340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ru-RU" sz="2400" b="1" dirty="0" smtClean="0">
                <a:solidFill>
                  <a:srgbClr val="0052BA"/>
                </a:solidFill>
              </a:rPr>
              <a:t>	</a:t>
            </a:r>
            <a:r>
              <a:rPr lang="ru-RU" sz="2400" b="1" dirty="0" smtClean="0">
                <a:solidFill>
                  <a:srgbClr val="FFC000"/>
                </a:solidFill>
              </a:rPr>
              <a:t>(</a:t>
            </a:r>
            <a:r>
              <a:rPr lang="en-GB" sz="2400" b="1" dirty="0" smtClean="0">
                <a:solidFill>
                  <a:srgbClr val="FFC000"/>
                </a:solidFill>
              </a:rPr>
              <a:t>Professional and Technical Development</a:t>
            </a:r>
            <a:r>
              <a:rPr lang="ru-RU" sz="2400" b="1" dirty="0" smtClean="0">
                <a:solidFill>
                  <a:srgbClr val="FFC000"/>
                </a:solidFill>
              </a:rPr>
              <a:t>, </a:t>
            </a:r>
            <a:r>
              <a:rPr lang="en-US" sz="2400" b="1" dirty="0" smtClean="0">
                <a:solidFill>
                  <a:srgbClr val="FFC000"/>
                </a:solidFill>
              </a:rPr>
              <a:t>P&amp;TD)</a:t>
            </a:r>
            <a:endParaRPr lang="en-GB" sz="2400" b="1" dirty="0" smtClean="0">
              <a:solidFill>
                <a:srgbClr val="FFC000"/>
              </a:solidFill>
            </a:endParaRPr>
          </a:p>
          <a:p>
            <a:pPr marL="533400" indent="-5334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/>
            </a:pPr>
            <a:r>
              <a:rPr lang="ru-RU" sz="2400" b="1" dirty="0" smtClean="0">
                <a:solidFill>
                  <a:srgbClr val="0033CC"/>
                </a:solidFill>
              </a:rPr>
              <a:t>Программа технической поддержки и обмена технической информацией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endParaRPr lang="ru-RU" sz="2400" b="1" dirty="0" smtClean="0">
              <a:solidFill>
                <a:srgbClr val="0033CC"/>
              </a:solidFill>
            </a:endParaRPr>
          </a:p>
          <a:p>
            <a:pPr marL="533400" indent="-53340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ru-RU" sz="2400" b="1" dirty="0" smtClean="0">
                <a:solidFill>
                  <a:srgbClr val="0052BA"/>
                </a:solidFill>
              </a:rPr>
              <a:t>	</a:t>
            </a:r>
            <a:r>
              <a:rPr lang="en-US" sz="2400" b="1" dirty="0" smtClean="0">
                <a:solidFill>
                  <a:srgbClr val="FFC000"/>
                </a:solidFill>
              </a:rPr>
              <a:t>(</a:t>
            </a:r>
            <a:r>
              <a:rPr lang="en-GB" sz="2400" b="1" dirty="0" smtClean="0">
                <a:solidFill>
                  <a:srgbClr val="FFC000"/>
                </a:solidFill>
              </a:rPr>
              <a:t>Technical Support and Exchange, TS&amp;E)</a:t>
            </a:r>
            <a:endParaRPr lang="en-GB" sz="2400" dirty="0" smtClean="0">
              <a:solidFill>
                <a:srgbClr val="FFC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C8F6B6-F105-4040-86A8-0E00D84811B6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75488" y="936003"/>
            <a:ext cx="8333550" cy="2685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tIns="304704" bIns="0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CC"/>
                </a:solidFill>
                <a:latin typeface="+mj-lt"/>
              </a:rPr>
              <a:t>В целом по Московскому центру с 71 действующего энергоблока  в  2012 году было получено </a:t>
            </a:r>
            <a:r>
              <a:rPr lang="ru-RU" sz="1600" b="1" dirty="0">
                <a:solidFill>
                  <a:srgbClr val="FF0000"/>
                </a:solidFill>
                <a:latin typeface="+mj-lt"/>
              </a:rPr>
              <a:t>102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1600" b="1" dirty="0">
                <a:solidFill>
                  <a:srgbClr val="0033CC"/>
                </a:solidFill>
                <a:latin typeface="+mj-lt"/>
              </a:rPr>
              <a:t>сообщения о событиях на этих энергоблоках. </a:t>
            </a:r>
          </a:p>
          <a:p>
            <a:pPr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CC"/>
                </a:solidFill>
                <a:latin typeface="+mj-lt"/>
              </a:rPr>
              <a:t>При этом от каждого действующего энергоблока было получено хотя бы по одному сообщению. </a:t>
            </a:r>
          </a:p>
          <a:p>
            <a:pPr>
              <a:lnSpc>
                <a:spcPct val="150000"/>
              </a:lnSpc>
              <a:defRPr/>
            </a:pPr>
            <a:endParaRPr lang="ru-RU" sz="700" b="1" dirty="0">
              <a:solidFill>
                <a:srgbClr val="0052BA"/>
              </a:solidFill>
              <a:latin typeface="+mj-lt"/>
            </a:endParaRPr>
          </a:p>
          <a:p>
            <a:pPr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33CC"/>
                </a:solidFill>
                <a:latin typeface="+mj-lt"/>
              </a:rPr>
              <a:t>В 2013 году получено </a:t>
            </a:r>
            <a:r>
              <a:rPr lang="ru-RU" sz="1600" b="1" dirty="0">
                <a:solidFill>
                  <a:srgbClr val="FF0000"/>
                </a:solidFill>
                <a:latin typeface="+mj-lt"/>
              </a:rPr>
              <a:t>176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1600" b="1" dirty="0">
                <a:solidFill>
                  <a:srgbClr val="0033CC"/>
                </a:solidFill>
                <a:latin typeface="+mj-lt"/>
              </a:rPr>
              <a:t>сообщений.</a:t>
            </a:r>
          </a:p>
          <a:p>
            <a:pPr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52BA"/>
                </a:solidFill>
                <a:latin typeface="+mj-lt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+mj-lt"/>
              </a:rPr>
              <a:t>«Молчащие» блоки в Московском центре ВАО АЭС теперь ОТСУТСТВУЮТ.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590550"/>
          </a:xfrm>
          <a:effectLst>
            <a:outerShdw dist="38100" dir="2700000" algn="tl" rotWithShape="0">
              <a:srgbClr val="000000">
                <a:alpha val="39998"/>
              </a:srgbClr>
            </a:outerShdw>
          </a:effectLst>
        </p:spPr>
        <p:txBody>
          <a:bodyPr anchor="b"/>
          <a:lstStyle/>
          <a:p>
            <a:pPr algn="ctr" eaLnBrk="1" hangingPunct="1"/>
            <a:r>
              <a:rPr lang="ru-RU" altLang="ja-JP" sz="2800" dirty="0" smtClean="0"/>
              <a:t>Сообщения о событиях</a:t>
            </a:r>
            <a:br>
              <a:rPr lang="ru-RU" altLang="ja-JP" sz="2800" dirty="0" smtClean="0"/>
            </a:br>
            <a:r>
              <a:rPr lang="en-US" altLang="ja-JP" sz="2800" dirty="0" smtClean="0"/>
              <a:t>OE program </a:t>
            </a:r>
            <a:endParaRPr lang="en-GB" altLang="ja-JP" sz="2800" dirty="0" smtClean="0">
              <a:ea typeface="ＭＳ Ｐゴシック" pitchFamily="34" charset="-128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461125"/>
            <a:ext cx="2286000" cy="320675"/>
          </a:xfrm>
          <a:noFill/>
        </p:spPr>
        <p:txBody>
          <a:bodyPr/>
          <a:lstStyle/>
          <a:p>
            <a:fld id="{0F47C0AE-CAE5-41AF-9AF9-3C63A29720FE}" type="slidenum">
              <a:rPr lang="en-US" smtClean="0"/>
              <a:pPr/>
              <a:t>13</a:t>
            </a:fld>
            <a:endParaRPr lang="en-US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61949" y="3905250"/>
            <a:ext cx="84391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b="1" dirty="0" smtClean="0">
                <a:solidFill>
                  <a:srgbClr val="0052BA"/>
                </a:solidFill>
              </a:rPr>
              <a:t>In total, WANO-MC received </a:t>
            </a:r>
            <a:r>
              <a:rPr lang="en-US" b="1" dirty="0" smtClean="0">
                <a:solidFill>
                  <a:srgbClr val="FF0000"/>
                </a:solidFill>
              </a:rPr>
              <a:t>102</a:t>
            </a:r>
            <a:r>
              <a:rPr lang="en-US" b="1" dirty="0" smtClean="0">
                <a:solidFill>
                  <a:srgbClr val="0052BA"/>
                </a:solidFill>
              </a:rPr>
              <a:t> event reports from 71 operating Units in 2012, with each Unit sending at least one report. </a:t>
            </a:r>
          </a:p>
          <a:p>
            <a:pPr>
              <a:lnSpc>
                <a:spcPct val="150000"/>
              </a:lnSpc>
              <a:defRPr/>
            </a:pPr>
            <a:r>
              <a:rPr lang="en-US" b="1" dirty="0" smtClean="0">
                <a:solidFill>
                  <a:srgbClr val="0052BA"/>
                </a:solidFill>
              </a:rPr>
              <a:t>The year 2013 saw </a:t>
            </a:r>
            <a:r>
              <a:rPr lang="ru-RU" b="1" dirty="0" smtClean="0">
                <a:solidFill>
                  <a:srgbClr val="FF0000"/>
                </a:solidFill>
              </a:rPr>
              <a:t>176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0052BA"/>
                </a:solidFill>
              </a:rPr>
              <a:t>event reports</a:t>
            </a:r>
            <a:r>
              <a:rPr lang="ru-RU" b="1" dirty="0" smtClean="0">
                <a:solidFill>
                  <a:srgbClr val="0052BA"/>
                </a:solidFill>
              </a:rPr>
              <a:t>.</a:t>
            </a:r>
          </a:p>
          <a:p>
            <a:pPr>
              <a:lnSpc>
                <a:spcPct val="150000"/>
              </a:lnSpc>
              <a:defRPr/>
            </a:pPr>
            <a:r>
              <a:rPr lang="ru-RU" b="1" dirty="0" smtClean="0">
                <a:solidFill>
                  <a:srgbClr val="0052BA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There are no longer “silent” Units in the WANO Moscow Center. 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53200" y="6400800"/>
            <a:ext cx="2133600" cy="320675"/>
          </a:xfrm>
          <a:noFill/>
        </p:spPr>
        <p:txBody>
          <a:bodyPr/>
          <a:lstStyle/>
          <a:p>
            <a:fld id="{5851A742-3B90-47BB-AE1E-9AC791F36920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93738"/>
          </a:xfrm>
          <a:effectLst>
            <a:outerShdw dist="38100" dir="2700000" algn="tl" rotWithShape="0">
              <a:srgbClr val="000000">
                <a:alpha val="39998"/>
              </a:srgbClr>
            </a:outerShdw>
          </a:effectLst>
        </p:spPr>
        <p:txBody>
          <a:bodyPr anchor="b"/>
          <a:lstStyle/>
          <a:p>
            <a:pPr algn="ctr" eaLnBrk="1" hangingPunct="1"/>
            <a:r>
              <a:rPr lang="en-US" altLang="ja-JP" sz="3200" dirty="0" smtClean="0"/>
              <a:t>Peer Reviews</a:t>
            </a:r>
            <a:endParaRPr lang="en-GB" altLang="ja-JP" sz="3200" dirty="0" smtClean="0">
              <a:ea typeface="ＭＳ Ｐゴシック" pitchFamily="34" charset="-128"/>
            </a:endParaRPr>
          </a:p>
        </p:txBody>
      </p:sp>
      <p:graphicFrame>
        <p:nvGraphicFramePr>
          <p:cNvPr id="1027" name="Содержимое 6"/>
          <p:cNvGraphicFramePr>
            <a:graphicFrameLocks noGrp="1"/>
          </p:cNvGraphicFramePr>
          <p:nvPr>
            <p:ph idx="1"/>
          </p:nvPr>
        </p:nvGraphicFramePr>
        <p:xfrm>
          <a:off x="285750" y="942975"/>
          <a:ext cx="8648700" cy="4724400"/>
        </p:xfrm>
        <a:graphic>
          <a:graphicData uri="http://schemas.openxmlformats.org/presentationml/2006/ole">
            <p:oleObj spid="_x0000_s75778" name="Worksheet" r:id="rId3" imgW="8648576" imgH="4724400" progId="Excel.Sheet.8">
              <p:embed/>
            </p:oleObj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14313"/>
            <a:ext cx="8786812" cy="630237"/>
          </a:xfrm>
        </p:spPr>
        <p:txBody>
          <a:bodyPr/>
          <a:lstStyle/>
          <a:p>
            <a:pPr algn="ctr"/>
            <a:r>
              <a:rPr lang="en-US" sz="3600" dirty="0" smtClean="0"/>
              <a:t>Technical support missions</a:t>
            </a:r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53200" y="6400800"/>
            <a:ext cx="2133600" cy="320675"/>
          </a:xfrm>
          <a:noFill/>
        </p:spPr>
        <p:txBody>
          <a:bodyPr/>
          <a:lstStyle/>
          <a:p>
            <a:fld id="{3301DFF2-C8B9-4EAC-9176-4EC8A67915D2}" type="slidenum">
              <a:rPr lang="en-US" smtClean="0"/>
              <a:pPr/>
              <a:t>15</a:t>
            </a:fld>
            <a:endParaRPr lang="en-US" smtClean="0"/>
          </a:p>
        </p:txBody>
      </p:sp>
      <p:graphicFrame>
        <p:nvGraphicFramePr>
          <p:cNvPr id="2051" name="Диаграмма 4"/>
          <p:cNvGraphicFramePr>
            <a:graphicFrameLocks/>
          </p:cNvGraphicFramePr>
          <p:nvPr/>
        </p:nvGraphicFramePr>
        <p:xfrm>
          <a:off x="247650" y="990600"/>
          <a:ext cx="8943975" cy="4610100"/>
        </p:xfrm>
        <a:graphic>
          <a:graphicData uri="http://schemas.openxmlformats.org/presentationml/2006/ole">
            <p:oleObj spid="_x0000_s76802" name="Worksheet" r:id="rId4" imgW="8686935" imgH="4476885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157163"/>
            <a:ext cx="8786812" cy="630237"/>
          </a:xfrm>
        </p:spPr>
        <p:txBody>
          <a:bodyPr/>
          <a:lstStyle/>
          <a:p>
            <a:pPr algn="ctr"/>
            <a:r>
              <a:rPr lang="ru-RU" sz="3200" dirty="0" smtClean="0"/>
              <a:t>Миссии технической поддержки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solidFill>
                  <a:srgbClr val="FFFF00"/>
                </a:solidFill>
              </a:rPr>
              <a:t>Technical support missions (TSM)</a:t>
            </a:r>
          </a:p>
        </p:txBody>
      </p:sp>
      <p:sp>
        <p:nvSpPr>
          <p:cNvPr id="11267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53200" y="6400800"/>
            <a:ext cx="2133600" cy="320675"/>
          </a:xfrm>
        </p:spPr>
        <p:txBody>
          <a:bodyPr/>
          <a:lstStyle/>
          <a:p>
            <a:pPr>
              <a:defRPr/>
            </a:pPr>
            <a:fld id="{E91AB3B7-C952-46AC-839D-DDD1E8BD82C1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  <p:sp>
        <p:nvSpPr>
          <p:cNvPr id="1029" name="Прямоугольник 3"/>
          <p:cNvSpPr>
            <a:spLocks noChangeArrowheads="1"/>
          </p:cNvSpPr>
          <p:nvPr/>
        </p:nvSpPr>
        <p:spPr bwMode="auto">
          <a:xfrm>
            <a:off x="457200" y="1158875"/>
            <a:ext cx="80549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tx2"/>
              </a:buClr>
              <a:buSzPct val="90000"/>
              <a:buFont typeface="Symbol" pitchFamily="18" charset="2"/>
              <a:buNone/>
            </a:pPr>
            <a:r>
              <a:rPr lang="ru-RU" altLang="ja-JP" sz="1600" b="1">
                <a:solidFill>
                  <a:srgbClr val="0033CC"/>
                </a:solidFill>
              </a:rPr>
              <a:t>В результате 30 экспертных МТП предложено 320 рекомендаций.</a:t>
            </a:r>
            <a:r>
              <a:rPr lang="en-US" altLang="ja-JP" sz="1600" b="1">
                <a:solidFill>
                  <a:srgbClr val="0033CC"/>
                </a:solidFill>
                <a:ea typeface="ＭＳ Ｐゴシック" pitchFamily="34" charset="-128"/>
              </a:rPr>
              <a:t/>
            </a:r>
            <a:br>
              <a:rPr lang="en-US" altLang="ja-JP" sz="1600" b="1">
                <a:solidFill>
                  <a:srgbClr val="0033CC"/>
                </a:solidFill>
                <a:ea typeface="ＭＳ Ｐゴシック" pitchFamily="34" charset="-128"/>
              </a:rPr>
            </a:br>
            <a:r>
              <a:rPr lang="en-US" altLang="ja-JP" sz="1600" b="1">
                <a:solidFill>
                  <a:srgbClr val="0033CC"/>
                </a:solidFill>
                <a:ea typeface="ＭＳ Ｐゴシック" pitchFamily="34" charset="-128"/>
              </a:rPr>
              <a:t>320 guidelines were proposed upon results of </a:t>
            </a:r>
            <a:r>
              <a:rPr lang="ru-RU" altLang="ja-JP" sz="1600" b="1">
                <a:solidFill>
                  <a:srgbClr val="0033CC"/>
                </a:solidFill>
              </a:rPr>
              <a:t>30 </a:t>
            </a:r>
            <a:r>
              <a:rPr lang="en-US" altLang="ja-JP" sz="1600" b="1">
                <a:solidFill>
                  <a:srgbClr val="0033CC"/>
                </a:solidFill>
                <a:ea typeface="ＭＳ Ｐゴシック" pitchFamily="34" charset="-128"/>
              </a:rPr>
              <a:t>Expert TSM</a:t>
            </a:r>
            <a:r>
              <a:rPr lang="ru-RU" altLang="ja-JP" sz="1600" b="1">
                <a:solidFill>
                  <a:srgbClr val="0033CC"/>
                </a:solidFill>
              </a:rPr>
              <a:t>.</a:t>
            </a:r>
            <a:endParaRPr lang="en-US" altLang="ja-JP" sz="1600" b="1">
              <a:solidFill>
                <a:srgbClr val="0033CC"/>
              </a:solidFill>
              <a:ea typeface="ＭＳ Ｐゴシック" pitchFamily="34" charset="-128"/>
            </a:endParaRPr>
          </a:p>
        </p:txBody>
      </p:sp>
      <p:graphicFrame>
        <p:nvGraphicFramePr>
          <p:cNvPr id="1026" name="Диаграмма 4"/>
          <p:cNvGraphicFramePr>
            <a:graphicFrameLocks/>
          </p:cNvGraphicFramePr>
          <p:nvPr/>
        </p:nvGraphicFramePr>
        <p:xfrm>
          <a:off x="1143000" y="1847850"/>
          <a:ext cx="7810500" cy="4200525"/>
        </p:xfrm>
        <a:graphic>
          <a:graphicData uri="http://schemas.openxmlformats.org/presentationml/2006/ole">
            <p:oleObj spid="_x0000_s73730" name="Диаграмма" r:id="rId4" imgW="7810487" imgH="4200525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6699" y="1019175"/>
            <a:ext cx="5578145" cy="5332413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buNone/>
              <a:defRPr/>
            </a:pPr>
            <a:endParaRPr lang="en-GB" sz="2000" dirty="0" smtClean="0"/>
          </a:p>
          <a:p>
            <a:pPr eaLnBrk="1" hangingPunct="1">
              <a:lnSpc>
                <a:spcPct val="80000"/>
              </a:lnSpc>
              <a:defRPr/>
            </a:pPr>
            <a:endParaRPr lang="en-GB" sz="2400" dirty="0" smtClean="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295275" y="114300"/>
            <a:ext cx="8705850" cy="771525"/>
          </a:xfrm>
          <a:effectLst>
            <a:outerShdw dist="38100" dir="2700000" algn="tl" rotWithShape="0">
              <a:srgbClr val="000000">
                <a:alpha val="39998"/>
              </a:srgbClr>
            </a:outerShdw>
          </a:effectLst>
        </p:spPr>
        <p:txBody>
          <a:bodyPr anchor="b"/>
          <a:lstStyle/>
          <a:p>
            <a:pPr algn="ctr" eaLnBrk="1" hangingPunct="1"/>
            <a:r>
              <a:rPr lang="en-GB" altLang="ja-JP" sz="2000" dirty="0" smtClean="0">
                <a:solidFill>
                  <a:srgbClr val="FFFF00"/>
                </a:solidFill>
                <a:ea typeface="ＭＳ Ｐゴシック" pitchFamily="34" charset="-128"/>
              </a:rPr>
              <a:t>Technical Support and Exchange</a:t>
            </a:r>
            <a:r>
              <a:rPr lang="en-US" sz="2000" dirty="0" smtClean="0">
                <a:solidFill>
                  <a:srgbClr val="FF0000"/>
                </a:solidFill>
              </a:rPr>
              <a:t/>
            </a:r>
            <a:br>
              <a:rPr lang="en-US" sz="2000" dirty="0" smtClean="0">
                <a:solidFill>
                  <a:srgbClr val="FF0000"/>
                </a:solidFill>
              </a:rPr>
            </a:br>
            <a:endParaRPr lang="en-GB" altLang="ja-JP" sz="2000" i="1" dirty="0" smtClean="0">
              <a:solidFill>
                <a:srgbClr val="FFFF00"/>
              </a:solidFill>
              <a:ea typeface="ＭＳ Ｐゴシック" pitchFamily="34" charset="-128"/>
            </a:endParaRPr>
          </a:p>
        </p:txBody>
      </p:sp>
      <p:pic>
        <p:nvPicPr>
          <p:cNvPr id="33796" name="Picture 5" descr="PerformanceIndicato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0113" y="1533525"/>
            <a:ext cx="2625725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Номер слайда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B453B05-6ADA-4FC8-8F79-44810E93345A}" type="slidenum">
              <a:rPr lang="en-US" smtClean="0"/>
              <a:pPr/>
              <a:t>17</a:t>
            </a:fld>
            <a:endParaRPr lang="en-US" dirty="0" smtClean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14282" y="1357298"/>
            <a:ext cx="5276850" cy="533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Char char="l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Performance indicators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en-GB" sz="1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 3" pitchFamily="18" charset="2"/>
              <a:buChar char="Æ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</a:rPr>
              <a:t>Illustrate another method of supporting plants to compare their performance indicators against those of other plants and to identify areas for improving plant operation </a:t>
            </a:r>
          </a:p>
          <a:p>
            <a:pPr marL="742950" marR="0" lvl="1" indent="-28575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 3" pitchFamily="18" charset="2"/>
              <a:buChar char="Æ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</a:rPr>
              <a:t>Indicators are also used to identify advanced industry-wide companies to exchange good practices or to prepare for WANO peer reviews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rgbClr val="0052BA"/>
              </a:solidFill>
              <a:effectLst/>
              <a:uLnTx/>
              <a:uFillTx/>
              <a:latin typeface="+mn-lt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 3" pitchFamily="18" charset="2"/>
              <a:buChar char="Æ"/>
              <a:tabLst/>
              <a:defRPr/>
            </a:pPr>
            <a:endParaRPr kumimoji="0" lang="en-GB" sz="2200" b="1" i="0" u="none" strike="noStrike" kern="0" cap="none" spc="0" normalizeH="0" baseline="0" noProof="0" dirty="0" smtClean="0">
              <a:ln>
                <a:noFill/>
              </a:ln>
              <a:solidFill>
                <a:srgbClr val="0052BA"/>
              </a:solidFill>
              <a:effectLst/>
              <a:uLnTx/>
              <a:uFillTx/>
              <a:latin typeface="+mn-lt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 3" pitchFamily="18" charset="2"/>
              <a:buNone/>
              <a:tabLst/>
              <a:defRPr/>
            </a:pPr>
            <a:endParaRPr kumimoji="0" lang="en-GB" sz="2200" b="1" i="0" u="none" strike="noStrike" kern="0" cap="none" spc="0" normalizeH="0" baseline="0" noProof="0" dirty="0" smtClean="0">
              <a:ln>
                <a:noFill/>
              </a:ln>
              <a:solidFill>
                <a:srgbClr val="0052BA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Char char="l"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 3" pitchFamily="18" charset="2"/>
              <a:buChar char="Æ"/>
              <a:tabLst/>
              <a:defRPr/>
            </a:pP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Char char="l"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07084"/>
            <a:ext cx="9144000" cy="5950915"/>
          </a:xfrm>
        </p:spPr>
        <p:txBody>
          <a:bodyPr/>
          <a:lstStyle/>
          <a:p>
            <a:pPr marL="627063" lvl="1" indent="-35401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None/>
              <a:defRPr/>
            </a:pPr>
            <a:r>
              <a:rPr lang="ru-RU" sz="1400" b="1" dirty="0" smtClean="0"/>
              <a:t>Только на </a:t>
            </a:r>
            <a:r>
              <a:rPr lang="en-US" sz="1400" b="1" dirty="0" smtClean="0"/>
              <a:t>eng</a:t>
            </a:r>
          </a:p>
          <a:p>
            <a:pPr marL="627063" lvl="1" indent="-35401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None/>
              <a:defRPr/>
            </a:pPr>
            <a:endParaRPr lang="en-US" sz="1400" b="1" dirty="0" smtClean="0"/>
          </a:p>
          <a:p>
            <a:pPr marL="627063" lvl="1" indent="-35401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rgbClr val="000066"/>
                </a:solidFill>
              </a:rPr>
              <a:t>UCF – </a:t>
            </a:r>
            <a:r>
              <a:rPr lang="en-US" sz="1800" b="1" dirty="0" smtClean="0">
                <a:solidFill>
                  <a:srgbClr val="000066"/>
                </a:solidFill>
                <a:ea typeface="+mn-ea"/>
                <a:cs typeface="+mn-cs"/>
              </a:rPr>
              <a:t>Unit Capability Factor </a:t>
            </a:r>
          </a:p>
          <a:p>
            <a:pPr marL="627063" lvl="1" indent="-35401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Font typeface="+mj-lt"/>
              <a:buAutoNum type="arabicPeriod" startAt="2"/>
              <a:defRPr/>
            </a:pPr>
            <a:r>
              <a:rPr lang="en-US" sz="1800" b="1" dirty="0" smtClean="0">
                <a:solidFill>
                  <a:srgbClr val="000066"/>
                </a:solidFill>
              </a:rPr>
              <a:t>UCLF – </a:t>
            </a:r>
            <a:r>
              <a:rPr lang="en-US" sz="1800" b="1" dirty="0" smtClean="0">
                <a:solidFill>
                  <a:srgbClr val="000066"/>
                </a:solidFill>
                <a:ea typeface="+mn-ea"/>
                <a:cs typeface="+mn-cs"/>
              </a:rPr>
              <a:t>Unplanned Capability Loss Factor </a:t>
            </a:r>
          </a:p>
          <a:p>
            <a:pPr marL="627063" lvl="1" indent="-35401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Font typeface="Wingdings 3" pitchFamily="18" charset="2"/>
              <a:buNone/>
              <a:defRPr/>
            </a:pPr>
            <a:r>
              <a:rPr lang="ru-RU" sz="1800" b="1" dirty="0" smtClean="0"/>
              <a:t>3.	</a:t>
            </a:r>
            <a:r>
              <a:rPr lang="en-US" sz="1800" b="1" dirty="0" smtClean="0">
                <a:solidFill>
                  <a:schemeClr val="accent2">
                    <a:lumMod val="25000"/>
                  </a:schemeClr>
                </a:solidFill>
              </a:rPr>
              <a:t>FLR – </a:t>
            </a:r>
            <a:r>
              <a:rPr lang="en-US" sz="1800" b="1" dirty="0" smtClean="0">
                <a:solidFill>
                  <a:schemeClr val="accent2">
                    <a:lumMod val="25000"/>
                  </a:schemeClr>
                </a:solidFill>
                <a:ea typeface="+mn-ea"/>
                <a:cs typeface="+mn-cs"/>
              </a:rPr>
              <a:t>Forced Loss Rate</a:t>
            </a:r>
            <a:endParaRPr lang="ru-RU" sz="1800" b="1" dirty="0" smtClean="0">
              <a:solidFill>
                <a:schemeClr val="accent2">
                  <a:lumMod val="25000"/>
                </a:schemeClr>
              </a:solidFill>
              <a:ea typeface="+mn-ea"/>
              <a:cs typeface="+mn-cs"/>
            </a:endParaRPr>
          </a:p>
          <a:p>
            <a:pPr marL="627063" lvl="1" indent="-35401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Font typeface="Wingdings 3" pitchFamily="18" charset="2"/>
              <a:buNone/>
              <a:defRPr/>
            </a:pPr>
            <a:r>
              <a:rPr lang="ru-RU" sz="1800" b="1" dirty="0" smtClean="0">
                <a:solidFill>
                  <a:schemeClr val="accent2">
                    <a:lumMod val="25000"/>
                  </a:schemeClr>
                </a:solidFill>
                <a:ea typeface="+mn-ea"/>
                <a:cs typeface="+mn-cs"/>
              </a:rPr>
              <a:t>4.    </a:t>
            </a:r>
            <a:r>
              <a:rPr lang="en-US" sz="1800" b="1" dirty="0" smtClean="0">
                <a:solidFill>
                  <a:srgbClr val="000066"/>
                </a:solidFill>
                <a:ea typeface="+mn-ea"/>
                <a:cs typeface="+mn-cs"/>
              </a:rPr>
              <a:t>GRLF </a:t>
            </a:r>
            <a:r>
              <a:rPr lang="en-US" sz="1800" b="1" dirty="0" smtClean="0">
                <a:solidFill>
                  <a:srgbClr val="000066"/>
                </a:solidFill>
              </a:rPr>
              <a:t>– </a:t>
            </a:r>
            <a:r>
              <a:rPr lang="en-US" sz="1800" b="1" dirty="0" smtClean="0">
                <a:solidFill>
                  <a:srgbClr val="000066"/>
                </a:solidFill>
                <a:ea typeface="+mn-ea"/>
                <a:cs typeface="+mn-cs"/>
              </a:rPr>
              <a:t>Grid Related Loss Factor</a:t>
            </a:r>
            <a:endParaRPr lang="ru-RU" sz="1800" b="1" dirty="0" smtClean="0">
              <a:solidFill>
                <a:srgbClr val="000066"/>
              </a:solidFill>
              <a:ea typeface="+mn-ea"/>
              <a:cs typeface="+mn-cs"/>
            </a:endParaRPr>
          </a:p>
          <a:p>
            <a:pPr marL="627063" lvl="1" indent="-44926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None/>
              <a:defRPr/>
            </a:pPr>
            <a:r>
              <a:rPr lang="ru-RU" sz="1800" b="1" dirty="0" smtClean="0"/>
              <a:t>  5.    </a:t>
            </a:r>
            <a:r>
              <a:rPr lang="en-US" sz="1800" b="1" dirty="0" smtClean="0">
                <a:solidFill>
                  <a:srgbClr val="000066"/>
                </a:solidFill>
              </a:rPr>
              <a:t>CPI – Chemistry Performance Indicator</a:t>
            </a:r>
          </a:p>
          <a:p>
            <a:pPr marL="627063" lvl="1" indent="-44926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None/>
              <a:defRPr/>
            </a:pPr>
            <a:endParaRPr lang="en-US" sz="1400" i="1" dirty="0" smtClean="0">
              <a:solidFill>
                <a:srgbClr val="000066"/>
              </a:solidFill>
            </a:endParaRPr>
          </a:p>
          <a:p>
            <a:pPr marL="627063" lvl="1" indent="-44926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None/>
              <a:defRPr/>
            </a:pPr>
            <a:endParaRPr lang="en-US" sz="1400" i="1" dirty="0" smtClean="0">
              <a:solidFill>
                <a:srgbClr val="000066"/>
              </a:solidFill>
            </a:endParaRPr>
          </a:p>
          <a:p>
            <a:pPr marL="627063" lvl="1" indent="-44926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None/>
              <a:defRPr/>
            </a:pPr>
            <a:endParaRPr lang="en-US" sz="1800" i="1" dirty="0" smtClean="0">
              <a:solidFill>
                <a:srgbClr val="000066"/>
              </a:solidFill>
            </a:endParaRPr>
          </a:p>
          <a:p>
            <a:pPr marL="627063" lvl="1" indent="-35401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None/>
              <a:defRPr/>
            </a:pPr>
            <a:r>
              <a:rPr lang="ru-RU" sz="1800" b="1" dirty="0" smtClean="0"/>
              <a:t>6.    </a:t>
            </a:r>
            <a:r>
              <a:rPr lang="en-US" sz="1800" b="1" dirty="0" smtClean="0">
                <a:solidFill>
                  <a:srgbClr val="000066"/>
                </a:solidFill>
              </a:rPr>
              <a:t>UA7 – </a:t>
            </a:r>
            <a:r>
              <a:rPr lang="en-US" sz="1800" b="1" dirty="0" smtClean="0">
                <a:solidFill>
                  <a:srgbClr val="000066"/>
                </a:solidFill>
                <a:ea typeface="+mn-ea"/>
                <a:cs typeface="+mn-cs"/>
              </a:rPr>
              <a:t>Unplanned Automatic Scrams per 7,000 Hours Critical</a:t>
            </a:r>
            <a:endParaRPr lang="ru-RU" sz="1800" b="1" dirty="0" smtClean="0">
              <a:solidFill>
                <a:srgbClr val="000066"/>
              </a:solidFill>
              <a:ea typeface="+mn-ea"/>
              <a:cs typeface="+mn-cs"/>
            </a:endParaRPr>
          </a:p>
          <a:p>
            <a:pPr marL="627063" lvl="1" indent="-35401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None/>
              <a:defRPr/>
            </a:pPr>
            <a:r>
              <a:rPr lang="ru-RU" sz="1800" b="1" dirty="0" smtClean="0"/>
              <a:t>7.    </a:t>
            </a:r>
            <a:r>
              <a:rPr lang="en-US" sz="1800" b="1" dirty="0" smtClean="0">
                <a:solidFill>
                  <a:srgbClr val="000066"/>
                </a:solidFill>
              </a:rPr>
              <a:t>US7 – Unplanned Scrams per 7,000 Hours Critical (automatic + manual)</a:t>
            </a:r>
            <a:endParaRPr lang="en-GB" sz="1800" b="1" dirty="0" smtClean="0"/>
          </a:p>
          <a:p>
            <a:pPr marL="627063" lvl="1" indent="-365760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Font typeface="Wingdings 3" pitchFamily="18" charset="2"/>
              <a:buNone/>
              <a:defRPr/>
            </a:pPr>
            <a:r>
              <a:rPr lang="ru-RU" sz="1800" b="1" dirty="0" smtClean="0"/>
              <a:t>8.	</a:t>
            </a:r>
            <a:r>
              <a:rPr lang="en-US" sz="1800" b="1" dirty="0" smtClean="0">
                <a:solidFill>
                  <a:schemeClr val="accent2">
                    <a:lumMod val="25000"/>
                  </a:schemeClr>
                </a:solidFill>
                <a:ea typeface="+mn-ea"/>
                <a:cs typeface="+mn-cs"/>
              </a:rPr>
              <a:t>SSPI - Safety System Performance (SP1, SP2, SP5 – EAC)</a:t>
            </a:r>
          </a:p>
          <a:p>
            <a:pPr marL="627063" lvl="1" indent="-35401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Font typeface="Wingdings 3" pitchFamily="18" charset="2"/>
              <a:buNone/>
              <a:defRPr/>
            </a:pPr>
            <a:r>
              <a:rPr lang="ru-RU" sz="1800" b="1" dirty="0" smtClean="0"/>
              <a:t>9.	</a:t>
            </a:r>
            <a:r>
              <a:rPr lang="en-US" sz="1800" b="1" dirty="0" smtClean="0">
                <a:solidFill>
                  <a:schemeClr val="accent2">
                    <a:lumMod val="25000"/>
                  </a:schemeClr>
                </a:solidFill>
              </a:rPr>
              <a:t>CRE – </a:t>
            </a:r>
            <a:r>
              <a:rPr lang="en-US" sz="1800" b="1" dirty="0" smtClean="0">
                <a:solidFill>
                  <a:schemeClr val="accent2">
                    <a:lumMod val="25000"/>
                  </a:schemeClr>
                </a:solidFill>
                <a:ea typeface="+mn-ea"/>
                <a:cs typeface="+mn-cs"/>
              </a:rPr>
              <a:t>Collective Radiation Exposure</a:t>
            </a:r>
            <a:endParaRPr lang="en-GB" sz="1800" b="1" dirty="0" smtClean="0">
              <a:solidFill>
                <a:schemeClr val="accent2">
                  <a:lumMod val="25000"/>
                </a:schemeClr>
              </a:solidFill>
              <a:ea typeface="+mn-ea"/>
              <a:cs typeface="+mn-cs"/>
            </a:endParaRPr>
          </a:p>
          <a:p>
            <a:pPr marL="627063" lvl="1" indent="-35401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Font typeface="Wingdings 3" pitchFamily="18" charset="2"/>
              <a:buAutoNum type="arabicPeriod" startAt="10"/>
              <a:defRPr/>
            </a:pPr>
            <a:r>
              <a:rPr lang="en-US" sz="1800" b="1" dirty="0" smtClean="0">
                <a:solidFill>
                  <a:srgbClr val="000066"/>
                </a:solidFill>
                <a:ea typeface="+mn-ea"/>
                <a:cs typeface="+mn-cs"/>
              </a:rPr>
              <a:t>FRI – Fuel Reliability</a:t>
            </a:r>
          </a:p>
          <a:p>
            <a:pPr marL="627063" lvl="1" indent="-35401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Font typeface="Wingdings 3" pitchFamily="18" charset="2"/>
              <a:buAutoNum type="arabicPeriod" startAt="10"/>
              <a:defRPr/>
            </a:pPr>
            <a:endParaRPr lang="en-US" sz="1400" i="1" dirty="0" smtClean="0">
              <a:solidFill>
                <a:srgbClr val="000066"/>
              </a:solidFill>
              <a:ea typeface="+mn-ea"/>
              <a:cs typeface="+mn-cs"/>
            </a:endParaRPr>
          </a:p>
          <a:p>
            <a:pPr marL="627063" lvl="1" indent="-35401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Font typeface="Wingdings 3" pitchFamily="18" charset="2"/>
              <a:buAutoNum type="arabicPeriod" startAt="10"/>
              <a:defRPr/>
            </a:pPr>
            <a:endParaRPr lang="en-US" sz="1800" b="1" i="1" dirty="0" smtClean="0">
              <a:solidFill>
                <a:srgbClr val="000066"/>
              </a:solidFill>
              <a:ea typeface="+mn-ea"/>
              <a:cs typeface="+mn-cs"/>
            </a:endParaRPr>
          </a:p>
          <a:p>
            <a:pPr marL="627063" lvl="1" indent="-35401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Font typeface="Wingdings 3" pitchFamily="18" charset="2"/>
              <a:buAutoNum type="arabicPeriod" startAt="10"/>
              <a:defRPr/>
            </a:pPr>
            <a:endParaRPr lang="en-US" sz="1800" b="1" dirty="0" smtClean="0">
              <a:solidFill>
                <a:srgbClr val="000066"/>
              </a:solidFill>
              <a:ea typeface="+mn-ea"/>
              <a:cs typeface="+mn-cs"/>
            </a:endParaRPr>
          </a:p>
          <a:p>
            <a:pPr marL="627063" lvl="1" indent="-44926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Font typeface="Wingdings 3" pitchFamily="18" charset="2"/>
              <a:buNone/>
              <a:defRPr/>
            </a:pPr>
            <a:r>
              <a:rPr lang="ru-RU" sz="1800" b="1" dirty="0" smtClean="0"/>
              <a:t>  </a:t>
            </a:r>
            <a:r>
              <a:rPr lang="en-GB" sz="1800" b="1" dirty="0" smtClean="0"/>
              <a:t>11</a:t>
            </a:r>
            <a:r>
              <a:rPr lang="ru-RU" sz="1800" b="1" dirty="0" smtClean="0"/>
              <a:t>.	</a:t>
            </a:r>
            <a:r>
              <a:rPr lang="en-US" sz="1800" b="1" dirty="0" smtClean="0">
                <a:solidFill>
                  <a:schemeClr val="accent2">
                    <a:lumMod val="25000"/>
                  </a:schemeClr>
                </a:solidFill>
                <a:ea typeface="+mn-ea"/>
                <a:cs typeface="+mn-cs"/>
              </a:rPr>
              <a:t>ISA – Industrial Safety Accident Rate</a:t>
            </a:r>
          </a:p>
          <a:p>
            <a:pPr marL="627063" lvl="1" indent="-449263" eaLnBrk="1" hangingPunct="1">
              <a:lnSpc>
                <a:spcPct val="90000"/>
              </a:lnSpc>
              <a:spcBef>
                <a:spcPts val="300"/>
              </a:spcBef>
              <a:buClrTx/>
              <a:buSzPct val="100000"/>
              <a:buFont typeface="Wingdings 3" pitchFamily="18" charset="2"/>
              <a:buNone/>
              <a:defRPr/>
            </a:pPr>
            <a:r>
              <a:rPr lang="ru-RU" sz="1800" b="1" dirty="0" smtClean="0"/>
              <a:t>  12.	</a:t>
            </a:r>
            <a:r>
              <a:rPr lang="en-US" sz="1800" b="1" dirty="0" smtClean="0">
                <a:solidFill>
                  <a:srgbClr val="000066"/>
                </a:solidFill>
              </a:rPr>
              <a:t>CISA – </a:t>
            </a:r>
            <a:r>
              <a:rPr lang="en-US" sz="1800" b="1" dirty="0" smtClean="0">
                <a:solidFill>
                  <a:srgbClr val="000066"/>
                </a:solidFill>
                <a:ea typeface="+mn-ea"/>
                <a:cs typeface="+mn-cs"/>
              </a:rPr>
              <a:t>Contractor Industrial Safety Accident Rate</a:t>
            </a:r>
            <a:endParaRPr lang="en-GB" sz="1800" b="1" dirty="0" smtClean="0">
              <a:solidFill>
                <a:srgbClr val="000066"/>
              </a:solidFill>
              <a:ea typeface="+mn-ea"/>
              <a:cs typeface="+mn-cs"/>
            </a:endParaRPr>
          </a:p>
        </p:txBody>
      </p:sp>
      <p:pic>
        <p:nvPicPr>
          <p:cNvPr id="348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990600"/>
            <a:ext cx="1447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800" b="1" dirty="0" smtClean="0">
                <a:solidFill>
                  <a:schemeClr val="bg1"/>
                </a:solidFill>
              </a:rPr>
              <a:t>WANO</a:t>
            </a:r>
            <a:r>
              <a:rPr lang="ru-RU" sz="2800" b="1" dirty="0" smtClean="0">
                <a:solidFill>
                  <a:schemeClr val="bg1"/>
                </a:solidFill>
              </a:rPr>
              <a:t>: </a:t>
            </a:r>
            <a:r>
              <a:rPr lang="en-US" sz="2800" dirty="0" smtClean="0">
                <a:solidFill>
                  <a:schemeClr val="bg1"/>
                </a:solidFill>
              </a:rPr>
              <a:t>12 NPPs performance</a:t>
            </a:r>
            <a:endParaRPr lang="ru-RU" sz="2800" b="1" dirty="0">
              <a:solidFill>
                <a:schemeClr val="bg1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0800000" flipH="1">
            <a:off x="165317" y="3257906"/>
            <a:ext cx="8610600" cy="158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77064" y="5196916"/>
            <a:ext cx="8545220" cy="8027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410200" y="1524000"/>
            <a:ext cx="1905000" cy="369332"/>
          </a:xfrm>
          <a:prstGeom prst="rect">
            <a:avLst/>
          </a:prstGeom>
          <a:solidFill>
            <a:schemeClr val="accent5"/>
          </a:solidFill>
          <a:ln w="6350">
            <a:solidFill>
              <a:srgbClr val="7030A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smtClean="0">
                <a:solidFill>
                  <a:srgbClr val="FF0000"/>
                </a:solidFill>
              </a:rPr>
              <a:t>Reliability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46087" y="4473029"/>
            <a:ext cx="2006194" cy="369332"/>
          </a:xfrm>
          <a:prstGeom prst="rect">
            <a:avLst/>
          </a:prstGeom>
          <a:solidFill>
            <a:schemeClr val="accent5"/>
          </a:solidFill>
          <a:ln w="63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Safety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77127" y="5629579"/>
            <a:ext cx="1459865" cy="369332"/>
          </a:xfrm>
          <a:prstGeom prst="rect">
            <a:avLst/>
          </a:prstGeom>
          <a:solidFill>
            <a:schemeClr val="accent5"/>
          </a:solidFill>
          <a:ln w="63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i="1" dirty="0" smtClean="0">
                <a:solidFill>
                  <a:srgbClr val="FF0000"/>
                </a:solidFill>
              </a:rPr>
              <a:t>Staff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4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750711" y="6442837"/>
            <a:ext cx="2286000" cy="320675"/>
          </a:xfrm>
          <a:noFill/>
        </p:spPr>
        <p:txBody>
          <a:bodyPr/>
          <a:lstStyle/>
          <a:p>
            <a:fld id="{1B453B05-6ADA-4FC8-8F79-44810E93345A}" type="slidenum">
              <a:rPr lang="en-US" smtClean="0"/>
              <a:pPr/>
              <a:t>18</a:t>
            </a:fld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174625"/>
            <a:ext cx="9144000" cy="519113"/>
          </a:xfrm>
          <a:effectLst>
            <a:outerShdw dist="38100" dir="2700000" algn="tl" rotWithShape="0">
              <a:srgbClr val="000000">
                <a:alpha val="39998"/>
              </a:srgbClr>
            </a:outerShdw>
          </a:effectLst>
        </p:spPr>
        <p:txBody>
          <a:bodyPr anchor="b"/>
          <a:lstStyle/>
          <a:p>
            <a:pPr algn="ctr" eaLnBrk="1" hangingPunct="1"/>
            <a:r>
              <a:rPr lang="en-US" altLang="ja-JP" sz="3200" dirty="0" smtClean="0">
                <a:ea typeface="ＭＳ Ｐゴシック" charset="-128"/>
              </a:rPr>
              <a:t>WANO Organizational Chart</a:t>
            </a:r>
            <a:endParaRPr lang="en-GB" altLang="ja-JP" sz="3200" dirty="0" smtClean="0">
              <a:ea typeface="ＭＳ Ｐゴシック" pitchFamily="34" charset="-128"/>
            </a:endParaRPr>
          </a:p>
        </p:txBody>
      </p:sp>
      <p:sp>
        <p:nvSpPr>
          <p:cNvPr id="5123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33C734F-A520-4C17-9991-64941DFFAFE0}" type="slidenum">
              <a:rPr lang="en-US" smtClean="0"/>
              <a:pPr/>
              <a:t>19</a:t>
            </a:fld>
            <a:endParaRPr lang="en-US" smtClean="0"/>
          </a:p>
        </p:txBody>
      </p:sp>
      <p:pic>
        <p:nvPicPr>
          <p:cNvPr id="10" name="Picture 7" descr="http://www.wanomc.ru/about/organization/wano-org_ru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144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786182" y="1142984"/>
            <a:ext cx="207170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cap="small" dirty="0" smtClean="0"/>
              <a:t>WANO GOVERNING </a:t>
            </a:r>
          </a:p>
          <a:p>
            <a:pPr algn="ctr"/>
            <a:r>
              <a:rPr lang="en-US" sz="1200" b="1" cap="small" dirty="0" smtClean="0"/>
              <a:t>BOARD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6572264" y="1214422"/>
            <a:ext cx="164307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cap="small" dirty="0" smtClean="0"/>
              <a:t>WANO PRESIDENT</a:t>
            </a:r>
            <a:endParaRPr lang="ru-RU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3128954" y="2182655"/>
            <a:ext cx="137559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cap="small" dirty="0" smtClean="0"/>
              <a:t>WANO LONDON OFFICE</a:t>
            </a:r>
            <a:endParaRPr lang="ru-RU" sz="900" dirty="0"/>
          </a:p>
        </p:txBody>
      </p:sp>
      <p:sp>
        <p:nvSpPr>
          <p:cNvPr id="14" name="TextBox 13"/>
          <p:cNvSpPr txBox="1"/>
          <p:nvPr/>
        </p:nvSpPr>
        <p:spPr>
          <a:xfrm>
            <a:off x="5493054" y="2789051"/>
            <a:ext cx="164307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cap="small" dirty="0" smtClean="0"/>
              <a:t>WANO CHAIRMAN</a:t>
            </a:r>
            <a:endParaRPr lang="ru-RU" sz="1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326313" y="3282950"/>
            <a:ext cx="167957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HONG KONG CENTRE</a:t>
            </a:r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16" name="Picture 11" descr="http://img.tourister.ru/files/9/3/7/8/3/0/clones/650_600_fix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13" y="1933575"/>
            <a:ext cx="1176337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928662" y="3143248"/>
            <a:ext cx="164307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cap="small" dirty="0" smtClean="0"/>
              <a:t>WANO PROGRAM DIRECTORS</a:t>
            </a:r>
            <a:endParaRPr lang="ru-RU" sz="900" dirty="0"/>
          </a:p>
        </p:txBody>
      </p:sp>
      <p:sp>
        <p:nvSpPr>
          <p:cNvPr id="18" name="TextBox 17"/>
          <p:cNvSpPr txBox="1"/>
          <p:nvPr/>
        </p:nvSpPr>
        <p:spPr>
          <a:xfrm>
            <a:off x="1142976" y="4071942"/>
            <a:ext cx="15716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cap="small" dirty="0" smtClean="0"/>
              <a:t>WANO-AC GOVERNING BOARD</a:t>
            </a:r>
            <a:endParaRPr lang="ru-RU" sz="900" dirty="0"/>
          </a:p>
        </p:txBody>
      </p:sp>
      <p:sp>
        <p:nvSpPr>
          <p:cNvPr id="19" name="TextBox 18"/>
          <p:cNvSpPr txBox="1"/>
          <p:nvPr/>
        </p:nvSpPr>
        <p:spPr>
          <a:xfrm>
            <a:off x="3249570" y="4071942"/>
            <a:ext cx="15716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cap="small" dirty="0" smtClean="0"/>
              <a:t>WANO-MC GOVERNING BOARD</a:t>
            </a:r>
            <a:endParaRPr lang="ru-RU" sz="900" dirty="0"/>
          </a:p>
        </p:txBody>
      </p:sp>
      <p:sp>
        <p:nvSpPr>
          <p:cNvPr id="20" name="TextBox 19"/>
          <p:cNvSpPr txBox="1"/>
          <p:nvPr/>
        </p:nvSpPr>
        <p:spPr>
          <a:xfrm>
            <a:off x="5404997" y="4071942"/>
            <a:ext cx="15716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cap="small" dirty="0" smtClean="0"/>
              <a:t>WANO-PC GOVERNING BOARD</a:t>
            </a:r>
            <a:endParaRPr lang="ru-RU" sz="900" dirty="0"/>
          </a:p>
        </p:txBody>
      </p:sp>
      <p:sp>
        <p:nvSpPr>
          <p:cNvPr id="21" name="TextBox 20"/>
          <p:cNvSpPr txBox="1"/>
          <p:nvPr/>
        </p:nvSpPr>
        <p:spPr>
          <a:xfrm>
            <a:off x="7358082" y="4071942"/>
            <a:ext cx="15716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cap="small" dirty="0" smtClean="0"/>
              <a:t>WANO-</a:t>
            </a:r>
            <a:r>
              <a:rPr lang="en-US" sz="900" b="1" cap="small" dirty="0" err="1" smtClean="0"/>
              <a:t>TC</a:t>
            </a:r>
            <a:r>
              <a:rPr lang="en-US" sz="900" b="1" cap="small" dirty="0" smtClean="0"/>
              <a:t> GOVERNING BOARD</a:t>
            </a:r>
            <a:endParaRPr lang="ru-RU" sz="900" dirty="0"/>
          </a:p>
        </p:txBody>
      </p:sp>
      <p:sp>
        <p:nvSpPr>
          <p:cNvPr id="23" name="TextBox 22"/>
          <p:cNvSpPr txBox="1"/>
          <p:nvPr/>
        </p:nvSpPr>
        <p:spPr>
          <a:xfrm>
            <a:off x="214282" y="4857760"/>
            <a:ext cx="12858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cap="small" dirty="0" smtClean="0"/>
              <a:t>WANO ATLANTA CENTRE</a:t>
            </a:r>
            <a:endParaRPr lang="ru-RU" sz="900" dirty="0"/>
          </a:p>
        </p:txBody>
      </p:sp>
      <p:sp>
        <p:nvSpPr>
          <p:cNvPr id="24" name="TextBox 23"/>
          <p:cNvSpPr txBox="1"/>
          <p:nvPr/>
        </p:nvSpPr>
        <p:spPr>
          <a:xfrm>
            <a:off x="2365062" y="4857760"/>
            <a:ext cx="12858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cap="small" dirty="0" smtClean="0"/>
              <a:t>WANO MOSCOW CENTRE</a:t>
            </a:r>
            <a:endParaRPr lang="ru-RU" sz="900" dirty="0"/>
          </a:p>
        </p:txBody>
      </p:sp>
      <p:sp>
        <p:nvSpPr>
          <p:cNvPr id="25" name="TextBox 24"/>
          <p:cNvSpPr txBox="1"/>
          <p:nvPr/>
        </p:nvSpPr>
        <p:spPr>
          <a:xfrm>
            <a:off x="4333427" y="4857760"/>
            <a:ext cx="12858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cap="small" dirty="0" smtClean="0"/>
              <a:t>WANO PARIS CENTRE</a:t>
            </a:r>
            <a:endParaRPr lang="ru-RU" sz="900" dirty="0"/>
          </a:p>
        </p:txBody>
      </p:sp>
      <p:sp>
        <p:nvSpPr>
          <p:cNvPr id="26" name="TextBox 25"/>
          <p:cNvSpPr txBox="1"/>
          <p:nvPr/>
        </p:nvSpPr>
        <p:spPr>
          <a:xfrm>
            <a:off x="6286512" y="4857760"/>
            <a:ext cx="12858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cap="small" dirty="0" smtClean="0"/>
              <a:t>WANO TOKYO CENTRE</a:t>
            </a:r>
            <a:endParaRPr lang="ru-RU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609600"/>
          </a:xfrm>
          <a:ln algn="ctr"/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b"/>
          <a:lstStyle/>
          <a:p>
            <a:pPr algn="ctr" eaLnBrk="1" hangingPunct="1"/>
            <a:r>
              <a:rPr lang="en-US" altLang="ja-JP" sz="3600" smtClean="0">
                <a:ea typeface="ＭＳ Ｐゴシック" pitchFamily="34" charset="-128"/>
              </a:rPr>
              <a:t>WANO MC</a:t>
            </a:r>
            <a:r>
              <a:rPr lang="ru-RU" altLang="ja-JP" sz="3600" smtClean="0">
                <a:ea typeface="ＭＳ Ｐゴシック" pitchFamily="34" charset="-128"/>
              </a:rPr>
              <a:t> – 25 </a:t>
            </a:r>
            <a:r>
              <a:rPr lang="en-US" altLang="ja-JP" sz="2800" smtClean="0">
                <a:ea typeface="ＭＳ Ｐゴシック" pitchFamily="34" charset="-128"/>
              </a:rPr>
              <a:t>years </a:t>
            </a:r>
            <a:endParaRPr lang="en-GB" altLang="ja-JP" sz="2800" smtClean="0">
              <a:ea typeface="ＭＳ Ｐゴシック" pitchFamily="34" charset="-128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9238" y="984250"/>
            <a:ext cx="8550275" cy="56245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z="2000" smtClean="0"/>
          </a:p>
          <a:p>
            <a:pPr eaLnBrk="1" hangingPunct="1">
              <a:buFont typeface="Wingdings" pitchFamily="2" charset="2"/>
              <a:buNone/>
            </a:pPr>
            <a:r>
              <a:rPr lang="ru-RU" sz="3200" b="1" smtClean="0">
                <a:solidFill>
                  <a:srgbClr val="FF0000"/>
                </a:solidFill>
              </a:rPr>
              <a:t>Период </a:t>
            </a:r>
            <a:r>
              <a:rPr lang="ru-RU" sz="3200" smtClean="0"/>
              <a:t>  </a:t>
            </a:r>
            <a:r>
              <a:rPr lang="ru-RU" sz="3200" smtClean="0">
                <a:solidFill>
                  <a:srgbClr val="0059C4"/>
                </a:solidFill>
              </a:rPr>
              <a:t>-  </a:t>
            </a:r>
            <a:r>
              <a:rPr lang="ru-RU" sz="3200" b="1" smtClean="0">
                <a:solidFill>
                  <a:srgbClr val="0059C4"/>
                </a:solidFill>
              </a:rPr>
              <a:t>становления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3200" b="1" i="1" smtClean="0">
                <a:solidFill>
                  <a:srgbClr val="FF9900"/>
                </a:solidFill>
              </a:rPr>
              <a:t>Periods of</a:t>
            </a:r>
            <a:r>
              <a:rPr lang="ru-RU" sz="3200" b="1" smtClean="0">
                <a:solidFill>
                  <a:srgbClr val="FF9900"/>
                </a:solidFill>
              </a:rPr>
              <a:t> </a:t>
            </a:r>
            <a:r>
              <a:rPr lang="en-US" sz="3200" b="1" smtClean="0">
                <a:solidFill>
                  <a:srgbClr val="FF9900"/>
                </a:solidFill>
              </a:rPr>
              <a:t>-  establishing</a:t>
            </a:r>
            <a:endParaRPr lang="ru-RU" sz="3200" b="1" i="1" smtClean="0">
              <a:solidFill>
                <a:srgbClr val="FF99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3200" smtClean="0">
                <a:solidFill>
                  <a:srgbClr val="0059C4"/>
                </a:solidFill>
              </a:rPr>
              <a:t>                -  </a:t>
            </a:r>
            <a:r>
              <a:rPr lang="ru-RU" sz="3200" b="1" smtClean="0">
                <a:solidFill>
                  <a:srgbClr val="0059C4"/>
                </a:solidFill>
              </a:rPr>
              <a:t>приобретения опыта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3200" b="1" i="1" smtClean="0">
                <a:solidFill>
                  <a:srgbClr val="FF9900"/>
                </a:solidFill>
              </a:rPr>
              <a:t>                   - </a:t>
            </a:r>
            <a:r>
              <a:rPr lang="en-US" sz="3200" b="1" smtClean="0">
                <a:solidFill>
                  <a:srgbClr val="FF9900"/>
                </a:solidFill>
              </a:rPr>
              <a:t>gaining experience</a:t>
            </a:r>
            <a:endParaRPr lang="ru-RU" sz="3200" b="1" smtClean="0">
              <a:solidFill>
                <a:srgbClr val="FF99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3200" smtClean="0">
                <a:solidFill>
                  <a:srgbClr val="0059C4"/>
                </a:solidFill>
              </a:rPr>
              <a:t>                -  </a:t>
            </a:r>
            <a:r>
              <a:rPr lang="ru-RU" sz="3200" b="1" smtClean="0">
                <a:solidFill>
                  <a:srgbClr val="0059C4"/>
                </a:solidFill>
              </a:rPr>
              <a:t>компетентной деятельности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3200" b="1" i="1" smtClean="0">
                <a:solidFill>
                  <a:srgbClr val="27279D"/>
                </a:solidFill>
              </a:rPr>
              <a:t>                   </a:t>
            </a:r>
            <a:r>
              <a:rPr lang="en-US" sz="3200" b="1" i="1" smtClean="0">
                <a:solidFill>
                  <a:srgbClr val="FF9900"/>
                </a:solidFill>
              </a:rPr>
              <a:t>- competent activities</a:t>
            </a:r>
            <a:r>
              <a:rPr lang="en-US" sz="3200" b="1" i="1" smtClean="0">
                <a:solidFill>
                  <a:srgbClr val="27279D"/>
                </a:solidFill>
              </a:rPr>
              <a:t> </a:t>
            </a:r>
            <a:endParaRPr lang="ru-RU" sz="3200" smtClean="0">
              <a:solidFill>
                <a:srgbClr val="27279D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3200" smtClean="0">
                <a:solidFill>
                  <a:srgbClr val="0059C4"/>
                </a:solidFill>
              </a:rPr>
              <a:t>                -  </a:t>
            </a:r>
            <a:r>
              <a:rPr lang="ru-RU" sz="3200" b="1" smtClean="0">
                <a:solidFill>
                  <a:srgbClr val="0059C4"/>
                </a:solidFill>
              </a:rPr>
              <a:t>развития</a:t>
            </a:r>
            <a:endParaRPr lang="en-US" sz="3200" b="1" smtClean="0">
              <a:solidFill>
                <a:srgbClr val="0059C4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3200" b="1" i="1" smtClean="0">
                <a:solidFill>
                  <a:srgbClr val="27279D"/>
                </a:solidFill>
              </a:rPr>
              <a:t>                   - development</a:t>
            </a:r>
            <a:endParaRPr lang="ru-RU" sz="3200" b="1" smtClean="0">
              <a:solidFill>
                <a:srgbClr val="27279D"/>
              </a:solidFill>
            </a:endParaRPr>
          </a:p>
        </p:txBody>
      </p:sp>
      <p:sp>
        <p:nvSpPr>
          <p:cNvPr id="3076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8D99C53-6832-4C4B-B1AA-EA5F76CF39C5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14313"/>
            <a:ext cx="8786812" cy="514350"/>
          </a:xfrm>
        </p:spPr>
        <p:txBody>
          <a:bodyPr/>
          <a:lstStyle/>
          <a:p>
            <a:pPr algn="ctr">
              <a:defRPr/>
            </a:pPr>
            <a:r>
              <a:rPr lang="en-US" sz="3600" dirty="0" smtClean="0"/>
              <a:t>WANO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795" name="Прямоугольник 3"/>
          <p:cNvSpPr>
            <a:spLocks noChangeArrowheads="1"/>
          </p:cNvSpPr>
          <p:nvPr/>
        </p:nvSpPr>
        <p:spPr bwMode="auto">
          <a:xfrm>
            <a:off x="190501" y="1316038"/>
            <a:ext cx="865663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3200" b="1" dirty="0" smtClean="0">
                <a:solidFill>
                  <a:srgbClr val="0052BA"/>
                </a:solidFill>
              </a:rPr>
              <a:t>In 2013, WANO had</a:t>
            </a:r>
            <a:r>
              <a:rPr lang="ru-RU" sz="3200" b="1" dirty="0" smtClean="0">
                <a:solidFill>
                  <a:srgbClr val="0052BA"/>
                </a:solidFill>
              </a:rPr>
              <a:t> </a:t>
            </a:r>
            <a:r>
              <a:rPr lang="en-GB" sz="3200" b="1" dirty="0" smtClean="0">
                <a:solidFill>
                  <a:srgbClr val="FF0000"/>
                </a:solidFill>
              </a:rPr>
              <a:t>5</a:t>
            </a:r>
            <a:r>
              <a:rPr lang="ru-RU" sz="3200" b="1" dirty="0" smtClean="0">
                <a:solidFill>
                  <a:srgbClr val="FF0000"/>
                </a:solidFill>
              </a:rPr>
              <a:t>40</a:t>
            </a:r>
            <a:r>
              <a:rPr lang="en-GB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smtClean="0">
                <a:solidFill>
                  <a:srgbClr val="0052BA"/>
                </a:solidFill>
              </a:rPr>
              <a:t>reactors</a:t>
            </a:r>
            <a:r>
              <a:rPr lang="ru-RU" sz="3200" b="1" dirty="0" smtClean="0">
                <a:solidFill>
                  <a:srgbClr val="0052BA"/>
                </a:solidFill>
              </a:rPr>
              <a:t>, </a:t>
            </a:r>
            <a:r>
              <a:rPr lang="en-US" sz="3200" b="1" dirty="0" smtClean="0">
                <a:solidFill>
                  <a:srgbClr val="0052BA"/>
                </a:solidFill>
              </a:rPr>
              <a:t>including operating reactors, reactors under construction and decommissioning, with </a:t>
            </a:r>
            <a:r>
              <a:rPr lang="ru-RU" sz="3200" b="1" dirty="0" smtClean="0">
                <a:solidFill>
                  <a:srgbClr val="FF0000"/>
                </a:solidFill>
              </a:rPr>
              <a:t>140</a:t>
            </a:r>
            <a:r>
              <a:rPr lang="en-GB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smtClean="0">
                <a:solidFill>
                  <a:srgbClr val="0052BA"/>
                </a:solidFill>
              </a:rPr>
              <a:t>reactors affiliated to the Atlanta Center</a:t>
            </a:r>
            <a:r>
              <a:rPr lang="ru-RU" sz="3200" b="1" dirty="0" smtClean="0">
                <a:solidFill>
                  <a:srgbClr val="0052BA"/>
                </a:solidFill>
              </a:rPr>
              <a:t>, 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3200" b="1" dirty="0" smtClean="0">
                <a:solidFill>
                  <a:srgbClr val="FF0000"/>
                </a:solidFill>
              </a:rPr>
              <a:t>170</a:t>
            </a:r>
            <a:r>
              <a:rPr lang="en-GB" sz="32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rgbClr val="0052BA"/>
                </a:solidFill>
              </a:rPr>
              <a:t>– </a:t>
            </a:r>
            <a:r>
              <a:rPr lang="en-US" sz="3200" b="1" dirty="0" smtClean="0">
                <a:solidFill>
                  <a:srgbClr val="0052BA"/>
                </a:solidFill>
              </a:rPr>
              <a:t>Paris Center</a:t>
            </a:r>
            <a:r>
              <a:rPr lang="en-GB" sz="3200" b="1" dirty="0" smtClean="0">
                <a:solidFill>
                  <a:srgbClr val="0052BA"/>
                </a:solidFill>
              </a:rPr>
              <a:t>, </a:t>
            </a:r>
            <a:r>
              <a:rPr lang="en-GB" sz="3200" b="1" dirty="0" smtClean="0">
                <a:solidFill>
                  <a:srgbClr val="FF0000"/>
                </a:solidFill>
              </a:rPr>
              <a:t>1</a:t>
            </a:r>
            <a:r>
              <a:rPr lang="ru-RU" sz="3200" b="1" dirty="0" smtClean="0">
                <a:solidFill>
                  <a:srgbClr val="FF0000"/>
                </a:solidFill>
              </a:rPr>
              <a:t>44</a:t>
            </a:r>
            <a:r>
              <a:rPr lang="en-GB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0052BA"/>
                </a:solidFill>
              </a:rPr>
              <a:t>– </a:t>
            </a:r>
            <a:r>
              <a:rPr lang="en-US" sz="3200" b="1" dirty="0" smtClean="0">
                <a:solidFill>
                  <a:srgbClr val="0052BA"/>
                </a:solidFill>
              </a:rPr>
              <a:t>Tokyo Center and </a:t>
            </a:r>
            <a:r>
              <a:rPr lang="en-GB" sz="3200" b="1" dirty="0" smtClean="0">
                <a:solidFill>
                  <a:srgbClr val="0052BA"/>
                </a:solidFill>
              </a:rPr>
              <a:t> </a:t>
            </a:r>
            <a:endParaRPr lang="ru-RU" sz="3200" b="1" dirty="0" smtClean="0">
              <a:solidFill>
                <a:srgbClr val="0052BA"/>
              </a:solidFill>
            </a:endParaRPr>
          </a:p>
          <a:p>
            <a:pPr algn="ctr">
              <a:lnSpc>
                <a:spcPct val="150000"/>
              </a:lnSpc>
              <a:defRPr/>
            </a:pPr>
            <a:r>
              <a:rPr lang="en-GB" sz="3200" b="1" dirty="0" smtClean="0">
                <a:solidFill>
                  <a:srgbClr val="FF0000"/>
                </a:solidFill>
              </a:rPr>
              <a:t>8</a:t>
            </a:r>
            <a:r>
              <a:rPr lang="ru-RU" sz="3200" b="1" dirty="0" smtClean="0">
                <a:solidFill>
                  <a:srgbClr val="FF0000"/>
                </a:solidFill>
              </a:rPr>
              <a:t>6</a:t>
            </a:r>
            <a:r>
              <a:rPr lang="en-GB" sz="32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rgbClr val="0052BA"/>
                </a:solidFill>
              </a:rPr>
              <a:t>– </a:t>
            </a:r>
            <a:r>
              <a:rPr lang="en-US" sz="3200" b="1" dirty="0" smtClean="0">
                <a:solidFill>
                  <a:srgbClr val="0052BA"/>
                </a:solidFill>
              </a:rPr>
              <a:t>Moscow Center</a:t>
            </a:r>
            <a:r>
              <a:rPr lang="en-GB" sz="3200" b="1" dirty="0" smtClean="0">
                <a:solidFill>
                  <a:srgbClr val="0052BA"/>
                </a:solidFill>
              </a:rPr>
              <a:t>. </a:t>
            </a:r>
            <a:endParaRPr lang="en-US" sz="3200" b="1" dirty="0">
              <a:solidFill>
                <a:srgbClr val="0052BA"/>
              </a:solidFill>
            </a:endParaRPr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53200" y="6400800"/>
            <a:ext cx="2133600" cy="320675"/>
          </a:xfrm>
          <a:noFill/>
        </p:spPr>
        <p:txBody>
          <a:bodyPr/>
          <a:lstStyle/>
          <a:p>
            <a:fld id="{FF60470F-5B33-409E-B186-6F6D3ED8C99C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8536838" y="6400800"/>
            <a:ext cx="482803" cy="320675"/>
          </a:xfrm>
          <a:noFill/>
        </p:spPr>
        <p:txBody>
          <a:bodyPr/>
          <a:lstStyle/>
          <a:p>
            <a:pPr algn="ctr"/>
            <a:fld id="{E00F4F19-7C86-434D-9D74-A120947FCD17}" type="slidenum">
              <a:rPr lang="en-US" smtClean="0"/>
              <a:pPr algn="ctr"/>
              <a:t>21</a:t>
            </a:fld>
            <a:endParaRPr lang="en-US" dirty="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152400"/>
            <a:ext cx="8642350" cy="609600"/>
          </a:xfrm>
          <a:effectLst>
            <a:outerShdw dist="38100" dir="2700000" algn="tl" rotWithShape="0">
              <a:srgbClr val="000000">
                <a:alpha val="39998"/>
              </a:srgbClr>
            </a:outerShdw>
          </a:effectLst>
        </p:spPr>
        <p:txBody>
          <a:bodyPr anchor="b"/>
          <a:lstStyle/>
          <a:p>
            <a:pPr algn="ctr" eaLnBrk="1" hangingPunct="1"/>
            <a:r>
              <a:rPr lang="en-US" sz="3600" dirty="0" smtClean="0">
                <a:ea typeface="ＭＳ Ｐゴシック" pitchFamily="34" charset="-128"/>
              </a:rPr>
              <a:t>WANO</a:t>
            </a:r>
            <a:endParaRPr lang="en-GB" sz="3600" dirty="0" smtClean="0">
              <a:ea typeface="ＭＳ Ｐゴシック" pitchFamily="34" charset="-128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33332" y="962025"/>
            <a:ext cx="7680325" cy="5229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rgbClr val="0052BA"/>
              </a:buClr>
              <a:buSzPct val="75000"/>
              <a:buFont typeface="Wingdings" pitchFamily="2" charset="2"/>
              <a:buChar char="l"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WANO members: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+mn-lt"/>
              </a:rPr>
              <a:t>133 different categories</a:t>
            </a:r>
          </a:p>
          <a:p>
            <a:pPr lvl="1" eaLnBrk="1" hangingPunct="1">
              <a:buFont typeface="Wingdings" pitchFamily="2" charset="2"/>
              <a:buChar char="q"/>
              <a:defRPr/>
            </a:pPr>
            <a:r>
              <a:rPr lang="en-GB" sz="2800" b="1" dirty="0" smtClean="0">
                <a:solidFill>
                  <a:srgbClr val="FF0000"/>
                </a:solidFill>
                <a:latin typeface="+mn-lt"/>
              </a:rPr>
              <a:t> 3</a:t>
            </a:r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5</a:t>
            </a:r>
            <a:r>
              <a:rPr lang="en-GB" sz="2800" b="1" dirty="0" smtClean="0">
                <a:solidFill>
                  <a:srgbClr val="CC9900"/>
                </a:solidFill>
                <a:latin typeface="+mn-lt"/>
              </a:rPr>
              <a:t> </a:t>
            </a:r>
            <a:r>
              <a:rPr lang="en-US" sz="2500" b="1" dirty="0" smtClean="0">
                <a:solidFill>
                  <a:srgbClr val="0052BA"/>
                </a:solidFill>
                <a:latin typeface="+mn-lt"/>
              </a:rPr>
              <a:t>countries</a:t>
            </a:r>
            <a:endParaRPr lang="en-GB" sz="2500" b="1" dirty="0" smtClean="0">
              <a:solidFill>
                <a:srgbClr val="0052BA"/>
              </a:solidFill>
              <a:latin typeface="+mn-lt"/>
            </a:endParaRPr>
          </a:p>
          <a:p>
            <a:pPr lvl="1" eaLnBrk="1" hangingPunct="1">
              <a:buFont typeface="Wingdings" pitchFamily="2" charset="2"/>
              <a:buChar char="q"/>
              <a:defRPr/>
            </a:pPr>
            <a:r>
              <a:rPr lang="en-GB" sz="2800" b="1" dirty="0" smtClean="0">
                <a:solidFill>
                  <a:srgbClr val="FF0000"/>
                </a:solidFill>
                <a:latin typeface="+mn-lt"/>
              </a:rPr>
              <a:t> 118</a:t>
            </a:r>
            <a:r>
              <a:rPr lang="en-GB" sz="2800" b="1" dirty="0" smtClean="0">
                <a:solidFill>
                  <a:srgbClr val="CC9900"/>
                </a:solidFill>
                <a:latin typeface="+mn-lt"/>
              </a:rPr>
              <a:t> </a:t>
            </a:r>
            <a:r>
              <a:rPr lang="en-US" sz="2500" b="1" dirty="0" smtClean="0">
                <a:solidFill>
                  <a:srgbClr val="0052BA"/>
                </a:solidFill>
                <a:latin typeface="+mn-lt"/>
              </a:rPr>
              <a:t>companies</a:t>
            </a:r>
            <a:endParaRPr lang="en-GB" sz="2500" b="1" dirty="0" smtClean="0">
              <a:solidFill>
                <a:srgbClr val="0052BA"/>
              </a:solidFill>
              <a:latin typeface="+mn-lt"/>
            </a:endParaRPr>
          </a:p>
          <a:p>
            <a:pPr lvl="1" eaLnBrk="1" hangingPunct="1">
              <a:buFont typeface="Wingdings" pitchFamily="2" charset="2"/>
              <a:buChar char="q"/>
              <a:defRPr/>
            </a:pPr>
            <a:r>
              <a:rPr lang="en-GB" sz="2800" b="1" dirty="0" smtClean="0">
                <a:solidFill>
                  <a:srgbClr val="FF0000"/>
                </a:solidFill>
                <a:latin typeface="+mn-lt"/>
              </a:rPr>
              <a:t> 210 </a:t>
            </a:r>
            <a:r>
              <a:rPr lang="en-US" sz="2500" b="1" dirty="0" smtClean="0">
                <a:solidFill>
                  <a:srgbClr val="0052BA"/>
                </a:solidFill>
                <a:latin typeface="+mn-lt"/>
              </a:rPr>
              <a:t>NPPs</a:t>
            </a:r>
            <a:endParaRPr lang="en-GB" sz="2500" b="1" dirty="0" smtClean="0">
              <a:solidFill>
                <a:srgbClr val="0052BA"/>
              </a:solidFill>
              <a:latin typeface="+mn-lt"/>
            </a:endParaRPr>
          </a:p>
          <a:p>
            <a:pPr lvl="1" eaLnBrk="1" hangingPunct="1">
              <a:buFont typeface="Wingdings" pitchFamily="2" charset="2"/>
              <a:buChar char="q"/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5</a:t>
            </a:r>
            <a:r>
              <a:rPr lang="en-GB" sz="2800" b="1" dirty="0" smtClean="0">
                <a:solidFill>
                  <a:srgbClr val="FF0000"/>
                </a:solidFill>
                <a:latin typeface="+mn-lt"/>
              </a:rPr>
              <a:t>4</a:t>
            </a:r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0</a:t>
            </a:r>
            <a:r>
              <a:rPr lang="en-GB" sz="2800" b="1" dirty="0" smtClean="0">
                <a:solidFill>
                  <a:srgbClr val="CC9900"/>
                </a:solidFill>
                <a:latin typeface="+mn-lt"/>
              </a:rPr>
              <a:t> </a:t>
            </a:r>
            <a:r>
              <a:rPr lang="en-US" sz="2500" b="1" dirty="0" smtClean="0">
                <a:solidFill>
                  <a:srgbClr val="0052BA"/>
                </a:solidFill>
                <a:latin typeface="+mn-lt"/>
              </a:rPr>
              <a:t>Units </a:t>
            </a:r>
            <a:r>
              <a:rPr lang="ru-RU" sz="2500" b="1" dirty="0" smtClean="0">
                <a:solidFill>
                  <a:srgbClr val="0052BA"/>
                </a:solidFill>
                <a:latin typeface="+mn-lt"/>
              </a:rPr>
              <a:t>(</a:t>
            </a:r>
            <a:r>
              <a:rPr lang="en-US" sz="2500" b="1" dirty="0" smtClean="0">
                <a:solidFill>
                  <a:srgbClr val="0052BA"/>
                </a:solidFill>
                <a:latin typeface="+mn-lt"/>
              </a:rPr>
              <a:t>operating Units</a:t>
            </a:r>
            <a:r>
              <a:rPr lang="ru-RU" sz="2500" b="1" dirty="0" smtClean="0">
                <a:solidFill>
                  <a:srgbClr val="0052BA"/>
                </a:solidFill>
                <a:latin typeface="+mn-lt"/>
              </a:rPr>
              <a:t>, </a:t>
            </a:r>
            <a:r>
              <a:rPr lang="en-US" sz="2500" b="1" dirty="0" smtClean="0">
                <a:solidFill>
                  <a:srgbClr val="0052BA"/>
                </a:solidFill>
                <a:latin typeface="+mn-lt"/>
              </a:rPr>
              <a:t>Units under construction and decommissioning</a:t>
            </a:r>
            <a:r>
              <a:rPr lang="ru-RU" sz="2500" b="1" dirty="0" smtClean="0">
                <a:solidFill>
                  <a:srgbClr val="0052BA"/>
                </a:solidFill>
                <a:latin typeface="+mn-lt"/>
              </a:rPr>
              <a:t>)</a:t>
            </a:r>
            <a:endParaRPr lang="en-GB" sz="2500" b="1" dirty="0" smtClean="0">
              <a:solidFill>
                <a:srgbClr val="0052BA"/>
              </a:solidFill>
              <a:latin typeface="+mn-lt"/>
            </a:endParaRPr>
          </a:p>
          <a:p>
            <a:pPr marL="342900" lvl="0" indent="-342900">
              <a:spcBef>
                <a:spcPct val="20000"/>
              </a:spcBef>
              <a:buClr>
                <a:srgbClr val="0052BA"/>
              </a:buClr>
              <a:buSzPct val="75000"/>
              <a:buFont typeface="Wingdings" pitchFamily="2" charset="2"/>
              <a:buChar char="l"/>
              <a:defRPr/>
            </a:pPr>
            <a:endParaRPr lang="en-US" sz="2800" b="1" dirty="0" smtClean="0">
              <a:solidFill>
                <a:srgbClr val="FF0000"/>
              </a:solidFill>
            </a:endParaRPr>
          </a:p>
          <a:p>
            <a:pPr marL="342900" indent="-342900">
              <a:spcBef>
                <a:spcPct val="20000"/>
              </a:spcBef>
              <a:buClr>
                <a:srgbClr val="0052BA"/>
              </a:buClr>
              <a:buSzPct val="75000"/>
              <a:buFont typeface="Wingdings" pitchFamily="2" charset="2"/>
              <a:buChar char="l"/>
              <a:defRPr/>
            </a:pPr>
            <a:r>
              <a:rPr lang="en-US" sz="2800" b="1" dirty="0" smtClean="0">
                <a:solidFill>
                  <a:srgbClr val="0052BA"/>
                </a:solidFill>
              </a:rPr>
              <a:t>Nuclear industry changes</a:t>
            </a:r>
            <a:endParaRPr lang="en-GB" sz="2800" b="1" dirty="0" smtClean="0">
              <a:solidFill>
                <a:srgbClr val="0052BA"/>
              </a:solidFill>
            </a:endParaRPr>
          </a:p>
          <a:p>
            <a:pPr marL="742950" lvl="1" indent="-285750">
              <a:spcBef>
                <a:spcPct val="20000"/>
              </a:spcBef>
              <a:buClr>
                <a:srgbClr val="0052BA"/>
              </a:buClr>
              <a:buSzPct val="75000"/>
              <a:buFont typeface="Wingdings 3" pitchFamily="18" charset="2"/>
              <a:buChar char="Æ"/>
              <a:defRPr/>
            </a:pPr>
            <a:r>
              <a:rPr lang="ru-RU" sz="2800" b="1" dirty="0" smtClean="0">
                <a:solidFill>
                  <a:srgbClr val="FF0000"/>
                </a:solidFill>
              </a:rPr>
              <a:t>69</a:t>
            </a:r>
            <a:r>
              <a:rPr lang="en-GB" sz="2800" b="1" dirty="0" smtClean="0">
                <a:solidFill>
                  <a:srgbClr val="CC9900"/>
                </a:solidFill>
              </a:rPr>
              <a:t> </a:t>
            </a:r>
            <a:r>
              <a:rPr lang="en-US" sz="2800" b="1" dirty="0" smtClean="0">
                <a:solidFill>
                  <a:srgbClr val="CC9900"/>
                </a:solidFill>
              </a:rPr>
              <a:t>Units under construction </a:t>
            </a:r>
            <a:endParaRPr lang="en-GB" sz="2800" b="1" dirty="0" smtClean="0">
              <a:solidFill>
                <a:srgbClr val="CC9900"/>
              </a:solidFill>
            </a:endParaRPr>
          </a:p>
          <a:p>
            <a:pPr marL="742950" lvl="1" indent="-285750">
              <a:spcBef>
                <a:spcPct val="20000"/>
              </a:spcBef>
              <a:buClr>
                <a:srgbClr val="0052BA"/>
              </a:buClr>
              <a:buSzPct val="75000"/>
              <a:buFont typeface="Wingdings 3" pitchFamily="18" charset="2"/>
              <a:buChar char="Æ"/>
              <a:defRPr/>
            </a:pPr>
            <a:r>
              <a:rPr lang="en-US" sz="2800" b="1" dirty="0" smtClean="0">
                <a:solidFill>
                  <a:srgbClr val="CC9900"/>
                </a:solidFill>
              </a:rPr>
              <a:t>Over </a:t>
            </a:r>
            <a:r>
              <a:rPr lang="ru-RU" sz="2800" b="1" dirty="0" smtClean="0">
                <a:solidFill>
                  <a:srgbClr val="FF0000"/>
                </a:solidFill>
              </a:rPr>
              <a:t>5</a:t>
            </a:r>
            <a:r>
              <a:rPr lang="en-GB" sz="2800" b="1" dirty="0" smtClean="0">
                <a:solidFill>
                  <a:srgbClr val="FF0000"/>
                </a:solidFill>
              </a:rPr>
              <a:t>0</a:t>
            </a:r>
            <a:r>
              <a:rPr lang="ru-RU" sz="2800" b="1" dirty="0" smtClean="0">
                <a:solidFill>
                  <a:srgbClr val="CC9900"/>
                </a:solidFill>
              </a:rPr>
              <a:t> </a:t>
            </a:r>
            <a:r>
              <a:rPr lang="en-US" sz="2800" b="1" dirty="0" smtClean="0">
                <a:solidFill>
                  <a:srgbClr val="CC9900"/>
                </a:solidFill>
              </a:rPr>
              <a:t>nuclear entrants</a:t>
            </a:r>
          </a:p>
          <a:p>
            <a:pPr marL="342900" lvl="0" indent="-342900">
              <a:spcBef>
                <a:spcPct val="20000"/>
              </a:spcBef>
              <a:buClr>
                <a:srgbClr val="0052BA"/>
              </a:buClr>
              <a:buSzPct val="75000"/>
              <a:defRPr/>
            </a:pP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14313"/>
            <a:ext cx="8786812" cy="630237"/>
          </a:xfrm>
        </p:spPr>
        <p:txBody>
          <a:bodyPr/>
          <a:lstStyle/>
          <a:p>
            <a:pPr algn="ctr"/>
            <a:r>
              <a:rPr lang="en-US" sz="3600" dirty="0" smtClean="0"/>
              <a:t>WANO Moscow Center</a:t>
            </a:r>
          </a:p>
        </p:txBody>
      </p:sp>
      <p:sp>
        <p:nvSpPr>
          <p:cNvPr id="33795" name="Прямоугольник 3"/>
          <p:cNvSpPr>
            <a:spLocks noChangeArrowheads="1"/>
          </p:cNvSpPr>
          <p:nvPr/>
        </p:nvSpPr>
        <p:spPr bwMode="auto">
          <a:xfrm>
            <a:off x="457200" y="1557338"/>
            <a:ext cx="8429625" cy="3391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  <a:defRPr/>
            </a:pPr>
            <a:r>
              <a:rPr lang="en-US" altLang="ja-JP" sz="2800" b="1" dirty="0" smtClean="0">
                <a:solidFill>
                  <a:srgbClr val="0052BA"/>
                </a:solidFill>
              </a:rPr>
              <a:t>In </a:t>
            </a:r>
            <a:r>
              <a:rPr lang="ru-RU" altLang="ja-JP" sz="2800" b="1" dirty="0" smtClean="0">
                <a:solidFill>
                  <a:srgbClr val="0052BA"/>
                </a:solidFill>
              </a:rPr>
              <a:t>2013</a:t>
            </a:r>
            <a:r>
              <a:rPr lang="en-US" altLang="ja-JP" sz="2800" b="1" dirty="0" smtClean="0">
                <a:solidFill>
                  <a:srgbClr val="0052BA"/>
                </a:solidFill>
              </a:rPr>
              <a:t>, WANO Moscow Center had </a:t>
            </a:r>
            <a:r>
              <a:rPr lang="ru-RU" altLang="ja-JP" sz="2800" b="1" dirty="0" smtClean="0">
                <a:solidFill>
                  <a:srgbClr val="FF0000"/>
                </a:solidFill>
              </a:rPr>
              <a:t>71 </a:t>
            </a:r>
            <a:r>
              <a:rPr lang="en-US" altLang="ja-JP" sz="2800" b="1" dirty="0" smtClean="0">
                <a:solidFill>
                  <a:srgbClr val="0052BA"/>
                </a:solidFill>
              </a:rPr>
              <a:t>operating Units at </a:t>
            </a:r>
            <a:r>
              <a:rPr lang="en-US" altLang="ja-JP" sz="2800" b="1" dirty="0" smtClean="0">
                <a:solidFill>
                  <a:srgbClr val="FF0000"/>
                </a:solidFill>
              </a:rPr>
              <a:t>25</a:t>
            </a:r>
            <a:r>
              <a:rPr lang="en-US" altLang="ja-JP" sz="2800" b="1" dirty="0" smtClean="0">
                <a:solidFill>
                  <a:srgbClr val="0052BA"/>
                </a:solidFill>
              </a:rPr>
              <a:t> plants in </a:t>
            </a:r>
            <a:r>
              <a:rPr lang="en-US" altLang="ja-JP" sz="2800" b="1" dirty="0" smtClean="0">
                <a:solidFill>
                  <a:srgbClr val="FF0000"/>
                </a:solidFill>
              </a:rPr>
              <a:t>11</a:t>
            </a:r>
            <a:r>
              <a:rPr lang="en-US" altLang="ja-JP" sz="2800" b="1" dirty="0" smtClean="0">
                <a:solidFill>
                  <a:srgbClr val="0052BA"/>
                </a:solidFill>
              </a:rPr>
              <a:t> countries, with their total installed electrical power being over </a:t>
            </a:r>
          </a:p>
          <a:p>
            <a:pPr algn="ctr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  <a:defRPr/>
            </a:pPr>
            <a:r>
              <a:rPr lang="en-GB" sz="2800" b="1" dirty="0" smtClean="0">
                <a:solidFill>
                  <a:srgbClr val="FF0000"/>
                </a:solidFill>
              </a:rPr>
              <a:t>5</a:t>
            </a:r>
            <a:r>
              <a:rPr lang="ru-RU" sz="2800" b="1" dirty="0" smtClean="0">
                <a:solidFill>
                  <a:srgbClr val="FF0000"/>
                </a:solidFill>
              </a:rPr>
              <a:t>0 </a:t>
            </a:r>
            <a:r>
              <a:rPr lang="en-US" sz="2800" b="1" dirty="0" err="1" smtClean="0">
                <a:solidFill>
                  <a:srgbClr val="0052BA"/>
                </a:solidFill>
              </a:rPr>
              <a:t>GWe</a:t>
            </a:r>
            <a:r>
              <a:rPr lang="en-US" altLang="ja-JP" sz="2800" b="1" dirty="0" smtClean="0">
                <a:solidFill>
                  <a:srgbClr val="0052BA"/>
                </a:solidFill>
              </a:rPr>
              <a:t>. </a:t>
            </a:r>
          </a:p>
          <a:p>
            <a:pPr algn="ctr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  <a:defRPr/>
            </a:pPr>
            <a:endParaRPr lang="en-US" altLang="ja-JP" sz="2400" dirty="0">
              <a:solidFill>
                <a:srgbClr val="0033CC"/>
              </a:solidFill>
              <a:latin typeface="+mj-lt"/>
              <a:ea typeface="MS PGothic" pitchFamily="34" charset="-128"/>
            </a:endParaRPr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53200" y="6400800"/>
            <a:ext cx="2133600" cy="320675"/>
          </a:xfrm>
          <a:noFill/>
        </p:spPr>
        <p:txBody>
          <a:bodyPr/>
          <a:lstStyle/>
          <a:p>
            <a:fld id="{A9062A26-F26C-4BA7-857E-A0D59633DC72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75" y="165100"/>
            <a:ext cx="8331200" cy="609600"/>
          </a:xfrm>
          <a:effectLst>
            <a:outerShdw dist="38100" dir="2700000" algn="tl" rotWithShape="0">
              <a:srgbClr val="000000">
                <a:alpha val="39998"/>
              </a:srgbClr>
            </a:outerShdw>
          </a:effectLst>
        </p:spPr>
        <p:txBody>
          <a:bodyPr anchor="b"/>
          <a:lstStyle/>
          <a:p>
            <a:pPr algn="ctr" eaLnBrk="1" hangingPunct="1"/>
            <a:r>
              <a:rPr lang="ru-RU" sz="3600" dirty="0" smtClean="0"/>
              <a:t>Московский центр ВАО АЭС</a:t>
            </a:r>
            <a:r>
              <a:rPr lang="en-US" sz="3600" dirty="0" smtClean="0"/>
              <a:t> </a:t>
            </a:r>
            <a:br>
              <a:rPr lang="en-US" sz="3600" dirty="0" smtClean="0"/>
            </a:br>
            <a:r>
              <a:rPr lang="en-US" altLang="ja-JP" sz="1800" dirty="0" smtClean="0">
                <a:ea typeface="ＭＳ Ｐゴシック" charset="-128"/>
              </a:rPr>
              <a:t>WANO Moscow Centre</a:t>
            </a:r>
            <a:endParaRPr lang="ru-RU" sz="1800" dirty="0" smtClean="0"/>
          </a:p>
        </p:txBody>
      </p:sp>
      <p:sp>
        <p:nvSpPr>
          <p:cNvPr id="11267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36D970B-AD05-4E6C-BB21-C8B32748058D}" type="slidenum">
              <a:rPr lang="en-US" smtClean="0"/>
              <a:pPr/>
              <a:t>23</a:t>
            </a:fld>
            <a:endParaRPr lang="en-US" smtClean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271118" y="942974"/>
          <a:ext cx="8539507" cy="61002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7510"/>
                <a:gridCol w="1968875"/>
                <a:gridCol w="2903122"/>
              </a:tblGrid>
              <a:tr h="829538">
                <a:tc>
                  <a:txBody>
                    <a:bodyPr/>
                    <a:lstStyle/>
                    <a:p>
                      <a:pPr algn="ctr"/>
                      <a:r>
                        <a:rPr lang="ru-RU" sz="1600" b="1" baseline="0" dirty="0" smtClean="0">
                          <a:solidFill>
                            <a:srgbClr val="0033CC"/>
                          </a:solidFill>
                        </a:rPr>
                        <a:t>Страна</a:t>
                      </a:r>
                      <a:endParaRPr lang="en-US" sz="1600" b="1" baseline="0" dirty="0" smtClean="0">
                        <a:solidFill>
                          <a:srgbClr val="0033CC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</a:rPr>
                        <a:t>Country</a:t>
                      </a:r>
                      <a:endParaRPr lang="ru-RU" sz="1600" b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sz="1600" b="1" baseline="0" dirty="0">
                        <a:solidFill>
                          <a:srgbClr val="0033CC"/>
                        </a:solidFill>
                      </a:endParaRPr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baseline="0" dirty="0" smtClean="0">
                          <a:solidFill>
                            <a:srgbClr val="0033CC"/>
                          </a:solidFill>
                        </a:rPr>
                        <a:t>Кол-во </a:t>
                      </a:r>
                      <a:r>
                        <a:rPr lang="ru-RU" sz="1600" b="1" baseline="0" dirty="0" err="1" smtClean="0">
                          <a:solidFill>
                            <a:srgbClr val="0033CC"/>
                          </a:solidFill>
                        </a:rPr>
                        <a:t>эн</a:t>
                      </a:r>
                      <a:r>
                        <a:rPr lang="ru-RU" sz="1600" b="1" baseline="0" dirty="0" smtClean="0">
                          <a:solidFill>
                            <a:srgbClr val="0033CC"/>
                          </a:solidFill>
                        </a:rPr>
                        <a:t>.</a:t>
                      </a:r>
                      <a:r>
                        <a:rPr lang="en-US" sz="1600" b="1" baseline="0" dirty="0" smtClean="0">
                          <a:solidFill>
                            <a:srgbClr val="0033CC"/>
                          </a:solidFill>
                        </a:rPr>
                        <a:t>/</a:t>
                      </a:r>
                      <a:r>
                        <a:rPr lang="ru-RU" sz="1600" b="1" baseline="0" dirty="0" err="1" smtClean="0">
                          <a:solidFill>
                            <a:srgbClr val="0033CC"/>
                          </a:solidFill>
                        </a:rPr>
                        <a:t>бл</a:t>
                      </a:r>
                      <a:r>
                        <a:rPr lang="en-US" sz="1600" b="1" baseline="0" dirty="0" smtClean="0">
                          <a:solidFill>
                            <a:srgbClr val="0033CC"/>
                          </a:solidFill>
                        </a:rPr>
                        <a:t>.</a:t>
                      </a:r>
                      <a:r>
                        <a:rPr lang="ru-RU" sz="1600" b="1" baseline="0" dirty="0" smtClean="0">
                          <a:solidFill>
                            <a:srgbClr val="0033CC"/>
                          </a:solidFill>
                        </a:rPr>
                        <a:t> в </a:t>
                      </a:r>
                      <a:r>
                        <a:rPr lang="ru-RU" sz="1600" b="1" baseline="0" dirty="0" err="1" smtClean="0">
                          <a:solidFill>
                            <a:srgbClr val="0033CC"/>
                          </a:solidFill>
                        </a:rPr>
                        <a:t>экспл</a:t>
                      </a:r>
                      <a:r>
                        <a:rPr lang="ru-RU" sz="1600" b="1" baseline="0" dirty="0" smtClean="0">
                          <a:solidFill>
                            <a:srgbClr val="0033CC"/>
                          </a:solidFill>
                        </a:rPr>
                        <a:t>.</a:t>
                      </a:r>
                      <a:endParaRPr lang="en-US" sz="1600" b="1" baseline="0" dirty="0" smtClean="0">
                        <a:solidFill>
                          <a:srgbClr val="0033CC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Operating Units</a:t>
                      </a:r>
                      <a:endParaRPr lang="ru-RU" sz="1600" b="1" baseline="0" dirty="0">
                        <a:solidFill>
                          <a:srgbClr val="0033CC"/>
                        </a:solidFill>
                      </a:endParaRPr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baseline="0" dirty="0" smtClean="0">
                          <a:solidFill>
                            <a:srgbClr val="0033CC"/>
                          </a:solidFill>
                        </a:rPr>
                        <a:t>Кол-во станций</a:t>
                      </a:r>
                    </a:p>
                    <a:p>
                      <a:pPr algn="ctr"/>
                      <a:r>
                        <a:rPr lang="ru-RU" sz="1600" b="1" baseline="0" dirty="0" smtClean="0">
                          <a:solidFill>
                            <a:srgbClr val="0033CC"/>
                          </a:solidFill>
                        </a:rPr>
                        <a:t>в </a:t>
                      </a:r>
                      <a:r>
                        <a:rPr lang="ru-RU" sz="1600" b="1" baseline="0" dirty="0" err="1" smtClean="0">
                          <a:solidFill>
                            <a:srgbClr val="0033CC"/>
                          </a:solidFill>
                        </a:rPr>
                        <a:t>экспл</a:t>
                      </a:r>
                      <a:r>
                        <a:rPr lang="ru-RU" sz="1600" b="1" baseline="0" dirty="0" smtClean="0">
                          <a:solidFill>
                            <a:srgbClr val="0033CC"/>
                          </a:solidFill>
                        </a:rPr>
                        <a:t>.</a:t>
                      </a:r>
                      <a:endParaRPr lang="en-US" sz="1600" b="1" baseline="0" dirty="0" smtClean="0">
                        <a:solidFill>
                          <a:srgbClr val="0033CC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Operating plants</a:t>
                      </a:r>
                      <a:endParaRPr lang="ru-RU" sz="1600" b="1" baseline="0" dirty="0">
                        <a:solidFill>
                          <a:srgbClr val="0033CC"/>
                        </a:solidFill>
                      </a:endParaRPr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3934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 smtClean="0"/>
                        <a:t>Армения</a:t>
                      </a:r>
                      <a:r>
                        <a:rPr lang="en-US" sz="1050" b="1" dirty="0" smtClean="0"/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baseline="0" dirty="0" smtClean="0">
                          <a:solidFill>
                            <a:schemeClr val="tx1"/>
                          </a:solidFill>
                        </a:rPr>
                        <a:t>Armenia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1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1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3934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 smtClean="0"/>
                        <a:t>Болгария</a:t>
                      </a:r>
                      <a:r>
                        <a:rPr lang="en-US" sz="1050" b="1" dirty="0" smtClean="0"/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baseline="0" dirty="0" smtClean="0">
                          <a:solidFill>
                            <a:schemeClr val="tx1"/>
                          </a:solidFill>
                        </a:rPr>
                        <a:t>Bulgaria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2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1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3934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 smtClean="0"/>
                        <a:t>Венгрия</a:t>
                      </a:r>
                      <a:endParaRPr lang="en-US" sz="105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baseline="0" dirty="0" smtClean="0">
                          <a:solidFill>
                            <a:schemeClr val="tx1"/>
                          </a:solidFill>
                        </a:rPr>
                        <a:t>Hungary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4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1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3934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 smtClean="0"/>
                        <a:t>Индия</a:t>
                      </a:r>
                      <a:endParaRPr lang="en-US" sz="105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baseline="0" dirty="0" smtClean="0">
                          <a:solidFill>
                            <a:schemeClr val="tx1"/>
                          </a:solidFill>
                        </a:rPr>
                        <a:t>India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1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1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3934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 smtClean="0"/>
                        <a:t>Иран</a:t>
                      </a:r>
                      <a:endParaRPr lang="en-US" sz="105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baseline="0" dirty="0" smtClean="0">
                          <a:solidFill>
                            <a:schemeClr val="tx1"/>
                          </a:solidFill>
                        </a:rPr>
                        <a:t>Iran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1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1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3934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 smtClean="0"/>
                        <a:t>Китай</a:t>
                      </a:r>
                      <a:endParaRPr lang="ru-RU" sz="1050" b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baseline="0" dirty="0" smtClean="0">
                          <a:solidFill>
                            <a:schemeClr val="tx1"/>
                          </a:solidFill>
                        </a:rPr>
                        <a:t>China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2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1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393459">
                <a:tc>
                  <a:txBody>
                    <a:bodyPr/>
                    <a:lstStyle/>
                    <a:p>
                      <a:r>
                        <a:rPr lang="ru-RU" sz="1050" b="1" dirty="0" smtClean="0"/>
                        <a:t>Россия</a:t>
                      </a:r>
                      <a:endParaRPr lang="en-US" sz="105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baseline="0" dirty="0" smtClean="0">
                          <a:solidFill>
                            <a:schemeClr val="tx1"/>
                          </a:solidFill>
                        </a:rPr>
                        <a:t>Russia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33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10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3934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 smtClean="0"/>
                        <a:t>Словакия</a:t>
                      </a:r>
                      <a:endParaRPr lang="ru-RU" sz="1050" b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baseline="0" dirty="0" smtClean="0">
                          <a:solidFill>
                            <a:schemeClr val="tx1"/>
                          </a:solidFill>
                        </a:rPr>
                        <a:t>Slovakia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4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2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393459">
                <a:tc>
                  <a:txBody>
                    <a:bodyPr/>
                    <a:lstStyle/>
                    <a:p>
                      <a:r>
                        <a:rPr lang="ru-RU" sz="1050" b="1" dirty="0" smtClean="0"/>
                        <a:t>Украина</a:t>
                      </a:r>
                      <a:endParaRPr lang="en-US" sz="105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baseline="0" dirty="0" smtClean="0">
                          <a:solidFill>
                            <a:schemeClr val="tx1"/>
                          </a:solidFill>
                        </a:rPr>
                        <a:t>Ukraine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15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4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393459">
                <a:tc>
                  <a:txBody>
                    <a:bodyPr/>
                    <a:lstStyle/>
                    <a:p>
                      <a:r>
                        <a:rPr lang="ru-RU" sz="1050" b="1" dirty="0" smtClean="0"/>
                        <a:t>Финляндия</a:t>
                      </a:r>
                      <a:endParaRPr lang="en-US" sz="105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baseline="0" dirty="0" smtClean="0">
                          <a:solidFill>
                            <a:schemeClr val="tx1"/>
                          </a:solidFill>
                        </a:rPr>
                        <a:t>Finland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2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1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3934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 smtClean="0"/>
                        <a:t>Чехия</a:t>
                      </a:r>
                      <a:endParaRPr lang="en-US" sz="105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baseline="0" dirty="0" smtClean="0">
                          <a:solidFill>
                            <a:schemeClr val="tx1"/>
                          </a:solidFill>
                        </a:rPr>
                        <a:t>Czech Republic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6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2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393459">
                <a:tc>
                  <a:txBody>
                    <a:bodyPr/>
                    <a:lstStyle/>
                    <a:p>
                      <a:r>
                        <a:rPr lang="ru-RU" sz="1050" b="1" dirty="0" smtClean="0"/>
                        <a:t>Литва</a:t>
                      </a:r>
                      <a:endParaRPr lang="en-US" sz="1050" b="1" dirty="0" smtClean="0"/>
                    </a:p>
                    <a:p>
                      <a:r>
                        <a:rPr lang="en-US" sz="1050" b="1" dirty="0" smtClean="0"/>
                        <a:t>Lithuania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-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/>
                        <a:t>-</a:t>
                      </a:r>
                      <a:endParaRPr lang="ru-RU" sz="1050" b="1" dirty="0"/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332825">
                <a:tc>
                  <a:txBody>
                    <a:bodyPr/>
                    <a:lstStyle/>
                    <a:p>
                      <a:r>
                        <a:rPr lang="ru-RU" sz="1050" b="1" dirty="0" smtClean="0">
                          <a:solidFill>
                            <a:srgbClr val="FF0000"/>
                          </a:solidFill>
                        </a:rPr>
                        <a:t>Всего</a:t>
                      </a:r>
                      <a:endParaRPr lang="ru-RU" sz="1050" b="1" dirty="0">
                        <a:solidFill>
                          <a:srgbClr val="FF0000"/>
                        </a:solidFill>
                      </a:endParaRPr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solidFill>
                            <a:srgbClr val="FF0000"/>
                          </a:solidFill>
                        </a:rPr>
                        <a:t>71</a:t>
                      </a:r>
                      <a:endParaRPr lang="ru-RU" sz="1050" b="1" dirty="0">
                        <a:solidFill>
                          <a:srgbClr val="FF0000"/>
                        </a:solidFill>
                      </a:endParaRPr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solidFill>
                            <a:srgbClr val="FF0000"/>
                          </a:solidFill>
                        </a:rPr>
                        <a:t>25</a:t>
                      </a:r>
                      <a:endParaRPr lang="ru-RU" sz="1050" b="1" dirty="0">
                        <a:solidFill>
                          <a:srgbClr val="FF0000"/>
                        </a:solidFill>
                      </a:endParaRPr>
                    </a:p>
                  </a:txBody>
                  <a:tcPr marT="45725" marB="45725"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75" y="165100"/>
            <a:ext cx="8331200" cy="609600"/>
          </a:xfrm>
          <a:effectLst>
            <a:outerShdw dist="38100" dir="2700000" algn="tl" rotWithShape="0">
              <a:srgbClr val="000000">
                <a:alpha val="39998"/>
              </a:srgbClr>
            </a:outerShdw>
          </a:effectLst>
        </p:spPr>
        <p:txBody>
          <a:bodyPr anchor="b"/>
          <a:lstStyle/>
          <a:p>
            <a:pPr algn="ctr" eaLnBrk="1" hangingPunct="1"/>
            <a:r>
              <a:rPr lang="ru-RU" altLang="ja-JP" sz="3600" dirty="0" smtClean="0"/>
              <a:t>Строящиеся АЭС в </a:t>
            </a:r>
            <a:r>
              <a:rPr lang="ru-RU" altLang="ja-JP" sz="3600" dirty="0" smtClean="0"/>
              <a:t>мире</a:t>
            </a:r>
            <a:endParaRPr lang="en-GB" altLang="ja-JP" sz="3600" dirty="0" smtClean="0">
              <a:ea typeface="ＭＳ Ｐゴシック" pitchFamily="34" charset="-128"/>
            </a:endParaRPr>
          </a:p>
        </p:txBody>
      </p:sp>
      <p:sp>
        <p:nvSpPr>
          <p:cNvPr id="9219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460DFE5-156F-4374-AB42-896D52C31CEC}" type="slidenum">
              <a:rPr lang="en-US" smtClean="0"/>
              <a:pPr/>
              <a:t>24</a:t>
            </a:fld>
            <a:endParaRPr lang="en-US" smtClean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71450" y="943655"/>
          <a:ext cx="4924425" cy="5493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8275"/>
                <a:gridCol w="2026150"/>
              </a:tblGrid>
              <a:tr h="45781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Country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Units</a:t>
                      </a:r>
                      <a:endParaRPr lang="ru-RU" sz="2000" b="1" dirty="0"/>
                    </a:p>
                  </a:txBody>
                  <a:tcPr/>
                </a:tc>
              </a:tr>
              <a:tr h="45781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China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28</a:t>
                      </a:r>
                      <a:endParaRPr lang="ru-RU" sz="2000" b="1" dirty="0"/>
                    </a:p>
                  </a:txBody>
                  <a:tcPr/>
                </a:tc>
              </a:tr>
              <a:tr h="45781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Russia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10</a:t>
                      </a:r>
                      <a:endParaRPr lang="ru-RU" sz="2000" b="1" dirty="0"/>
                    </a:p>
                  </a:txBody>
                  <a:tcPr/>
                </a:tc>
              </a:tr>
              <a:tr h="45781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India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6</a:t>
                      </a:r>
                      <a:endParaRPr lang="ru-RU" sz="2000" b="1" dirty="0"/>
                    </a:p>
                  </a:txBody>
                  <a:tcPr/>
                </a:tc>
              </a:tr>
              <a:tr h="45781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The Republic of Korea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5</a:t>
                      </a:r>
                      <a:endParaRPr lang="ru-RU" sz="2000" b="1" dirty="0"/>
                    </a:p>
                  </a:txBody>
                  <a:tcPr/>
                </a:tc>
              </a:tr>
              <a:tr h="45781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USA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5</a:t>
                      </a:r>
                      <a:endParaRPr lang="ru-RU" sz="2000" b="1" dirty="0"/>
                    </a:p>
                  </a:txBody>
                  <a:tcPr/>
                </a:tc>
              </a:tr>
              <a:tr h="45781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Japan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</a:t>
                      </a:r>
                      <a:endParaRPr lang="ru-RU" sz="2000" b="1" dirty="0"/>
                    </a:p>
                  </a:txBody>
                  <a:tcPr/>
                </a:tc>
              </a:tr>
              <a:tr h="45781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Pakistan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</a:t>
                      </a:r>
                      <a:endParaRPr lang="ru-RU" sz="2000" b="1" dirty="0"/>
                    </a:p>
                  </a:txBody>
                  <a:tcPr/>
                </a:tc>
              </a:tr>
              <a:tr h="45781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Slovakia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</a:t>
                      </a:r>
                      <a:endParaRPr lang="ru-RU" sz="2000" b="1" dirty="0"/>
                    </a:p>
                  </a:txBody>
                  <a:tcPr/>
                </a:tc>
              </a:tr>
              <a:tr h="45781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United Arab Emirates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</a:t>
                      </a:r>
                      <a:endParaRPr lang="ru-RU" sz="2000" b="1" dirty="0"/>
                    </a:p>
                  </a:txBody>
                  <a:tcPr/>
                </a:tc>
              </a:tr>
              <a:tr h="45781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Other countries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7</a:t>
                      </a:r>
                      <a:endParaRPr lang="ru-RU" sz="2000" b="1" dirty="0"/>
                    </a:p>
                  </a:txBody>
                  <a:tcPr/>
                </a:tc>
              </a:tr>
              <a:tr h="457810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Total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69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Стрелка вправо 6"/>
          <p:cNvSpPr/>
          <p:nvPr/>
        </p:nvSpPr>
        <p:spPr>
          <a:xfrm flipV="1">
            <a:off x="5086960" y="3190951"/>
            <a:ext cx="555955" cy="1335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629275" y="1157275"/>
            <a:ext cx="3324225" cy="43672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 WANO–MC Units under construction in 2013: 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52BA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8163" marR="0" lvl="0" indent="-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Akademik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Lomonosov-1&amp;2 </a:t>
            </a:r>
          </a:p>
          <a:p>
            <a:pPr marL="538163" marR="0" lvl="0" indent="-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Beloyarsk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NPP-4</a:t>
            </a:r>
          </a:p>
          <a:p>
            <a:pPr marL="538163" marR="0" lvl="0" indent="-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Baltic NPP-1</a:t>
            </a:r>
          </a:p>
          <a:p>
            <a:pPr marL="538163" marR="0" lvl="0" indent="-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Leningrad NPP-2-1</a:t>
            </a:r>
          </a:p>
          <a:p>
            <a:pPr marL="538163" marR="0" lvl="0" indent="-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Leningrad NPP-2-2</a:t>
            </a:r>
          </a:p>
          <a:p>
            <a:pPr marL="538163" marR="0" lvl="0" indent="-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Mochovce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NPP-3, 4</a:t>
            </a:r>
          </a:p>
          <a:p>
            <a:pPr marL="538163" marR="0" lvl="0" indent="-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Novovoronezh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NPP-2-1</a:t>
            </a:r>
          </a:p>
          <a:p>
            <a:pPr marL="538163" marR="0" lvl="0" indent="-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Novovoronezh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NPP-2-2</a:t>
            </a:r>
          </a:p>
          <a:p>
            <a:pPr marL="538163" marR="0" lvl="0" indent="-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Rostov NPP-3, 4</a:t>
            </a:r>
          </a:p>
          <a:p>
            <a:pPr marL="538163" marR="0" lvl="0" indent="-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Tianwan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52B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NPP-3, 4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52BA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52BA"/>
              </a:buClr>
              <a:buSzPct val="75000"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42900" marR="0" lvl="0" indent="-4320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en-US" sz="2200" b="1" i="0" u="none" strike="noStrike" kern="0" cap="none" spc="0" normalizeH="0" baseline="0" noProof="0" dirty="0" smtClean="0">
              <a:ln>
                <a:noFill/>
              </a:ln>
              <a:solidFill>
                <a:srgbClr val="0052BA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5000"/>
              <a:buFont typeface="Wingdings" pitchFamily="2" charset="2"/>
              <a:buChar char="Ø"/>
              <a:tabLst/>
              <a:defRPr/>
            </a:pPr>
            <a:endParaRPr kumimoji="0" lang="en-US" sz="2200" b="1" i="0" u="none" strike="noStrike" kern="0" cap="none" spc="0" normalizeH="0" baseline="0" noProof="0" dirty="0" smtClean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en-US" sz="2200" b="1" i="0" u="none" strike="noStrike" kern="0" cap="none" spc="0" normalizeH="0" baseline="0" noProof="0" dirty="0" smtClean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866775" y="209550"/>
            <a:ext cx="7848600" cy="609600"/>
          </a:xfrm>
        </p:spPr>
        <p:txBody>
          <a:bodyPr/>
          <a:lstStyle/>
          <a:p>
            <a:pPr algn="ctr"/>
            <a:r>
              <a:rPr lang="en-US" smtClean="0"/>
              <a:t>DEVELOPMENT</a:t>
            </a:r>
            <a:endParaRPr lang="ru-RU" smtClean="0">
              <a:solidFill>
                <a:srgbClr val="FFFF00"/>
              </a:solidFill>
            </a:endParaRPr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0EF8FAD-B8BA-4126-A765-E82B7CDCB93E}" type="slidenum">
              <a:rPr lang="en-US" smtClean="0"/>
              <a:pPr>
                <a:defRPr/>
              </a:pPr>
              <a:t>25</a:t>
            </a:fld>
            <a:endParaRPr lang="en-US" smtClean="0"/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>
          <a:xfrm>
            <a:off x="0" y="936625"/>
            <a:ext cx="9144000" cy="59213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000" b="1" smtClean="0">
                <a:solidFill>
                  <a:srgbClr val="FF0000"/>
                </a:solidFill>
              </a:rPr>
              <a:t>Задачи развития: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b="1" smtClean="0">
                <a:solidFill>
                  <a:srgbClr val="FF0000"/>
                </a:solidFill>
              </a:rPr>
              <a:t>Development tasks</a:t>
            </a:r>
            <a:r>
              <a:rPr lang="ru-RU" sz="2000" b="1" smtClean="0">
                <a:solidFill>
                  <a:srgbClr val="FF0000"/>
                </a:solidFill>
              </a:rPr>
              <a:t>: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000" smtClean="0"/>
              <a:t> </a:t>
            </a:r>
            <a:r>
              <a:rPr lang="ru-RU" sz="2000" b="1" smtClean="0">
                <a:solidFill>
                  <a:srgbClr val="0033CC"/>
                </a:solidFill>
              </a:rPr>
              <a:t>5  рекомендаций и 12 проектов  Пост-Фукусимской комиссии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smtClean="0">
                <a:solidFill>
                  <a:srgbClr val="FFFF00"/>
                </a:solidFill>
              </a:rPr>
              <a:t>      </a:t>
            </a:r>
            <a:r>
              <a:rPr lang="ru-RU" sz="2000" smtClean="0">
                <a:solidFill>
                  <a:srgbClr val="FF9900"/>
                </a:solidFill>
              </a:rPr>
              <a:t>5 </a:t>
            </a:r>
            <a:r>
              <a:rPr lang="en-US" sz="2000" smtClean="0">
                <a:solidFill>
                  <a:srgbClr val="FF9900"/>
                </a:solidFill>
              </a:rPr>
              <a:t>recommendations and</a:t>
            </a:r>
            <a:r>
              <a:rPr lang="ru-RU" sz="2000" smtClean="0">
                <a:solidFill>
                  <a:srgbClr val="FF9900"/>
                </a:solidFill>
              </a:rPr>
              <a:t> 12 </a:t>
            </a:r>
            <a:r>
              <a:rPr lang="en-US" sz="2000" smtClean="0">
                <a:solidFill>
                  <a:srgbClr val="FF9900"/>
                </a:solidFill>
              </a:rPr>
              <a:t>projects of Post-Fukushima Commission</a:t>
            </a:r>
            <a:endParaRPr lang="ru-RU" sz="2000" smtClean="0">
              <a:solidFill>
                <a:srgbClr val="FF9900"/>
              </a:solidFill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000" b="1" smtClean="0">
                <a:solidFill>
                  <a:srgbClr val="0033CC"/>
                </a:solidFill>
              </a:rPr>
              <a:t>Рекомендации проверок Региональных Центров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smtClean="0">
                <a:solidFill>
                  <a:srgbClr val="FFFF00"/>
                </a:solidFill>
              </a:rPr>
              <a:t>     </a:t>
            </a:r>
            <a:r>
              <a:rPr lang="en-US" sz="2000" smtClean="0">
                <a:solidFill>
                  <a:srgbClr val="FF9900"/>
                </a:solidFill>
              </a:rPr>
              <a:t>Guidelines in view of Regional Centers reviews results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000" b="1" smtClean="0">
                <a:solidFill>
                  <a:srgbClr val="0033CC"/>
                </a:solidFill>
              </a:rPr>
              <a:t>Эффективное взаимодействие с АЭС, деятельность Представительств ВАО МЦ на площадках</a:t>
            </a:r>
            <a:endParaRPr lang="en-US" sz="2000" b="1" smtClean="0">
              <a:solidFill>
                <a:srgbClr val="0033CC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000" smtClean="0">
                <a:solidFill>
                  <a:srgbClr val="FFFF00"/>
                </a:solidFill>
              </a:rPr>
              <a:t>     </a:t>
            </a:r>
            <a:r>
              <a:rPr lang="en-US" sz="2000" smtClean="0">
                <a:solidFill>
                  <a:srgbClr val="FF9900"/>
                </a:solidFill>
              </a:rPr>
              <a:t>Effective</a:t>
            </a:r>
            <a:r>
              <a:rPr lang="ru-RU" sz="2000" smtClean="0">
                <a:solidFill>
                  <a:srgbClr val="FF9900"/>
                </a:solidFill>
              </a:rPr>
              <a:t> </a:t>
            </a:r>
            <a:r>
              <a:rPr lang="en-US" sz="2000" smtClean="0">
                <a:solidFill>
                  <a:srgbClr val="FF9900"/>
                </a:solidFill>
              </a:rPr>
              <a:t>cooperation with NPPs</a:t>
            </a:r>
            <a:r>
              <a:rPr lang="ru-RU" sz="2000" smtClean="0">
                <a:solidFill>
                  <a:srgbClr val="FF9900"/>
                </a:solidFill>
              </a:rPr>
              <a:t>,</a:t>
            </a:r>
            <a:r>
              <a:rPr lang="en-US" sz="2000" smtClean="0">
                <a:solidFill>
                  <a:srgbClr val="FF9900"/>
                </a:solidFill>
              </a:rPr>
              <a:t> on-site activities of WANO MC Representatives</a:t>
            </a:r>
            <a:endParaRPr lang="ru-RU" sz="2000" smtClean="0">
              <a:solidFill>
                <a:srgbClr val="FF9900"/>
              </a:solidFill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000" smtClean="0">
                <a:solidFill>
                  <a:srgbClr val="0033CC"/>
                </a:solidFill>
              </a:rPr>
              <a:t>Региональный кризисный центр ВАО МЦ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smtClean="0">
                <a:solidFill>
                  <a:srgbClr val="FFFF00"/>
                </a:solidFill>
              </a:rPr>
              <a:t>     </a:t>
            </a:r>
            <a:r>
              <a:rPr lang="en-US" sz="2000" smtClean="0">
                <a:solidFill>
                  <a:srgbClr val="FF9900"/>
                </a:solidFill>
              </a:rPr>
              <a:t>WANO MC Regional E</a:t>
            </a:r>
            <a:r>
              <a:rPr lang="ru-RU" sz="2000" smtClean="0">
                <a:solidFill>
                  <a:srgbClr val="FF9900"/>
                </a:solidFill>
              </a:rPr>
              <a:t>mergency </a:t>
            </a:r>
            <a:r>
              <a:rPr lang="en-US" sz="2000" smtClean="0">
                <a:solidFill>
                  <a:srgbClr val="FF9900"/>
                </a:solidFill>
              </a:rPr>
              <a:t>R</a:t>
            </a:r>
            <a:r>
              <a:rPr lang="ru-RU" sz="2000" smtClean="0">
                <a:solidFill>
                  <a:srgbClr val="FF9900"/>
                </a:solidFill>
              </a:rPr>
              <a:t>esponse </a:t>
            </a:r>
            <a:r>
              <a:rPr lang="en-US" sz="2000" smtClean="0">
                <a:solidFill>
                  <a:srgbClr val="FF9900"/>
                </a:solidFill>
              </a:rPr>
              <a:t>C</a:t>
            </a:r>
            <a:r>
              <a:rPr lang="ru-RU" sz="2000" smtClean="0">
                <a:solidFill>
                  <a:srgbClr val="FF9900"/>
                </a:solidFill>
              </a:rPr>
              <a:t>enter</a:t>
            </a:r>
            <a:endParaRPr lang="en-US" sz="2000" smtClean="0">
              <a:solidFill>
                <a:srgbClr val="FF99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000" b="1" smtClean="0">
                <a:solidFill>
                  <a:srgbClr val="0033CC"/>
                </a:solidFill>
              </a:rPr>
              <a:t>Новые члены ВАО МЦ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smtClean="0">
                <a:solidFill>
                  <a:srgbClr val="FFFF00"/>
                </a:solidFill>
              </a:rPr>
              <a:t>     </a:t>
            </a:r>
            <a:r>
              <a:rPr lang="en-US" sz="2000" smtClean="0">
                <a:solidFill>
                  <a:srgbClr val="FF9900"/>
                </a:solidFill>
              </a:rPr>
              <a:t>New members of WANO MC</a:t>
            </a:r>
            <a:endParaRPr lang="ru-RU" sz="2000" smtClean="0">
              <a:solidFill>
                <a:srgbClr val="FF9900"/>
              </a:solidFill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2000" b="1" smtClean="0">
                <a:solidFill>
                  <a:srgbClr val="0033CC"/>
                </a:solidFill>
              </a:rPr>
              <a:t>Молодежное движение ВАО АЭС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smtClean="0">
                <a:solidFill>
                  <a:srgbClr val="FFFF00"/>
                </a:solidFill>
              </a:rPr>
              <a:t>     </a:t>
            </a:r>
            <a:r>
              <a:rPr lang="en-US" sz="2000" smtClean="0">
                <a:solidFill>
                  <a:srgbClr val="FF9900"/>
                </a:solidFill>
              </a:rPr>
              <a:t>WANO MC Youth Movement</a:t>
            </a:r>
            <a:br>
              <a:rPr lang="en-US" sz="2000" smtClean="0">
                <a:solidFill>
                  <a:srgbClr val="FF9900"/>
                </a:solidFill>
              </a:rPr>
            </a:br>
            <a:endParaRPr lang="ru-RU" sz="2000" smtClean="0">
              <a:solidFill>
                <a:srgbClr val="FF99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ru-RU" sz="2000" smtClean="0"/>
          </a:p>
          <a:p>
            <a:pPr eaLnBrk="1" hangingPunct="1">
              <a:buFont typeface="Wingdings" pitchFamily="2" charset="2"/>
              <a:buNone/>
            </a:pPr>
            <a:endParaRPr lang="ru-RU" sz="2000" smtClean="0"/>
          </a:p>
          <a:p>
            <a:pPr eaLnBrk="1" hangingPunct="1">
              <a:buFont typeface="Wingdings" pitchFamily="2" charset="2"/>
              <a:buNone/>
            </a:pPr>
            <a:r>
              <a:rPr lang="ru-RU" sz="2000" smtClean="0"/>
              <a:t>                      </a:t>
            </a:r>
          </a:p>
          <a:p>
            <a:pPr eaLnBrk="1" hangingPunct="1">
              <a:buFont typeface="Wingdings" pitchFamily="2" charset="2"/>
              <a:buNone/>
            </a:pPr>
            <a:endParaRPr lang="ru-RU" sz="2000" smtClean="0"/>
          </a:p>
          <a:p>
            <a:pPr eaLnBrk="1" hangingPunct="1">
              <a:buFont typeface="Wingdings" pitchFamily="2" charset="2"/>
              <a:buNone/>
            </a:pPr>
            <a:r>
              <a:rPr lang="ru-RU" sz="2000" smtClean="0"/>
              <a:t>                                  </a:t>
            </a:r>
            <a:endParaRPr lang="en-GB" sz="200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27025" y="0"/>
            <a:ext cx="8643938" cy="954088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 </a:t>
            </a:r>
            <a:r>
              <a:rPr lang="ru-RU" sz="2000" dirty="0" smtClean="0">
                <a:solidFill>
                  <a:srgbClr val="FFFF00"/>
                </a:solidFill>
              </a:rPr>
              <a:t>Развитие</a:t>
            </a:r>
            <a:r>
              <a:rPr lang="en-US" sz="2000" dirty="0" smtClean="0">
                <a:solidFill>
                  <a:srgbClr val="FFFF00"/>
                </a:solidFill>
              </a:rPr>
              <a:t>:</a:t>
            </a:r>
            <a:r>
              <a:rPr lang="en-US" sz="2000" dirty="0" smtClean="0"/>
              <a:t> </a:t>
            </a:r>
            <a:r>
              <a:rPr lang="ru-RU" sz="1600" dirty="0" smtClean="0"/>
              <a:t>Комиссия по реформированию ВАО АЭС </a:t>
            </a:r>
            <a:br>
              <a:rPr lang="ru-RU" sz="1600" dirty="0" smtClean="0"/>
            </a:br>
            <a:r>
              <a:rPr lang="ru-RU" sz="1600" dirty="0" smtClean="0"/>
              <a:t>после событий на АЭС </a:t>
            </a:r>
            <a:r>
              <a:rPr lang="ru-RU" sz="1600" dirty="0" err="1" smtClean="0"/>
              <a:t>Фукусима</a:t>
            </a:r>
            <a:r>
              <a:rPr lang="en-US" sz="1600" dirty="0" smtClean="0"/>
              <a:t>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>
                <a:solidFill>
                  <a:srgbClr val="FFFF00"/>
                </a:solidFill>
              </a:rPr>
              <a:t>Development: WANO Post-Fukushima Commission</a:t>
            </a:r>
            <a:endParaRPr lang="ru-RU" sz="1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925" y="958850"/>
            <a:ext cx="3876675" cy="6070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1600" b="1" dirty="0" smtClean="0">
                <a:solidFill>
                  <a:srgbClr val="0033CC"/>
                </a:solidFill>
                <a:latin typeface="+mj-lt"/>
              </a:rPr>
              <a:t>Комиссии </a:t>
            </a:r>
            <a:r>
              <a:rPr lang="ru-RU" sz="1600" b="1" dirty="0">
                <a:solidFill>
                  <a:srgbClr val="0033CC"/>
                </a:solidFill>
                <a:latin typeface="+mj-lt"/>
              </a:rPr>
              <a:t>по реформированию ВАО АЭС, созданной в апреле 2011г. в ответ на аварию на АЭС Фукусима, было поручено определить, какие изменения должна реализовать ВАО АЭС на основе уроков, извлеченных из этих событий, чтобы помочь в предотвращении или ликвидации подобных случаев в будущем, а также чтобы устранить </a:t>
            </a:r>
            <a:r>
              <a:rPr lang="ru-RU" sz="1600" b="1" dirty="0" smtClean="0">
                <a:solidFill>
                  <a:srgbClr val="0033CC"/>
                </a:solidFill>
                <a:latin typeface="+mj-lt"/>
              </a:rPr>
              <a:t>недостатки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1600" b="1" dirty="0" smtClean="0">
                <a:solidFill>
                  <a:srgbClr val="0033CC"/>
                </a:solidFill>
                <a:latin typeface="+mj-lt"/>
              </a:rPr>
              <a:t>в </a:t>
            </a:r>
            <a:r>
              <a:rPr lang="ru-RU" sz="1600" b="1" dirty="0">
                <a:solidFill>
                  <a:srgbClr val="0033CC"/>
                </a:solidFill>
                <a:latin typeface="+mj-lt"/>
              </a:rPr>
              <a:t>работе ВАО АЭС</a:t>
            </a:r>
            <a:r>
              <a:rPr lang="ru-RU" sz="1600" b="1" dirty="0" smtClean="0">
                <a:solidFill>
                  <a:srgbClr val="0033CC"/>
                </a:solidFill>
                <a:latin typeface="+mj-lt"/>
              </a:rPr>
              <a:t>.</a:t>
            </a:r>
            <a:endParaRPr lang="ru-RU" sz="1400" b="1" dirty="0" smtClean="0">
              <a:solidFill>
                <a:srgbClr val="0033CC"/>
              </a:solidFill>
              <a:latin typeface="+mj-lt"/>
            </a:endParaRPr>
          </a:p>
          <a:p>
            <a:pPr algn="just">
              <a:lnSpc>
                <a:spcPct val="150000"/>
              </a:lnSpc>
              <a:defRPr/>
            </a:pPr>
            <a:endParaRPr lang="en-US" sz="1400" b="1" dirty="0" smtClean="0">
              <a:solidFill>
                <a:srgbClr val="0033CC"/>
              </a:solidFill>
              <a:latin typeface="+mj-lt"/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+mj-lt"/>
              </a:rPr>
              <a:t>В итоге </a:t>
            </a:r>
            <a:r>
              <a:rPr lang="en-US" sz="1400" b="1" dirty="0" smtClean="0">
                <a:solidFill>
                  <a:srgbClr val="FF0000"/>
                </a:solidFill>
                <a:latin typeface="+mj-lt"/>
              </a:rPr>
              <a:t>:</a:t>
            </a:r>
            <a:r>
              <a:rPr lang="ru-RU" sz="1400" b="1" dirty="0" smtClean="0">
                <a:solidFill>
                  <a:srgbClr val="FF0000"/>
                </a:solidFill>
                <a:latin typeface="+mj-lt"/>
              </a:rPr>
              <a:t> 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rgbClr val="0033CC"/>
                </a:solidFill>
                <a:latin typeface="+mj-lt"/>
              </a:rPr>
              <a:t> </a:t>
            </a:r>
            <a:r>
              <a:rPr lang="ru-RU" sz="1400" b="1" dirty="0" smtClean="0">
                <a:solidFill>
                  <a:srgbClr val="0033CC"/>
                </a:solidFill>
                <a:latin typeface="+mj-lt"/>
              </a:rPr>
              <a:t>5 рекомендаций 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rgbClr val="0033CC"/>
                </a:solidFill>
                <a:latin typeface="+mj-lt"/>
              </a:rPr>
              <a:t> </a:t>
            </a:r>
            <a:r>
              <a:rPr lang="ru-RU" sz="1400" b="1" dirty="0" smtClean="0">
                <a:solidFill>
                  <a:srgbClr val="0033CC"/>
                </a:solidFill>
                <a:latin typeface="+mj-lt"/>
              </a:rPr>
              <a:t>12 проектов </a:t>
            </a:r>
            <a:endParaRPr lang="en-US" sz="1400" b="1" dirty="0">
              <a:solidFill>
                <a:srgbClr val="0033CC"/>
              </a:solidFill>
              <a:latin typeface="+mj-lt"/>
            </a:endParaRPr>
          </a:p>
          <a:p>
            <a:pPr algn="just">
              <a:lnSpc>
                <a:spcPct val="150000"/>
              </a:lnSpc>
              <a:defRPr/>
            </a:pPr>
            <a:endParaRPr lang="ru-RU" sz="1100" dirty="0">
              <a:solidFill>
                <a:srgbClr val="0052BA"/>
              </a:solidFill>
              <a:latin typeface="+mj-lt"/>
            </a:endParaRPr>
          </a:p>
        </p:txBody>
      </p:sp>
      <p:sp>
        <p:nvSpPr>
          <p:cNvPr id="35845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400800"/>
            <a:ext cx="2133600" cy="320675"/>
          </a:xfrm>
          <a:noFill/>
        </p:spPr>
        <p:txBody>
          <a:bodyPr/>
          <a:lstStyle/>
          <a:p>
            <a:fld id="{DCC7F2A6-58D9-40F0-B49F-AE6A28D2B81C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152900" y="923925"/>
            <a:ext cx="4572000" cy="7802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1600" b="1" dirty="0" smtClean="0">
                <a:solidFill>
                  <a:srgbClr val="0070C0"/>
                </a:solidFill>
              </a:rPr>
              <a:t>The WANO Post-Fukushima Commission established in April 2</a:t>
            </a:r>
            <a:r>
              <a:rPr lang="ru-RU" sz="1600" b="1" dirty="0" smtClean="0">
                <a:solidFill>
                  <a:srgbClr val="0070C0"/>
                </a:solidFill>
              </a:rPr>
              <a:t>011</a:t>
            </a:r>
            <a:r>
              <a:rPr lang="en-US" sz="1600" b="1" dirty="0" smtClean="0">
                <a:solidFill>
                  <a:srgbClr val="0070C0"/>
                </a:solidFill>
              </a:rPr>
              <a:t> in response to the Fukushima event was charged with determining the changes WANO should implement based on the lessons learned from the event to help prevent or mitigate a similar occurrence in the future, and to close the gaps in WANO performance. </a:t>
            </a:r>
          </a:p>
          <a:p>
            <a:pPr algn="just">
              <a:lnSpc>
                <a:spcPct val="150000"/>
              </a:lnSpc>
              <a:defRPr/>
            </a:pPr>
            <a:endParaRPr lang="en-US" sz="1600" b="1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sz="1400" b="1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sz="1600" b="1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sz="1600" b="1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sz="1600" b="1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sz="1600" dirty="0" smtClean="0">
                <a:solidFill>
                  <a:srgbClr val="FF0000"/>
                </a:solidFill>
              </a:rPr>
              <a:t>Summary</a:t>
            </a:r>
            <a:r>
              <a:rPr lang="en-US" sz="1600" b="1" dirty="0" smtClean="0">
                <a:solidFill>
                  <a:srgbClr val="FF0000"/>
                </a:solidFill>
              </a:rPr>
              <a:t>:</a:t>
            </a:r>
            <a:r>
              <a:rPr lang="ru-RU" sz="1600" b="1" dirty="0" smtClean="0">
                <a:solidFill>
                  <a:srgbClr val="FF0000"/>
                </a:solidFill>
              </a:rPr>
              <a:t> 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600" b="1" dirty="0" smtClean="0">
                <a:solidFill>
                  <a:srgbClr val="0033CC"/>
                </a:solidFill>
              </a:rPr>
              <a:t> </a:t>
            </a:r>
            <a:r>
              <a:rPr lang="ru-RU" sz="1600" b="1" dirty="0" smtClean="0">
                <a:solidFill>
                  <a:srgbClr val="0070C0"/>
                </a:solidFill>
              </a:rPr>
              <a:t>5 </a:t>
            </a:r>
            <a:r>
              <a:rPr lang="en-US" sz="1600" dirty="0" smtClean="0">
                <a:solidFill>
                  <a:srgbClr val="0070C0"/>
                </a:solidFill>
              </a:rPr>
              <a:t>recommendations</a:t>
            </a:r>
            <a:r>
              <a:rPr lang="ru-RU" sz="1600" b="1" dirty="0" smtClean="0">
                <a:solidFill>
                  <a:srgbClr val="0070C0"/>
                </a:solidFill>
              </a:rPr>
              <a:t> 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600" b="1" dirty="0" smtClean="0">
                <a:solidFill>
                  <a:srgbClr val="0070C0"/>
                </a:solidFill>
              </a:rPr>
              <a:t> </a:t>
            </a:r>
            <a:r>
              <a:rPr lang="ru-RU" sz="1600" b="1" dirty="0" smtClean="0">
                <a:solidFill>
                  <a:srgbClr val="0070C0"/>
                </a:solidFill>
              </a:rPr>
              <a:t>12</a:t>
            </a:r>
            <a:r>
              <a:rPr lang="en-US" sz="1600" dirty="0" smtClean="0">
                <a:solidFill>
                  <a:srgbClr val="0070C0"/>
                </a:solidFill>
              </a:rPr>
              <a:t>projects</a:t>
            </a:r>
            <a:endParaRPr lang="en-US" sz="1600" b="1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sz="1600" b="1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sz="1600" b="1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sz="1600" b="1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sz="1600" b="1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en-US" sz="1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Прямоугольник 3"/>
          <p:cNvSpPr>
            <a:spLocks noChangeArrowheads="1"/>
          </p:cNvSpPr>
          <p:nvPr/>
        </p:nvSpPr>
        <p:spPr bwMode="auto">
          <a:xfrm>
            <a:off x="457200" y="1905000"/>
            <a:ext cx="84296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</a:pPr>
            <a:endParaRPr lang="ru-RU" altLang="ja-JP" sz="2400">
              <a:solidFill>
                <a:srgbClr val="0033CC"/>
              </a:solidFill>
              <a:latin typeface="Arial Black" pitchFamily="34" charset="0"/>
            </a:endParaRPr>
          </a:p>
          <a:p>
            <a:pPr algn="just"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</a:pPr>
            <a:r>
              <a:rPr lang="ru-RU" altLang="ja-JP" sz="2400">
                <a:solidFill>
                  <a:srgbClr val="0033CC"/>
                </a:solidFill>
                <a:latin typeface="Arial Black" pitchFamily="34" charset="0"/>
              </a:rPr>
              <a:t> </a:t>
            </a:r>
            <a:endParaRPr lang="en-US" altLang="ja-JP">
              <a:solidFill>
                <a:srgbClr val="0033CC"/>
              </a:solidFill>
              <a:latin typeface="Arial Black" pitchFamily="34" charset="0"/>
              <a:ea typeface="ＭＳ Ｐゴシック" pitchFamily="34" charset="-128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143000" y="1600200"/>
            <a:ext cx="6592888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lnSpc>
                <a:spcPct val="150000"/>
              </a:lnSpc>
              <a:tabLst>
                <a:tab pos="457200" algn="l"/>
              </a:tabLst>
              <a:defRPr/>
            </a:pPr>
            <a:r>
              <a:rPr lang="en-GB" altLang="ja-JP" sz="1600" dirty="0">
                <a:solidFill>
                  <a:srgbClr val="0052BA"/>
                </a:solidFill>
                <a:latin typeface="+mj-lt"/>
                <a:ea typeface="MS Mincho" pitchFamily="49" charset="-128"/>
                <a:cs typeface="Times New Roman" pitchFamily="18" charset="0"/>
              </a:rPr>
              <a:t>		</a:t>
            </a:r>
            <a:endParaRPr lang="en-GB" altLang="ja-JP" sz="1600" dirty="0">
              <a:solidFill>
                <a:srgbClr val="0052BA"/>
              </a:solidFill>
              <a:latin typeface="+mj-lt"/>
            </a:endParaRPr>
          </a:p>
        </p:txBody>
      </p:sp>
      <p:sp>
        <p:nvSpPr>
          <p:cNvPr id="36868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400800"/>
            <a:ext cx="2133600" cy="320675"/>
          </a:xfrm>
          <a:noFill/>
        </p:spPr>
        <p:txBody>
          <a:bodyPr/>
          <a:lstStyle/>
          <a:p>
            <a:fld id="{C3E3690D-F737-4A37-AF00-4529DBBB7925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292865" name="Rectangle 1"/>
          <p:cNvSpPr>
            <a:spLocks noChangeArrowheads="1"/>
          </p:cNvSpPr>
          <p:nvPr/>
        </p:nvSpPr>
        <p:spPr bwMode="auto">
          <a:xfrm>
            <a:off x="592138" y="1176338"/>
            <a:ext cx="8096250" cy="280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2000" b="1" dirty="0">
                <a:solidFill>
                  <a:srgbClr val="0052BA"/>
                </a:solidFill>
                <a:latin typeface="+mn-lt"/>
              </a:rPr>
              <a:t>…ядерная отрасль изменилась бесповоротно и чтобы двигаться вперед ВАО АЭС </a:t>
            </a:r>
            <a:r>
              <a:rPr lang="ru-RU" sz="2000" b="1" dirty="0">
                <a:solidFill>
                  <a:srgbClr val="FFC000"/>
                </a:solidFill>
                <a:latin typeface="+mn-lt"/>
              </a:rPr>
              <a:t>должна стать намного сильнее и иметь больше влияния на своих членов</a:t>
            </a:r>
            <a:r>
              <a:rPr lang="ru-RU" sz="2000" b="1" dirty="0">
                <a:solidFill>
                  <a:srgbClr val="0052BA"/>
                </a:solidFill>
                <a:latin typeface="+mn-lt"/>
              </a:rPr>
              <a:t>. … если этого не удастся достичь, ВАО АЭС должна будет закрыть свои двери и сложить с себя роль лидера и мирового сторонника ядерной безопасности.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223838" y="188913"/>
            <a:ext cx="868838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altLang="ja-JP" sz="20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ВАО </a:t>
            </a:r>
            <a:r>
              <a:rPr lang="ru-RU" altLang="ja-JP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АЭС после событий на АЭС </a:t>
            </a:r>
            <a:r>
              <a:rPr lang="ru-RU" altLang="ja-JP" sz="2000" b="1" kern="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Фукусима</a:t>
            </a:r>
            <a:endParaRPr lang="en-US" altLang="ja-JP" sz="2000" b="1" kern="0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algn="ctr" eaLnBrk="0" hangingPunct="0">
              <a:defRPr/>
            </a:pPr>
            <a:r>
              <a:rPr lang="en-US" altLang="ja-JP" sz="2000" b="1" kern="0" dirty="0" smtClean="0">
                <a:solidFill>
                  <a:srgbClr val="FFFF00"/>
                </a:solidFill>
              </a:rPr>
              <a:t>WANO Post-Fukushima Commission Report </a:t>
            </a:r>
            <a:endParaRPr lang="en-GB" sz="2000" b="1" kern="0" dirty="0" smtClean="0">
              <a:solidFill>
                <a:srgbClr val="FFFF00"/>
              </a:solidFill>
              <a:ea typeface="ＭＳ Ｐゴシック" charset="-128"/>
            </a:endParaRPr>
          </a:p>
          <a:p>
            <a:pPr algn="ctr" eaLnBrk="0" hangingPunct="0">
              <a:defRPr/>
            </a:pPr>
            <a:r>
              <a:rPr lang="ru-RU" altLang="ja-JP" sz="20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endParaRPr lang="en-GB" sz="2000" b="1" kern="0" dirty="0">
              <a:solidFill>
                <a:schemeClr val="bg1"/>
              </a:solidFill>
              <a:latin typeface="+mj-lt"/>
              <a:ea typeface="ＭＳ Ｐゴシック" charset="-128"/>
              <a:cs typeface="+mj-cs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92088" y="4001319"/>
            <a:ext cx="8096250" cy="2343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2000" b="1" i="1" dirty="0" smtClean="0">
                <a:solidFill>
                  <a:srgbClr val="0052BA"/>
                </a:solidFill>
                <a:latin typeface="+mn-lt"/>
              </a:rPr>
              <a:t>…</a:t>
            </a:r>
            <a:r>
              <a:rPr lang="en-US" sz="2000" b="1" i="1" dirty="0" smtClean="0">
                <a:solidFill>
                  <a:srgbClr val="0052BA"/>
                </a:solidFill>
                <a:latin typeface="+mn-lt"/>
              </a:rPr>
              <a:t>nuclear industry had changed unalterably, and to go forward, WANO</a:t>
            </a:r>
            <a:r>
              <a:rPr lang="ru-RU" sz="2000" b="1" i="1" dirty="0" smtClean="0">
                <a:solidFill>
                  <a:srgbClr val="0052BA"/>
                </a:solidFill>
                <a:latin typeface="+mn-lt"/>
              </a:rPr>
              <a:t> </a:t>
            </a:r>
            <a:r>
              <a:rPr lang="en-US" sz="2000" b="1" i="1" dirty="0" smtClean="0">
                <a:solidFill>
                  <a:srgbClr val="FF6600"/>
                </a:solidFill>
                <a:latin typeface="+mn-lt"/>
              </a:rPr>
              <a:t>must be much stronger and have “teeth” with its members</a:t>
            </a:r>
            <a:r>
              <a:rPr lang="ru-RU" sz="2000" b="1" i="1" dirty="0" smtClean="0">
                <a:solidFill>
                  <a:srgbClr val="0052BA"/>
                </a:solidFill>
                <a:latin typeface="+mn-lt"/>
              </a:rPr>
              <a:t>. </a:t>
            </a:r>
            <a:r>
              <a:rPr lang="ru-RU" sz="2000" b="1" i="1" dirty="0">
                <a:solidFill>
                  <a:srgbClr val="0052BA"/>
                </a:solidFill>
                <a:latin typeface="+mn-lt"/>
              </a:rPr>
              <a:t>… </a:t>
            </a:r>
            <a:r>
              <a:rPr lang="en-US" sz="2000" b="1" i="1" dirty="0" smtClean="0">
                <a:solidFill>
                  <a:srgbClr val="0052BA"/>
                </a:solidFill>
                <a:latin typeface="+mn-lt"/>
              </a:rPr>
              <a:t>if this could not be accomplished, WANO should close its doors and relinquish the role of champion and proponent of international nuclear safety</a:t>
            </a:r>
            <a:r>
              <a:rPr lang="ru-RU" sz="2000" b="1" i="1" dirty="0" smtClean="0">
                <a:solidFill>
                  <a:srgbClr val="0052BA"/>
                </a:solidFill>
                <a:latin typeface="+mn-lt"/>
              </a:rPr>
              <a:t>.</a:t>
            </a:r>
            <a:endParaRPr lang="ru-RU" sz="2000" b="1" i="1" dirty="0">
              <a:solidFill>
                <a:srgbClr val="0052BA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00113"/>
          </a:xfrm>
          <a:ln algn="ctr"/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b"/>
          <a:lstStyle/>
          <a:p>
            <a:pPr algn="ctr" eaLnBrk="1" hangingPunct="1">
              <a:defRPr/>
            </a:pPr>
            <a:r>
              <a:rPr lang="en-US" altLang="ja-JP" sz="2800" dirty="0" smtClean="0"/>
              <a:t>WANO Post-Fukushima Commission Report </a:t>
            </a:r>
            <a:r>
              <a:rPr lang="en-GB" sz="2400" dirty="0" smtClean="0">
                <a:ea typeface="ＭＳ Ｐゴシック" charset="-128"/>
              </a:rPr>
              <a:t/>
            </a:r>
            <a:br>
              <a:rPr lang="en-GB" sz="2400" dirty="0" smtClean="0">
                <a:ea typeface="ＭＳ Ｐゴシック" charset="-128"/>
              </a:rPr>
            </a:br>
            <a:endParaRPr lang="en-GB" altLang="ja-JP" sz="2400" i="1" dirty="0" smtClean="0">
              <a:ea typeface="ＭＳ Ｐゴシック" charset="-128"/>
            </a:endParaRPr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E444529-23A6-4D26-B57B-EADD86908DEE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22" name="Скругленный прямоугольник 4"/>
          <p:cNvSpPr/>
          <p:nvPr/>
        </p:nvSpPr>
        <p:spPr>
          <a:xfrm>
            <a:off x="496903" y="1050023"/>
            <a:ext cx="8158251" cy="841081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lvl="0"/>
            <a:r>
              <a:rPr lang="en-US" altLang="ja-JP" sz="1800" b="1" u="none" kern="1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  <a:ea typeface="+mn-ea"/>
                <a:cs typeface="+mn-cs"/>
              </a:rPr>
              <a:t>1.</a:t>
            </a:r>
            <a:r>
              <a:rPr lang="en-US" altLang="ja-JP" sz="1300" b="1" kern="1200" dirty="0" smtClean="0">
                <a:solidFill>
                  <a:srgbClr val="FF6600"/>
                </a:solidFill>
                <a:latin typeface="Arial Black"/>
                <a:ea typeface="+mn-ea"/>
                <a:cs typeface="+mn-cs"/>
              </a:rPr>
              <a:t> </a:t>
            </a:r>
            <a:r>
              <a:rPr lang="en-US" altLang="ja-JP" sz="1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</a:rPr>
              <a:t>To extend the scope of WANO to design and accident management </a:t>
            </a:r>
            <a:endParaRPr lang="ru-RU" sz="1600" dirty="0">
              <a:solidFill>
                <a:srgbClr val="0033CC"/>
              </a:solidFill>
            </a:endParaRPr>
          </a:p>
        </p:txBody>
      </p:sp>
      <p:sp>
        <p:nvSpPr>
          <p:cNvPr id="20" name="Скругленный прямоугольник 6"/>
          <p:cNvSpPr/>
          <p:nvPr/>
        </p:nvSpPr>
        <p:spPr>
          <a:xfrm>
            <a:off x="488846" y="2050562"/>
            <a:ext cx="8158251" cy="841081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9530" tIns="24765" rIns="49530" bIns="24765" numCol="1" spcCol="1270" anchor="ctr" anchorCtr="0">
            <a:noAutofit/>
          </a:bodyPr>
          <a:lstStyle/>
          <a:p>
            <a:pPr defTabSz="577850">
              <a:lnSpc>
                <a:spcPct val="90000"/>
              </a:lnSpc>
              <a:spcAft>
                <a:spcPct val="35000"/>
              </a:spcAft>
              <a:tabLst>
                <a:tab pos="263525" algn="l"/>
              </a:tabLst>
            </a:pPr>
            <a:r>
              <a:rPr lang="en-US" altLang="ja-JP" sz="1300" b="1" u="none" kern="1200" dirty="0" smtClean="0">
                <a:solidFill>
                  <a:srgbClr val="FFFFFF"/>
                </a:solidFill>
                <a:latin typeface="Arial Black"/>
                <a:ea typeface="+mn-ea"/>
                <a:cs typeface="+mn-cs"/>
              </a:rPr>
              <a:t> </a:t>
            </a:r>
            <a:r>
              <a:rPr lang="en-US" altLang="ja-JP" sz="1800" b="1" u="none" kern="1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  <a:ea typeface="+mn-ea"/>
                <a:cs typeface="+mn-cs"/>
              </a:rPr>
              <a:t>2.</a:t>
            </a:r>
            <a:r>
              <a:rPr lang="en-US" altLang="ja-JP" sz="1300" b="1" kern="1200" dirty="0" smtClean="0">
                <a:solidFill>
                  <a:srgbClr val="FFFFFF"/>
                </a:solidFill>
                <a:latin typeface="Arial"/>
                <a:ea typeface="+mn-ea"/>
                <a:cs typeface="+mn-cs"/>
              </a:rPr>
              <a:t> </a:t>
            </a:r>
            <a:r>
              <a:rPr lang="en-US" altLang="ja-JP" sz="1600" b="1" dirty="0" smtClean="0">
                <a:solidFill>
                  <a:srgbClr val="0033CC"/>
                </a:solidFill>
                <a:latin typeface="Arial Black"/>
              </a:rPr>
              <a:t>To set up an event response strategy </a:t>
            </a:r>
            <a:endParaRPr lang="ru-RU" sz="1400" dirty="0" smtClean="0">
              <a:solidFill>
                <a:srgbClr val="0033CC"/>
              </a:solidFill>
            </a:endParaRPr>
          </a:p>
          <a:p>
            <a:pPr marL="0" lvl="0" indent="0" algn="l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tabLst>
                <a:tab pos="263525" algn="l"/>
              </a:tabLst>
            </a:pPr>
            <a:endParaRPr lang="ru-RU" sz="1600" kern="1200" dirty="0">
              <a:solidFill>
                <a:srgbClr val="0033CC"/>
              </a:solidFill>
              <a:effectLst/>
              <a:latin typeface="Arial Black"/>
              <a:ea typeface="+mn-ea"/>
              <a:cs typeface="+mn-cs"/>
            </a:endParaRPr>
          </a:p>
        </p:txBody>
      </p:sp>
      <p:sp>
        <p:nvSpPr>
          <p:cNvPr id="18" name="Скругленный прямоугольник 8"/>
          <p:cNvSpPr/>
          <p:nvPr/>
        </p:nvSpPr>
        <p:spPr>
          <a:xfrm>
            <a:off x="496903" y="2890047"/>
            <a:ext cx="8158251" cy="841081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lvl="0"/>
            <a:r>
              <a:rPr lang="ru-RU" altLang="ja-JP" sz="1800" b="1" u="none" kern="1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  <a:ea typeface="+mn-ea"/>
                <a:cs typeface="+mn-cs"/>
              </a:rPr>
              <a:t>3</a:t>
            </a:r>
            <a:r>
              <a:rPr lang="en-US" altLang="ja-JP" sz="1800" b="1" u="none" kern="1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  <a:ea typeface="+mn-ea"/>
                <a:cs typeface="+mn-cs"/>
              </a:rPr>
              <a:t>.</a:t>
            </a:r>
            <a:r>
              <a:rPr lang="en-US" altLang="ja-JP" sz="1300" b="1" kern="1200" dirty="0" smtClean="0">
                <a:solidFill>
                  <a:srgbClr val="FFFFFF"/>
                </a:solidFill>
                <a:latin typeface="Arial"/>
                <a:ea typeface="+mn-ea"/>
                <a:cs typeface="+mn-cs"/>
              </a:rPr>
              <a:t> </a:t>
            </a:r>
            <a:r>
              <a:rPr lang="en-US" altLang="ja-JP" sz="1600" b="1" dirty="0" smtClean="0">
                <a:solidFill>
                  <a:srgbClr val="0033CC"/>
                </a:solidFill>
                <a:latin typeface="Arial Black"/>
              </a:rPr>
              <a:t>To increase WANO credibility (stronger internal control)</a:t>
            </a:r>
            <a:endParaRPr lang="en-US" altLang="ja-JP" sz="1600" b="1" dirty="0">
              <a:solidFill>
                <a:srgbClr val="0033CC"/>
              </a:solidFill>
              <a:latin typeface="Arial Black"/>
            </a:endParaRPr>
          </a:p>
        </p:txBody>
      </p:sp>
      <p:sp>
        <p:nvSpPr>
          <p:cNvPr id="16" name="Скругленный прямоугольник 10"/>
          <p:cNvSpPr/>
          <p:nvPr/>
        </p:nvSpPr>
        <p:spPr>
          <a:xfrm>
            <a:off x="496903" y="3947189"/>
            <a:ext cx="8158251" cy="841081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0960" tIns="30480" rIns="60960" bIns="30480" numCol="1" spcCol="1270" anchor="ctr" anchorCtr="0">
            <a:noAutofit/>
          </a:bodyPr>
          <a:lstStyle/>
          <a:p>
            <a:pPr lvl="0"/>
            <a:r>
              <a:rPr lang="en-US" altLang="ja-JP" sz="1600" b="1" u="none" kern="1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  <a:ea typeface="+mn-ea"/>
                <a:cs typeface="+mn-cs"/>
              </a:rPr>
              <a:t>4.</a:t>
            </a:r>
            <a:r>
              <a:rPr lang="en-US" altLang="ja-JP" sz="1600" b="1" kern="1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  <a:ea typeface="+mn-ea"/>
                <a:cs typeface="+mn-cs"/>
              </a:rPr>
              <a:t> </a:t>
            </a:r>
            <a:r>
              <a:rPr lang="en-US" altLang="ja-JP" sz="1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</a:rPr>
              <a:t>T</a:t>
            </a:r>
            <a:r>
              <a:rPr lang="en-US" altLang="ja-JP" sz="1600" b="1" dirty="0" smtClean="0">
                <a:solidFill>
                  <a:srgbClr val="0033CC"/>
                </a:solidFill>
                <a:latin typeface="Arial Black"/>
              </a:rPr>
              <a:t>o increase WANO transparency (WANO regular reports accessible to public)</a:t>
            </a:r>
            <a:endParaRPr lang="ru-RU" sz="1600" dirty="0">
              <a:solidFill>
                <a:srgbClr val="0033CC"/>
              </a:solidFill>
            </a:endParaRPr>
          </a:p>
        </p:txBody>
      </p:sp>
      <p:sp>
        <p:nvSpPr>
          <p:cNvPr id="14" name="Скругленный прямоугольник 12"/>
          <p:cNvSpPr/>
          <p:nvPr/>
        </p:nvSpPr>
        <p:spPr>
          <a:xfrm>
            <a:off x="492874" y="4966895"/>
            <a:ext cx="8158251" cy="841081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0960" tIns="30480" rIns="60960" bIns="30480" numCol="1" spcCol="1270" anchor="ctr" anchorCtr="0">
            <a:noAutofit/>
          </a:bodyPr>
          <a:lstStyle/>
          <a:p>
            <a:pPr lvl="0"/>
            <a:r>
              <a:rPr lang="en-US" altLang="ja-JP" sz="1600" b="1" u="none" kern="12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  <a:ea typeface="+mn-ea"/>
                <a:cs typeface="+mn-cs"/>
              </a:rPr>
              <a:t>5.</a:t>
            </a:r>
            <a:r>
              <a:rPr lang="en-US" altLang="ja-JP" sz="1600" b="1" kern="1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  <a:ea typeface="+mn-ea"/>
                <a:cs typeface="+mn-cs"/>
              </a:rPr>
              <a:t> </a:t>
            </a:r>
            <a:r>
              <a:rPr lang="en-US" altLang="ja-JP" sz="1600" b="1" dirty="0" smtClean="0">
                <a:solidFill>
                  <a:srgbClr val="0033CC"/>
                </a:solidFill>
                <a:latin typeface="Arial Black"/>
              </a:rPr>
              <a:t>To increase internal consistency between the 4 Regional Centers </a:t>
            </a:r>
            <a:r>
              <a:rPr lang="ru-RU" altLang="ja-JP" sz="1600" b="1" dirty="0" smtClean="0">
                <a:solidFill>
                  <a:srgbClr val="0033CC"/>
                </a:solidFill>
                <a:latin typeface="Arial Black"/>
              </a:rPr>
              <a:t> </a:t>
            </a:r>
            <a:endParaRPr lang="ru-RU" sz="1600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54088"/>
          </a:xfrm>
        </p:spPr>
        <p:txBody>
          <a:bodyPr/>
          <a:lstStyle/>
          <a:p>
            <a:pPr algn="ctr">
              <a:defRPr/>
            </a:pPr>
            <a:r>
              <a:rPr lang="ru-RU" altLang="ja-JP" sz="1800" dirty="0" smtClean="0"/>
              <a:t>Проекты </a:t>
            </a:r>
            <a:r>
              <a:rPr lang="ru-RU" sz="1800" dirty="0" smtClean="0"/>
              <a:t>по реформированию</a:t>
            </a:r>
            <a:r>
              <a:rPr lang="en-US" sz="1800" dirty="0" smtClean="0"/>
              <a:t> </a:t>
            </a:r>
            <a:r>
              <a:rPr lang="ru-RU" sz="1800" dirty="0" smtClean="0"/>
              <a:t>ВАО АЭС после событий на АЭС </a:t>
            </a:r>
            <a:r>
              <a:rPr lang="ru-RU" sz="1800" dirty="0" err="1" smtClean="0"/>
              <a:t>Фукусима</a:t>
            </a:r>
            <a:r>
              <a:rPr lang="en-US" sz="1800" dirty="0" smtClean="0"/>
              <a:t> </a:t>
            </a:r>
            <a:r>
              <a:rPr lang="en-US" sz="1800" dirty="0" smtClean="0">
                <a:solidFill>
                  <a:srgbClr val="FFFF00"/>
                </a:solidFill>
              </a:rPr>
              <a:t>WANO Reforming projects resulted from Fukushima NPP accident</a:t>
            </a:r>
            <a:endParaRPr lang="ru-RU" sz="1800" dirty="0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55" name="Прямоугольник 3"/>
          <p:cNvSpPr>
            <a:spLocks noChangeArrowheads="1"/>
          </p:cNvSpPr>
          <p:nvPr/>
        </p:nvSpPr>
        <p:spPr bwMode="auto">
          <a:xfrm>
            <a:off x="168275" y="914400"/>
            <a:ext cx="8975725" cy="5524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Aft>
                <a:spcPts val="600"/>
              </a:spcAft>
              <a:buFontTx/>
              <a:buAutoNum type="arabicPeriod"/>
            </a:pPr>
            <a:r>
              <a:rPr lang="ru-RU" altLang="ja-JP" sz="1200" b="1" dirty="0">
                <a:solidFill>
                  <a:srgbClr val="0033CC"/>
                </a:solidFill>
              </a:rPr>
              <a:t>Противоаварийное планирование </a:t>
            </a:r>
            <a: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  <a:t/>
            </a:r>
            <a:b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</a:br>
            <a:r>
              <a:rPr lang="en-US" altLang="ja-JP" sz="1200" b="1" dirty="0">
                <a:solidFill>
                  <a:srgbClr val="FFC000"/>
                </a:solidFill>
                <a:ea typeface="ＭＳ Ｐゴシック" pitchFamily="34" charset="-128"/>
              </a:rPr>
              <a:t>Emergency planning</a:t>
            </a:r>
            <a:endParaRPr lang="ru-RU" altLang="ja-JP" sz="1200" b="1" dirty="0">
              <a:solidFill>
                <a:srgbClr val="FFC000"/>
              </a:solidFill>
            </a:endParaRPr>
          </a:p>
          <a:p>
            <a:pPr marL="342900" indent="-342900">
              <a:spcAft>
                <a:spcPts val="600"/>
              </a:spcAft>
              <a:buFontTx/>
              <a:buAutoNum type="arabicPeriod" startAt="2"/>
            </a:pPr>
            <a:r>
              <a:rPr lang="ru-RU" altLang="ja-JP" sz="1200" b="1" dirty="0" smtClean="0">
                <a:solidFill>
                  <a:srgbClr val="0033CC"/>
                </a:solidFill>
              </a:rPr>
              <a:t>Управление </a:t>
            </a:r>
            <a:r>
              <a:rPr lang="ru-RU" altLang="ja-JP" sz="1200" b="1" dirty="0">
                <a:solidFill>
                  <a:srgbClr val="0033CC"/>
                </a:solidFill>
              </a:rPr>
              <a:t>тяжелыми авариями</a:t>
            </a:r>
            <a: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  <a:t/>
            </a:r>
            <a:b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</a:br>
            <a:r>
              <a:rPr lang="en-US" altLang="ja-JP" sz="1200" b="1" dirty="0">
                <a:solidFill>
                  <a:srgbClr val="FFC000"/>
                </a:solidFill>
                <a:ea typeface="ＭＳ Ｐゴシック" pitchFamily="34" charset="-128"/>
              </a:rPr>
              <a:t>S</a:t>
            </a:r>
            <a:r>
              <a:rPr lang="ru-RU" altLang="ja-JP" sz="1200" b="1" dirty="0" err="1">
                <a:solidFill>
                  <a:srgbClr val="FFC000"/>
                </a:solidFill>
              </a:rPr>
              <a:t>evere</a:t>
            </a:r>
            <a:r>
              <a:rPr lang="ru-RU" altLang="ja-JP" sz="1200" b="1" dirty="0">
                <a:solidFill>
                  <a:srgbClr val="FFC000"/>
                </a:solidFill>
              </a:rPr>
              <a:t> </a:t>
            </a:r>
            <a:r>
              <a:rPr lang="ru-RU" altLang="ja-JP" sz="1200" b="1" dirty="0" err="1">
                <a:solidFill>
                  <a:srgbClr val="FFC000"/>
                </a:solidFill>
              </a:rPr>
              <a:t>accident</a:t>
            </a:r>
            <a:r>
              <a:rPr lang="ru-RU" altLang="ja-JP" sz="1200" b="1" dirty="0">
                <a:solidFill>
                  <a:srgbClr val="FFC000"/>
                </a:solidFill>
              </a:rPr>
              <a:t> </a:t>
            </a:r>
            <a:r>
              <a:rPr lang="ru-RU" altLang="ja-JP" sz="1200" b="1" dirty="0" err="1">
                <a:solidFill>
                  <a:srgbClr val="FFC000"/>
                </a:solidFill>
              </a:rPr>
              <a:t>management</a:t>
            </a:r>
            <a:endParaRPr lang="ru-RU" altLang="ja-JP" sz="1200" b="1" dirty="0">
              <a:solidFill>
                <a:srgbClr val="FFC000"/>
              </a:solidFill>
            </a:endParaRPr>
          </a:p>
          <a:p>
            <a:pPr marL="342900" indent="-342900">
              <a:spcAft>
                <a:spcPts val="600"/>
              </a:spcAft>
              <a:buFontTx/>
              <a:buAutoNum type="arabicPeriod" startAt="3"/>
            </a:pPr>
            <a:r>
              <a:rPr lang="ru-RU" altLang="ja-JP" sz="1200" b="1" dirty="0" smtClean="0">
                <a:solidFill>
                  <a:srgbClr val="0033CC"/>
                </a:solidFill>
              </a:rPr>
              <a:t>Хранение </a:t>
            </a:r>
            <a:r>
              <a:rPr lang="ru-RU" altLang="ja-JP" sz="1200" b="1" dirty="0">
                <a:solidFill>
                  <a:srgbClr val="0033CC"/>
                </a:solidFill>
              </a:rPr>
              <a:t>ЯТ на площадке АЭС</a:t>
            </a:r>
            <a:endParaRPr lang="en-US" altLang="ja-JP" sz="1200" b="1" dirty="0">
              <a:solidFill>
                <a:srgbClr val="0033CC"/>
              </a:solidFill>
              <a:ea typeface="ＭＳ Ｐゴシック" pitchFamily="34" charset="-128"/>
            </a:endParaRPr>
          </a:p>
          <a:p>
            <a:pPr marL="342900" indent="-342900">
              <a:spcAft>
                <a:spcPts val="600"/>
              </a:spcAft>
            </a:pPr>
            <a: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  <a:t>        </a:t>
            </a:r>
            <a:r>
              <a:rPr lang="en-US" altLang="ja-JP" sz="1200" b="1" dirty="0">
                <a:solidFill>
                  <a:srgbClr val="FFC000"/>
                </a:solidFill>
                <a:ea typeface="ＭＳ Ｐゴシック" pitchFamily="34" charset="-128"/>
              </a:rPr>
              <a:t>Nuclear fuel storage on NPP site</a:t>
            </a:r>
            <a:endParaRPr lang="ru-RU" altLang="ja-JP" sz="1200" b="1" dirty="0">
              <a:solidFill>
                <a:srgbClr val="FFC000"/>
              </a:solidFill>
            </a:endParaRPr>
          </a:p>
          <a:p>
            <a:pPr marL="342900" indent="-342900">
              <a:spcAft>
                <a:spcPts val="600"/>
              </a:spcAft>
              <a:buFontTx/>
              <a:buAutoNum type="arabicPeriod" startAt="4"/>
            </a:pPr>
            <a:r>
              <a:rPr lang="ru-RU" altLang="ja-JP" sz="1200" b="1" dirty="0" smtClean="0">
                <a:solidFill>
                  <a:srgbClr val="0033CC"/>
                </a:solidFill>
              </a:rPr>
              <a:t>Проектные </a:t>
            </a:r>
            <a:r>
              <a:rPr lang="ru-RU" altLang="ja-JP" sz="1200" b="1" dirty="0">
                <a:solidFill>
                  <a:srgbClr val="0033CC"/>
                </a:solidFill>
              </a:rPr>
              <a:t>основы</a:t>
            </a:r>
            <a:endParaRPr lang="en-US" altLang="ja-JP" sz="1200" b="1" dirty="0">
              <a:solidFill>
                <a:srgbClr val="0033CC"/>
              </a:solidFill>
              <a:ea typeface="ＭＳ Ｐゴシック" pitchFamily="34" charset="-128"/>
            </a:endParaRPr>
          </a:p>
          <a:p>
            <a:pPr marL="342900" indent="-342900">
              <a:spcAft>
                <a:spcPts val="600"/>
              </a:spcAft>
            </a:pPr>
            <a: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  <a:t>        </a:t>
            </a:r>
            <a:r>
              <a:rPr lang="en-US" altLang="ja-JP" sz="1200" b="1" dirty="0">
                <a:solidFill>
                  <a:srgbClr val="FFC000"/>
                </a:solidFill>
                <a:ea typeface="ＭＳ Ｐゴシック" pitchFamily="34" charset="-128"/>
              </a:rPr>
              <a:t>Design basis</a:t>
            </a:r>
            <a:endParaRPr lang="ru-RU" altLang="ja-JP" sz="1200" b="1" dirty="0">
              <a:solidFill>
                <a:srgbClr val="FFC000"/>
              </a:solidFill>
            </a:endParaRPr>
          </a:p>
          <a:p>
            <a:pPr marL="342900" indent="-342900">
              <a:spcAft>
                <a:spcPts val="600"/>
              </a:spcAft>
              <a:buFontTx/>
              <a:buAutoNum type="arabicPeriod" startAt="5"/>
            </a:pPr>
            <a:r>
              <a:rPr lang="ru-RU" altLang="ja-JP" sz="1200" b="1" dirty="0" smtClean="0">
                <a:solidFill>
                  <a:srgbClr val="0033CC"/>
                </a:solidFill>
              </a:rPr>
              <a:t>Самооценка</a:t>
            </a:r>
            <a: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  <a:t/>
            </a:r>
            <a:b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</a:br>
            <a:r>
              <a:rPr lang="en-US" altLang="ja-JP" sz="1200" b="1" dirty="0">
                <a:solidFill>
                  <a:srgbClr val="FFC000"/>
                </a:solidFill>
                <a:ea typeface="ＭＳ Ｐゴシック" pitchFamily="34" charset="-128"/>
              </a:rPr>
              <a:t>Sell assessment</a:t>
            </a:r>
            <a:endParaRPr lang="ru-RU" altLang="ja-JP" sz="1200" b="1" dirty="0">
              <a:solidFill>
                <a:srgbClr val="FFC000"/>
              </a:solidFill>
            </a:endParaRPr>
          </a:p>
          <a:p>
            <a:pPr marL="342900" indent="-342900">
              <a:spcAft>
                <a:spcPts val="600"/>
              </a:spcAft>
              <a:buFontTx/>
              <a:buAutoNum type="arabicPeriod" startAt="6"/>
            </a:pPr>
            <a:r>
              <a:rPr lang="ru-RU" altLang="ja-JP" sz="1200" b="1" dirty="0" smtClean="0">
                <a:solidFill>
                  <a:srgbClr val="0033CC"/>
                </a:solidFill>
              </a:rPr>
              <a:t>Эквивалентность </a:t>
            </a:r>
            <a:r>
              <a:rPr lang="ru-RU" altLang="ja-JP" sz="1200" b="1" dirty="0">
                <a:solidFill>
                  <a:srgbClr val="0033CC"/>
                </a:solidFill>
              </a:rPr>
              <a:t>партнерских проверок других организаций</a:t>
            </a:r>
            <a: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  <a:t/>
            </a:r>
            <a:b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</a:br>
            <a:r>
              <a:rPr lang="en-US" altLang="ja-JP" sz="1200" b="1" dirty="0">
                <a:solidFill>
                  <a:srgbClr val="FFC000"/>
                </a:solidFill>
                <a:ea typeface="ＭＳ Ｐゴシック" pitchFamily="34" charset="-128"/>
              </a:rPr>
              <a:t>Equivalence of peer reviews performed by other authorities</a:t>
            </a:r>
            <a:endParaRPr lang="ru-RU" altLang="ja-JP" sz="1200" b="1" dirty="0">
              <a:solidFill>
                <a:srgbClr val="FFC000"/>
              </a:solidFill>
            </a:endParaRPr>
          </a:p>
          <a:p>
            <a:pPr marL="342900" indent="-342900">
              <a:spcAft>
                <a:spcPts val="600"/>
              </a:spcAft>
              <a:buFontTx/>
              <a:buAutoNum type="arabicPeriod" startAt="7"/>
            </a:pPr>
            <a:r>
              <a:rPr lang="ru-RU" altLang="ja-JP" sz="1200" b="1" dirty="0" smtClean="0">
                <a:solidFill>
                  <a:srgbClr val="0033CC"/>
                </a:solidFill>
              </a:rPr>
              <a:t>План </a:t>
            </a:r>
            <a:r>
              <a:rPr lang="ru-RU" altLang="ja-JP" sz="1200" b="1" dirty="0">
                <a:solidFill>
                  <a:srgbClr val="0033CC"/>
                </a:solidFill>
              </a:rPr>
              <a:t>противоаварийного реагирования</a:t>
            </a:r>
            <a: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  <a:t/>
            </a:r>
            <a:b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</a:br>
            <a:r>
              <a:rPr lang="en-US" altLang="ja-JP" sz="1200" b="1" dirty="0">
                <a:solidFill>
                  <a:srgbClr val="FFC000"/>
                </a:solidFill>
                <a:ea typeface="ＭＳ Ｐゴシック" pitchFamily="34" charset="-128"/>
              </a:rPr>
              <a:t>Emergency response plan</a:t>
            </a:r>
            <a:endParaRPr lang="ru-RU" altLang="ja-JP" sz="1200" b="1" dirty="0">
              <a:solidFill>
                <a:srgbClr val="FFC000"/>
              </a:solidFill>
            </a:endParaRPr>
          </a:p>
          <a:p>
            <a:pPr marL="342900" indent="-342900">
              <a:spcAft>
                <a:spcPts val="600"/>
              </a:spcAft>
              <a:buFontTx/>
              <a:buAutoNum type="arabicPeriod" startAt="8"/>
            </a:pPr>
            <a:r>
              <a:rPr lang="ru-RU" altLang="ja-JP" sz="1200" b="1" dirty="0" smtClean="0">
                <a:solidFill>
                  <a:srgbClr val="0033CC"/>
                </a:solidFill>
              </a:rPr>
              <a:t>Информирование </a:t>
            </a:r>
            <a:r>
              <a:rPr lang="ru-RU" altLang="ja-JP" sz="1200" b="1" dirty="0">
                <a:solidFill>
                  <a:srgbClr val="0033CC"/>
                </a:solidFill>
              </a:rPr>
              <a:t>о событиях в режиме реального времени</a:t>
            </a:r>
            <a: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  <a:t/>
            </a:r>
            <a:b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</a:br>
            <a:r>
              <a:rPr lang="en-US" altLang="ja-JP" sz="1200" b="1" dirty="0">
                <a:solidFill>
                  <a:srgbClr val="FFC000"/>
                </a:solidFill>
                <a:ea typeface="ＭＳ Ｐゴシック" pitchFamily="34" charset="-128"/>
              </a:rPr>
              <a:t>On-line events reporting </a:t>
            </a:r>
            <a:r>
              <a:rPr lang="ru-RU" altLang="ja-JP" sz="1200" b="1" dirty="0">
                <a:solidFill>
                  <a:srgbClr val="FFC000"/>
                </a:solidFill>
              </a:rPr>
              <a:t> </a:t>
            </a:r>
            <a:r>
              <a:rPr lang="en-US" altLang="ja-JP" sz="1200" b="1" dirty="0">
                <a:solidFill>
                  <a:srgbClr val="FFC000"/>
                </a:solidFill>
                <a:ea typeface="ＭＳ Ｐゴシック" pitchFamily="34" charset="-128"/>
              </a:rPr>
              <a:t>(Real-time events reporting)</a:t>
            </a:r>
            <a:endParaRPr lang="ru-RU" altLang="ja-JP" sz="1200" b="1" dirty="0">
              <a:solidFill>
                <a:srgbClr val="FFC000"/>
              </a:solidFill>
            </a:endParaRPr>
          </a:p>
          <a:p>
            <a:pPr marL="342900" indent="-342900">
              <a:spcAft>
                <a:spcPts val="600"/>
              </a:spcAft>
              <a:buFontTx/>
              <a:buAutoNum type="arabicPeriod" startAt="9"/>
            </a:pPr>
            <a:r>
              <a:rPr lang="ru-RU" altLang="ja-JP" sz="1200" b="1" dirty="0" smtClean="0">
                <a:solidFill>
                  <a:srgbClr val="0033CC"/>
                </a:solidFill>
              </a:rPr>
              <a:t>Видимость </a:t>
            </a:r>
            <a:r>
              <a:rPr lang="ru-RU" altLang="ja-JP" sz="1200" b="1" dirty="0">
                <a:solidFill>
                  <a:srgbClr val="0033CC"/>
                </a:solidFill>
              </a:rPr>
              <a:t>и прозрачность</a:t>
            </a:r>
            <a: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  <a:t/>
            </a:r>
            <a:b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</a:br>
            <a:r>
              <a:rPr lang="en-US" altLang="ja-JP" sz="1200" b="1" dirty="0">
                <a:solidFill>
                  <a:srgbClr val="FFC000"/>
                </a:solidFill>
                <a:ea typeface="ＭＳ Ｐゴシック" pitchFamily="34" charset="-128"/>
              </a:rPr>
              <a:t>Visibility and </a:t>
            </a:r>
            <a:r>
              <a:rPr lang="ru-RU" altLang="ja-JP" sz="1200" b="1" dirty="0">
                <a:solidFill>
                  <a:srgbClr val="FFC000"/>
                </a:solidFill>
              </a:rPr>
              <a:t> </a:t>
            </a:r>
            <a:r>
              <a:rPr lang="ru-RU" altLang="ja-JP" sz="1200" b="1" dirty="0" err="1">
                <a:solidFill>
                  <a:srgbClr val="FFC000"/>
                </a:solidFill>
              </a:rPr>
              <a:t>transparency</a:t>
            </a:r>
            <a:endParaRPr lang="ru-RU" altLang="ja-JP" sz="1200" b="1" dirty="0">
              <a:solidFill>
                <a:srgbClr val="FFC000"/>
              </a:solidFill>
            </a:endParaRPr>
          </a:p>
          <a:p>
            <a:pPr marL="342900" indent="-342900">
              <a:spcAft>
                <a:spcPts val="600"/>
              </a:spcAft>
              <a:buAutoNum type="arabicPeriod" startAt="10"/>
            </a:pPr>
            <a:r>
              <a:rPr lang="ru-RU" altLang="ja-JP" sz="1200" b="1" dirty="0" smtClean="0">
                <a:solidFill>
                  <a:srgbClr val="0033CC"/>
                </a:solidFill>
              </a:rPr>
              <a:t>Корпоративные </a:t>
            </a:r>
            <a:r>
              <a:rPr lang="ru-RU" altLang="ja-JP" sz="1200" b="1" dirty="0">
                <a:solidFill>
                  <a:srgbClr val="0033CC"/>
                </a:solidFill>
              </a:rPr>
              <a:t>партнерские проверки</a:t>
            </a:r>
            <a: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  <a:t> </a:t>
            </a:r>
            <a:b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</a:br>
            <a:r>
              <a:rPr lang="en-US" altLang="ja-JP" sz="1200" b="1" dirty="0">
                <a:solidFill>
                  <a:srgbClr val="FFC000"/>
                </a:solidFill>
                <a:ea typeface="ＭＳ Ｐゴシック" pitchFamily="34" charset="-128"/>
              </a:rPr>
              <a:t>Corporate peer </a:t>
            </a:r>
            <a:r>
              <a:rPr lang="en-US" altLang="ja-JP" sz="1200" b="1" dirty="0" smtClean="0">
                <a:solidFill>
                  <a:srgbClr val="FFC000"/>
                </a:solidFill>
                <a:ea typeface="ＭＳ Ｐゴシック" pitchFamily="34" charset="-128"/>
              </a:rPr>
              <a:t>reviews</a:t>
            </a:r>
            <a:endParaRPr lang="en-US" altLang="ja-JP" sz="1200" b="1" dirty="0" smtClean="0">
              <a:solidFill>
                <a:srgbClr val="0033CC"/>
              </a:solidFill>
              <a:ea typeface="ＭＳ Ｐゴシック" pitchFamily="34" charset="-128"/>
            </a:endParaRPr>
          </a:p>
          <a:p>
            <a:pPr marL="342900" indent="-342900">
              <a:spcAft>
                <a:spcPts val="600"/>
              </a:spcAft>
              <a:buAutoNum type="arabicPeriod" startAt="10"/>
            </a:pPr>
            <a:r>
              <a:rPr lang="ru-RU" altLang="ja-JP" sz="1200" b="1" dirty="0" smtClean="0">
                <a:solidFill>
                  <a:srgbClr val="0033CC"/>
                </a:solidFill>
              </a:rPr>
              <a:t>Увеличение </a:t>
            </a:r>
            <a:r>
              <a:rPr lang="ru-RU" altLang="ja-JP" sz="1200" b="1" dirty="0">
                <a:solidFill>
                  <a:srgbClr val="0033CC"/>
                </a:solidFill>
              </a:rPr>
              <a:t>частоты проведения партнерских проверок ВАО АЭС</a:t>
            </a:r>
            <a: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  <a:t/>
            </a:r>
            <a:b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</a:br>
            <a:r>
              <a:rPr lang="en-US" altLang="ja-JP" sz="1200" b="1" dirty="0">
                <a:solidFill>
                  <a:srgbClr val="FFC000"/>
                </a:solidFill>
                <a:ea typeface="ＭＳ Ｐゴシック" pitchFamily="34" charset="-128"/>
              </a:rPr>
              <a:t>Increasing of WANO peer reviews frequency</a:t>
            </a:r>
            <a:endParaRPr lang="ru-RU" altLang="ja-JP" sz="1200" b="1" dirty="0">
              <a:solidFill>
                <a:srgbClr val="FFC000"/>
              </a:solidFill>
            </a:endParaRPr>
          </a:p>
          <a:p>
            <a:pPr marL="342900" indent="-342900">
              <a:spcAft>
                <a:spcPts val="600"/>
              </a:spcAft>
            </a:pPr>
            <a:r>
              <a:rPr lang="ru-RU" altLang="ja-JP" sz="1200" b="1" dirty="0">
                <a:solidFill>
                  <a:srgbClr val="0033CC"/>
                </a:solidFill>
              </a:rPr>
              <a:t> </a:t>
            </a:r>
            <a:r>
              <a:rPr lang="en-GB" altLang="ja-JP" sz="1200" b="1" dirty="0" smtClean="0">
                <a:solidFill>
                  <a:srgbClr val="0033CC"/>
                </a:solidFill>
                <a:ea typeface="ＭＳ Ｐゴシック" pitchFamily="34" charset="-128"/>
              </a:rPr>
              <a:t>12</a:t>
            </a:r>
            <a:r>
              <a:rPr lang="en-GB" altLang="ja-JP" sz="1200" b="1" dirty="0">
                <a:solidFill>
                  <a:srgbClr val="0033CC"/>
                </a:solidFill>
                <a:ea typeface="ＭＳ Ｐゴシック" pitchFamily="34" charset="-128"/>
              </a:rPr>
              <a:t>.    </a:t>
            </a:r>
            <a:r>
              <a:rPr lang="ru-RU" altLang="ja-JP" sz="1200" b="1" dirty="0">
                <a:solidFill>
                  <a:srgbClr val="0033CC"/>
                </a:solidFill>
              </a:rPr>
              <a:t>Реализация процесса проведения оценки</a:t>
            </a:r>
            <a: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  <a:t/>
            </a:r>
            <a:br>
              <a:rPr lang="en-US" altLang="ja-JP" sz="1200" b="1" dirty="0">
                <a:solidFill>
                  <a:srgbClr val="0033CC"/>
                </a:solidFill>
                <a:ea typeface="ＭＳ Ｐゴシック" pitchFamily="34" charset="-128"/>
              </a:rPr>
            </a:br>
            <a:r>
              <a:rPr lang="ru-RU" altLang="ja-JP" sz="1200" b="1" dirty="0">
                <a:solidFill>
                  <a:srgbClr val="FFC000"/>
                </a:solidFill>
              </a:rPr>
              <a:t> </a:t>
            </a:r>
            <a:r>
              <a:rPr lang="en-US" altLang="ja-JP" sz="1200" b="1" dirty="0">
                <a:solidFill>
                  <a:srgbClr val="FFC000"/>
                </a:solidFill>
                <a:ea typeface="ＭＳ Ｐゴシック" pitchFamily="34" charset="-128"/>
              </a:rPr>
              <a:t>Assessment process implementation </a:t>
            </a:r>
          </a:p>
        </p:txBody>
      </p:sp>
      <p:sp>
        <p:nvSpPr>
          <p:cNvPr id="13316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400800"/>
            <a:ext cx="2133600" cy="320675"/>
          </a:xfrm>
        </p:spPr>
        <p:txBody>
          <a:bodyPr/>
          <a:lstStyle/>
          <a:p>
            <a:pPr>
              <a:defRPr/>
            </a:pPr>
            <a:fld id="{AC135236-789A-4332-83CF-721F8DB785E5}" type="slidenum">
              <a:rPr lang="en-US" smtClean="0"/>
              <a:pPr>
                <a:defRPr/>
              </a:pPr>
              <a:t>29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5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3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35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609600"/>
          </a:xfrm>
          <a:ln algn="ctr"/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b"/>
          <a:lstStyle/>
          <a:p>
            <a:pPr algn="ctr" eaLnBrk="1" hangingPunct="1"/>
            <a:r>
              <a:rPr lang="ru-RU" altLang="ja-JP" sz="3200" smtClean="0">
                <a:ea typeface="ＭＳ Ｐゴシック" pitchFamily="34" charset="-128"/>
              </a:rPr>
              <a:t>ИСТОРИЯ</a:t>
            </a:r>
            <a:r>
              <a:rPr lang="en-US" altLang="ja-JP" sz="3200" smtClean="0">
                <a:ea typeface="ＭＳ Ｐゴシック" pitchFamily="34" charset="-128"/>
              </a:rPr>
              <a:t> </a:t>
            </a:r>
            <a:r>
              <a:rPr lang="en-US" altLang="ja-JP" sz="3200" smtClean="0">
                <a:solidFill>
                  <a:srgbClr val="FFFF00"/>
                </a:solidFill>
                <a:ea typeface="ＭＳ Ｐゴシック" pitchFamily="34" charset="-128"/>
              </a:rPr>
              <a:t>HISTORY</a:t>
            </a:r>
            <a:endParaRPr lang="en-GB" altLang="ja-JP" sz="3200" smtClean="0">
              <a:solidFill>
                <a:srgbClr val="FFFF00"/>
              </a:solidFill>
              <a:ea typeface="ＭＳ Ｐゴシック" pitchFamily="34" charset="-128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6225" y="850900"/>
            <a:ext cx="8550275" cy="5556250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ru-RU" sz="2400" b="1" i="1" smtClean="0">
                <a:solidFill>
                  <a:srgbClr val="0033CC"/>
                </a:solidFill>
              </a:rPr>
              <a:t>История – это мгновения, растянутые  </a:t>
            </a:r>
          </a:p>
          <a:p>
            <a:pPr algn="just">
              <a:buFont typeface="Wingdings" pitchFamily="2" charset="2"/>
              <a:buNone/>
            </a:pPr>
            <a:r>
              <a:rPr lang="ru-RU" sz="2400" b="1" i="1" smtClean="0">
                <a:solidFill>
                  <a:srgbClr val="0033CC"/>
                </a:solidFill>
              </a:rPr>
              <a:t>                     во  времени.</a:t>
            </a:r>
            <a:r>
              <a:rPr lang="en-US" sz="2400" b="1" i="1" smtClean="0">
                <a:solidFill>
                  <a:srgbClr val="0059C4"/>
                </a:solidFill>
              </a:rPr>
              <a:t> </a:t>
            </a:r>
            <a:endParaRPr lang="ru-RU" sz="2400" b="1" i="1" smtClean="0">
              <a:solidFill>
                <a:srgbClr val="0059C4"/>
              </a:solidFill>
            </a:endParaRPr>
          </a:p>
          <a:p>
            <a:pPr algn="just">
              <a:buFont typeface="Wingdings" pitchFamily="2" charset="2"/>
              <a:buNone/>
            </a:pPr>
            <a:r>
              <a:rPr lang="en-US" sz="2400" b="1" i="1" smtClean="0">
                <a:solidFill>
                  <a:srgbClr val="FF9900"/>
                </a:solidFill>
              </a:rPr>
              <a:t>History – is time-expanded moments.</a:t>
            </a:r>
            <a:r>
              <a:rPr lang="en-US" sz="2400" b="1" i="1" smtClean="0">
                <a:solidFill>
                  <a:srgbClr val="FFFF00"/>
                </a:solidFill>
              </a:rPr>
              <a:t> </a:t>
            </a:r>
            <a:endParaRPr lang="ru-RU" sz="2400" b="1" i="1" smtClean="0">
              <a:solidFill>
                <a:srgbClr val="FFFF00"/>
              </a:solidFill>
            </a:endParaRPr>
          </a:p>
          <a:p>
            <a:pPr algn="just">
              <a:buFont typeface="Wingdings" pitchFamily="2" charset="2"/>
              <a:buNone/>
            </a:pPr>
            <a:endParaRPr lang="en-US" sz="2400" b="1" i="1" smtClean="0">
              <a:solidFill>
                <a:srgbClr val="0033CC"/>
              </a:solidFill>
            </a:endParaRPr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102A726-3516-4E63-9F6D-7E8D8576B8F2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130175" y="2278063"/>
            <a:ext cx="8863013" cy="4579937"/>
          </a:xfrm>
          <a:prstGeom prst="rect">
            <a:avLst/>
          </a:prstGeom>
          <a:noFill/>
          <a:ln w="3175">
            <a:solidFill>
              <a:srgbClr val="0033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Clr>
                <a:srgbClr val="FF6600"/>
              </a:buClr>
              <a:buSzPct val="130000"/>
              <a:buFont typeface="Wingdings" pitchFamily="2" charset="2"/>
              <a:buChar char="§"/>
            </a:pPr>
            <a:r>
              <a:rPr lang="ru-RU" sz="2600">
                <a:solidFill>
                  <a:srgbClr val="0033CC"/>
                </a:solidFill>
              </a:rPr>
              <a:t> 60 лет атомной энергетике мира </a:t>
            </a:r>
          </a:p>
          <a:p>
            <a:pPr algn="just">
              <a:buSzPct val="130000"/>
            </a:pPr>
            <a:r>
              <a:rPr lang="ru-RU" sz="2000">
                <a:solidFill>
                  <a:srgbClr val="0033CC"/>
                </a:solidFill>
              </a:rPr>
              <a:t>          - г. Обнинск, 26 июня 1954 г.</a:t>
            </a:r>
          </a:p>
          <a:p>
            <a:pPr algn="just">
              <a:buSzPct val="130000"/>
            </a:pPr>
            <a:r>
              <a:rPr lang="en-US" sz="2600" i="1">
                <a:solidFill>
                  <a:srgbClr val="FF9900"/>
                </a:solidFill>
              </a:rPr>
              <a:t>60</a:t>
            </a:r>
            <a:r>
              <a:rPr lang="en-US" sz="2600" i="1" baseline="30000">
                <a:solidFill>
                  <a:srgbClr val="FF9900"/>
                </a:solidFill>
              </a:rPr>
              <a:t>th</a:t>
            </a:r>
            <a:r>
              <a:rPr lang="en-US" sz="2600" i="1">
                <a:solidFill>
                  <a:srgbClr val="FF9900"/>
                </a:solidFill>
              </a:rPr>
              <a:t> Anniversary of Global Nuclear Power Industry</a:t>
            </a:r>
          </a:p>
          <a:p>
            <a:pPr algn="just">
              <a:buSzPct val="130000"/>
            </a:pPr>
            <a:r>
              <a:rPr lang="en-US" sz="2000" i="1">
                <a:solidFill>
                  <a:srgbClr val="FF9900"/>
                </a:solidFill>
              </a:rPr>
              <a:t>- Obninsk, June 26</a:t>
            </a:r>
            <a:r>
              <a:rPr lang="en-US" sz="2000" i="1" baseline="30000">
                <a:solidFill>
                  <a:srgbClr val="FF9900"/>
                </a:solidFill>
              </a:rPr>
              <a:t>th</a:t>
            </a:r>
            <a:r>
              <a:rPr lang="en-US" sz="2000" i="1">
                <a:solidFill>
                  <a:srgbClr val="FF9900"/>
                </a:solidFill>
              </a:rPr>
              <a:t>,1954</a:t>
            </a:r>
            <a:endParaRPr lang="ru-RU" sz="2000">
              <a:solidFill>
                <a:srgbClr val="FF9900"/>
              </a:solidFill>
            </a:endParaRPr>
          </a:p>
          <a:p>
            <a:pPr algn="just">
              <a:buClr>
                <a:srgbClr val="FF6600"/>
              </a:buClr>
              <a:buSzPct val="130000"/>
              <a:buFont typeface="Wingdings" pitchFamily="2" charset="2"/>
              <a:buChar char="§"/>
            </a:pPr>
            <a:r>
              <a:rPr lang="ru-RU" sz="2600">
                <a:solidFill>
                  <a:srgbClr val="0033CC"/>
                </a:solidFill>
              </a:rPr>
              <a:t> 25 лет ВАО АЭС</a:t>
            </a:r>
          </a:p>
          <a:p>
            <a:pPr algn="just">
              <a:buSzPct val="130000"/>
            </a:pPr>
            <a:r>
              <a:rPr lang="ru-RU">
                <a:solidFill>
                  <a:srgbClr val="0033CC"/>
                </a:solidFill>
              </a:rPr>
              <a:t>        </a:t>
            </a:r>
            <a:r>
              <a:rPr lang="ru-RU" sz="2000">
                <a:solidFill>
                  <a:srgbClr val="0033CC"/>
                </a:solidFill>
              </a:rPr>
              <a:t>-г. Москва, 18 апреля 1984 г.</a:t>
            </a:r>
            <a:endParaRPr lang="ru-RU">
              <a:solidFill>
                <a:srgbClr val="0033CC"/>
              </a:solidFill>
            </a:endParaRPr>
          </a:p>
          <a:p>
            <a:pPr>
              <a:buSzPct val="130000"/>
            </a:pPr>
            <a:r>
              <a:rPr lang="en-US" sz="2600" i="1">
                <a:solidFill>
                  <a:srgbClr val="FF9900"/>
                </a:solidFill>
              </a:rPr>
              <a:t>25</a:t>
            </a:r>
            <a:r>
              <a:rPr lang="en-US" sz="2600" i="1" baseline="30000">
                <a:solidFill>
                  <a:srgbClr val="FF9900"/>
                </a:solidFill>
              </a:rPr>
              <a:t>th</a:t>
            </a:r>
            <a:r>
              <a:rPr lang="en-US" sz="2600" i="1">
                <a:solidFill>
                  <a:srgbClr val="FF9900"/>
                </a:solidFill>
              </a:rPr>
              <a:t> Anniversary of WANO MC</a:t>
            </a:r>
            <a:r>
              <a:rPr lang="en-US" sz="2000" b="1" i="1">
                <a:solidFill>
                  <a:srgbClr val="FF9900"/>
                </a:solidFill>
              </a:rPr>
              <a:t/>
            </a:r>
            <a:br>
              <a:rPr lang="en-US" sz="2000" b="1" i="1">
                <a:solidFill>
                  <a:srgbClr val="FF9900"/>
                </a:solidFill>
              </a:rPr>
            </a:br>
            <a:r>
              <a:rPr lang="en-US" sz="2000" i="1">
                <a:solidFill>
                  <a:srgbClr val="FF9900"/>
                </a:solidFill>
              </a:rPr>
              <a:t>- Moscow, April 18</a:t>
            </a:r>
            <a:r>
              <a:rPr lang="en-US" sz="2000" i="1" baseline="30000">
                <a:solidFill>
                  <a:srgbClr val="FF9900"/>
                </a:solidFill>
              </a:rPr>
              <a:t>th</a:t>
            </a:r>
            <a:r>
              <a:rPr lang="en-US" sz="2000" i="1">
                <a:solidFill>
                  <a:srgbClr val="FF9900"/>
                </a:solidFill>
              </a:rPr>
              <a:t>, 1984</a:t>
            </a:r>
            <a:endParaRPr lang="ru-RU" sz="2000">
              <a:solidFill>
                <a:srgbClr val="FF9900"/>
              </a:solidFill>
            </a:endParaRPr>
          </a:p>
          <a:p>
            <a:pPr algn="just">
              <a:buClr>
                <a:srgbClr val="FF6600"/>
              </a:buClr>
              <a:buSzPct val="130000"/>
              <a:buFont typeface="Wingdings" pitchFamily="2" charset="2"/>
              <a:buChar char="§"/>
            </a:pPr>
            <a:r>
              <a:rPr lang="ru-RU">
                <a:solidFill>
                  <a:srgbClr val="0033CC"/>
                </a:solidFill>
              </a:rPr>
              <a:t> </a:t>
            </a:r>
            <a:r>
              <a:rPr lang="ru-RU" sz="2600">
                <a:solidFill>
                  <a:srgbClr val="0033CC"/>
                </a:solidFill>
              </a:rPr>
              <a:t>3 года после аварии на АЭС Фукусима</a:t>
            </a:r>
          </a:p>
          <a:p>
            <a:pPr algn="just">
              <a:buClr>
                <a:srgbClr val="FF6600"/>
              </a:buClr>
              <a:buSzPct val="130000"/>
            </a:pPr>
            <a:r>
              <a:rPr lang="ru-RU">
                <a:solidFill>
                  <a:srgbClr val="0033CC"/>
                </a:solidFill>
              </a:rPr>
              <a:t>        </a:t>
            </a:r>
            <a:r>
              <a:rPr lang="ru-RU" sz="2000">
                <a:solidFill>
                  <a:srgbClr val="0033CC"/>
                </a:solidFill>
              </a:rPr>
              <a:t>- АЭС Фукусима,11 марта 2011 г.</a:t>
            </a:r>
            <a:r>
              <a:rPr lang="en-US" b="1" i="1">
                <a:solidFill>
                  <a:srgbClr val="0059C4"/>
                </a:solidFill>
              </a:rPr>
              <a:t> </a:t>
            </a:r>
            <a:endParaRPr lang="ru-RU" b="1" i="1">
              <a:solidFill>
                <a:srgbClr val="0059C4"/>
              </a:solidFill>
            </a:endParaRPr>
          </a:p>
          <a:p>
            <a:pPr algn="just">
              <a:buClr>
                <a:srgbClr val="FF6600"/>
              </a:buClr>
              <a:buSzPct val="130000"/>
            </a:pPr>
            <a:r>
              <a:rPr lang="en-US" sz="2600" i="1">
                <a:solidFill>
                  <a:srgbClr val="FF9900"/>
                </a:solidFill>
              </a:rPr>
              <a:t>3 years after Fukushima NPP accident</a:t>
            </a:r>
          </a:p>
          <a:p>
            <a:pPr algn="just">
              <a:buClr>
                <a:srgbClr val="FF6600"/>
              </a:buClr>
              <a:buSzPct val="130000"/>
            </a:pPr>
            <a:r>
              <a:rPr lang="en-US" sz="2000" i="1">
                <a:solidFill>
                  <a:srgbClr val="FF9900"/>
                </a:solidFill>
              </a:rPr>
              <a:t>Fukushima NPP, March 11</a:t>
            </a:r>
            <a:r>
              <a:rPr lang="en-US" sz="2000" i="1" baseline="30000">
                <a:solidFill>
                  <a:srgbClr val="FF9900"/>
                </a:solidFill>
              </a:rPr>
              <a:t>th</a:t>
            </a:r>
            <a:r>
              <a:rPr lang="en-US" sz="2000" i="1">
                <a:solidFill>
                  <a:srgbClr val="FF9900"/>
                </a:solidFill>
              </a:rPr>
              <a:t>, 2011</a:t>
            </a:r>
            <a:endParaRPr lang="ru-RU" sz="2000" i="1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C8F6B6-F105-4040-86A8-0E00D84811B6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6" name="Овал 5"/>
          <p:cNvSpPr/>
          <p:nvPr/>
        </p:nvSpPr>
        <p:spPr>
          <a:xfrm>
            <a:off x="1284138" y="2909957"/>
            <a:ext cx="3124200" cy="1828800"/>
          </a:xfrm>
          <a:prstGeom prst="ellipse">
            <a:avLst/>
          </a:prstGeom>
          <a:solidFill>
            <a:schemeClr val="accent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52BA"/>
                </a:solidFill>
                <a:latin typeface="+mj-lt"/>
              </a:rPr>
              <a:t>ВАО АЭС</a:t>
            </a:r>
          </a:p>
        </p:txBody>
      </p:sp>
      <p:sp>
        <p:nvSpPr>
          <p:cNvPr id="7" name="Овал 6"/>
          <p:cNvSpPr/>
          <p:nvPr/>
        </p:nvSpPr>
        <p:spPr>
          <a:xfrm>
            <a:off x="3772992" y="2849448"/>
            <a:ext cx="2971800" cy="1828800"/>
          </a:xfrm>
          <a:prstGeom prst="ellipse">
            <a:avLst/>
          </a:prstGeom>
          <a:solidFill>
            <a:srgbClr val="92D050">
              <a:alpha val="5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52BA"/>
                </a:solidFill>
                <a:latin typeface="+mj-lt"/>
              </a:rPr>
              <a:t>АЭС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3536541" y="3125201"/>
            <a:ext cx="998543" cy="30164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3"/>
          <p:cNvSpPr>
            <a:spLocks noChangeArrowheads="1"/>
          </p:cNvSpPr>
          <p:nvPr/>
        </p:nvSpPr>
        <p:spPr bwMode="auto">
          <a:xfrm>
            <a:off x="714348" y="1643050"/>
            <a:ext cx="8007350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b="1" dirty="0" smtClean="0">
                <a:solidFill>
                  <a:srgbClr val="0052BA"/>
                </a:solidFill>
                <a:latin typeface="+mj-lt"/>
              </a:rPr>
              <a:t>WANO has established its representative offices practically at all WANO-MC sites. </a:t>
            </a:r>
            <a:endParaRPr lang="ru-RU" sz="2000" b="1" dirty="0">
              <a:solidFill>
                <a:srgbClr val="0052BA"/>
              </a:solidFill>
              <a:latin typeface="+mj-lt"/>
            </a:endParaRPr>
          </a:p>
          <a:p>
            <a:pPr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+mj-lt"/>
              </a:rPr>
              <a:t>WANO-MC on-site representative</a:t>
            </a:r>
            <a:endParaRPr lang="ru-RU" sz="2000" b="1" dirty="0">
              <a:solidFill>
                <a:srgbClr val="FF0000"/>
              </a:solidFill>
              <a:latin typeface="+mj-lt"/>
            </a:endParaRPr>
          </a:p>
          <a:p>
            <a:pPr>
              <a:defRPr/>
            </a:pPr>
            <a:endParaRPr lang="ru-RU" sz="2000" b="1" dirty="0">
              <a:solidFill>
                <a:srgbClr val="FF0000"/>
              </a:solidFill>
              <a:latin typeface="+mj-lt"/>
            </a:endParaRPr>
          </a:p>
          <a:p>
            <a:pPr>
              <a:defRPr/>
            </a:pPr>
            <a:endParaRPr lang="ru-RU" sz="2000" dirty="0">
              <a:solidFill>
                <a:srgbClr val="0052BA"/>
              </a:solidFill>
              <a:latin typeface="+mj-lt"/>
            </a:endParaRPr>
          </a:p>
          <a:p>
            <a:pPr>
              <a:defRPr/>
            </a:pPr>
            <a:endParaRPr lang="ru-RU" sz="2000" dirty="0">
              <a:solidFill>
                <a:srgbClr val="0052BA"/>
              </a:solidFill>
              <a:latin typeface="+mj-lt"/>
            </a:endParaRPr>
          </a:p>
          <a:p>
            <a:pPr>
              <a:defRPr/>
            </a:pPr>
            <a:endParaRPr lang="ru-RU" sz="2000" dirty="0">
              <a:solidFill>
                <a:srgbClr val="0052BA"/>
              </a:solidFill>
              <a:latin typeface="+mj-lt"/>
            </a:endParaRPr>
          </a:p>
          <a:p>
            <a:pPr>
              <a:defRPr/>
            </a:pPr>
            <a:endParaRPr lang="ru-RU" sz="2000" dirty="0">
              <a:solidFill>
                <a:srgbClr val="0052BA"/>
              </a:solidFill>
              <a:latin typeface="+mj-lt"/>
            </a:endParaRPr>
          </a:p>
          <a:p>
            <a:pPr>
              <a:defRPr/>
            </a:pPr>
            <a:endParaRPr lang="ru-RU" sz="2000" dirty="0">
              <a:solidFill>
                <a:srgbClr val="0052BA"/>
              </a:solidFill>
              <a:latin typeface="+mj-lt"/>
            </a:endParaRPr>
          </a:p>
          <a:p>
            <a:pPr>
              <a:defRPr/>
            </a:pPr>
            <a:endParaRPr lang="ru-RU" sz="2000" dirty="0">
              <a:solidFill>
                <a:srgbClr val="0052BA"/>
              </a:solidFill>
              <a:latin typeface="+mj-lt"/>
            </a:endParaRPr>
          </a:p>
          <a:p>
            <a:pPr>
              <a:defRPr/>
            </a:pPr>
            <a:endParaRPr lang="ru-RU" sz="2000" dirty="0">
              <a:solidFill>
                <a:srgbClr val="0052BA"/>
              </a:solidFill>
              <a:latin typeface="+mj-lt"/>
            </a:endParaRPr>
          </a:p>
          <a:p>
            <a:pPr>
              <a:defRPr/>
            </a:pPr>
            <a:r>
              <a:rPr lang="ru-RU" sz="1000" dirty="0">
                <a:latin typeface="Arial" charset="0"/>
              </a:rPr>
              <a:t> </a:t>
            </a:r>
            <a:r>
              <a:rPr lang="en-US" sz="2800" b="1" dirty="0" smtClean="0">
                <a:solidFill>
                  <a:srgbClr val="0052BA"/>
                </a:solidFill>
                <a:latin typeface="Arial" charset="0"/>
              </a:rPr>
              <a:t>Five interaction categories </a:t>
            </a:r>
            <a:r>
              <a:rPr lang="en-US" sz="2800" b="1" dirty="0" smtClean="0">
                <a:solidFill>
                  <a:srgbClr val="FF0000"/>
                </a:solidFill>
                <a:latin typeface="Arial" charset="0"/>
              </a:rPr>
              <a:t>(A B C</a:t>
            </a:r>
            <a:r>
              <a:rPr lang="ru-RU" sz="2800" b="1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Arial" charset="0"/>
              </a:rPr>
              <a:t>D</a:t>
            </a:r>
            <a:r>
              <a:rPr lang="ru-RU" sz="2800" b="1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Arial" charset="0"/>
              </a:rPr>
              <a:t>and E) </a:t>
            </a:r>
            <a:r>
              <a:rPr lang="en-US" sz="2800" b="1" dirty="0" smtClean="0">
                <a:solidFill>
                  <a:srgbClr val="0052BA"/>
                </a:solidFill>
                <a:latin typeface="Arial" charset="0"/>
              </a:rPr>
              <a:t>have been proposed</a:t>
            </a:r>
            <a:endParaRPr lang="ru-RU" sz="20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285750" y="152400"/>
            <a:ext cx="865346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 monitoring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Interaction categories</a:t>
            </a: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034" y="0"/>
            <a:ext cx="7848600" cy="571804"/>
          </a:xfrm>
        </p:spPr>
        <p:txBody>
          <a:bodyPr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/>
              <a:t>Эффективное взаимодействие с АЭС</a:t>
            </a:r>
            <a:br>
              <a:rPr lang="ru-RU" sz="2800" dirty="0" smtClean="0"/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Представительства ВАО АЭС-МЦ 2014 г.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C8F6B6-F105-4040-86A8-0E00D84811B6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  <p:grpSp>
        <p:nvGrpSpPr>
          <p:cNvPr id="5" name="Group 2"/>
          <p:cNvGrpSpPr>
            <a:grpSpLocks noGrp="1"/>
          </p:cNvGrpSpPr>
          <p:nvPr>
            <p:ph idx="1"/>
          </p:nvPr>
        </p:nvGrpSpPr>
        <p:grpSpPr bwMode="auto">
          <a:xfrm>
            <a:off x="0" y="1524000"/>
            <a:ext cx="8639515" cy="5334000"/>
            <a:chOff x="1102" y="1520"/>
            <a:chExt cx="13726" cy="9830"/>
          </a:xfrm>
        </p:grpSpPr>
        <p:pic>
          <p:nvPicPr>
            <p:cNvPr id="6" name="Рисунок 1"/>
            <p:cNvPicPr>
              <a:picLocks noChangeAspect="1" noChangeArrowheads="1"/>
            </p:cNvPicPr>
            <p:nvPr/>
          </p:nvPicPr>
          <p:blipFill>
            <a:blip r:embed="rId2" cstate="print">
              <a:lum bright="10000" contrast="20000"/>
            </a:blip>
            <a:srcRect/>
            <a:stretch>
              <a:fillRect/>
            </a:stretch>
          </p:blipFill>
          <p:spPr bwMode="auto">
            <a:xfrm>
              <a:off x="1102" y="1520"/>
              <a:ext cx="13559" cy="9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10854" y="5756"/>
              <a:ext cx="1371" cy="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BELOYARSK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5946" y="2290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6054" y="8541"/>
              <a:ext cx="1545" cy="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ZAPOROZHYE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" name="AutoShape 7"/>
            <p:cNvSpPr>
              <a:spLocks noChangeArrowheads="1"/>
            </p:cNvSpPr>
            <p:nvPr/>
          </p:nvSpPr>
          <p:spPr bwMode="auto">
            <a:xfrm>
              <a:off x="6195" y="8686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AutoShape 8"/>
            <p:cNvSpPr>
              <a:spLocks noChangeArrowheads="1"/>
            </p:cNvSpPr>
            <p:nvPr/>
          </p:nvSpPr>
          <p:spPr bwMode="auto">
            <a:xfrm>
              <a:off x="5627" y="8755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5076" y="9046"/>
              <a:ext cx="2209" cy="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SOUTH UKRAINIAN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AutoShape 10"/>
            <p:cNvSpPr>
              <a:spLocks noChangeArrowheads="1"/>
            </p:cNvSpPr>
            <p:nvPr/>
          </p:nvSpPr>
          <p:spPr bwMode="auto">
            <a:xfrm>
              <a:off x="4915" y="7968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5214" y="8001"/>
              <a:ext cx="1639" cy="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KHMELNITSK</a:t>
              </a: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I</a:t>
              </a:r>
              <a:r>
                <a:rPr kumimoji="0" lang="ru-RU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Y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4596" y="7588"/>
              <a:ext cx="319" cy="291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FFFF00"/>
                </a:gs>
                <a:gs pos="100000">
                  <a:srgbClr val="DF6A09"/>
                </a:gs>
              </a:gsLst>
              <a:path path="shape">
                <a:fillToRect l="50000" t="50000" r="50000" b="50000"/>
              </a:path>
            </a:gradFill>
            <a:ln w="0">
              <a:noFill/>
              <a:miter lim="800000"/>
              <a:headEnd/>
              <a:tailEnd/>
            </a:ln>
            <a:effectLst>
              <a:outerShdw dist="28398" dir="3806097" algn="ctr" rotWithShape="0">
                <a:srgbClr val="974706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4969" y="7563"/>
              <a:ext cx="977" cy="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ROVNO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7" name="AutoShape 14"/>
            <p:cNvSpPr>
              <a:spLocks noChangeArrowheads="1"/>
            </p:cNvSpPr>
            <p:nvPr/>
          </p:nvSpPr>
          <p:spPr bwMode="auto">
            <a:xfrm>
              <a:off x="4757" y="4778"/>
              <a:ext cx="319" cy="291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FFFF00"/>
                </a:gs>
                <a:gs pos="100000">
                  <a:srgbClr val="DF6A09"/>
                </a:gs>
              </a:gsLst>
              <a:path path="shape">
                <a:fillToRect l="50000" t="50000" r="50000" b="50000"/>
              </a:path>
            </a:gradFill>
            <a:ln w="0">
              <a:noFill/>
              <a:miter lim="800000"/>
              <a:headEnd/>
              <a:tailEnd/>
            </a:ln>
            <a:effectLst>
              <a:outerShdw dist="28398" dir="3806097" algn="ctr" rotWithShape="0">
                <a:srgbClr val="974706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Text Box 15"/>
            <p:cNvSpPr txBox="1">
              <a:spLocks noChangeArrowheads="1"/>
            </p:cNvSpPr>
            <p:nvPr/>
          </p:nvSpPr>
          <p:spPr bwMode="auto">
            <a:xfrm>
              <a:off x="4562" y="4608"/>
              <a:ext cx="992" cy="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LOVIISA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" name="AutoShape 16"/>
            <p:cNvSpPr>
              <a:spLocks noChangeArrowheads="1"/>
            </p:cNvSpPr>
            <p:nvPr/>
          </p:nvSpPr>
          <p:spPr bwMode="auto">
            <a:xfrm>
              <a:off x="7462" y="8600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" name="Text Box 17"/>
            <p:cNvSpPr txBox="1">
              <a:spLocks noChangeArrowheads="1"/>
            </p:cNvSpPr>
            <p:nvPr/>
          </p:nvSpPr>
          <p:spPr bwMode="auto">
            <a:xfrm>
              <a:off x="7781" y="8686"/>
              <a:ext cx="901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ROSTOV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1" name="AutoShape 18"/>
            <p:cNvSpPr>
              <a:spLocks noChangeArrowheads="1"/>
            </p:cNvSpPr>
            <p:nvPr/>
          </p:nvSpPr>
          <p:spPr bwMode="auto">
            <a:xfrm>
              <a:off x="7781" y="10104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" name="Text Box 19"/>
            <p:cNvSpPr txBox="1">
              <a:spLocks noChangeArrowheads="1"/>
            </p:cNvSpPr>
            <p:nvPr/>
          </p:nvSpPr>
          <p:spPr bwMode="auto">
            <a:xfrm>
              <a:off x="6654" y="10161"/>
              <a:ext cx="122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ARMENIAN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3" name="AutoShape 20"/>
            <p:cNvSpPr>
              <a:spLocks noChangeArrowheads="1"/>
            </p:cNvSpPr>
            <p:nvPr/>
          </p:nvSpPr>
          <p:spPr bwMode="auto">
            <a:xfrm>
              <a:off x="7976" y="7272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Text Box 21"/>
            <p:cNvSpPr txBox="1">
              <a:spLocks noChangeArrowheads="1"/>
            </p:cNvSpPr>
            <p:nvPr/>
          </p:nvSpPr>
          <p:spPr bwMode="auto">
            <a:xfrm>
              <a:off x="7854" y="7641"/>
              <a:ext cx="124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BALAKOVO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5" name="Text Box 23"/>
            <p:cNvSpPr txBox="1">
              <a:spLocks noChangeArrowheads="1"/>
            </p:cNvSpPr>
            <p:nvPr/>
          </p:nvSpPr>
          <p:spPr bwMode="auto">
            <a:xfrm>
              <a:off x="6294" y="7101"/>
              <a:ext cx="183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NOVOVORONEZH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6" name="AutoShape 24"/>
            <p:cNvSpPr>
              <a:spLocks noChangeArrowheads="1"/>
            </p:cNvSpPr>
            <p:nvPr/>
          </p:nvSpPr>
          <p:spPr bwMode="auto">
            <a:xfrm>
              <a:off x="6311" y="5465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Text Box 25"/>
            <p:cNvSpPr txBox="1">
              <a:spLocks noChangeArrowheads="1"/>
            </p:cNvSpPr>
            <p:nvPr/>
          </p:nvSpPr>
          <p:spPr bwMode="auto">
            <a:xfrm>
              <a:off x="6630" y="5591"/>
              <a:ext cx="111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KALININ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8" name="AutoShape 26"/>
            <p:cNvSpPr>
              <a:spLocks noChangeArrowheads="1"/>
            </p:cNvSpPr>
            <p:nvPr/>
          </p:nvSpPr>
          <p:spPr bwMode="auto">
            <a:xfrm>
              <a:off x="10535" y="5672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Text Box 27"/>
            <p:cNvSpPr txBox="1">
              <a:spLocks noChangeArrowheads="1"/>
            </p:cNvSpPr>
            <p:nvPr/>
          </p:nvSpPr>
          <p:spPr bwMode="auto">
            <a:xfrm>
              <a:off x="6254" y="2290"/>
              <a:ext cx="712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KOLA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0" name="AutoShape 28"/>
            <p:cNvSpPr>
              <a:spLocks noChangeArrowheads="1"/>
            </p:cNvSpPr>
            <p:nvPr/>
          </p:nvSpPr>
          <p:spPr bwMode="auto">
            <a:xfrm>
              <a:off x="5308" y="5069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Text Box 29"/>
            <p:cNvSpPr txBox="1">
              <a:spLocks noChangeArrowheads="1"/>
            </p:cNvSpPr>
            <p:nvPr/>
          </p:nvSpPr>
          <p:spPr bwMode="auto">
            <a:xfrm>
              <a:off x="4562" y="5381"/>
              <a:ext cx="131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LENINGRAD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2" name="AutoShape 30"/>
            <p:cNvSpPr>
              <a:spLocks noChangeArrowheads="1"/>
            </p:cNvSpPr>
            <p:nvPr/>
          </p:nvSpPr>
          <p:spPr bwMode="auto">
            <a:xfrm>
              <a:off x="3411" y="8128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Text Box 31"/>
            <p:cNvSpPr txBox="1">
              <a:spLocks noChangeArrowheads="1"/>
            </p:cNvSpPr>
            <p:nvPr/>
          </p:nvSpPr>
          <p:spPr bwMode="auto">
            <a:xfrm>
              <a:off x="2917" y="7968"/>
              <a:ext cx="1185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BOHUNICE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" name="AutoShape 32"/>
            <p:cNvSpPr>
              <a:spLocks noChangeArrowheads="1"/>
            </p:cNvSpPr>
            <p:nvPr/>
          </p:nvSpPr>
          <p:spPr bwMode="auto">
            <a:xfrm>
              <a:off x="3896" y="8226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Text Box 33"/>
            <p:cNvSpPr txBox="1">
              <a:spLocks noChangeArrowheads="1"/>
            </p:cNvSpPr>
            <p:nvPr/>
          </p:nvSpPr>
          <p:spPr bwMode="auto">
            <a:xfrm>
              <a:off x="4134" y="8361"/>
              <a:ext cx="1346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MOCHOVCE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6" name="AutoShape 34"/>
            <p:cNvSpPr>
              <a:spLocks noChangeArrowheads="1"/>
            </p:cNvSpPr>
            <p:nvPr/>
          </p:nvSpPr>
          <p:spPr bwMode="auto">
            <a:xfrm>
              <a:off x="2760" y="8193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Text Box 35"/>
            <p:cNvSpPr txBox="1">
              <a:spLocks noChangeArrowheads="1"/>
            </p:cNvSpPr>
            <p:nvPr/>
          </p:nvSpPr>
          <p:spPr bwMode="auto">
            <a:xfrm>
              <a:off x="1724" y="8226"/>
              <a:ext cx="1036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TEMELIN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8" name="AutoShape 36"/>
            <p:cNvSpPr>
              <a:spLocks noChangeArrowheads="1"/>
            </p:cNvSpPr>
            <p:nvPr/>
          </p:nvSpPr>
          <p:spPr bwMode="auto">
            <a:xfrm>
              <a:off x="3079" y="8309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Text Box 37"/>
            <p:cNvSpPr txBox="1">
              <a:spLocks noChangeArrowheads="1"/>
            </p:cNvSpPr>
            <p:nvPr/>
          </p:nvSpPr>
          <p:spPr bwMode="auto">
            <a:xfrm>
              <a:off x="1900" y="8517"/>
              <a:ext cx="1254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DUKOVANY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0" name="AutoShape 38"/>
            <p:cNvSpPr>
              <a:spLocks noChangeArrowheads="1"/>
            </p:cNvSpPr>
            <p:nvPr/>
          </p:nvSpPr>
          <p:spPr bwMode="auto">
            <a:xfrm>
              <a:off x="3730" y="8600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4014" y="8901"/>
              <a:ext cx="582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PAKS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2" name="AutoShape 40"/>
            <p:cNvSpPr>
              <a:spLocks noChangeArrowheads="1"/>
            </p:cNvSpPr>
            <p:nvPr/>
          </p:nvSpPr>
          <p:spPr bwMode="auto">
            <a:xfrm>
              <a:off x="4438" y="9442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Text Box 41"/>
            <p:cNvSpPr txBox="1">
              <a:spLocks noChangeArrowheads="1"/>
            </p:cNvSpPr>
            <p:nvPr/>
          </p:nvSpPr>
          <p:spPr bwMode="auto">
            <a:xfrm>
              <a:off x="4102" y="9733"/>
              <a:ext cx="1254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KOZLODUY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44" name="Group 42"/>
            <p:cNvGrpSpPr>
              <a:grpSpLocks/>
            </p:cNvGrpSpPr>
            <p:nvPr/>
          </p:nvGrpSpPr>
          <p:grpSpPr bwMode="auto">
            <a:xfrm>
              <a:off x="10134" y="8181"/>
              <a:ext cx="4694" cy="2520"/>
              <a:chOff x="10134" y="981"/>
              <a:chExt cx="4694" cy="2520"/>
            </a:xfrm>
          </p:grpSpPr>
          <p:grpSp>
            <p:nvGrpSpPr>
              <p:cNvPr id="58" name="Group 43"/>
              <p:cNvGrpSpPr>
                <a:grpSpLocks/>
              </p:cNvGrpSpPr>
              <p:nvPr/>
            </p:nvGrpSpPr>
            <p:grpSpPr bwMode="auto">
              <a:xfrm>
                <a:off x="10134" y="981"/>
                <a:ext cx="4694" cy="2520"/>
                <a:chOff x="10134" y="981"/>
                <a:chExt cx="4694" cy="2520"/>
              </a:xfrm>
            </p:grpSpPr>
            <p:pic>
              <p:nvPicPr>
                <p:cNvPr id="60" name="Рисунок 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6000" contrast="30000"/>
                </a:blip>
                <a:srcRect/>
                <a:stretch>
                  <a:fillRect/>
                </a:stretch>
              </p:blipFill>
              <p:spPr bwMode="auto">
                <a:xfrm>
                  <a:off x="10134" y="981"/>
                  <a:ext cx="4694" cy="2520"/>
                </a:xfrm>
                <a:prstGeom prst="rect">
                  <a:avLst/>
                </a:prstGeom>
                <a:noFill/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</p:pic>
            <p:sp>
              <p:nvSpPr>
                <p:cNvPr id="61" name="AutoShape 45"/>
                <p:cNvSpPr>
                  <a:spLocks noChangeArrowheads="1"/>
                </p:cNvSpPr>
                <p:nvPr/>
              </p:nvSpPr>
              <p:spPr bwMode="auto">
                <a:xfrm>
                  <a:off x="12145" y="1768"/>
                  <a:ext cx="260" cy="24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C0504D"/>
                </a:solidFill>
                <a:ln w="38100">
                  <a:solidFill>
                    <a:srgbClr val="F2F2F2"/>
                  </a:solidFill>
                  <a:miter lim="800000"/>
                  <a:headEnd/>
                  <a:tailEnd/>
                </a:ln>
                <a:effectLst>
                  <a:outerShdw dist="28398" dir="3806097" algn="ctr" rotWithShape="0">
                    <a:srgbClr val="622423">
                      <a:alpha val="50000"/>
                    </a:srgb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/>
                </a:p>
              </p:txBody>
            </p:sp>
          </p:grpSp>
          <p:sp>
            <p:nvSpPr>
              <p:cNvPr id="59" name="Text Box 46"/>
              <p:cNvSpPr txBox="1">
                <a:spLocks noChangeArrowheads="1"/>
              </p:cNvSpPr>
              <p:nvPr/>
            </p:nvSpPr>
            <p:spPr bwMode="auto">
              <a:xfrm>
                <a:off x="12511" y="1804"/>
                <a:ext cx="1325" cy="3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1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itchFamily="34" charset="0"/>
                  </a:rPr>
                  <a:t>BILIBINO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  <p:grpSp>
          <p:nvGrpSpPr>
            <p:cNvPr id="45" name="Group 47"/>
            <p:cNvGrpSpPr>
              <a:grpSpLocks/>
            </p:cNvGrpSpPr>
            <p:nvPr/>
          </p:nvGrpSpPr>
          <p:grpSpPr bwMode="auto">
            <a:xfrm>
              <a:off x="7223" y="1525"/>
              <a:ext cx="7478" cy="4126"/>
              <a:chOff x="7223" y="1525"/>
              <a:chExt cx="7478" cy="4126"/>
            </a:xfrm>
          </p:grpSpPr>
          <p:pic>
            <p:nvPicPr>
              <p:cNvPr id="51" name="Picture 4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223" y="1525"/>
                <a:ext cx="7478" cy="4126"/>
              </a:xfrm>
              <a:prstGeom prst="rect">
                <a:avLst/>
              </a:prstGeom>
              <a:noFill/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</p:pic>
          <p:sp>
            <p:nvSpPr>
              <p:cNvPr id="52" name="AutoShape 49"/>
              <p:cNvSpPr>
                <a:spLocks noChangeArrowheads="1"/>
              </p:cNvSpPr>
              <p:nvPr/>
            </p:nvSpPr>
            <p:spPr bwMode="auto">
              <a:xfrm>
                <a:off x="13622" y="2209"/>
                <a:ext cx="182" cy="168"/>
              </a:xfrm>
              <a:prstGeom prst="triangle">
                <a:avLst>
                  <a:gd name="adj" fmla="val 50000"/>
                </a:avLst>
              </a:prstGeom>
              <a:solidFill>
                <a:srgbClr val="C0504D"/>
              </a:solidFill>
              <a:ln w="38100">
                <a:solidFill>
                  <a:srgbClr val="F2F2F2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622423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3" name="Text Box 50"/>
              <p:cNvSpPr txBox="1">
                <a:spLocks noChangeArrowheads="1"/>
              </p:cNvSpPr>
              <p:nvPr/>
            </p:nvSpPr>
            <p:spPr bwMode="auto">
              <a:xfrm>
                <a:off x="13374" y="1881"/>
                <a:ext cx="1287" cy="1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1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itchFamily="34" charset="0"/>
                  </a:rPr>
                  <a:t>TIANWAN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54" name="Text Box 52"/>
              <p:cNvSpPr txBox="1">
                <a:spLocks noChangeArrowheads="1"/>
              </p:cNvSpPr>
              <p:nvPr/>
            </p:nvSpPr>
            <p:spPr bwMode="auto">
              <a:xfrm>
                <a:off x="10857" y="4394"/>
                <a:ext cx="1502" cy="1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1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itchFamily="34" charset="0"/>
                  </a:rPr>
                  <a:t>KUDANKULAM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55" name="Text Box 54"/>
              <p:cNvSpPr txBox="1">
                <a:spLocks noChangeArrowheads="1"/>
              </p:cNvSpPr>
              <p:nvPr/>
            </p:nvSpPr>
            <p:spPr bwMode="auto">
              <a:xfrm>
                <a:off x="9013" y="2824"/>
                <a:ext cx="1378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000" b="1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itchFamily="34" charset="0"/>
                  </a:rPr>
                  <a:t>BUSHEHR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56" name="AutoShape 49"/>
              <p:cNvSpPr>
                <a:spLocks noChangeArrowheads="1"/>
              </p:cNvSpPr>
              <p:nvPr/>
            </p:nvSpPr>
            <p:spPr bwMode="auto">
              <a:xfrm>
                <a:off x="8745" y="2798"/>
                <a:ext cx="182" cy="168"/>
              </a:xfrm>
              <a:prstGeom prst="triangle">
                <a:avLst>
                  <a:gd name="adj" fmla="val 50000"/>
                </a:avLst>
              </a:prstGeom>
              <a:solidFill>
                <a:srgbClr val="C0504D"/>
              </a:solidFill>
              <a:ln w="38100">
                <a:solidFill>
                  <a:srgbClr val="F2F2F2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622423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57" name="AutoShape 49"/>
              <p:cNvSpPr>
                <a:spLocks noChangeArrowheads="1"/>
              </p:cNvSpPr>
              <p:nvPr/>
            </p:nvSpPr>
            <p:spPr bwMode="auto">
              <a:xfrm>
                <a:off x="10692" y="4252"/>
                <a:ext cx="182" cy="168"/>
              </a:xfrm>
              <a:prstGeom prst="triangle">
                <a:avLst>
                  <a:gd name="adj" fmla="val 50000"/>
                </a:avLst>
              </a:prstGeom>
              <a:solidFill>
                <a:srgbClr val="C0504D"/>
              </a:solidFill>
              <a:ln w="38100">
                <a:solidFill>
                  <a:srgbClr val="F2F2F2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622423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sp>
          <p:nvSpPr>
            <p:cNvPr id="46" name="AutoShape 55"/>
            <p:cNvSpPr>
              <a:spLocks noChangeArrowheads="1"/>
            </p:cNvSpPr>
            <p:nvPr/>
          </p:nvSpPr>
          <p:spPr bwMode="auto">
            <a:xfrm>
              <a:off x="5694" y="7101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Text Box 56"/>
            <p:cNvSpPr txBox="1">
              <a:spLocks noChangeArrowheads="1"/>
            </p:cNvSpPr>
            <p:nvPr/>
          </p:nvSpPr>
          <p:spPr bwMode="auto">
            <a:xfrm>
              <a:off x="5334" y="6921"/>
              <a:ext cx="108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KURSK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8" name="AutoShape 57"/>
            <p:cNvSpPr>
              <a:spLocks noChangeArrowheads="1"/>
            </p:cNvSpPr>
            <p:nvPr/>
          </p:nvSpPr>
          <p:spPr bwMode="auto">
            <a:xfrm>
              <a:off x="5454" y="6561"/>
              <a:ext cx="319" cy="291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FFFF00"/>
                </a:gs>
                <a:gs pos="100000">
                  <a:srgbClr val="DF6A09"/>
                </a:gs>
              </a:gsLst>
              <a:path path="shape">
                <a:fillToRect l="50000" t="50000" r="50000" b="50000"/>
              </a:path>
            </a:gradFill>
            <a:ln w="0">
              <a:noFill/>
              <a:miter lim="800000"/>
              <a:headEnd/>
              <a:tailEnd/>
            </a:ln>
            <a:effectLst>
              <a:outerShdw dist="28398" dir="3806097" algn="ctr" rotWithShape="0">
                <a:srgbClr val="974706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Text Box 58"/>
            <p:cNvSpPr txBox="1">
              <a:spLocks noChangeArrowheads="1"/>
            </p:cNvSpPr>
            <p:nvPr/>
          </p:nvSpPr>
          <p:spPr bwMode="auto">
            <a:xfrm>
              <a:off x="4974" y="6381"/>
              <a:ext cx="1560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</a:rPr>
                <a:t>SMOLENSK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0" name="AutoShape 55"/>
            <p:cNvSpPr>
              <a:spLocks noChangeArrowheads="1"/>
            </p:cNvSpPr>
            <p:nvPr/>
          </p:nvSpPr>
          <p:spPr bwMode="auto">
            <a:xfrm>
              <a:off x="4622" y="7555"/>
              <a:ext cx="319" cy="291"/>
            </a:xfrm>
            <a:prstGeom prst="triangle">
              <a:avLst>
                <a:gd name="adj" fmla="val 500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62" name="Прямоугольник 61"/>
          <p:cNvSpPr/>
          <p:nvPr/>
        </p:nvSpPr>
        <p:spPr>
          <a:xfrm>
            <a:off x="2193369" y="1063109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On-site Representative Offices.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2014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33350" y="152400"/>
            <a:ext cx="8653463" cy="609600"/>
          </a:xfrm>
          <a:effectLst>
            <a:outerShdw dist="35921" dir="2700000" algn="ctr" rotWithShape="0">
              <a:schemeClr val="tx2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800" dirty="0" smtClean="0"/>
              <a:t>Планы по РКЦ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Plans regarding RERC</a:t>
            </a:r>
            <a:endParaRPr lang="en-GB" sz="2800" dirty="0" smtClean="0">
              <a:solidFill>
                <a:srgbClr val="FFFF00"/>
              </a:solidFill>
            </a:endParaRPr>
          </a:p>
        </p:txBody>
      </p:sp>
      <p:sp>
        <p:nvSpPr>
          <p:cNvPr id="14339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04C1623-4567-4758-96EF-2CDC25ACA822}" type="slidenum">
              <a:rPr lang="en-US" smtClean="0"/>
              <a:pPr>
                <a:defRPr/>
              </a:pPr>
              <a:t>32</a:t>
            </a:fld>
            <a:endParaRPr lang="en-US" smtClean="0"/>
          </a:p>
        </p:txBody>
      </p:sp>
      <p:sp>
        <p:nvSpPr>
          <p:cNvPr id="14340" name="Rectangle 3"/>
          <p:cNvSpPr txBox="1">
            <a:spLocks noChangeArrowheads="1"/>
          </p:cNvSpPr>
          <p:nvPr/>
        </p:nvSpPr>
        <p:spPr bwMode="auto">
          <a:xfrm>
            <a:off x="465138" y="1133475"/>
            <a:ext cx="8243887" cy="519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lvl="1" indent="-342900" eaLnBrk="0" hangingPunct="0">
              <a:spcBef>
                <a:spcPct val="20000"/>
              </a:spcBef>
              <a:buClr>
                <a:srgbClr val="0052BA"/>
              </a:buClr>
              <a:buSzPct val="75000"/>
              <a:buFont typeface="Wingdings" pitchFamily="2" charset="2"/>
              <a:buChar char="l"/>
            </a:pPr>
            <a:r>
              <a:rPr lang="ru-RU" sz="1600" b="1" dirty="0">
                <a:solidFill>
                  <a:srgbClr val="0052BA"/>
                </a:solidFill>
              </a:rPr>
              <a:t>Заключение соглашений</a:t>
            </a:r>
            <a:r>
              <a:rPr lang="en-US" sz="1600" b="1" dirty="0">
                <a:solidFill>
                  <a:srgbClr val="0052BA"/>
                </a:solidFill>
              </a:rPr>
              <a:t> </a:t>
            </a:r>
            <a:r>
              <a:rPr lang="ru-RU" sz="1600" b="1" dirty="0">
                <a:solidFill>
                  <a:srgbClr val="0052BA"/>
                </a:solidFill>
              </a:rPr>
              <a:t> РКЦ с компанией «</a:t>
            </a:r>
            <a:r>
              <a:rPr lang="ru-RU" sz="1600" b="1" dirty="0" err="1">
                <a:solidFill>
                  <a:srgbClr val="0052BA"/>
                </a:solidFill>
              </a:rPr>
              <a:t>Словенске</a:t>
            </a:r>
            <a:r>
              <a:rPr lang="ru-RU" sz="1600" b="1" dirty="0">
                <a:solidFill>
                  <a:srgbClr val="0052BA"/>
                </a:solidFill>
              </a:rPr>
              <a:t> </a:t>
            </a:r>
            <a:r>
              <a:rPr lang="ru-RU" sz="1600" b="1" dirty="0" err="1">
                <a:solidFill>
                  <a:srgbClr val="0052BA"/>
                </a:solidFill>
              </a:rPr>
              <a:t>электрарне</a:t>
            </a:r>
            <a:r>
              <a:rPr lang="ru-RU" sz="1600" b="1" dirty="0">
                <a:solidFill>
                  <a:srgbClr val="0052BA"/>
                </a:solidFill>
              </a:rPr>
              <a:t>» (Словакия)</a:t>
            </a:r>
            <a:r>
              <a:rPr lang="en-US" sz="1600" b="1" dirty="0">
                <a:solidFill>
                  <a:srgbClr val="0052BA"/>
                </a:solidFill>
              </a:rPr>
              <a:t> </a:t>
            </a:r>
            <a:r>
              <a:rPr lang="ru-RU" sz="1600" b="1" dirty="0">
                <a:solidFill>
                  <a:srgbClr val="0052BA"/>
                </a:solidFill>
              </a:rPr>
              <a:t>и АЭС </a:t>
            </a:r>
            <a:r>
              <a:rPr lang="ru-RU" sz="1600" b="1" dirty="0" err="1">
                <a:solidFill>
                  <a:srgbClr val="0052BA"/>
                </a:solidFill>
              </a:rPr>
              <a:t>Куданкулам</a:t>
            </a:r>
            <a:r>
              <a:rPr lang="ru-RU" sz="1600" b="1" dirty="0">
                <a:solidFill>
                  <a:srgbClr val="0052BA"/>
                </a:solidFill>
              </a:rPr>
              <a:t> (Индия);</a:t>
            </a:r>
            <a:endParaRPr lang="en-US" sz="1600" b="1" dirty="0">
              <a:solidFill>
                <a:srgbClr val="0052BA"/>
              </a:solidFill>
            </a:endParaRPr>
          </a:p>
          <a:p>
            <a:pPr marL="342900" lvl="1" indent="-342900" eaLnBrk="0" hangingPunct="0">
              <a:spcBef>
                <a:spcPct val="20000"/>
              </a:spcBef>
              <a:buClr>
                <a:srgbClr val="0052BA"/>
              </a:buClr>
              <a:buSzPct val="75000"/>
            </a:pPr>
            <a:r>
              <a:rPr lang="en-US" sz="1600" b="1" dirty="0" smtClean="0">
                <a:solidFill>
                  <a:srgbClr val="FFC000"/>
                </a:solidFill>
              </a:rPr>
              <a:t>      Signing </a:t>
            </a:r>
            <a:r>
              <a:rPr lang="en-US" sz="1600" b="1" dirty="0">
                <a:solidFill>
                  <a:srgbClr val="FFC000"/>
                </a:solidFill>
              </a:rPr>
              <a:t>agreements on RERC with company </a:t>
            </a:r>
            <a:r>
              <a:rPr lang="ru-RU" sz="1600" b="1" dirty="0">
                <a:solidFill>
                  <a:srgbClr val="FFC000"/>
                </a:solidFill>
              </a:rPr>
              <a:t>«</a:t>
            </a:r>
            <a:r>
              <a:rPr lang="en-US" sz="1600" b="1" dirty="0" err="1">
                <a:solidFill>
                  <a:srgbClr val="FFC000"/>
                </a:solidFill>
              </a:rPr>
              <a:t>Slovenske</a:t>
            </a:r>
            <a:r>
              <a:rPr lang="ru-RU" sz="1600" b="1" dirty="0">
                <a:solidFill>
                  <a:srgbClr val="FFC000"/>
                </a:solidFill>
              </a:rPr>
              <a:t> </a:t>
            </a:r>
            <a:r>
              <a:rPr lang="en-US" sz="1600" b="1" dirty="0" err="1">
                <a:solidFill>
                  <a:srgbClr val="FFC000"/>
                </a:solidFill>
              </a:rPr>
              <a:t>Elektrarne</a:t>
            </a:r>
            <a:r>
              <a:rPr lang="ru-RU" sz="1600" b="1" dirty="0">
                <a:solidFill>
                  <a:srgbClr val="FFC000"/>
                </a:solidFill>
              </a:rPr>
              <a:t>» (</a:t>
            </a:r>
            <a:r>
              <a:rPr lang="en-US" sz="1600" b="1" dirty="0">
                <a:solidFill>
                  <a:srgbClr val="FFC000"/>
                </a:solidFill>
              </a:rPr>
              <a:t>Slovakia</a:t>
            </a:r>
            <a:r>
              <a:rPr lang="ru-RU" sz="1600" b="1" dirty="0">
                <a:solidFill>
                  <a:srgbClr val="FFC000"/>
                </a:solidFill>
              </a:rPr>
              <a:t>)</a:t>
            </a:r>
            <a:r>
              <a:rPr lang="en-US" sz="1600" b="1" dirty="0">
                <a:solidFill>
                  <a:srgbClr val="FFC000"/>
                </a:solidFill>
              </a:rPr>
              <a:t> and </a:t>
            </a:r>
            <a:r>
              <a:rPr lang="en-US" sz="1600" b="1" dirty="0" err="1">
                <a:solidFill>
                  <a:srgbClr val="FFC000"/>
                </a:solidFill>
              </a:rPr>
              <a:t>Kudankulam</a:t>
            </a:r>
            <a:r>
              <a:rPr lang="en-US" sz="1600" b="1" dirty="0">
                <a:solidFill>
                  <a:srgbClr val="FFC000"/>
                </a:solidFill>
              </a:rPr>
              <a:t> NPP </a:t>
            </a:r>
            <a:r>
              <a:rPr lang="ru-RU" sz="1600" b="1" dirty="0">
                <a:solidFill>
                  <a:srgbClr val="FFC000"/>
                </a:solidFill>
              </a:rPr>
              <a:t>(</a:t>
            </a:r>
            <a:r>
              <a:rPr lang="en-US" sz="1600" b="1" dirty="0">
                <a:solidFill>
                  <a:srgbClr val="FFC000"/>
                </a:solidFill>
              </a:rPr>
              <a:t>India</a:t>
            </a:r>
            <a:r>
              <a:rPr lang="ru-RU" sz="1600" b="1" dirty="0">
                <a:solidFill>
                  <a:srgbClr val="FFC000"/>
                </a:solidFill>
              </a:rPr>
              <a:t>);</a:t>
            </a:r>
          </a:p>
          <a:p>
            <a:pPr marL="342900" lvl="1" indent="-342900" eaLnBrk="0" hangingPunct="0">
              <a:spcBef>
                <a:spcPct val="20000"/>
              </a:spcBef>
              <a:buClr>
                <a:srgbClr val="0052BA"/>
              </a:buClr>
              <a:buSzPct val="75000"/>
              <a:buFont typeface="Wingdings" pitchFamily="2" charset="2"/>
              <a:buChar char="l"/>
            </a:pPr>
            <a:r>
              <a:rPr lang="ru-RU" sz="1600" b="1" dirty="0">
                <a:solidFill>
                  <a:srgbClr val="0052BA"/>
                </a:solidFill>
              </a:rPr>
              <a:t>Участие РКЦ в 3-х противоаварийных учениях на Кольской АЭС, АЭС </a:t>
            </a:r>
            <a:r>
              <a:rPr lang="ru-RU" sz="1600" b="1" dirty="0" err="1">
                <a:solidFill>
                  <a:srgbClr val="0052BA"/>
                </a:solidFill>
              </a:rPr>
              <a:t>Моховце</a:t>
            </a:r>
            <a:r>
              <a:rPr lang="ru-RU" sz="1600" b="1" dirty="0">
                <a:solidFill>
                  <a:srgbClr val="0052BA"/>
                </a:solidFill>
              </a:rPr>
              <a:t> и на АЭС </a:t>
            </a:r>
            <a:r>
              <a:rPr lang="ru-RU" sz="1600" b="1" dirty="0" err="1">
                <a:solidFill>
                  <a:srgbClr val="0052BA"/>
                </a:solidFill>
              </a:rPr>
              <a:t>Козлодуй</a:t>
            </a:r>
            <a:r>
              <a:rPr lang="ru-RU" sz="1600" b="1" dirty="0">
                <a:solidFill>
                  <a:srgbClr val="0052BA"/>
                </a:solidFill>
              </a:rPr>
              <a:t>;</a:t>
            </a:r>
            <a:r>
              <a:rPr lang="en-US" sz="1600" b="1" dirty="0">
                <a:solidFill>
                  <a:srgbClr val="0052BA"/>
                </a:solidFill>
              </a:rPr>
              <a:t/>
            </a:r>
            <a:br>
              <a:rPr lang="en-US" sz="1600" b="1" dirty="0">
                <a:solidFill>
                  <a:srgbClr val="0052BA"/>
                </a:solidFill>
              </a:rPr>
            </a:br>
            <a:r>
              <a:rPr lang="en-US" sz="1600" b="1" dirty="0">
                <a:solidFill>
                  <a:srgbClr val="FFC000"/>
                </a:solidFill>
              </a:rPr>
              <a:t>RERC Participation in emergency response training to be held at </a:t>
            </a:r>
            <a:r>
              <a:rPr lang="en-US" sz="1600" b="1" dirty="0" err="1">
                <a:solidFill>
                  <a:srgbClr val="FFC000"/>
                </a:solidFill>
              </a:rPr>
              <a:t>Kolskaya</a:t>
            </a:r>
            <a:r>
              <a:rPr lang="en-US" sz="1600" b="1" dirty="0">
                <a:solidFill>
                  <a:srgbClr val="FFC000"/>
                </a:solidFill>
              </a:rPr>
              <a:t> NPP, </a:t>
            </a:r>
            <a:r>
              <a:rPr lang="en-US" sz="1600" b="1" dirty="0" err="1">
                <a:solidFill>
                  <a:srgbClr val="FFC000"/>
                </a:solidFill>
              </a:rPr>
              <a:t>Mochovce</a:t>
            </a:r>
            <a:r>
              <a:rPr lang="en-US" sz="1600" b="1" dirty="0">
                <a:solidFill>
                  <a:srgbClr val="FFC000"/>
                </a:solidFill>
              </a:rPr>
              <a:t> NPP and </a:t>
            </a:r>
            <a:r>
              <a:rPr lang="en-US" sz="1600" b="1" dirty="0" err="1">
                <a:solidFill>
                  <a:srgbClr val="FFC000"/>
                </a:solidFill>
              </a:rPr>
              <a:t>Kozloduy</a:t>
            </a:r>
            <a:r>
              <a:rPr lang="en-US" sz="1600" b="1" dirty="0">
                <a:solidFill>
                  <a:srgbClr val="FFC000"/>
                </a:solidFill>
              </a:rPr>
              <a:t> NPP;  </a:t>
            </a:r>
            <a:endParaRPr lang="ru-RU" sz="1600" b="1" dirty="0">
              <a:solidFill>
                <a:srgbClr val="FFC000"/>
              </a:solidFill>
            </a:endParaRPr>
          </a:p>
          <a:p>
            <a:pPr marL="342900" lvl="1" indent="-342900" eaLnBrk="0" hangingPunct="0">
              <a:spcBef>
                <a:spcPct val="20000"/>
              </a:spcBef>
              <a:buClr>
                <a:srgbClr val="0052BA"/>
              </a:buClr>
              <a:buSzPct val="75000"/>
              <a:buFont typeface="Wingdings" pitchFamily="2" charset="2"/>
              <a:buChar char="l"/>
            </a:pPr>
            <a:r>
              <a:rPr lang="ru-RU" sz="1600" b="1" dirty="0">
                <a:solidFill>
                  <a:srgbClr val="0052BA"/>
                </a:solidFill>
              </a:rPr>
              <a:t>Наработка эксплуатационного опыта РКЦ и повышение уровня участия ЭО/АЭС в РКЦ;</a:t>
            </a:r>
            <a:r>
              <a:rPr lang="en-US" sz="1600" b="1" dirty="0">
                <a:solidFill>
                  <a:srgbClr val="0052BA"/>
                </a:solidFill>
              </a:rPr>
              <a:t/>
            </a:r>
            <a:br>
              <a:rPr lang="en-US" sz="1600" b="1" dirty="0">
                <a:solidFill>
                  <a:srgbClr val="0052BA"/>
                </a:solidFill>
              </a:rPr>
            </a:br>
            <a:r>
              <a:rPr lang="en-US" sz="1600" b="1" dirty="0">
                <a:solidFill>
                  <a:srgbClr val="FFC000"/>
                </a:solidFill>
              </a:rPr>
              <a:t>Gaining RERC operational experience and increasing NPP/OC participation rates in RERC activities</a:t>
            </a:r>
            <a:endParaRPr lang="ru-RU" sz="1600" b="1" dirty="0">
              <a:solidFill>
                <a:srgbClr val="FFC000"/>
              </a:solidFill>
            </a:endParaRPr>
          </a:p>
          <a:p>
            <a:pPr marL="342900" lvl="1" indent="-342900" eaLnBrk="0" hangingPunct="0">
              <a:spcBef>
                <a:spcPct val="20000"/>
              </a:spcBef>
              <a:buClr>
                <a:srgbClr val="0052BA"/>
              </a:buClr>
              <a:buSzPct val="75000"/>
              <a:buFont typeface="Wingdings" pitchFamily="2" charset="2"/>
              <a:buChar char="l"/>
            </a:pPr>
            <a:r>
              <a:rPr lang="ru-RU" sz="1600" b="1" dirty="0">
                <a:solidFill>
                  <a:srgbClr val="0052BA"/>
                </a:solidFill>
              </a:rPr>
              <a:t>Обеспечение информационного обмена в рамках РКЦ в соответствии с «Положением о РКЦ» и Регламентом информационного обмена;</a:t>
            </a:r>
            <a:r>
              <a:rPr lang="en-US" sz="1600" b="1" dirty="0">
                <a:solidFill>
                  <a:srgbClr val="0052BA"/>
                </a:solidFill>
              </a:rPr>
              <a:t/>
            </a:r>
            <a:br>
              <a:rPr lang="en-US" sz="1600" b="1" dirty="0">
                <a:solidFill>
                  <a:srgbClr val="0052BA"/>
                </a:solidFill>
              </a:rPr>
            </a:br>
            <a:r>
              <a:rPr lang="en-US" sz="1600" b="1" dirty="0">
                <a:solidFill>
                  <a:srgbClr val="FFC000"/>
                </a:solidFill>
              </a:rPr>
              <a:t>Information exchange provision in frames of RERC in accordance with the </a:t>
            </a:r>
            <a:r>
              <a:rPr lang="ru-RU" sz="1600" b="1" dirty="0">
                <a:solidFill>
                  <a:srgbClr val="FFC000"/>
                </a:solidFill>
              </a:rPr>
              <a:t>«</a:t>
            </a:r>
            <a:r>
              <a:rPr lang="en-US" sz="1600" b="1" dirty="0">
                <a:solidFill>
                  <a:srgbClr val="FFC000"/>
                </a:solidFill>
              </a:rPr>
              <a:t>Regulations on RERC</a:t>
            </a:r>
            <a:r>
              <a:rPr lang="ru-RU" sz="1600" b="1" dirty="0">
                <a:solidFill>
                  <a:srgbClr val="FFC000"/>
                </a:solidFill>
              </a:rPr>
              <a:t>»</a:t>
            </a:r>
            <a:r>
              <a:rPr lang="en-US" sz="1600" b="1" dirty="0">
                <a:solidFill>
                  <a:srgbClr val="FFC000"/>
                </a:solidFill>
              </a:rPr>
              <a:t> and </a:t>
            </a:r>
            <a:r>
              <a:rPr lang="ru-RU" sz="1600" b="1" dirty="0">
                <a:solidFill>
                  <a:srgbClr val="FFC000"/>
                </a:solidFill>
              </a:rPr>
              <a:t>«</a:t>
            </a:r>
            <a:r>
              <a:rPr lang="en-US" sz="1600" b="1" dirty="0">
                <a:solidFill>
                  <a:srgbClr val="FFC000"/>
                </a:solidFill>
              </a:rPr>
              <a:t>Information Exchange Regulations</a:t>
            </a:r>
            <a:r>
              <a:rPr lang="ru-RU" sz="1600" b="1" dirty="0">
                <a:solidFill>
                  <a:srgbClr val="FFC000"/>
                </a:solidFill>
              </a:rPr>
              <a:t>»</a:t>
            </a:r>
            <a:r>
              <a:rPr lang="en-US" sz="1600" b="1" dirty="0">
                <a:solidFill>
                  <a:srgbClr val="FFC000"/>
                </a:solidFill>
              </a:rPr>
              <a:t>;</a:t>
            </a:r>
            <a:endParaRPr lang="ru-RU" sz="1600" b="1" dirty="0">
              <a:solidFill>
                <a:srgbClr val="FFC000"/>
              </a:solidFill>
            </a:endParaRPr>
          </a:p>
          <a:p>
            <a:pPr marL="342900" lvl="1" indent="-342900" eaLnBrk="0" hangingPunct="0">
              <a:spcBef>
                <a:spcPct val="20000"/>
              </a:spcBef>
              <a:buClr>
                <a:srgbClr val="0052BA"/>
              </a:buClr>
              <a:buSzPct val="75000"/>
              <a:buFont typeface="Wingdings" pitchFamily="2" charset="2"/>
              <a:buChar char="l"/>
            </a:pPr>
            <a:r>
              <a:rPr lang="ru-RU" sz="1600" b="1" dirty="0">
                <a:solidFill>
                  <a:srgbClr val="0052BA"/>
                </a:solidFill>
              </a:rPr>
              <a:t>Выполнение других мероприятий в соответствии с «Планом работ РКЦ на 2014г.»</a:t>
            </a:r>
            <a:r>
              <a:rPr lang="en-US" sz="1600" b="1" dirty="0">
                <a:solidFill>
                  <a:srgbClr val="0052BA"/>
                </a:solidFill>
              </a:rPr>
              <a:t/>
            </a:r>
            <a:br>
              <a:rPr lang="en-US" sz="1600" b="1" dirty="0">
                <a:solidFill>
                  <a:srgbClr val="0052BA"/>
                </a:solidFill>
              </a:rPr>
            </a:br>
            <a:r>
              <a:rPr lang="en-US" sz="1600" b="1" dirty="0">
                <a:solidFill>
                  <a:srgbClr val="FFC000"/>
                </a:solidFill>
              </a:rPr>
              <a:t>Other </a:t>
            </a:r>
            <a:r>
              <a:rPr lang="ru-RU" sz="1600" b="1" dirty="0" err="1">
                <a:solidFill>
                  <a:srgbClr val="FFC000"/>
                </a:solidFill>
              </a:rPr>
              <a:t>arrangements</a:t>
            </a:r>
            <a:r>
              <a:rPr lang="en-US" sz="1600" b="1" dirty="0">
                <a:solidFill>
                  <a:srgbClr val="FFC000"/>
                </a:solidFill>
              </a:rPr>
              <a:t> performance in accordance with </a:t>
            </a:r>
            <a:r>
              <a:rPr lang="ru-RU" sz="1600" b="1" dirty="0">
                <a:solidFill>
                  <a:srgbClr val="FFC000"/>
                </a:solidFill>
              </a:rPr>
              <a:t>«</a:t>
            </a:r>
            <a:r>
              <a:rPr lang="en-US" sz="1600" b="1" dirty="0">
                <a:solidFill>
                  <a:srgbClr val="FFC000"/>
                </a:solidFill>
              </a:rPr>
              <a:t>RERC Operation schedule for the period of </a:t>
            </a:r>
            <a:r>
              <a:rPr lang="ru-RU" sz="1600" b="1" dirty="0">
                <a:solidFill>
                  <a:srgbClr val="FFC000"/>
                </a:solidFill>
              </a:rPr>
              <a:t>2014»</a:t>
            </a:r>
            <a:r>
              <a:rPr lang="en-US" sz="1600" b="1" dirty="0">
                <a:solidFill>
                  <a:srgbClr val="FFC000"/>
                </a:solidFill>
              </a:rPr>
              <a:t>. </a:t>
            </a:r>
            <a:endParaRPr lang="ru-RU" sz="1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zavialov\Desktop\Из 3х в 1ну\IMG_43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078" y="1002183"/>
            <a:ext cx="8500262" cy="52742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52399"/>
            <a:ext cx="8670950" cy="659587"/>
          </a:xfrm>
        </p:spPr>
        <p:txBody>
          <a:bodyPr/>
          <a:lstStyle/>
          <a:p>
            <a:pPr indent="12700" algn="ctr" eaLnBrk="1" hangingPunct="1">
              <a:lnSpc>
                <a:spcPct val="80000"/>
              </a:lnSpc>
              <a:defRPr/>
            </a:pPr>
            <a:r>
              <a:rPr lang="ru-RU" sz="3200" dirty="0" smtClean="0"/>
              <a:t>Деятельность ВАО МЦ по повышению безопасности АЭС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0390" y="4169664"/>
            <a:ext cx="8480756" cy="1872691"/>
          </a:xfrm>
        </p:spPr>
        <p:txBody>
          <a:bodyPr/>
          <a:lstStyle/>
          <a:p>
            <a:pPr>
              <a:buClr>
                <a:srgbClr val="FFC000"/>
              </a:buClr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0033CC"/>
                </a:solidFill>
              </a:rPr>
              <a:t>Оказание квалифицированной поддержки опытом и лучшей практикой ВАО</a:t>
            </a:r>
          </a:p>
          <a:p>
            <a:pPr>
              <a:buClr>
                <a:srgbClr val="FFC000"/>
              </a:buClr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0033CC"/>
                </a:solidFill>
              </a:rPr>
              <a:t>Проведение уникальных, доверительных проверок эксплуатационной безопасности</a:t>
            </a:r>
          </a:p>
          <a:p>
            <a:pPr>
              <a:buClr>
                <a:srgbClr val="FFC000"/>
              </a:buClr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0033CC"/>
                </a:solidFill>
              </a:rPr>
              <a:t>Оказание коллективной поддержки своих членов при любых отклонениях и аварийных режимах</a:t>
            </a:r>
            <a:endParaRPr lang="ru-RU" sz="2000" b="1" dirty="0">
              <a:solidFill>
                <a:srgbClr val="0033CC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C8F6B6-F105-4040-86A8-0E00D84811B6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zavialov\Desktop\Из 3х в 1ну\IMG_43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6388" y="1049338"/>
            <a:ext cx="8501062" cy="527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Заголовок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70925" cy="658813"/>
          </a:xfrm>
        </p:spPr>
        <p:txBody>
          <a:bodyPr/>
          <a:lstStyle/>
          <a:p>
            <a:pPr indent="12700" algn="ctr" eaLnBrk="1" hangingPunct="1"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WANO MC activity in the field of NPP</a:t>
            </a:r>
            <a:br>
              <a:rPr lang="en-US" sz="2800" dirty="0" smtClean="0">
                <a:solidFill>
                  <a:srgbClr val="FFFF00"/>
                </a:solidFill>
              </a:rPr>
            </a:br>
            <a:r>
              <a:rPr lang="en-US" sz="2800" dirty="0" smtClean="0">
                <a:solidFill>
                  <a:srgbClr val="FFFF00"/>
                </a:solidFill>
              </a:rPr>
              <a:t>safety improvement</a:t>
            </a:r>
            <a:endParaRPr lang="ru-RU" sz="2000" dirty="0" smtClean="0">
              <a:solidFill>
                <a:srgbClr val="FFFF00"/>
              </a:solidFill>
            </a:endParaRPr>
          </a:p>
        </p:txBody>
      </p:sp>
      <p:sp>
        <p:nvSpPr>
          <p:cNvPr id="15364" name="Содержимое 2"/>
          <p:cNvSpPr>
            <a:spLocks noGrp="1"/>
          </p:cNvSpPr>
          <p:nvPr>
            <p:ph idx="1"/>
          </p:nvPr>
        </p:nvSpPr>
        <p:spPr>
          <a:xfrm>
            <a:off x="247650" y="3836988"/>
            <a:ext cx="8705850" cy="1871662"/>
          </a:xfrm>
        </p:spPr>
        <p:txBody>
          <a:bodyPr/>
          <a:lstStyle/>
          <a:p>
            <a:pPr>
              <a:buClr>
                <a:srgbClr val="FFC000"/>
              </a:buClr>
              <a:buFont typeface="Wingdings" pitchFamily="2" charset="2"/>
              <a:buChar char="q"/>
            </a:pPr>
            <a:r>
              <a:rPr lang="en-US" sz="2400" b="1" i="1" dirty="0" smtClean="0">
                <a:solidFill>
                  <a:srgbClr val="FFFF00"/>
                </a:solidFill>
              </a:rPr>
              <a:t>A qualified support provision via its experience and WANO best practices</a:t>
            </a:r>
            <a:endParaRPr lang="ru-RU" sz="2400" b="1" dirty="0" smtClean="0">
              <a:solidFill>
                <a:srgbClr val="0033CC"/>
              </a:solidFill>
            </a:endParaRPr>
          </a:p>
          <a:p>
            <a:pPr>
              <a:buClr>
                <a:srgbClr val="FFC000"/>
              </a:buClr>
              <a:buFont typeface="Wingdings" pitchFamily="2" charset="2"/>
              <a:buChar char="q"/>
            </a:pPr>
            <a:r>
              <a:rPr lang="en-US" sz="2400" b="1" i="1" dirty="0" smtClean="0">
                <a:solidFill>
                  <a:srgbClr val="FFFF00"/>
                </a:solidFill>
              </a:rPr>
              <a:t>Performance of an operational safety unique peer reviews</a:t>
            </a:r>
            <a:endParaRPr lang="ru-RU" sz="2400" b="1" i="1" dirty="0" smtClean="0">
              <a:solidFill>
                <a:srgbClr val="FFFF00"/>
              </a:solidFill>
            </a:endParaRPr>
          </a:p>
          <a:p>
            <a:pPr marL="342900" lvl="3" indent="-342900">
              <a:buClr>
                <a:srgbClr val="FFC000"/>
              </a:buClr>
              <a:buFont typeface="Wingdings" pitchFamily="2" charset="2"/>
              <a:buChar char="q"/>
            </a:pPr>
            <a:r>
              <a:rPr lang="en-US" sz="2400" b="1" i="1" dirty="0" smtClean="0">
                <a:solidFill>
                  <a:srgbClr val="FFFF00"/>
                </a:solidFill>
              </a:rPr>
              <a:t>Corporate support provision 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en-US" sz="2400" b="1" i="1" dirty="0" smtClean="0">
                <a:solidFill>
                  <a:srgbClr val="FFFF00"/>
                </a:solidFill>
              </a:rPr>
              <a:t>to its members</a:t>
            </a:r>
            <a:r>
              <a:rPr lang="ru-RU" sz="2400" b="1" i="1" dirty="0" smtClean="0">
                <a:solidFill>
                  <a:srgbClr val="FFFF00"/>
                </a:solidFill>
              </a:rPr>
              <a:t> </a:t>
            </a:r>
            <a:r>
              <a:rPr lang="en-US" sz="2400" b="1" i="1" dirty="0" smtClean="0">
                <a:solidFill>
                  <a:srgbClr val="FFFF00"/>
                </a:solidFill>
              </a:rPr>
              <a:t>in the event of any deviations and emergency operating conditions </a:t>
            </a:r>
            <a:endParaRPr lang="ru-RU" sz="2400" b="1" i="1" dirty="0" smtClean="0">
              <a:solidFill>
                <a:srgbClr val="FFFF00"/>
              </a:solidFill>
            </a:endParaRPr>
          </a:p>
          <a:p>
            <a:pPr marL="342900" lvl="3" indent="-342900">
              <a:buClr>
                <a:srgbClr val="FFC000"/>
              </a:buClr>
              <a:buFont typeface="Wingdings" pitchFamily="2" charset="2"/>
              <a:buChar char="q"/>
            </a:pPr>
            <a:endParaRPr lang="ru-RU" sz="2800" b="1" i="1" dirty="0" smtClean="0">
              <a:solidFill>
                <a:srgbClr val="FFFF00"/>
              </a:solidFill>
            </a:endParaRPr>
          </a:p>
          <a:p>
            <a:pPr>
              <a:buClr>
                <a:srgbClr val="FFC000"/>
              </a:buClr>
              <a:buFont typeface="Wingdings" pitchFamily="2" charset="2"/>
              <a:buChar char="q"/>
            </a:pPr>
            <a:endParaRPr lang="ru-RU" sz="2000" b="1" dirty="0" smtClean="0">
              <a:solidFill>
                <a:srgbClr val="0033CC"/>
              </a:solidFill>
            </a:endParaRPr>
          </a:p>
        </p:txBody>
      </p:sp>
      <p:sp>
        <p:nvSpPr>
          <p:cNvPr id="15365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DC6E4C2-02CA-4A45-B7E0-ADBF62A35972}" type="slidenum">
              <a:rPr lang="en-US" smtClean="0"/>
              <a:pPr>
                <a:defRPr/>
              </a:pPr>
              <a:t>34</a:t>
            </a:fld>
            <a:endParaRPr lang="en-US" smtClean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609600"/>
          </a:xfrm>
          <a:ln algn="ctr"/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b"/>
          <a:lstStyle/>
          <a:p>
            <a:pPr algn="ctr" eaLnBrk="1" hangingPunct="1">
              <a:defRPr/>
            </a:pPr>
            <a:r>
              <a:rPr lang="ru-RU" altLang="ja-JP" sz="3600" dirty="0" smtClean="0">
                <a:ea typeface="ＭＳ Ｐゴシック" charset="-128"/>
              </a:rPr>
              <a:t>Заключение</a:t>
            </a:r>
            <a:endParaRPr lang="en-GB" altLang="ja-JP" sz="3600" dirty="0" smtClean="0">
              <a:ea typeface="ＭＳ Ｐゴシック" charset="-128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984251"/>
            <a:ext cx="8162925" cy="2911474"/>
          </a:xfrm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400" dirty="0" smtClean="0"/>
              <a:t> </a:t>
            </a:r>
            <a:r>
              <a:rPr lang="ru-RU" sz="1400" dirty="0" smtClean="0">
                <a:solidFill>
                  <a:srgbClr val="0033CC"/>
                </a:solidFill>
              </a:rPr>
              <a:t>Деятельность ВАО АЭС по повышению безопасности – это </a:t>
            </a:r>
            <a:r>
              <a:rPr lang="ru-RU" sz="1400" dirty="0" smtClean="0">
                <a:solidFill>
                  <a:srgbClr val="FF0000"/>
                </a:solidFill>
              </a:rPr>
              <a:t>Плоть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FF0000"/>
                </a:solidFill>
              </a:rPr>
              <a:t>от Плоти, Суть от Сути </a:t>
            </a:r>
            <a:r>
              <a:rPr lang="ru-RU" sz="1400" dirty="0" smtClean="0">
                <a:solidFill>
                  <a:srgbClr val="0033CC"/>
                </a:solidFill>
              </a:rPr>
              <a:t>деятельность :</a:t>
            </a:r>
          </a:p>
          <a:p>
            <a:pPr eaLnBrk="1" hangingPunct="1">
              <a:buNone/>
            </a:pPr>
            <a:r>
              <a:rPr lang="ru-RU" sz="1400" dirty="0" smtClean="0"/>
              <a:t>    </a:t>
            </a:r>
            <a:r>
              <a:rPr lang="ru-RU" sz="1400" dirty="0" smtClean="0">
                <a:solidFill>
                  <a:srgbClr val="0033CC"/>
                </a:solidFill>
              </a:rPr>
              <a:t>Оператора, Владельца, Лицензиата, </a:t>
            </a:r>
            <a:r>
              <a:rPr lang="ru-RU" sz="1400" dirty="0" err="1" smtClean="0">
                <a:solidFill>
                  <a:srgbClr val="0033CC"/>
                </a:solidFill>
              </a:rPr>
              <a:t>Инженер-партнера</a:t>
            </a:r>
            <a:r>
              <a:rPr lang="ru-RU" sz="1400" dirty="0" smtClean="0">
                <a:solidFill>
                  <a:srgbClr val="0033CC"/>
                </a:solidFill>
              </a:rPr>
              <a:t> АЭС по </a:t>
            </a:r>
            <a:r>
              <a:rPr lang="ru-RU" sz="1400" dirty="0" smtClean="0">
                <a:solidFill>
                  <a:srgbClr val="FF0000"/>
                </a:solidFill>
              </a:rPr>
              <a:t>повышению безопасности и надежности</a:t>
            </a:r>
          </a:p>
          <a:p>
            <a:pPr marL="342900" lvl="8" indent="-342900">
              <a:buFont typeface="Wingdings" pitchFamily="2" charset="2"/>
              <a:buChar char="q"/>
            </a:pPr>
            <a:r>
              <a:rPr lang="en-US" sz="2600" b="1" i="1" dirty="0" smtClean="0">
                <a:solidFill>
                  <a:srgbClr val="8B814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WANO safety upgrading activity is Flesh of the Flesh, Gist of the Gist activity: of the Operator, Owner, Licensee, Engineer-counterpart NPP, aimed at upgrading safety and reliability.</a:t>
            </a:r>
            <a:endParaRPr lang="ru-RU" sz="6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Char char="q"/>
            </a:pPr>
            <a:endParaRPr lang="ru-RU" sz="1000" dirty="0" smtClean="0"/>
          </a:p>
          <a:p>
            <a:pPr eaLnBrk="1" hangingPunct="1">
              <a:buFont typeface="Wingdings" pitchFamily="2" charset="2"/>
              <a:buChar char="q"/>
            </a:pPr>
            <a:r>
              <a:rPr lang="ru-RU" sz="1400" dirty="0" smtClean="0">
                <a:solidFill>
                  <a:srgbClr val="0033CC"/>
                </a:solidFill>
              </a:rPr>
              <a:t>ВАО АЭС предлагает Своим членам </a:t>
            </a:r>
            <a:r>
              <a:rPr lang="ru-RU" sz="1400" dirty="0" smtClean="0">
                <a:solidFill>
                  <a:srgbClr val="FF0000"/>
                </a:solidFill>
              </a:rPr>
              <a:t>Эталон деятельности </a:t>
            </a:r>
            <a:r>
              <a:rPr lang="ru-RU" sz="1400" dirty="0" smtClean="0">
                <a:solidFill>
                  <a:srgbClr val="0033CC"/>
                </a:solidFill>
              </a:rPr>
              <a:t>и пути достижения совершенства</a:t>
            </a:r>
          </a:p>
          <a:p>
            <a:pPr eaLnBrk="1" hangingPunct="1">
              <a:buNone/>
            </a:pPr>
            <a:r>
              <a:rPr lang="en-US" sz="1400" b="1" i="1" dirty="0" smtClean="0">
                <a:solidFill>
                  <a:srgbClr val="8B814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WANO suggests its members the Model of performance and ways of striving for excellence.</a:t>
            </a:r>
            <a:endParaRPr lang="ru-RU" sz="1400" dirty="0" smtClean="0">
              <a:solidFill>
                <a:srgbClr val="0033CC"/>
              </a:solidFill>
            </a:endParaRPr>
          </a:p>
          <a:p>
            <a:pPr eaLnBrk="1" hangingPunct="1">
              <a:buFont typeface="Wingdings" pitchFamily="2" charset="2"/>
              <a:buChar char="q"/>
            </a:pPr>
            <a:endParaRPr lang="ru-RU" sz="1000" dirty="0" smtClean="0"/>
          </a:p>
          <a:p>
            <a:pPr eaLnBrk="1" hangingPunct="1">
              <a:buFont typeface="Wingdings" pitchFamily="2" charset="2"/>
              <a:buChar char="q"/>
            </a:pPr>
            <a:r>
              <a:rPr lang="ru-RU" sz="1400" dirty="0" smtClean="0">
                <a:solidFill>
                  <a:srgbClr val="0033CC"/>
                </a:solidFill>
              </a:rPr>
              <a:t>ВАО АЭС предлагает своим членам компетентные услуги :</a:t>
            </a:r>
          </a:p>
          <a:p>
            <a:pPr eaLnBrk="1" hangingPunct="1">
              <a:buNone/>
            </a:pPr>
            <a:r>
              <a:rPr lang="ru-RU" sz="1400" dirty="0" smtClean="0">
                <a:solidFill>
                  <a:srgbClr val="FF0000"/>
                </a:solidFill>
              </a:rPr>
              <a:t>     На месте,   Вместе,  Уместно  ! ! !</a:t>
            </a:r>
            <a:r>
              <a:rPr lang="en-US" sz="1400" b="1" i="1" dirty="0" smtClean="0">
                <a:solidFill>
                  <a:srgbClr val="8B814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400" b="1" i="1" dirty="0" smtClean="0">
              <a:solidFill>
                <a:srgbClr val="8B814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buNone/>
            </a:pPr>
            <a:r>
              <a:rPr lang="en-US" sz="1400" b="1" i="1" dirty="0" smtClean="0">
                <a:solidFill>
                  <a:srgbClr val="8B814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WANO suggests its members competent services: On-site, Jointly, Adequately!</a:t>
            </a:r>
            <a:r>
              <a:rPr lang="en-US" sz="300" b="1" i="1" dirty="0" smtClean="0">
                <a:solidFill>
                  <a:srgbClr val="8B814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Char char="§"/>
            </a:pPr>
            <a:endParaRPr lang="ru-RU" sz="1000" dirty="0" smtClean="0"/>
          </a:p>
          <a:p>
            <a:pPr eaLnBrk="1" hangingPunct="1">
              <a:buFont typeface="Wingdings" pitchFamily="2" charset="2"/>
              <a:buChar char="q"/>
            </a:pPr>
            <a:r>
              <a:rPr lang="ru-RU" sz="1400" dirty="0" smtClean="0">
                <a:solidFill>
                  <a:srgbClr val="0033CC"/>
                </a:solidFill>
              </a:rPr>
              <a:t>Безопасная эксплуатация АЭС –</a:t>
            </a:r>
            <a:r>
              <a:rPr lang="ru-RU" sz="1400" dirty="0" smtClean="0">
                <a:solidFill>
                  <a:srgbClr val="FF0000"/>
                </a:solidFill>
              </a:rPr>
              <a:t> лучшая оценка </a:t>
            </a:r>
            <a:r>
              <a:rPr lang="ru-RU" sz="1400" dirty="0" smtClean="0">
                <a:solidFill>
                  <a:srgbClr val="0033CC"/>
                </a:solidFill>
              </a:rPr>
              <a:t>деятельности ВАО АЭС</a:t>
            </a:r>
          </a:p>
          <a:p>
            <a:pPr eaLnBrk="1" hangingPunct="1">
              <a:buNone/>
            </a:pPr>
            <a:endParaRPr lang="ru-RU" sz="20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C8F6B6-F105-4040-86A8-0E00D84811B6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0" y="6027003"/>
            <a:ext cx="97536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600" b="1" i="1" u="none" strike="noStrike" cap="none" normalizeH="0" baseline="0" dirty="0" smtClean="0">
                <a:ln>
                  <a:noFill/>
                </a:ln>
                <a:solidFill>
                  <a:srgbClr val="8B814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Safe plant operation is the best rating of WANO performance.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endParaRPr lang="ru-RU" sz="4000" b="1" dirty="0" smtClean="0">
              <a:solidFill>
                <a:schemeClr val="hlink"/>
              </a:solidFill>
            </a:endParaRPr>
          </a:p>
          <a:p>
            <a:pPr algn="ctr">
              <a:buFont typeface="Wingdings" pitchFamily="2" charset="2"/>
              <a:buNone/>
            </a:pPr>
            <a:endParaRPr lang="ru-RU" sz="4000" b="1" dirty="0" smtClean="0">
              <a:solidFill>
                <a:schemeClr val="hlink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 sz="4000" b="1" dirty="0" smtClean="0">
                <a:solidFill>
                  <a:schemeClr val="hlink"/>
                </a:solidFill>
              </a:rPr>
              <a:t>СПАСИБО ЗА ВНИМАНИЕ</a:t>
            </a:r>
            <a:r>
              <a:rPr lang="en-US" sz="4000" b="1" dirty="0" smtClean="0">
                <a:solidFill>
                  <a:schemeClr val="hlink"/>
                </a:solidFill>
              </a:rPr>
              <a:t>!</a:t>
            </a:r>
          </a:p>
          <a:p>
            <a:pPr algn="ctr">
              <a:spcBef>
                <a:spcPts val="300"/>
              </a:spcBef>
              <a:buNone/>
            </a:pPr>
            <a:r>
              <a:rPr lang="en-US" sz="1800" b="1" i="1" dirty="0" smtClean="0"/>
              <a:t>	</a:t>
            </a:r>
            <a:r>
              <a:rPr lang="en-US" sz="3200" b="1" dirty="0" smtClean="0">
                <a:solidFill>
                  <a:srgbClr val="0033CC"/>
                </a:solidFill>
              </a:rPr>
              <a:t>Thank you for your attention !</a:t>
            </a:r>
          </a:p>
          <a:p>
            <a:pPr>
              <a:spcBef>
                <a:spcPts val="300"/>
              </a:spcBef>
              <a:buFont typeface="Wingdings" pitchFamily="2" charset="2"/>
              <a:buNone/>
            </a:pPr>
            <a:endParaRPr lang="en-US" sz="1800" b="1" i="1" dirty="0" smtClean="0"/>
          </a:p>
          <a:p>
            <a:pPr>
              <a:spcBef>
                <a:spcPts val="300"/>
              </a:spcBef>
              <a:buFont typeface="Wingdings" pitchFamily="2" charset="2"/>
              <a:buNone/>
            </a:pPr>
            <a:r>
              <a:rPr lang="en-US" sz="1800" b="1" i="1" dirty="0" smtClean="0">
                <a:solidFill>
                  <a:srgbClr val="27279D"/>
                </a:solidFill>
              </a:rPr>
              <a:t>	</a:t>
            </a:r>
          </a:p>
          <a:p>
            <a:pPr>
              <a:spcBef>
                <a:spcPts val="300"/>
              </a:spcBef>
              <a:buFont typeface="Wingdings" pitchFamily="2" charset="2"/>
              <a:buNone/>
            </a:pPr>
            <a:r>
              <a:rPr lang="en-US" sz="1800" b="1" i="1" dirty="0" smtClean="0">
                <a:solidFill>
                  <a:srgbClr val="27279D"/>
                </a:solidFill>
              </a:rPr>
              <a:t>	</a:t>
            </a:r>
            <a:endParaRPr lang="ru-RU" sz="1800" b="1" i="1" dirty="0" smtClean="0">
              <a:solidFill>
                <a:srgbClr val="27279D"/>
              </a:solidFill>
            </a:endParaRPr>
          </a:p>
          <a:p>
            <a:pPr>
              <a:spcBef>
                <a:spcPts val="300"/>
              </a:spcBef>
              <a:buFont typeface="Wingdings" pitchFamily="2" charset="2"/>
              <a:buNone/>
            </a:pPr>
            <a:endParaRPr lang="en-US" sz="1800" b="1" i="1" dirty="0" smtClean="0">
              <a:solidFill>
                <a:srgbClr val="27279D"/>
              </a:solidFill>
            </a:endParaRPr>
          </a:p>
          <a:p>
            <a:pPr>
              <a:spcBef>
                <a:spcPts val="300"/>
              </a:spcBef>
              <a:buFont typeface="Wingdings" pitchFamily="2" charset="2"/>
              <a:buNone/>
            </a:pPr>
            <a:r>
              <a:rPr lang="en-US" sz="1800" b="1" i="1" dirty="0" smtClean="0">
                <a:solidFill>
                  <a:srgbClr val="27279D"/>
                </a:solidFill>
              </a:rPr>
              <a:t>	</a:t>
            </a:r>
            <a:r>
              <a:rPr lang="ru-RU" sz="1800" i="1" u="sng" dirty="0" smtClean="0">
                <a:solidFill>
                  <a:srgbClr val="27279D"/>
                </a:solidFill>
              </a:rPr>
              <a:t>Московский центр ВАО АЭС</a:t>
            </a:r>
            <a:endParaRPr lang="en-US" sz="1800" i="1" u="sng" dirty="0" smtClean="0">
              <a:solidFill>
                <a:srgbClr val="27279D"/>
              </a:solidFill>
            </a:endParaRPr>
          </a:p>
          <a:p>
            <a:pPr>
              <a:spcBef>
                <a:spcPts val="300"/>
              </a:spcBef>
              <a:buFont typeface="Wingdings" pitchFamily="2" charset="2"/>
              <a:buNone/>
            </a:pPr>
            <a:r>
              <a:rPr lang="en-US" sz="1800" i="1" dirty="0" smtClean="0">
                <a:solidFill>
                  <a:srgbClr val="27279D"/>
                </a:solidFill>
              </a:rPr>
              <a:t>	</a:t>
            </a:r>
            <a:r>
              <a:rPr lang="ru-RU" sz="1800" i="1" dirty="0" smtClean="0">
                <a:solidFill>
                  <a:srgbClr val="27279D"/>
                </a:solidFill>
              </a:rPr>
              <a:t>Тел.: +7 </a:t>
            </a:r>
            <a:r>
              <a:rPr lang="en-US" sz="1800" i="1" dirty="0" smtClean="0">
                <a:solidFill>
                  <a:srgbClr val="27279D"/>
                </a:solidFill>
              </a:rPr>
              <a:t> </a:t>
            </a:r>
            <a:r>
              <a:rPr lang="ru-RU" sz="1800" i="1" dirty="0" smtClean="0">
                <a:solidFill>
                  <a:srgbClr val="27279D"/>
                </a:solidFill>
              </a:rPr>
              <a:t>495 376</a:t>
            </a:r>
            <a:r>
              <a:rPr lang="en-US" sz="1800" i="1" dirty="0" smtClean="0">
                <a:solidFill>
                  <a:srgbClr val="27279D"/>
                </a:solidFill>
              </a:rPr>
              <a:t> </a:t>
            </a:r>
            <a:r>
              <a:rPr lang="ru-RU" sz="1800" i="1" dirty="0" smtClean="0">
                <a:solidFill>
                  <a:srgbClr val="27279D"/>
                </a:solidFill>
              </a:rPr>
              <a:t>15</a:t>
            </a:r>
            <a:r>
              <a:rPr lang="en-US" sz="1800" i="1" dirty="0" smtClean="0">
                <a:solidFill>
                  <a:srgbClr val="27279D"/>
                </a:solidFill>
              </a:rPr>
              <a:t> </a:t>
            </a:r>
            <a:r>
              <a:rPr lang="ru-RU" sz="1800" i="1" dirty="0" smtClean="0">
                <a:solidFill>
                  <a:srgbClr val="27279D"/>
                </a:solidFill>
              </a:rPr>
              <a:t>87 </a:t>
            </a:r>
            <a:endParaRPr lang="ru-RU" sz="1800" dirty="0" smtClean="0">
              <a:solidFill>
                <a:srgbClr val="27279D"/>
              </a:solidFill>
            </a:endParaRPr>
          </a:p>
          <a:p>
            <a:pPr>
              <a:spcBef>
                <a:spcPts val="300"/>
              </a:spcBef>
              <a:buFont typeface="Wingdings" pitchFamily="2" charset="2"/>
              <a:buNone/>
            </a:pPr>
            <a:r>
              <a:rPr lang="en-US" sz="1800" i="1" dirty="0" smtClean="0">
                <a:solidFill>
                  <a:srgbClr val="27279D"/>
                </a:solidFill>
              </a:rPr>
              <a:t>	</a:t>
            </a:r>
            <a:r>
              <a:rPr lang="ru-RU" sz="1800" i="1" dirty="0" smtClean="0">
                <a:solidFill>
                  <a:srgbClr val="27279D"/>
                </a:solidFill>
              </a:rPr>
              <a:t>Факс: +7 495 376</a:t>
            </a:r>
            <a:r>
              <a:rPr lang="en-US" sz="1800" i="1" dirty="0" smtClean="0">
                <a:solidFill>
                  <a:srgbClr val="27279D"/>
                </a:solidFill>
              </a:rPr>
              <a:t> </a:t>
            </a:r>
            <a:r>
              <a:rPr lang="ru-RU" sz="1800" i="1" dirty="0" smtClean="0">
                <a:solidFill>
                  <a:srgbClr val="27279D"/>
                </a:solidFill>
              </a:rPr>
              <a:t>08</a:t>
            </a:r>
            <a:r>
              <a:rPr lang="en-US" sz="1800" i="1" dirty="0" smtClean="0">
                <a:solidFill>
                  <a:srgbClr val="27279D"/>
                </a:solidFill>
              </a:rPr>
              <a:t> </a:t>
            </a:r>
            <a:r>
              <a:rPr lang="ru-RU" sz="1800" i="1" dirty="0" smtClean="0">
                <a:solidFill>
                  <a:srgbClr val="27279D"/>
                </a:solidFill>
              </a:rPr>
              <a:t>97</a:t>
            </a:r>
            <a:endParaRPr lang="en-US" sz="1800" i="1" dirty="0" smtClean="0">
              <a:solidFill>
                <a:srgbClr val="27279D"/>
              </a:solidFill>
            </a:endParaRPr>
          </a:p>
          <a:p>
            <a:pPr>
              <a:spcBef>
                <a:spcPts val="300"/>
              </a:spcBef>
              <a:buFont typeface="Wingdings" pitchFamily="2" charset="2"/>
              <a:buNone/>
            </a:pPr>
            <a:r>
              <a:rPr lang="en-US" sz="1800" i="1" dirty="0" smtClean="0">
                <a:solidFill>
                  <a:srgbClr val="27279D"/>
                </a:solidFill>
              </a:rPr>
              <a:t>	</a:t>
            </a:r>
            <a:r>
              <a:rPr lang="ru-RU" sz="1800" i="1" dirty="0" smtClean="0">
                <a:solidFill>
                  <a:srgbClr val="27279D"/>
                </a:solidFill>
              </a:rPr>
              <a:t>Сайт МЦ</a:t>
            </a:r>
            <a:r>
              <a:rPr lang="en-US" sz="1800" i="1" dirty="0" smtClean="0">
                <a:solidFill>
                  <a:srgbClr val="27279D"/>
                </a:solidFill>
              </a:rPr>
              <a:t>: www.wanomc.ru</a:t>
            </a:r>
            <a:endParaRPr lang="ru-RU" sz="1800" dirty="0" smtClean="0">
              <a:solidFill>
                <a:srgbClr val="27279D"/>
              </a:solidFill>
            </a:endParaRPr>
          </a:p>
          <a:p>
            <a:pPr>
              <a:spcBef>
                <a:spcPts val="300"/>
              </a:spcBef>
              <a:buFont typeface="Wingdings" pitchFamily="2" charset="2"/>
              <a:buNone/>
            </a:pPr>
            <a:r>
              <a:rPr lang="en-US" sz="1800" i="1" dirty="0" smtClean="0">
                <a:solidFill>
                  <a:srgbClr val="27279D"/>
                </a:solidFill>
              </a:rPr>
              <a:t>	</a:t>
            </a:r>
            <a:r>
              <a:rPr lang="ru-RU" sz="1800" i="1" dirty="0" smtClean="0">
                <a:solidFill>
                  <a:srgbClr val="27279D"/>
                </a:solidFill>
              </a:rPr>
              <a:t>Адрес </a:t>
            </a:r>
            <a:r>
              <a:rPr lang="ru-RU" sz="1800" i="1" dirty="0" err="1" smtClean="0">
                <a:solidFill>
                  <a:srgbClr val="27279D"/>
                </a:solidFill>
              </a:rPr>
              <a:t>эл</a:t>
            </a:r>
            <a:r>
              <a:rPr lang="ru-RU" sz="1800" i="1" dirty="0" smtClean="0">
                <a:solidFill>
                  <a:srgbClr val="27279D"/>
                </a:solidFill>
              </a:rPr>
              <a:t>. почты:  </a:t>
            </a:r>
            <a:r>
              <a:rPr lang="en-US" sz="1800" i="1" dirty="0" smtClean="0">
                <a:solidFill>
                  <a:srgbClr val="27279D"/>
                </a:solidFill>
              </a:rPr>
              <a:t>info</a:t>
            </a:r>
            <a:r>
              <a:rPr lang="ru-RU" sz="1800" i="1" dirty="0" smtClean="0">
                <a:solidFill>
                  <a:srgbClr val="27279D"/>
                </a:solidFill>
              </a:rPr>
              <a:t>@</a:t>
            </a:r>
            <a:r>
              <a:rPr lang="en-US" sz="1800" i="1" dirty="0" err="1" smtClean="0">
                <a:solidFill>
                  <a:srgbClr val="27279D"/>
                </a:solidFill>
              </a:rPr>
              <a:t>wanomc</a:t>
            </a:r>
            <a:r>
              <a:rPr lang="ru-RU" sz="1800" i="1" dirty="0" smtClean="0">
                <a:solidFill>
                  <a:srgbClr val="27279D"/>
                </a:solidFill>
              </a:rPr>
              <a:t>.</a:t>
            </a:r>
            <a:r>
              <a:rPr lang="en-US" sz="1800" i="1" dirty="0" err="1" smtClean="0">
                <a:solidFill>
                  <a:srgbClr val="27279D"/>
                </a:solidFill>
              </a:rPr>
              <a:t>ru</a:t>
            </a:r>
            <a:endParaRPr lang="en-GB" sz="1800" dirty="0" smtClean="0">
              <a:solidFill>
                <a:srgbClr val="27279D"/>
              </a:solidFill>
            </a:endParaRPr>
          </a:p>
        </p:txBody>
      </p:sp>
      <p:sp>
        <p:nvSpPr>
          <p:cNvPr id="33795" name="Rectangle 1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493000" cy="890588"/>
          </a:xfrm>
        </p:spPr>
        <p:txBody>
          <a:bodyPr/>
          <a:lstStyle/>
          <a:p>
            <a:pPr algn="ctr"/>
            <a:r>
              <a:rPr lang="ru-RU" sz="3600" smtClean="0"/>
              <a:t>ВАО АЭС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C8F6B6-F105-4040-86A8-0E00D84811B6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1989 г. Создание ВАО АЭС-МЦ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C8F6B6-F105-4040-86A8-0E00D84811B6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912" y="1214324"/>
            <a:ext cx="7329831" cy="4564684"/>
          </a:xfrm>
          <a:prstGeom prst="rect">
            <a:avLst/>
          </a:prstGeom>
          <a:noFill/>
          <a:ln w="3175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1989 г. Создание ВАО АЭС-МЦ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C8F6B6-F105-4040-86A8-0E00D84811B6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pic>
        <p:nvPicPr>
          <p:cNvPr id="5" name="Содержимое 4" descr="учредительная конференция ВАОАЭС-МС  17 04 89г 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36346" y="1123951"/>
            <a:ext cx="6729984" cy="4883294"/>
          </a:xfrm>
          <a:prstGeom prst="rect">
            <a:avLst/>
          </a:prstGeom>
          <a:ln w="3175">
            <a:solidFill>
              <a:schemeClr val="tx2">
                <a:lumMod val="50000"/>
                <a:lumOff val="50000"/>
              </a:schemeClr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zavialov\Desktop\Из 3х в 1ну\IMG_43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63" y="1006475"/>
            <a:ext cx="8501062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786812" cy="776287"/>
          </a:xfrm>
        </p:spPr>
        <p:txBody>
          <a:bodyPr/>
          <a:lstStyle/>
          <a:p>
            <a:pPr algn="ctr"/>
            <a:r>
              <a:rPr lang="ru-RU" sz="2800" smtClean="0"/>
              <a:t>МИССИЯ ВАО АЭС </a:t>
            </a:r>
            <a:r>
              <a:rPr lang="en-US" sz="2800" smtClean="0">
                <a:solidFill>
                  <a:srgbClr val="FFFF00"/>
                </a:solidFill>
              </a:rPr>
              <a:t/>
            </a:r>
            <a:br>
              <a:rPr lang="en-US" sz="2800" smtClean="0">
                <a:solidFill>
                  <a:srgbClr val="FFFF00"/>
                </a:solidFill>
              </a:rPr>
            </a:br>
            <a:r>
              <a:rPr lang="en-US" sz="2800" smtClean="0">
                <a:solidFill>
                  <a:srgbClr val="FFFF00"/>
                </a:solidFill>
              </a:rPr>
              <a:t> WANO MISSION</a:t>
            </a:r>
            <a:r>
              <a:rPr lang="ru-RU" sz="2800" smtClean="0"/>
              <a:t> </a:t>
            </a:r>
          </a:p>
        </p:txBody>
      </p:sp>
      <p:sp>
        <p:nvSpPr>
          <p:cNvPr id="33795" name="Прямоугольник 3"/>
          <p:cNvSpPr>
            <a:spLocks noChangeArrowheads="1"/>
          </p:cNvSpPr>
          <p:nvPr/>
        </p:nvSpPr>
        <p:spPr bwMode="auto">
          <a:xfrm>
            <a:off x="857250" y="3838575"/>
            <a:ext cx="7461250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3">
              <a:buClr>
                <a:srgbClr val="FF6600"/>
              </a:buClr>
              <a:buSzPct val="130000"/>
              <a:buFont typeface="Wingdings" pitchFamily="2" charset="2"/>
              <a:buChar char="§"/>
            </a:pPr>
            <a:r>
              <a:rPr lang="ru-RU" sz="2600">
                <a:solidFill>
                  <a:srgbClr val="0033CC"/>
                </a:solidFill>
                <a:latin typeface="Arial Black" pitchFamily="34" charset="0"/>
              </a:rPr>
              <a:t>Достижение совершенства</a:t>
            </a:r>
            <a:endParaRPr lang="en-US" sz="2600">
              <a:solidFill>
                <a:srgbClr val="0033CC"/>
              </a:solidFill>
              <a:latin typeface="Arial Black" pitchFamily="34" charset="0"/>
            </a:endParaRPr>
          </a:p>
          <a:p>
            <a:pPr lvl="3">
              <a:buClr>
                <a:srgbClr val="FF6600"/>
              </a:buClr>
              <a:buSzPct val="130000"/>
            </a:pPr>
            <a:r>
              <a:rPr lang="en-US" sz="2000" b="1" i="1">
                <a:solidFill>
                  <a:srgbClr val="FF9900"/>
                </a:solidFill>
              </a:rPr>
              <a:t>  A</a:t>
            </a:r>
            <a:r>
              <a:rPr lang="ru-RU" sz="2000" b="1" i="1">
                <a:solidFill>
                  <a:srgbClr val="FF9900"/>
                </a:solidFill>
              </a:rPr>
              <a:t>ttainment of excellence</a:t>
            </a:r>
          </a:p>
          <a:p>
            <a:pPr>
              <a:buSzPct val="130000"/>
            </a:pPr>
            <a:endParaRPr lang="ru-RU" sz="2000" b="1" i="1">
              <a:solidFill>
                <a:srgbClr val="FF9900"/>
              </a:solidFill>
            </a:endParaRPr>
          </a:p>
          <a:p>
            <a:pPr lvl="3">
              <a:buClr>
                <a:srgbClr val="FF6600"/>
              </a:buClr>
              <a:buSzPct val="130000"/>
              <a:buFont typeface="Wingdings" pitchFamily="2" charset="2"/>
              <a:buChar char="§"/>
            </a:pPr>
            <a:r>
              <a:rPr lang="ru-RU" sz="2600">
                <a:solidFill>
                  <a:srgbClr val="0033CC"/>
                </a:solidFill>
                <a:latin typeface="Arial Black" pitchFamily="34" charset="0"/>
              </a:rPr>
              <a:t> Эталон деятельности</a:t>
            </a:r>
            <a:endParaRPr lang="en-US" sz="2600">
              <a:solidFill>
                <a:srgbClr val="0033CC"/>
              </a:solidFill>
              <a:latin typeface="Arial Black" pitchFamily="34" charset="0"/>
            </a:endParaRPr>
          </a:p>
          <a:p>
            <a:pPr>
              <a:buSzPct val="130000"/>
            </a:pPr>
            <a:r>
              <a:rPr lang="en-US" sz="1400" b="1" i="1">
                <a:solidFill>
                  <a:srgbClr val="FFFF00"/>
                </a:solidFill>
              </a:rPr>
              <a:t>                                 </a:t>
            </a:r>
            <a:r>
              <a:rPr lang="en-US" sz="2000" b="1" i="1">
                <a:solidFill>
                  <a:srgbClr val="FF9900"/>
                </a:solidFill>
              </a:rPr>
              <a:t>Master sample of activity</a:t>
            </a:r>
            <a:endParaRPr lang="ru-RU" sz="2000" b="1" i="1">
              <a:solidFill>
                <a:srgbClr val="FF9900"/>
              </a:solidFill>
            </a:endParaRPr>
          </a:p>
          <a:p>
            <a:pPr lvl="3">
              <a:buClr>
                <a:srgbClr val="FF6600"/>
              </a:buClr>
              <a:buSzPct val="130000"/>
              <a:buFont typeface="Wingdings" pitchFamily="2" charset="2"/>
              <a:buChar char="§"/>
            </a:pPr>
            <a:r>
              <a:rPr lang="ru-RU" sz="2600">
                <a:solidFill>
                  <a:srgbClr val="0033CC"/>
                </a:solidFill>
                <a:latin typeface="Arial Black" pitchFamily="34" charset="0"/>
              </a:rPr>
              <a:t> Совместные усилия</a:t>
            </a:r>
            <a:endParaRPr lang="en-US" sz="2600">
              <a:solidFill>
                <a:srgbClr val="0033CC"/>
              </a:solidFill>
              <a:latin typeface="Arial Black" pitchFamily="34" charset="0"/>
            </a:endParaRPr>
          </a:p>
          <a:p>
            <a:pPr lvl="3">
              <a:buClr>
                <a:srgbClr val="FF6600"/>
              </a:buClr>
              <a:buSzPct val="130000"/>
            </a:pPr>
            <a:r>
              <a:rPr lang="en-US" sz="2000" b="1" i="1">
                <a:solidFill>
                  <a:srgbClr val="FFFF00"/>
                </a:solidFill>
              </a:rPr>
              <a:t>    </a:t>
            </a:r>
            <a:r>
              <a:rPr lang="en-US" sz="2000" b="1" i="1">
                <a:solidFill>
                  <a:srgbClr val="FF9900"/>
                </a:solidFill>
              </a:rPr>
              <a:t>Cooperative efforts</a:t>
            </a:r>
          </a:p>
        </p:txBody>
      </p:sp>
      <p:sp>
        <p:nvSpPr>
          <p:cNvPr id="512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639175" y="6392863"/>
            <a:ext cx="401638" cy="320675"/>
          </a:xfrm>
          <a:noFill/>
        </p:spPr>
        <p:txBody>
          <a:bodyPr/>
          <a:lstStyle/>
          <a:p>
            <a:fld id="{A31CD6A6-8FA0-4F25-816D-8BBD2BA3AB14}" type="slidenum">
              <a:rPr lang="en-US" sz="1400" smtClean="0"/>
              <a:pPr/>
              <a:t>6</a:t>
            </a:fld>
            <a:endParaRPr lang="en-US" sz="1400" smtClean="0"/>
          </a:p>
        </p:txBody>
      </p:sp>
      <p:pic>
        <p:nvPicPr>
          <p:cNvPr id="5126" name="Picture 1" descr="C:\Users\zavialov\Desktop\Из 3х в 1ну\IMG_4376.JPG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2984163" y="-11082338"/>
            <a:ext cx="479107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6700"/>
            <a:ext cx="9144000" cy="609600"/>
          </a:xfrm>
          <a:ln algn="ctr"/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b"/>
          <a:lstStyle/>
          <a:p>
            <a:pPr algn="ctr" eaLnBrk="1" hangingPunct="1"/>
            <a:r>
              <a:rPr lang="ru-RU" altLang="ja-JP" sz="2800" dirty="0" smtClean="0"/>
              <a:t>Це</a:t>
            </a:r>
            <a:r>
              <a:rPr lang="ru-RU" altLang="ja-JP" sz="2800" dirty="0" smtClean="0">
                <a:ea typeface="ＭＳ Ｐゴシック" pitchFamily="34" charset="-128"/>
              </a:rPr>
              <a:t>л</a:t>
            </a:r>
            <a:r>
              <a:rPr lang="ru-RU" altLang="ja-JP" sz="2800" dirty="0" smtClean="0"/>
              <a:t>и</a:t>
            </a:r>
            <a:r>
              <a:rPr lang="ru-RU" altLang="ja-JP" sz="2800" dirty="0" smtClean="0">
                <a:ea typeface="ＭＳ Ｐゴシック" pitchFamily="34" charset="-128"/>
              </a:rPr>
              <a:t> </a:t>
            </a:r>
            <a:r>
              <a:rPr lang="ru-RU" altLang="ja-JP" sz="2800" dirty="0" smtClean="0">
                <a:ea typeface="ＭＳ Ｐゴシック" pitchFamily="34" charset="-128"/>
              </a:rPr>
              <a:t>и Задачи</a:t>
            </a:r>
            <a:r>
              <a:rPr lang="en-US" altLang="ja-JP" sz="2800" dirty="0" smtClean="0">
                <a:solidFill>
                  <a:srgbClr val="FFFF00"/>
                </a:solidFill>
                <a:ea typeface="ＭＳ Ｐゴシック" pitchFamily="34" charset="-128"/>
              </a:rPr>
              <a:t> </a:t>
            </a:r>
            <a:br>
              <a:rPr lang="en-US" altLang="ja-JP" sz="2800" dirty="0" smtClean="0">
                <a:solidFill>
                  <a:srgbClr val="FFFF00"/>
                </a:solidFill>
                <a:ea typeface="ＭＳ Ｐゴシック" pitchFamily="34" charset="-128"/>
              </a:rPr>
            </a:br>
            <a:r>
              <a:rPr lang="en-US" altLang="ja-JP" sz="2800" dirty="0" smtClean="0">
                <a:solidFill>
                  <a:srgbClr val="FFFF00"/>
                </a:solidFill>
                <a:ea typeface="ＭＳ Ｐゴシック" pitchFamily="34" charset="-128"/>
              </a:rPr>
              <a:t>Missions and Targets</a:t>
            </a:r>
            <a:endParaRPr lang="en-GB" altLang="ja-JP" sz="2800" dirty="0" smtClean="0">
              <a:solidFill>
                <a:srgbClr val="FFFF00"/>
              </a:solidFill>
              <a:ea typeface="ＭＳ Ｐゴシック" pitchFamily="34" charset="-128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9238" y="984250"/>
            <a:ext cx="8602662" cy="562451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Цель деятельности ВАО МЦ </a:t>
            </a:r>
            <a:r>
              <a:rPr lang="ru-RU" sz="2000" dirty="0" smtClean="0">
                <a:solidFill>
                  <a:srgbClr val="0033CC"/>
                </a:solidFill>
              </a:rPr>
              <a:t>– оказание услуг своим членам по: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rgbClr val="FF9900"/>
                </a:solidFill>
              </a:rPr>
              <a:t>Target of WANO MC activity</a:t>
            </a:r>
            <a:r>
              <a:rPr lang="ru-RU" sz="2000" b="1" dirty="0" smtClean="0">
                <a:solidFill>
                  <a:srgbClr val="FF9900"/>
                </a:solidFill>
              </a:rPr>
              <a:t> </a:t>
            </a:r>
            <a:r>
              <a:rPr lang="ru-RU" sz="2000" dirty="0" smtClean="0">
                <a:solidFill>
                  <a:srgbClr val="FF9900"/>
                </a:solidFill>
              </a:rPr>
              <a:t>– </a:t>
            </a:r>
            <a:r>
              <a:rPr lang="en-US" sz="2000" dirty="0" smtClean="0">
                <a:solidFill>
                  <a:srgbClr val="FF9900"/>
                </a:solidFill>
              </a:rPr>
              <a:t>is services provision to its members in the following fields</a:t>
            </a:r>
            <a:r>
              <a:rPr lang="ru-RU" sz="2000" dirty="0" smtClean="0">
                <a:solidFill>
                  <a:srgbClr val="FF9900"/>
                </a:solidFill>
              </a:rPr>
              <a:t>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rgbClr val="FFC000"/>
                </a:solidFill>
              </a:rPr>
              <a:t>    </a:t>
            </a:r>
            <a:r>
              <a:rPr lang="ru-RU" sz="2000" b="1" dirty="0" smtClean="0">
                <a:solidFill>
                  <a:srgbClr val="FFC000"/>
                </a:solidFill>
              </a:rPr>
              <a:t>А</a:t>
            </a:r>
            <a:r>
              <a:rPr lang="ru-RU" sz="2000" dirty="0" smtClean="0">
                <a:solidFill>
                  <a:srgbClr val="0033CC"/>
                </a:solidFill>
              </a:rPr>
              <a:t> – индивидуальной поддержке обеспечения безопасности и   надежности АЭС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rgbClr val="FFC000"/>
                </a:solidFill>
              </a:rPr>
              <a:t>    </a:t>
            </a:r>
            <a:r>
              <a:rPr lang="ru-RU" sz="2000" b="1" dirty="0" smtClean="0">
                <a:solidFill>
                  <a:srgbClr val="FFC000"/>
                </a:solidFill>
              </a:rPr>
              <a:t>А</a:t>
            </a:r>
            <a:r>
              <a:rPr lang="ru-RU" sz="2000" dirty="0" smtClean="0">
                <a:solidFill>
                  <a:srgbClr val="0033CC"/>
                </a:solidFill>
              </a:rPr>
              <a:t> </a:t>
            </a:r>
            <a:r>
              <a:rPr lang="ru-RU" sz="2000" dirty="0" smtClean="0">
                <a:solidFill>
                  <a:srgbClr val="FF9900"/>
                </a:solidFill>
              </a:rPr>
              <a:t>– </a:t>
            </a:r>
            <a:r>
              <a:rPr lang="en-US" sz="2000" dirty="0" smtClean="0">
                <a:solidFill>
                  <a:srgbClr val="FF9900"/>
                </a:solidFill>
              </a:rPr>
              <a:t>individual support to NPPs safety and reliability management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rgbClr val="0033CC"/>
                </a:solidFill>
              </a:rPr>
              <a:t>    </a:t>
            </a:r>
            <a:r>
              <a:rPr lang="ru-RU" sz="2000" b="1" dirty="0" smtClean="0">
                <a:solidFill>
                  <a:srgbClr val="FFC000"/>
                </a:solidFill>
              </a:rPr>
              <a:t>В</a:t>
            </a:r>
            <a:r>
              <a:rPr lang="ru-RU" sz="2000" dirty="0" smtClean="0">
                <a:solidFill>
                  <a:srgbClr val="0033CC"/>
                </a:solidFill>
              </a:rPr>
              <a:t> – коллективной поддержке обеспечения безопасности и надежности АЭС</a:t>
            </a:r>
            <a:r>
              <a:rPr lang="en-US" sz="2000" dirty="0" smtClean="0">
                <a:solidFill>
                  <a:srgbClr val="0033CC"/>
                </a:solidFill>
              </a:rPr>
              <a:t> </a:t>
            </a:r>
            <a:r>
              <a:rPr lang="ru-RU" sz="2000" dirty="0" smtClean="0">
                <a:solidFill>
                  <a:srgbClr val="0033CC"/>
                </a:solidFill>
              </a:rPr>
              <a:t>(посредством реализации 4-х основных программ ВАО  АЭС), а так же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rgbClr val="0033CC"/>
                </a:solidFill>
              </a:rPr>
              <a:t> </a:t>
            </a:r>
            <a:r>
              <a:rPr lang="en-US" sz="2000" dirty="0" smtClean="0">
                <a:solidFill>
                  <a:srgbClr val="0033CC"/>
                </a:solidFill>
              </a:rPr>
              <a:t>   </a:t>
            </a:r>
            <a:r>
              <a:rPr lang="ru-RU" sz="2000" b="1" dirty="0" smtClean="0">
                <a:solidFill>
                  <a:srgbClr val="FFC000"/>
                </a:solidFill>
              </a:rPr>
              <a:t>В</a:t>
            </a:r>
            <a:r>
              <a:rPr lang="ru-RU" sz="2000" dirty="0" smtClean="0">
                <a:solidFill>
                  <a:srgbClr val="0033CC"/>
                </a:solidFill>
              </a:rPr>
              <a:t> </a:t>
            </a:r>
            <a:r>
              <a:rPr lang="ru-RU" sz="2000" dirty="0" smtClean="0">
                <a:solidFill>
                  <a:srgbClr val="FF9900"/>
                </a:solidFill>
              </a:rPr>
              <a:t>– </a:t>
            </a:r>
            <a:r>
              <a:rPr lang="en-US" sz="2000" dirty="0" smtClean="0">
                <a:solidFill>
                  <a:srgbClr val="FF9900"/>
                </a:solidFill>
              </a:rPr>
              <a:t>corporate support to</a:t>
            </a:r>
            <a:r>
              <a:rPr lang="ru-RU" sz="2000" dirty="0" smtClean="0">
                <a:solidFill>
                  <a:srgbClr val="FF9900"/>
                </a:solidFill>
              </a:rPr>
              <a:t> </a:t>
            </a:r>
            <a:r>
              <a:rPr lang="en-US" sz="2000" dirty="0" smtClean="0">
                <a:solidFill>
                  <a:srgbClr val="FF9900"/>
                </a:solidFill>
              </a:rPr>
              <a:t>NPPs safety and reliability management </a:t>
            </a:r>
            <a:r>
              <a:rPr lang="ru-RU" sz="2000" dirty="0" smtClean="0">
                <a:solidFill>
                  <a:srgbClr val="FF9900"/>
                </a:solidFill>
              </a:rPr>
              <a:t>(</a:t>
            </a:r>
            <a:r>
              <a:rPr lang="en-US" sz="2000" dirty="0" smtClean="0">
                <a:solidFill>
                  <a:srgbClr val="FF9900"/>
                </a:solidFill>
              </a:rPr>
              <a:t>through implementation of 4 basic programs developed by WANO MC</a:t>
            </a:r>
            <a:r>
              <a:rPr lang="ru-RU" sz="2000" dirty="0" smtClean="0">
                <a:solidFill>
                  <a:srgbClr val="FF9900"/>
                </a:solidFill>
              </a:rPr>
              <a:t>), </a:t>
            </a:r>
            <a:r>
              <a:rPr lang="en-US" sz="2000" dirty="0" smtClean="0">
                <a:solidFill>
                  <a:srgbClr val="FF9900"/>
                </a:solidFill>
              </a:rPr>
              <a:t>and</a:t>
            </a:r>
            <a:r>
              <a:rPr lang="ru-RU" sz="2000" dirty="0" smtClean="0">
                <a:solidFill>
                  <a:srgbClr val="FF9900"/>
                </a:solidFill>
              </a:rPr>
              <a:t> </a:t>
            </a:r>
            <a:endParaRPr lang="en-US" sz="2000" dirty="0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0033CC"/>
                </a:solidFill>
              </a:rPr>
              <a:t>    </a:t>
            </a:r>
            <a:r>
              <a:rPr lang="ru-RU" sz="2000" b="1" dirty="0" smtClean="0">
                <a:solidFill>
                  <a:srgbClr val="FFC000"/>
                </a:solidFill>
              </a:rPr>
              <a:t>С</a:t>
            </a:r>
            <a:r>
              <a:rPr lang="ru-RU" sz="2000" dirty="0" smtClean="0">
                <a:solidFill>
                  <a:srgbClr val="0033CC"/>
                </a:solidFill>
              </a:rPr>
              <a:t> – эффективное функционирование и развитие Ассоциации</a:t>
            </a:r>
            <a:r>
              <a:rPr lang="en-US" sz="2000" dirty="0" smtClean="0">
                <a:solidFill>
                  <a:srgbClr val="0033CC"/>
                </a:solidFill>
              </a:rPr>
              <a:t/>
            </a:r>
            <a:br>
              <a:rPr lang="en-US" sz="2000" dirty="0" smtClean="0">
                <a:solidFill>
                  <a:srgbClr val="0033CC"/>
                </a:solidFill>
              </a:rPr>
            </a:br>
            <a:r>
              <a:rPr lang="ru-RU" sz="2000" b="1" dirty="0" smtClean="0">
                <a:solidFill>
                  <a:srgbClr val="FFC000"/>
                </a:solidFill>
              </a:rPr>
              <a:t>С</a:t>
            </a:r>
            <a:r>
              <a:rPr lang="ru-RU" sz="2000" dirty="0" smtClean="0">
                <a:solidFill>
                  <a:srgbClr val="0033CC"/>
                </a:solidFill>
              </a:rPr>
              <a:t> </a:t>
            </a:r>
            <a:r>
              <a:rPr lang="ru-RU" sz="2000" dirty="0" smtClean="0">
                <a:solidFill>
                  <a:srgbClr val="FF9900"/>
                </a:solidFill>
              </a:rPr>
              <a:t>– </a:t>
            </a:r>
            <a:r>
              <a:rPr lang="en-US" sz="2000" dirty="0" smtClean="0">
                <a:solidFill>
                  <a:srgbClr val="FF9900"/>
                </a:solidFill>
              </a:rPr>
              <a:t>Association effective functioning and development</a:t>
            </a:r>
            <a:endParaRPr lang="ru-RU" sz="2000" dirty="0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 smtClean="0"/>
              <a:t>             </a:t>
            </a:r>
            <a:endParaRPr lang="en-GB" sz="1800" dirty="0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53200" y="6537325"/>
            <a:ext cx="2286000" cy="320675"/>
          </a:xfrm>
          <a:noFill/>
        </p:spPr>
        <p:txBody>
          <a:bodyPr/>
          <a:lstStyle/>
          <a:p>
            <a:fld id="{1D19AD08-7B8A-4A20-AF27-83831DD375C8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7650"/>
            <a:ext cx="9144000" cy="609600"/>
          </a:xfrm>
          <a:ln algn="ctr"/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b"/>
          <a:lstStyle/>
          <a:p>
            <a:pPr algn="ctr" eaLnBrk="1" hangingPunct="1"/>
            <a:r>
              <a:rPr lang="ru-RU" altLang="ja-JP" sz="2800" smtClean="0">
                <a:ea typeface="ＭＳ Ｐゴシック" pitchFamily="34" charset="-128"/>
              </a:rPr>
              <a:t>Цель и Задачи</a:t>
            </a:r>
            <a:r>
              <a:rPr lang="en-US" altLang="ja-JP" sz="2800" smtClean="0">
                <a:ea typeface="ＭＳ Ｐゴシック" pitchFamily="34" charset="-128"/>
              </a:rPr>
              <a:t/>
            </a:r>
            <a:br>
              <a:rPr lang="en-US" altLang="ja-JP" sz="2800" smtClean="0">
                <a:ea typeface="ＭＳ Ｐゴシック" pitchFamily="34" charset="-128"/>
              </a:rPr>
            </a:br>
            <a:r>
              <a:rPr lang="en-US" altLang="ja-JP" sz="2800" smtClean="0">
                <a:solidFill>
                  <a:srgbClr val="FFFF00"/>
                </a:solidFill>
                <a:ea typeface="ＭＳ Ｐゴシック" pitchFamily="34" charset="-128"/>
              </a:rPr>
              <a:t>Target and Tasks</a:t>
            </a:r>
            <a:endParaRPr lang="en-GB" altLang="ja-JP" sz="2800" smtClean="0">
              <a:solidFill>
                <a:srgbClr val="FFFF00"/>
              </a:solidFill>
              <a:ea typeface="ＭＳ Ｐゴシック" pitchFamily="34" charset="-12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188" y="984250"/>
            <a:ext cx="9040812" cy="562451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200" b="1" smtClean="0">
                <a:solidFill>
                  <a:srgbClr val="FF0000"/>
                </a:solidFill>
              </a:rPr>
              <a:t>Главные задачи </a:t>
            </a:r>
            <a:r>
              <a:rPr lang="ru-RU" sz="2200" smtClean="0"/>
              <a:t>- </a:t>
            </a:r>
            <a:r>
              <a:rPr lang="ru-RU" sz="2000" b="1" smtClean="0">
                <a:solidFill>
                  <a:srgbClr val="0059C4"/>
                </a:solidFill>
              </a:rPr>
              <a:t>качественно оказывать услуги</a:t>
            </a:r>
            <a:endParaRPr lang="en-US" sz="2000" b="1" smtClean="0">
              <a:solidFill>
                <a:srgbClr val="0059C4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200" b="1" smtClean="0">
                <a:solidFill>
                  <a:srgbClr val="FF0000"/>
                </a:solidFill>
              </a:rPr>
              <a:t>Major tasks</a:t>
            </a:r>
            <a:r>
              <a:rPr lang="ru-RU" sz="2200" b="1" smtClean="0">
                <a:solidFill>
                  <a:srgbClr val="FF0000"/>
                </a:solidFill>
              </a:rPr>
              <a:t> </a:t>
            </a:r>
            <a:r>
              <a:rPr lang="en-US" sz="2200" b="1" smtClean="0">
                <a:solidFill>
                  <a:srgbClr val="FF0000"/>
                </a:solidFill>
              </a:rPr>
              <a:t>         </a:t>
            </a:r>
            <a:r>
              <a:rPr lang="ru-RU" sz="2200" smtClean="0">
                <a:solidFill>
                  <a:srgbClr val="FF9900"/>
                </a:solidFill>
              </a:rPr>
              <a:t>–</a:t>
            </a:r>
            <a:r>
              <a:rPr lang="ru-RU" sz="2200" smtClean="0"/>
              <a:t> </a:t>
            </a:r>
            <a:r>
              <a:rPr lang="en-US" sz="2000" smtClean="0">
                <a:solidFill>
                  <a:srgbClr val="FF9900"/>
                </a:solidFill>
              </a:rPr>
              <a:t>to provide</a:t>
            </a:r>
            <a:r>
              <a:rPr lang="en-US" sz="2000" b="1" smtClean="0">
                <a:solidFill>
                  <a:srgbClr val="FF9900"/>
                </a:solidFill>
              </a:rPr>
              <a:t> perfect quality services</a:t>
            </a:r>
            <a:endParaRPr lang="en-US" sz="2000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                                 - </a:t>
            </a:r>
            <a:r>
              <a:rPr lang="ru-RU" sz="2000" b="1" smtClean="0">
                <a:solidFill>
                  <a:srgbClr val="0059C4"/>
                </a:solidFill>
              </a:rPr>
              <a:t>развивать и сохранять</a:t>
            </a:r>
            <a:r>
              <a:rPr lang="ru-RU" sz="2000" b="1" smtClean="0">
                <a:solidFill>
                  <a:srgbClr val="FFC000"/>
                </a:solidFill>
              </a:rPr>
              <a:t> </a:t>
            </a:r>
            <a:r>
              <a:rPr lang="ru-RU" sz="2000" smtClean="0">
                <a:solidFill>
                  <a:srgbClr val="0059C4"/>
                </a:solidFill>
              </a:rPr>
              <a:t>ВАО АЭС</a:t>
            </a:r>
            <a:r>
              <a:rPr lang="ru-RU" sz="2000" smtClean="0">
                <a:solidFill>
                  <a:srgbClr val="0033CC"/>
                </a:solidFill>
              </a:rPr>
              <a:t> </a:t>
            </a:r>
            <a:endParaRPr lang="en-US" sz="2000" smtClean="0">
              <a:solidFill>
                <a:srgbClr val="0033CC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i="1" smtClean="0">
                <a:solidFill>
                  <a:srgbClr val="0059C4"/>
                </a:solidFill>
              </a:rPr>
              <a:t>                                 </a:t>
            </a:r>
            <a:r>
              <a:rPr lang="ru-RU" sz="2000" smtClean="0">
                <a:solidFill>
                  <a:srgbClr val="FF9900"/>
                </a:solidFill>
              </a:rPr>
              <a:t>- </a:t>
            </a:r>
            <a:r>
              <a:rPr lang="en-US" sz="2000" b="1" smtClean="0">
                <a:solidFill>
                  <a:srgbClr val="FF9900"/>
                </a:solidFill>
              </a:rPr>
              <a:t>to develop and maintain </a:t>
            </a:r>
            <a:r>
              <a:rPr lang="en-US" sz="2000" smtClean="0">
                <a:solidFill>
                  <a:srgbClr val="FF9900"/>
                </a:solidFill>
              </a:rPr>
              <a:t>WANO MC</a:t>
            </a:r>
            <a:r>
              <a:rPr lang="ru-RU" sz="2000" smtClean="0">
                <a:solidFill>
                  <a:srgbClr val="FF9900"/>
                </a:solidFill>
              </a:rPr>
              <a:t> </a:t>
            </a:r>
            <a:endParaRPr lang="en-US" sz="2000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000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                                 - </a:t>
            </a:r>
            <a:r>
              <a:rPr lang="ru-RU" sz="2000" b="1" smtClean="0">
                <a:solidFill>
                  <a:srgbClr val="0059C4"/>
                </a:solidFill>
              </a:rPr>
              <a:t>достойно </a:t>
            </a:r>
            <a:r>
              <a:rPr lang="ru-RU" sz="2000" smtClean="0">
                <a:solidFill>
                  <a:srgbClr val="0059C4"/>
                </a:solidFill>
              </a:rPr>
              <a:t>позиционировать в мировом сообществе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i="1" smtClean="0">
                <a:solidFill>
                  <a:srgbClr val="0059C4"/>
                </a:solidFill>
              </a:rPr>
              <a:t>                                </a:t>
            </a:r>
            <a:r>
              <a:rPr lang="ru-RU" sz="2000" smtClean="0"/>
              <a:t> </a:t>
            </a:r>
            <a:r>
              <a:rPr lang="ru-RU" sz="2000" smtClean="0">
                <a:solidFill>
                  <a:srgbClr val="FF9900"/>
                </a:solidFill>
              </a:rPr>
              <a:t>- </a:t>
            </a:r>
            <a:r>
              <a:rPr lang="en-US" sz="2000" b="1" smtClean="0">
                <a:solidFill>
                  <a:srgbClr val="FF9900"/>
                </a:solidFill>
              </a:rPr>
              <a:t>to hold a </a:t>
            </a:r>
            <a:r>
              <a:rPr lang="ru-RU" sz="2000" b="1" smtClean="0">
                <a:solidFill>
                  <a:srgbClr val="FF9900"/>
                </a:solidFill>
              </a:rPr>
              <a:t>worthful</a:t>
            </a:r>
            <a:r>
              <a:rPr lang="en-US" sz="2000" b="1" smtClean="0">
                <a:solidFill>
                  <a:srgbClr val="FF9900"/>
                </a:solidFill>
              </a:rPr>
              <a:t> position </a:t>
            </a:r>
            <a:r>
              <a:rPr lang="en-US" sz="2000" smtClean="0">
                <a:solidFill>
                  <a:srgbClr val="FF9900"/>
                </a:solidFill>
              </a:rPr>
              <a:t>in global</a:t>
            </a:r>
            <a:r>
              <a:rPr lang="en-US" sz="2000" smtClean="0">
                <a:solidFill>
                  <a:srgbClr val="0033CC"/>
                </a:solidFill>
              </a:rPr>
              <a:t> </a:t>
            </a:r>
            <a:r>
              <a:rPr lang="en-US" sz="2000" smtClean="0">
                <a:solidFill>
                  <a:srgbClr val="FF9900"/>
                </a:solidFill>
              </a:rPr>
              <a:t>community</a:t>
            </a:r>
            <a:endParaRPr lang="ru-RU" sz="2000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>
                <a:solidFill>
                  <a:srgbClr val="27279D"/>
                </a:solidFill>
              </a:rPr>
              <a:t>Услуги по поддержке своих членов должны быть востребованы, привлекательны, качественные, дополнять а не дублировать, стать составной частью деятельности АЭС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smtClean="0">
              <a:solidFill>
                <a:srgbClr val="27279D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>
                <a:solidFill>
                  <a:srgbClr val="27279D"/>
                </a:solidFill>
              </a:rPr>
              <a:t>ВАО АЭС является инструментом влияния, помощи и поддержки в нормальных и аварийных ситуациях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smtClean="0">
              <a:solidFill>
                <a:srgbClr val="27279D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>
                <a:solidFill>
                  <a:srgbClr val="27279D"/>
                </a:solidFill>
              </a:rPr>
              <a:t>ВАО АЭС представляет международные стандарты совершенства в атомной энергетике  </a:t>
            </a:r>
            <a:endParaRPr lang="en-GB" sz="2000" smtClean="0">
              <a:solidFill>
                <a:srgbClr val="27279D"/>
              </a:solidFill>
            </a:endParaRPr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1E33450-E3C2-4CCF-9C36-9128D730625E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23850"/>
            <a:ext cx="9144000" cy="609600"/>
          </a:xfrm>
          <a:ln algn="ctr"/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b"/>
          <a:lstStyle/>
          <a:p>
            <a:pPr algn="ctr" eaLnBrk="1" hangingPunct="1"/>
            <a:r>
              <a:rPr lang="ru-RU" altLang="ja-JP" sz="2800" smtClean="0">
                <a:ea typeface="ＭＳ Ｐゴシック" pitchFamily="34" charset="-128"/>
              </a:rPr>
              <a:t>Цель и Задачи </a:t>
            </a:r>
            <a:r>
              <a:rPr lang="en-US" altLang="ja-JP" sz="2800" smtClean="0">
                <a:solidFill>
                  <a:srgbClr val="FFFF00"/>
                </a:solidFill>
                <a:ea typeface="ＭＳ Ｐゴシック" pitchFamily="34" charset="-128"/>
              </a:rPr>
              <a:t/>
            </a:r>
            <a:br>
              <a:rPr lang="en-US" altLang="ja-JP" sz="2800" smtClean="0">
                <a:solidFill>
                  <a:srgbClr val="FFFF00"/>
                </a:solidFill>
                <a:ea typeface="ＭＳ Ｐゴシック" pitchFamily="34" charset="-128"/>
              </a:rPr>
            </a:br>
            <a:r>
              <a:rPr lang="en-US" altLang="ja-JP" sz="2800" smtClean="0">
                <a:solidFill>
                  <a:srgbClr val="FFFF00"/>
                </a:solidFill>
                <a:ea typeface="ＭＳ Ｐゴシック" pitchFamily="34" charset="-128"/>
              </a:rPr>
              <a:t> Target and Tasks</a:t>
            </a:r>
            <a:endParaRPr lang="en-GB" altLang="ja-JP" sz="2800" smtClean="0">
              <a:solidFill>
                <a:srgbClr val="FFFF00"/>
              </a:solidFill>
              <a:ea typeface="ＭＳ Ｐゴシック" pitchFamily="34" charset="-128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66775"/>
            <a:ext cx="8931275" cy="61309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6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smtClean="0">
                <a:solidFill>
                  <a:srgbClr val="FF0000"/>
                </a:solidFill>
              </a:rPr>
              <a:t>Задачи развития:</a:t>
            </a:r>
            <a:endParaRPr lang="en-US" sz="16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 smtClean="0">
                <a:solidFill>
                  <a:srgbClr val="FF0000"/>
                </a:solidFill>
              </a:rPr>
              <a:t>Development tasks</a:t>
            </a:r>
            <a:r>
              <a:rPr lang="ru-RU" sz="1600" b="1" smtClean="0">
                <a:solidFill>
                  <a:srgbClr val="FF0000"/>
                </a:solidFill>
              </a:rPr>
              <a:t>:</a:t>
            </a:r>
            <a:endParaRPr lang="en-US" sz="16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6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smtClean="0"/>
              <a:t> </a:t>
            </a:r>
            <a:r>
              <a:rPr lang="ru-RU" sz="1600" smtClean="0">
                <a:solidFill>
                  <a:srgbClr val="0033CC"/>
                </a:solidFill>
              </a:rPr>
              <a:t>5  рекомендаций и 12 проектов  Пост-Фукусимской комиссии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 i="1" smtClean="0">
                <a:solidFill>
                  <a:srgbClr val="FFFF00"/>
                </a:solidFill>
              </a:rPr>
              <a:t>        </a:t>
            </a:r>
            <a:r>
              <a:rPr lang="ru-RU" sz="1600" b="1" i="1" smtClean="0">
                <a:solidFill>
                  <a:srgbClr val="FF9900"/>
                </a:solidFill>
              </a:rPr>
              <a:t>5 </a:t>
            </a:r>
            <a:r>
              <a:rPr lang="en-US" sz="1600" b="1" i="1" smtClean="0">
                <a:solidFill>
                  <a:srgbClr val="FF9900"/>
                </a:solidFill>
              </a:rPr>
              <a:t>recommendations and</a:t>
            </a:r>
            <a:r>
              <a:rPr lang="ru-RU" sz="1600" b="1" i="1" smtClean="0">
                <a:solidFill>
                  <a:srgbClr val="FF9900"/>
                </a:solidFill>
              </a:rPr>
              <a:t> 12 </a:t>
            </a:r>
            <a:r>
              <a:rPr lang="en-US" sz="1600" b="1" i="1" smtClean="0">
                <a:solidFill>
                  <a:srgbClr val="FF9900"/>
                </a:solidFill>
              </a:rPr>
              <a:t>projects of Post-Fukushima Commission</a:t>
            </a:r>
            <a:endParaRPr lang="ru-RU" sz="1600" b="1" i="1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600" b="1" i="1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smtClean="0">
                <a:solidFill>
                  <a:srgbClr val="0033CC"/>
                </a:solidFill>
              </a:rPr>
              <a:t>Рекомендации проверок Региональных Центров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600" smtClean="0">
                <a:solidFill>
                  <a:srgbClr val="0033CC"/>
                </a:solidFill>
              </a:rPr>
              <a:t>       </a:t>
            </a:r>
            <a:r>
              <a:rPr lang="en-US" sz="1600" b="1" i="1" smtClean="0">
                <a:solidFill>
                  <a:srgbClr val="FF9900"/>
                </a:solidFill>
              </a:rPr>
              <a:t>Guidelines in view of Regional Centers reviews results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600" b="1" i="1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smtClean="0">
                <a:solidFill>
                  <a:srgbClr val="0033CC"/>
                </a:solidFill>
              </a:rPr>
              <a:t>Эффективное взаимодействие с АЭС, деятельность Представительств ВАО МЦ на площадках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600" smtClean="0">
                <a:solidFill>
                  <a:srgbClr val="0033CC"/>
                </a:solidFill>
              </a:rPr>
              <a:t>       </a:t>
            </a:r>
            <a:r>
              <a:rPr lang="en-US" sz="1600" b="1" i="1" smtClean="0">
                <a:solidFill>
                  <a:srgbClr val="FF9900"/>
                </a:solidFill>
              </a:rPr>
              <a:t>Effective</a:t>
            </a:r>
            <a:r>
              <a:rPr lang="ru-RU" sz="1600" b="1" i="1" smtClean="0">
                <a:solidFill>
                  <a:srgbClr val="FF9900"/>
                </a:solidFill>
              </a:rPr>
              <a:t> </a:t>
            </a:r>
            <a:r>
              <a:rPr lang="en-US" sz="1600" b="1" i="1" smtClean="0">
                <a:solidFill>
                  <a:srgbClr val="FF9900"/>
                </a:solidFill>
              </a:rPr>
              <a:t>cooperation with NPPs</a:t>
            </a:r>
            <a:r>
              <a:rPr lang="ru-RU" sz="1600" b="1" i="1" smtClean="0">
                <a:solidFill>
                  <a:srgbClr val="FF9900"/>
                </a:solidFill>
              </a:rPr>
              <a:t>,</a:t>
            </a:r>
            <a:r>
              <a:rPr lang="en-US" sz="1600" b="1" i="1" smtClean="0">
                <a:solidFill>
                  <a:srgbClr val="FF9900"/>
                </a:solidFill>
              </a:rPr>
              <a:t> on-site activities of WANO MC Representatives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600" b="1" i="1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smtClean="0">
                <a:solidFill>
                  <a:srgbClr val="0033CC"/>
                </a:solidFill>
              </a:rPr>
              <a:t>Региональный кризисный центр ВАО МЦ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600" smtClean="0">
                <a:solidFill>
                  <a:srgbClr val="0033CC"/>
                </a:solidFill>
              </a:rPr>
              <a:t>       </a:t>
            </a:r>
            <a:r>
              <a:rPr lang="en-US" sz="1600" b="1" i="1" smtClean="0">
                <a:solidFill>
                  <a:srgbClr val="FF9900"/>
                </a:solidFill>
              </a:rPr>
              <a:t>WANO MC</a:t>
            </a:r>
            <a:r>
              <a:rPr lang="en-US" sz="1600" smtClean="0">
                <a:solidFill>
                  <a:srgbClr val="FF9900"/>
                </a:solidFill>
              </a:rPr>
              <a:t> </a:t>
            </a:r>
            <a:r>
              <a:rPr lang="en-US" sz="1600" b="1" i="1" smtClean="0">
                <a:solidFill>
                  <a:srgbClr val="FF9900"/>
                </a:solidFill>
              </a:rPr>
              <a:t>Regional </a:t>
            </a:r>
            <a:r>
              <a:rPr lang="ru-RU" sz="1600" b="1" i="1" smtClean="0">
                <a:solidFill>
                  <a:srgbClr val="FF9900"/>
                </a:solidFill>
              </a:rPr>
              <a:t>emergency response center</a:t>
            </a:r>
            <a:endParaRPr lang="en-US" sz="1600" b="1" i="1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600" b="1" i="1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smtClean="0">
                <a:solidFill>
                  <a:srgbClr val="0033CC"/>
                </a:solidFill>
              </a:rPr>
              <a:t>Новые члены ВАО МЦ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600" smtClean="0">
                <a:solidFill>
                  <a:srgbClr val="0033CC"/>
                </a:solidFill>
              </a:rPr>
              <a:t>       </a:t>
            </a:r>
            <a:r>
              <a:rPr lang="en-US" sz="1600" b="1" i="1" smtClean="0">
                <a:solidFill>
                  <a:srgbClr val="FF9900"/>
                </a:solidFill>
              </a:rPr>
              <a:t>New members of WANO MC</a:t>
            </a:r>
            <a:endParaRPr lang="ru-RU" sz="1600" b="1" i="1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600" b="1" i="1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600" smtClean="0">
                <a:solidFill>
                  <a:srgbClr val="0033CC"/>
                </a:solidFill>
              </a:rPr>
              <a:t>Молодежное движение ВАО АЭС</a:t>
            </a:r>
            <a:r>
              <a:rPr lang="en-US" sz="1600" smtClean="0">
                <a:solidFill>
                  <a:srgbClr val="0033CC"/>
                </a:solidFill>
              </a:rPr>
              <a:t/>
            </a:r>
            <a:br>
              <a:rPr lang="en-US" sz="1600" smtClean="0">
                <a:solidFill>
                  <a:srgbClr val="0033CC"/>
                </a:solidFill>
              </a:rPr>
            </a:br>
            <a:r>
              <a:rPr lang="en-US" sz="1600" b="1" i="1" smtClean="0">
                <a:solidFill>
                  <a:srgbClr val="FF9900"/>
                </a:solidFill>
              </a:rPr>
              <a:t>WANO MC Youth Movement</a:t>
            </a:r>
            <a:br>
              <a:rPr lang="en-US" sz="1600" b="1" i="1" smtClean="0">
                <a:solidFill>
                  <a:srgbClr val="FF9900"/>
                </a:solidFill>
              </a:rPr>
            </a:br>
            <a:endParaRPr lang="ru-RU" sz="1600" b="1" i="1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600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6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6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smtClean="0"/>
              <a:t>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6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smtClean="0"/>
              <a:t>                                  </a:t>
            </a:r>
            <a:endParaRPr lang="en-GB" sz="1600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288338" y="6537325"/>
            <a:ext cx="550862" cy="320675"/>
          </a:xfrm>
          <a:noFill/>
        </p:spPr>
        <p:txBody>
          <a:bodyPr/>
          <a:lstStyle/>
          <a:p>
            <a:fld id="{C10D70D6-CB87-4CEB-BC62-CDA8C1A0CDCE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9558</TotalTime>
  <Words>2175</Words>
  <Application>Microsoft Office PowerPoint</Application>
  <PresentationFormat>Экран (4:3)</PresentationFormat>
  <Paragraphs>550</Paragraphs>
  <Slides>36</Slides>
  <Notes>27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Default Design</vt:lpstr>
      <vt:lpstr>Диаграмма</vt:lpstr>
      <vt:lpstr>Worksheet</vt:lpstr>
      <vt:lpstr>Слайд 1</vt:lpstr>
      <vt:lpstr>WANO MC – 25 years </vt:lpstr>
      <vt:lpstr>ИСТОРИЯ HISTORY</vt:lpstr>
      <vt:lpstr>1989 г. Создание ВАО АЭС-МЦ</vt:lpstr>
      <vt:lpstr>1989 г. Создание ВАО АЭС-МЦ</vt:lpstr>
      <vt:lpstr>МИССИЯ ВАО АЭС   WANO MISSION </vt:lpstr>
      <vt:lpstr>Цели и Задачи  Missions and Targets</vt:lpstr>
      <vt:lpstr>Цель и Задачи Target and Tasks</vt:lpstr>
      <vt:lpstr>Цель и Задачи   Target and Tasks</vt:lpstr>
      <vt:lpstr>WANO MC – OPERATIONAL SAFETY IMPROVEMENT</vt:lpstr>
      <vt:lpstr>  Procedure of monitoring and support provision to NPPs</vt:lpstr>
      <vt:lpstr>Программы ВАО АЭС</vt:lpstr>
      <vt:lpstr>Сообщения о событиях OE program </vt:lpstr>
      <vt:lpstr>Peer Reviews</vt:lpstr>
      <vt:lpstr>Technical support missions</vt:lpstr>
      <vt:lpstr>Миссии технической поддержки Technical support missions (TSM)</vt:lpstr>
      <vt:lpstr>Technical Support and Exchange </vt:lpstr>
      <vt:lpstr>Слайд 18</vt:lpstr>
      <vt:lpstr>WANO Organizational Chart</vt:lpstr>
      <vt:lpstr>WANO</vt:lpstr>
      <vt:lpstr>WANO</vt:lpstr>
      <vt:lpstr>WANO Moscow Center</vt:lpstr>
      <vt:lpstr>Московский центр ВАО АЭС  WANO Moscow Centre</vt:lpstr>
      <vt:lpstr>Строящиеся АЭС в мире</vt:lpstr>
      <vt:lpstr>DEVELOPMENT</vt:lpstr>
      <vt:lpstr> Развитие: Комиссия по реформированию ВАО АЭС  после событий на АЭС Фукусима  Development: WANO Post-Fukushima Commission</vt:lpstr>
      <vt:lpstr>Слайд 27</vt:lpstr>
      <vt:lpstr>WANO Post-Fukushima Commission Report  </vt:lpstr>
      <vt:lpstr>Проекты по реформированию ВАО АЭС после событий на АЭС Фукусима WANO Reforming projects resulted from Fukushima NPP accident</vt:lpstr>
      <vt:lpstr>Слайд 30</vt:lpstr>
      <vt:lpstr> Эффективное взаимодействие с АЭС Представительства ВАО АЭС-МЦ 2014 г. </vt:lpstr>
      <vt:lpstr>Планы по РКЦ  Plans regarding RERC</vt:lpstr>
      <vt:lpstr>Деятельность ВАО МЦ по повышению безопасности АЭС</vt:lpstr>
      <vt:lpstr>  WANO MC activity in the field of NPP safety improvement</vt:lpstr>
      <vt:lpstr>Заключение</vt:lpstr>
      <vt:lpstr>ВАО АЭС</vt:lpstr>
    </vt:vector>
  </TitlesOfParts>
  <Company>INPO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PLANTS OF FOCUS</dc:title>
  <dc:creator>[Name]</dc:creator>
  <cp:lastModifiedBy>zavialov</cp:lastModifiedBy>
  <cp:revision>759</cp:revision>
  <cp:lastPrinted>2008-11-05T16:06:10Z</cp:lastPrinted>
  <dcterms:created xsi:type="dcterms:W3CDTF">2005-09-23T13:48:19Z</dcterms:created>
  <dcterms:modified xsi:type="dcterms:W3CDTF">2014-06-23T08:35:12Z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1742177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