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0"/>
  </p:notesMasterIdLst>
  <p:sldIdLst>
    <p:sldId id="256" r:id="rId2"/>
    <p:sldId id="422" r:id="rId3"/>
    <p:sldId id="478" r:id="rId4"/>
    <p:sldId id="458" r:id="rId5"/>
    <p:sldId id="457" r:id="rId6"/>
    <p:sldId id="496" r:id="rId7"/>
    <p:sldId id="445" r:id="rId8"/>
    <p:sldId id="489" r:id="rId9"/>
    <p:sldId id="494" r:id="rId10"/>
    <p:sldId id="506" r:id="rId11"/>
    <p:sldId id="449" r:id="rId12"/>
    <p:sldId id="481" r:id="rId13"/>
    <p:sldId id="450" r:id="rId14"/>
    <p:sldId id="499" r:id="rId15"/>
    <p:sldId id="504" r:id="rId16"/>
    <p:sldId id="454" r:id="rId17"/>
    <p:sldId id="505" r:id="rId18"/>
    <p:sldId id="442" r:id="rId19"/>
  </p:sldIdLst>
  <p:sldSz cx="9144000" cy="6858000" type="screen4x3"/>
  <p:notesSz cx="67310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4D022"/>
    <a:srgbClr val="DBD723"/>
    <a:srgbClr val="C7CB1B"/>
    <a:srgbClr val="00CC00"/>
    <a:srgbClr val="00CC66"/>
    <a:srgbClr val="0066FF"/>
    <a:srgbClr val="009900"/>
    <a:srgbClr val="00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6" autoAdjust="0"/>
    <p:restoredTop sz="97570" autoAdjust="0"/>
  </p:normalViewPr>
  <p:slideViewPr>
    <p:cSldViewPr snapToGrid="0">
      <p:cViewPr>
        <p:scale>
          <a:sx n="100" d="100"/>
          <a:sy n="100" d="100"/>
        </p:scale>
        <p:origin x="-2088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defTabSz="915988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3175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8525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48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defTabSz="915988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3175" y="9374188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cs typeface="+mn-cs"/>
              </a:defRPr>
            </a:lvl1pPr>
          </a:lstStyle>
          <a:p>
            <a:pPr>
              <a:defRPr/>
            </a:pPr>
            <a:fld id="{FC4A64B3-0229-42A1-BDCB-6A2FD0F13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202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49552-62C1-4ADF-BBB7-9977713F2AAD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938213"/>
            <a:ext cx="5880100" cy="4410075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5313" y="5749925"/>
            <a:ext cx="5816600" cy="3608388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4A64B3-0229-42A1-BDCB-6A2FD0F1399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Четыре основных задачи на ближайшую перспективу (2020 год).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DC5818-F397-4317-8648-974F6293E61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«Мокрое» хранилище ОЯТ</a:t>
            </a:r>
            <a:r>
              <a:rPr lang="ru-RU" baseline="0" dirty="0" smtClean="0"/>
              <a:t> реакторных установок ВВЭР-1000 введено в эксплуатацию в 1985 году, как первая очередь завода РТ-2 по переработки  ОЯТ реакторных установок ВВЭР-1000. Вместимость хранилища, после проведенной реконструкции, составляет более 8000 т. Хранение отработавших тепловыделяющих сборок (ОТВС) осуществляется под слоем воды в 20 отсеках хранения. Конструктивно заложена возможность герметизации каждого  отсека хранения для его освидетельствования и ремонта. Общее количество воды в системе охлаждения хранилища составляет около 40 тыс. </a:t>
            </a:r>
            <a:r>
              <a:rPr lang="ru-RU" dirty="0" smtClean="0">
                <a:solidFill>
                  <a:srgbClr val="000099"/>
                </a:solidFill>
              </a:rPr>
              <a:t>м</a:t>
            </a:r>
            <a:r>
              <a:rPr lang="ru-RU" baseline="30000" dirty="0" smtClean="0">
                <a:solidFill>
                  <a:srgbClr val="000099"/>
                </a:solidFill>
              </a:rPr>
              <a:t>3</a:t>
            </a:r>
            <a:r>
              <a:rPr lang="ru-RU" baseline="0" dirty="0" smtClean="0">
                <a:solidFill>
                  <a:srgbClr val="000099"/>
                </a:solidFill>
              </a:rPr>
              <a:t>. Кроме того в систему безопасности хранилища входит пять напорных резервуара, которые обеспечивают подачу воды систему охлаждения при потере энергоснабжения.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D236F0-A81E-4C6C-8650-1AE1C263327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1700" y="742950"/>
            <a:ext cx="4929188" cy="3698875"/>
          </a:xfrm>
          <a:ln/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561" tIns="45782" rIns="91561" bIns="45782"/>
          <a:lstStyle/>
          <a:p>
            <a:endParaRPr lang="en-US" smtClean="0"/>
          </a:p>
        </p:txBody>
      </p:sp>
      <p:sp>
        <p:nvSpPr>
          <p:cNvPr id="21507" name="Номер слайда 3"/>
          <p:cNvSpPr txBox="1">
            <a:spLocks noGrp="1"/>
          </p:cNvSpPr>
          <p:nvPr/>
        </p:nvSpPr>
        <p:spPr bwMode="auto">
          <a:xfrm>
            <a:off x="3813500" y="9374506"/>
            <a:ext cx="2915929" cy="49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61" tIns="45782" rIns="91561" bIns="45782" anchor="b"/>
          <a:lstStyle/>
          <a:p>
            <a:pPr algn="r" defTabSz="913538"/>
            <a:fld id="{290222F5-0220-4BA2-80B5-7B0B4ECED2D0}" type="slidenum">
              <a:rPr lang="ru-RU" sz="1200"/>
              <a:pPr algn="r" defTabSz="913538"/>
              <a:t>6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5331BD-71C6-4418-A370-3659D01CC9F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BE8781-D6D4-4ABD-AC23-B5D67FDB9900}" type="slidenum">
              <a:rPr lang="ru-RU" smtClean="0">
                <a:cs typeface="Arial" charset="0"/>
              </a:rPr>
              <a:pPr/>
              <a:t>10</a:t>
            </a:fld>
            <a:endParaRPr lang="ru-RU" smtClean="0">
              <a:cs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938213"/>
            <a:ext cx="5881687" cy="4410075"/>
          </a:xfrm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5313" y="5749925"/>
            <a:ext cx="5816600" cy="3608388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2195513" y="1406525"/>
            <a:ext cx="6948487" cy="366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solidFill>
                  <a:schemeClr val="bg1"/>
                </a:solidFill>
              </a:rPr>
              <a:t>               ФГУП «Горно-химический комбинат»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29569-A7C8-495C-B921-50D542EEF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10623-D3AE-4B75-85B1-BADADA08A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B0190-97E3-4D73-A5DF-1E812C4DE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C58D5-A2AF-428A-9E8B-9BC63D612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7DB96-D02D-450D-9465-D2153104E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C739C-98B1-4827-9E2E-E1D492125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E4987-C131-4800-B882-6B6DCEE0B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9A98E-F46E-45FD-ABA2-35E2CEC42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21DD5-27B8-41E0-81D0-632D4CA11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BAFC6-DDE2-4E89-B1AC-A52685925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cs typeface="+mn-cs"/>
              </a:defRPr>
            </a:lvl1pPr>
          </a:lstStyle>
          <a:p>
            <a:pPr>
              <a:defRPr/>
            </a:pPr>
            <a:fld id="{9C17D2E1-0353-463F-9F46-9F1DCF335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4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5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5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pyContent1"/>
          <p:cNvSpPr>
            <a:spLocks noGrp="1" noChangeArrowheads="1"/>
          </p:cNvSpPr>
          <p:nvPr>
            <p:ph type="ctrTitle"/>
          </p:nvPr>
        </p:nvSpPr>
        <p:spPr>
          <a:xfrm>
            <a:off x="71407" y="2214563"/>
            <a:ext cx="8948768" cy="2214562"/>
          </a:xfrm>
          <a:effectLst>
            <a:outerShdw dist="17961" sx="1000" sy="1000" algn="ctr" rotWithShape="0">
              <a:schemeClr val="hlink"/>
            </a:outerShdw>
          </a:effectLst>
        </p:spPr>
        <p:txBody>
          <a:bodyPr/>
          <a:lstStyle/>
          <a:p>
            <a:pPr marL="88900" algn="ctr">
              <a:lnSpc>
                <a:spcPct val="12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на ФГУП «ГХК» новых технологий обращения с ОЯТ и замыкание ЯТЦ</a:t>
            </a:r>
            <a:endParaRPr lang="ru-RU" sz="3200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a--sw3tSuYwFh9d4syvsTVb" hidden="1"/>
          <p:cNvSpPr>
            <a:spLocks noChangeArrowheads="1"/>
          </p:cNvSpPr>
          <p:nvPr/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328613" y="4562475"/>
            <a:ext cx="50911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Генеральный директор ФГУП «ГХК»,</a:t>
            </a:r>
            <a:br>
              <a:rPr lang="ru-RU" sz="22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доктор технических наук</a:t>
            </a:r>
          </a:p>
          <a:p>
            <a:r>
              <a:rPr lang="ru-RU" sz="22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П.М. Гаврилов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2339975" y="1052513"/>
            <a:ext cx="6480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3399"/>
                </a:solidFill>
              </a:rPr>
              <a:t>Государственная корпорация по атомной энергии «Росатом»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a--sw3tSuYwFh9d4syvsTVb" hidden="1"/>
          <p:cNvSpPr>
            <a:spLocks noChangeArrowheads="1"/>
          </p:cNvSpPr>
          <p:nvPr/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4345" name="Rectangle 7"/>
          <p:cNvSpPr>
            <a:spLocks noChangeArrowheads="1"/>
          </p:cNvSpPr>
          <p:nvPr/>
        </p:nvSpPr>
        <p:spPr bwMode="auto">
          <a:xfrm>
            <a:off x="-612775" y="3716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6" name="Rectangle 18"/>
          <p:cNvSpPr>
            <a:spLocks noChangeArrowheads="1"/>
          </p:cNvSpPr>
          <p:nvPr/>
        </p:nvSpPr>
        <p:spPr bwMode="auto">
          <a:xfrm>
            <a:off x="0" y="3043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866037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18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Используется уникальное оборудование российской разработки, не имеющее аналогов в мире;</a:t>
            </a:r>
          </a:p>
          <a:p>
            <a:pPr indent="266700" algn="just">
              <a:spcAft>
                <a:spcPts val="18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Все технологические операции, связанные с перемещением ОЯТ, выполняются в автоматическом режиме с использованием технического зрения. Это позволяет значительно снизить радиационную нагрузку на персонал и исключить влияние ошибок персонала на обеспечение безопасности хранения ОЯТ;</a:t>
            </a:r>
          </a:p>
          <a:p>
            <a:pPr indent="266700" algn="just">
              <a:spcAft>
                <a:spcPts val="18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Использование пассивного принципа обеспечения безопасности при хранении ОЯТ – естественная конвекция охлаждающего потока воздуха.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14326" y="266700"/>
            <a:ext cx="8543924" cy="6286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Технологии  хранения ОЯТ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32788" y="6448425"/>
            <a:ext cx="811212" cy="377825"/>
          </a:xfrm>
        </p:spPr>
        <p:txBody>
          <a:bodyPr/>
          <a:lstStyle/>
          <a:p>
            <a:pPr>
              <a:defRPr/>
            </a:pPr>
            <a:fld id="{DDDB899F-373F-40BD-915D-6E461FD4D9AB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10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Макет Сухого 1.jpg"/>
          <p:cNvPicPr>
            <a:picLocks noChangeAspect="1"/>
          </p:cNvPicPr>
          <p:nvPr/>
        </p:nvPicPr>
        <p:blipFill>
          <a:blip r:embed="rId2"/>
          <a:srcRect l="3412" t="5822" r="1837" b="2297"/>
          <a:stretch>
            <a:fillRect/>
          </a:stretch>
        </p:blipFill>
        <p:spPr>
          <a:xfrm>
            <a:off x="2990849" y="2426851"/>
            <a:ext cx="4124325" cy="4012049"/>
          </a:xfrm>
          <a:prstGeom prst="rect">
            <a:avLst/>
          </a:prstGeom>
        </p:spPr>
      </p:pic>
      <p:sp>
        <p:nvSpPr>
          <p:cNvPr id="2867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B899F-373F-40BD-915D-6E461FD4D9AB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11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209550" y="142875"/>
            <a:ext cx="8736013" cy="1000125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Crash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test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для «мокрого» и «сухого»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хранилищ ОЯТ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1171575"/>
            <a:ext cx="9144064" cy="1477328"/>
          </a:xfrm>
          <a:prstGeom prst="rect">
            <a:avLst/>
          </a:prstGeom>
          <a:noFill/>
          <a:ln>
            <a:noFill/>
          </a:ln>
          <a:effectLst>
            <a:outerShdw dist="38100" algn="tl" rotWithShape="0">
              <a:prstClr val="black">
                <a:alpha val="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7675" algn="just"/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2011 году ГИ ВНИПИЭТ по заданию ФГУП «ГХК» по специально разработанным методикам провел расчет на предельную сейсмическую устойчивость строительных конструкций и оборудования «мокрого» и «сухого» хранилищ ОЯТ. Максимальное  сейсмическое воздействие для площадки размещения хранилищ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 баллов</a:t>
            </a:r>
            <a:b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шкале 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MSK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-64.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2670988"/>
            <a:ext cx="2662256" cy="3077766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«СУХОЕ»</a:t>
            </a:r>
            <a:endParaRPr lang="ru-RU" sz="1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Строительные конструкции «сухого» хранилища сохраняют целостность до 9,6 баллов 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шкале </a:t>
            </a:r>
            <a:r>
              <a:rPr lang="en-US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MSK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-64.</a:t>
            </a:r>
          </a:p>
          <a:p>
            <a:r>
              <a:rPr lang="ru-RU" sz="15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случае потери электроснабжения отвод тепла от ОЯТ обеспечивается на основе пассивного принципа безопасности за счет естественной конвекции охлаждающего потока воздуха.</a:t>
            </a:r>
            <a:endParaRPr lang="ru-RU" sz="1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07" y="2666999"/>
            <a:ext cx="3262344" cy="3400931"/>
          </a:xfrm>
          <a:prstGeom prst="rect">
            <a:avLst/>
          </a:prstGeom>
          <a:solidFill>
            <a:srgbClr val="00B0F0">
              <a:alpha val="55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«МОКРОЕ»</a:t>
            </a:r>
          </a:p>
          <a:p>
            <a:r>
              <a:rPr lang="ru-RU" sz="15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Строительные конструкции «мокрого» хранилища сохраняют целостность до 8,0 баллов 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шкале </a:t>
            </a:r>
            <a:r>
              <a:rPr lang="en-US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MSK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-64.</a:t>
            </a:r>
          </a:p>
          <a:p>
            <a:r>
              <a:rPr lang="ru-RU" sz="15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5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 случае потери электроснабжения  и разгерметизации 4 отсеков хранения ОЯТ в течение 72 часов будет обеспечено охлаждение ОЯТ за счет системы орошения, куда на основе пассивного принципа обеспечения безопасности (гравитация) самотеком поступает вода из аварийных резервуаров.</a:t>
            </a:r>
            <a:endParaRPr lang="ru-RU" sz="1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9F1BDE-85EC-416F-BB1E-F113C7CC530B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12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209550" y="142875"/>
            <a:ext cx="8736013" cy="928688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Горячая камера комплектации пеналов с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ОЯТ РБМК-1000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11" name="Рисунок 10" descr="_MG_233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7383" y="1214422"/>
            <a:ext cx="8299892" cy="4569094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5707063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just"/>
            <a:r>
              <a:rPr lang="ru-RU" sz="23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Централизованное воздухоохлаждаемое хранилище камерного типа самое безопасное и экономически привлекательное. </a:t>
            </a:r>
            <a:endParaRPr lang="ru-RU" sz="23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7E6387-9211-4ACD-82FB-48E4A5849508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13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196850" y="199697"/>
            <a:ext cx="8736013" cy="872358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Опытно-демонстрационный центр по переработке ОЯТ на основе инновационных технологий</a:t>
            </a:r>
          </a:p>
        </p:txBody>
      </p:sp>
      <p:pic>
        <p:nvPicPr>
          <p:cNvPr id="7" name="Picture 4" descr="3D вид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214422"/>
            <a:ext cx="4686300" cy="258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3D вид 9-1"/>
          <p:cNvPicPr>
            <a:picLocks noChangeAspect="1" noChangeArrowheads="1"/>
          </p:cNvPicPr>
          <p:nvPr/>
        </p:nvPicPr>
        <p:blipFill>
          <a:blip r:embed="rId3" cstate="print"/>
          <a:srcRect l="8768" r="2182"/>
          <a:stretch>
            <a:fillRect/>
          </a:stretch>
        </p:blipFill>
        <p:spPr bwMode="auto">
          <a:xfrm>
            <a:off x="4429124" y="3714752"/>
            <a:ext cx="4687716" cy="26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" y="1128700"/>
            <a:ext cx="44005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– ввод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эксплуатацию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пускового комплекса исследовательских горячих камер.</a:t>
            </a:r>
          </a:p>
          <a:p>
            <a:pPr algn="just"/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Отработка новых технологий по обращению с ОЯТ </a:t>
            </a:r>
            <a:r>
              <a:rPr lang="ru-RU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энергетических реакторов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как на тепловых, так и на быстрых нейтронах, и замыкания ЯТЦ.</a:t>
            </a:r>
            <a:endParaRPr lang="ru-RU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0" y="3689220"/>
            <a:ext cx="44291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2018 год 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ввод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эксплуатацию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второго пускового комплекса  - базовой технологии по переработке ОЯТ ВВЭР-1000 производительностью до 250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ОЯТ/год. Отработка инновационных технологий переработки ОЯТ 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ВВЭР-1000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 выдача </a:t>
            </a:r>
            <a:r>
              <a:rPr lang="ru-RU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исходных данных для проектирования полномасштабного </a:t>
            </a: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радиохимического завода, и тиражирования технологий.</a:t>
            </a:r>
          </a:p>
        </p:txBody>
      </p:sp>
    </p:spTree>
    <p:extLst>
      <p:ext uri="{BB962C8B-B14F-4D97-AF65-F5344CB8AC3E}">
        <p14:creationId xmlns:p14="http://schemas.microsoft.com/office/powerpoint/2010/main" val="35354578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11CA19-AE20-4E23-B1CB-1CA445F2DDA3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14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196850" y="285750"/>
            <a:ext cx="8736013" cy="666750"/>
          </a:xfrm>
          <a:effectLst/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Схема базовой технологии ОДЦ</a:t>
            </a:r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188325" y="1491241"/>
            <a:ext cx="1051411" cy="52294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ОТВС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ВВЭР-1000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386266" y="3306148"/>
            <a:ext cx="2501148" cy="56090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414142"/>
                </a:solidFill>
                <a:latin typeface="Times New Roman" pitchFamily="18" charset="0"/>
              </a:rPr>
              <a:t>I</a:t>
            </a: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 экстракционный цикл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7292968" y="5146617"/>
            <a:ext cx="1499833" cy="516210"/>
          </a:xfrm>
          <a:prstGeom prst="roundRect">
            <a:avLst>
              <a:gd name="adj" fmla="val 16667"/>
            </a:avLst>
          </a:prstGeom>
          <a:solidFill>
            <a:srgbClr val="BC79FF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Цементирование САО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6114617" y="1396137"/>
            <a:ext cx="1571312" cy="69605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Газоочистка головных операций, локализация </a:t>
            </a:r>
            <a:r>
              <a:rPr lang="en-US" sz="1200" b="1" dirty="0">
                <a:solidFill>
                  <a:srgbClr val="414142"/>
                </a:solidFill>
                <a:latin typeface="Times New Roman" pitchFamily="18" charset="0"/>
              </a:rPr>
              <a:t>H</a:t>
            </a:r>
            <a:r>
              <a:rPr lang="en-US" sz="1200" b="1" baseline="30000" dirty="0">
                <a:solidFill>
                  <a:srgbClr val="414142"/>
                </a:solidFill>
                <a:latin typeface="Times New Roman" pitchFamily="18" charset="0"/>
              </a:rPr>
              <a:t>3</a:t>
            </a: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, </a:t>
            </a:r>
            <a:r>
              <a:rPr lang="en-US" sz="1200" b="1" dirty="0">
                <a:solidFill>
                  <a:srgbClr val="414142"/>
                </a:solidFill>
                <a:latin typeface="Times New Roman" pitchFamily="18" charset="0"/>
              </a:rPr>
              <a:t>J</a:t>
            </a:r>
            <a:r>
              <a:rPr lang="en-US" sz="1200" b="1" baseline="30000" dirty="0">
                <a:solidFill>
                  <a:srgbClr val="414142"/>
                </a:solidFill>
                <a:latin typeface="Times New Roman" pitchFamily="18" charset="0"/>
              </a:rPr>
              <a:t>129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4057345" y="2205694"/>
            <a:ext cx="1286008" cy="333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Растворение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>
            <a:off x="4057344" y="1509381"/>
            <a:ext cx="1286008" cy="46956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Волоксидация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1824260" y="1565097"/>
            <a:ext cx="1452792" cy="36849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</a:rPr>
              <a:t>Разделка </a:t>
            </a: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ОТВС</a:t>
            </a:r>
            <a:endParaRPr lang="ru-RU" sz="1400" dirty="0">
              <a:solidFill>
                <a:srgbClr val="414142"/>
              </a:solidFill>
            </a:endParaRPr>
          </a:p>
        </p:txBody>
      </p:sp>
      <p:cxnSp>
        <p:nvCxnSpPr>
          <p:cNvPr id="3113" name="AutoShape 12"/>
          <p:cNvCxnSpPr>
            <a:cxnSpLocks noChangeShapeType="1"/>
            <a:stCxn id="50179" idx="3"/>
            <a:endCxn id="50187" idx="1"/>
          </p:cNvCxnSpPr>
          <p:nvPr/>
        </p:nvCxnSpPr>
        <p:spPr bwMode="auto">
          <a:xfrm flipV="1">
            <a:off x="1239736" y="1749347"/>
            <a:ext cx="584524" cy="336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5" name="AutoShape 14"/>
          <p:cNvCxnSpPr>
            <a:cxnSpLocks noChangeShapeType="1"/>
            <a:endCxn id="50186" idx="1"/>
          </p:cNvCxnSpPr>
          <p:nvPr/>
        </p:nvCxnSpPr>
        <p:spPr bwMode="auto">
          <a:xfrm flipV="1">
            <a:off x="3277052" y="1744163"/>
            <a:ext cx="780292" cy="855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7" name="AutoShape 16"/>
          <p:cNvCxnSpPr>
            <a:cxnSpLocks noChangeShapeType="1"/>
            <a:stCxn id="50186" idx="2"/>
            <a:endCxn id="50185" idx="0"/>
          </p:cNvCxnSpPr>
          <p:nvPr/>
        </p:nvCxnSpPr>
        <p:spPr bwMode="auto">
          <a:xfrm rot="16200000" flipH="1">
            <a:off x="4586974" y="2092318"/>
            <a:ext cx="226749" cy="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8" name="AutoShape 17"/>
          <p:cNvCxnSpPr>
            <a:cxnSpLocks noChangeShapeType="1"/>
            <a:stCxn id="50186" idx="3"/>
            <a:endCxn id="50183" idx="1"/>
          </p:cNvCxnSpPr>
          <p:nvPr/>
        </p:nvCxnSpPr>
        <p:spPr bwMode="auto">
          <a:xfrm>
            <a:off x="5343352" y="1744163"/>
            <a:ext cx="771265" cy="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prstDash val="dash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0" name="AutoShape 22"/>
          <p:cNvCxnSpPr>
            <a:cxnSpLocks noChangeShapeType="1"/>
            <a:stCxn id="50212" idx="2"/>
            <a:endCxn id="50213" idx="0"/>
          </p:cNvCxnSpPr>
          <p:nvPr/>
        </p:nvCxnSpPr>
        <p:spPr bwMode="auto">
          <a:xfrm flipH="1">
            <a:off x="1012664" y="4870926"/>
            <a:ext cx="10694" cy="301073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1" name="AutoShape 23"/>
          <p:cNvCxnSpPr>
            <a:cxnSpLocks noChangeShapeType="1"/>
            <a:stCxn id="50208" idx="3"/>
          </p:cNvCxnSpPr>
          <p:nvPr/>
        </p:nvCxnSpPr>
        <p:spPr bwMode="auto">
          <a:xfrm>
            <a:off x="6421402" y="4591476"/>
            <a:ext cx="871566" cy="811949"/>
          </a:xfrm>
          <a:prstGeom prst="bentConnector3">
            <a:avLst>
              <a:gd name="adj1" fmla="val 66457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3" name="AutoShape 26"/>
          <p:cNvCxnSpPr>
            <a:cxnSpLocks noChangeShapeType="1"/>
            <a:stCxn id="50208" idx="2"/>
            <a:endCxn id="50209" idx="0"/>
          </p:cNvCxnSpPr>
          <p:nvPr/>
        </p:nvCxnSpPr>
        <p:spPr bwMode="auto">
          <a:xfrm rot="16200000" flipH="1">
            <a:off x="5603972" y="5007475"/>
            <a:ext cx="273098" cy="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4" name="AutoShape 29"/>
          <p:cNvCxnSpPr>
            <a:cxnSpLocks noChangeShapeType="1"/>
            <a:stCxn id="50185" idx="3"/>
            <a:endCxn id="50183" idx="2"/>
          </p:cNvCxnSpPr>
          <p:nvPr/>
        </p:nvCxnSpPr>
        <p:spPr bwMode="auto">
          <a:xfrm flipV="1">
            <a:off x="5343353" y="2092191"/>
            <a:ext cx="1556920" cy="280131"/>
          </a:xfrm>
          <a:prstGeom prst="bentConnector2">
            <a:avLst/>
          </a:prstGeom>
          <a:noFill/>
          <a:ln w="38100">
            <a:solidFill>
              <a:srgbClr val="0070C0"/>
            </a:solidFill>
            <a:prstDash val="dash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208" name="AutoShape 32"/>
          <p:cNvSpPr>
            <a:spLocks noChangeArrowheads="1"/>
          </p:cNvSpPr>
          <p:nvPr/>
        </p:nvSpPr>
        <p:spPr bwMode="auto">
          <a:xfrm>
            <a:off x="5059639" y="4312024"/>
            <a:ext cx="1361763" cy="558903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Выпаривание ВАО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209" name="AutoShape 33"/>
          <p:cNvSpPr>
            <a:spLocks noChangeArrowheads="1"/>
          </p:cNvSpPr>
          <p:nvPr/>
        </p:nvSpPr>
        <p:spPr bwMode="auto">
          <a:xfrm>
            <a:off x="4954866" y="5144025"/>
            <a:ext cx="1571312" cy="518801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 err="1">
                <a:solidFill>
                  <a:srgbClr val="414142"/>
                </a:solidFill>
                <a:latin typeface="Times New Roman" pitchFamily="18" charset="0"/>
              </a:rPr>
              <a:t>Остекловывание</a:t>
            </a: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 ВАО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210" name="AutoShape 34"/>
          <p:cNvSpPr>
            <a:spLocks noChangeArrowheads="1"/>
          </p:cNvSpPr>
          <p:nvPr/>
        </p:nvSpPr>
        <p:spPr bwMode="auto">
          <a:xfrm>
            <a:off x="1866344" y="4478548"/>
            <a:ext cx="2286100" cy="38871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b="1" dirty="0" smtClean="0">
                <a:solidFill>
                  <a:srgbClr val="414142"/>
                </a:solidFill>
                <a:latin typeface="Times New Roman" pitchFamily="18" charset="0"/>
              </a:rPr>
              <a:t>II</a:t>
            </a:r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</a:rPr>
              <a:t> экстракционный цикл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211" name="AutoShape 35"/>
          <p:cNvSpPr>
            <a:spLocks noChangeArrowheads="1"/>
          </p:cNvSpPr>
          <p:nvPr/>
        </p:nvSpPr>
        <p:spPr bwMode="auto">
          <a:xfrm>
            <a:off x="2343175" y="5282653"/>
            <a:ext cx="1332438" cy="38016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Денитрация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212" name="AutoShape 36"/>
          <p:cNvSpPr>
            <a:spLocks noChangeArrowheads="1"/>
          </p:cNvSpPr>
          <p:nvPr/>
        </p:nvSpPr>
        <p:spPr bwMode="auto">
          <a:xfrm>
            <a:off x="447251" y="4472462"/>
            <a:ext cx="1152214" cy="39846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Осаждение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50213" name="AutoShape 37"/>
          <p:cNvSpPr>
            <a:spLocks noChangeArrowheads="1"/>
          </p:cNvSpPr>
          <p:nvPr/>
        </p:nvSpPr>
        <p:spPr bwMode="auto">
          <a:xfrm>
            <a:off x="257860" y="5171999"/>
            <a:ext cx="1509608" cy="49081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Прокаливание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осадка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50214" name="AutoShape 38"/>
          <p:cNvSpPr>
            <a:spLocks noChangeArrowheads="1"/>
          </p:cNvSpPr>
          <p:nvPr/>
        </p:nvSpPr>
        <p:spPr bwMode="auto">
          <a:xfrm>
            <a:off x="566379" y="5830928"/>
            <a:ext cx="892569" cy="530734"/>
          </a:xfrm>
          <a:prstGeom prst="can">
            <a:avLst>
              <a:gd name="adj" fmla="val 33575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200" b="1" dirty="0">
                <a:solidFill>
                  <a:srgbClr val="414142"/>
                </a:solidFill>
                <a:latin typeface="Times New Roman" pitchFamily="18" charset="0"/>
              </a:rPr>
              <a:t>Pu</a:t>
            </a: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, </a:t>
            </a:r>
            <a:r>
              <a:rPr lang="en-US" sz="1200" b="1" dirty="0">
                <a:solidFill>
                  <a:srgbClr val="414142"/>
                </a:solidFill>
                <a:latin typeface="Times New Roman" pitchFamily="18" charset="0"/>
              </a:rPr>
              <a:t>U</a:t>
            </a:r>
            <a:r>
              <a:rPr lang="ru-RU" sz="1200" b="1" dirty="0">
                <a:solidFill>
                  <a:srgbClr val="414142"/>
                </a:solidFill>
                <a:latin typeface="Times New Roman" pitchFamily="18" charset="0"/>
              </a:rPr>
              <a:t>, </a:t>
            </a:r>
            <a:r>
              <a:rPr lang="en-US" sz="1200" b="1" dirty="0">
                <a:solidFill>
                  <a:srgbClr val="414142"/>
                </a:solidFill>
                <a:latin typeface="Times New Roman" pitchFamily="18" charset="0"/>
              </a:rPr>
              <a:t>Np</a:t>
            </a:r>
            <a:endParaRPr lang="ru-RU" sz="1200" dirty="0">
              <a:solidFill>
                <a:srgbClr val="414142"/>
              </a:solidFill>
            </a:endParaRPr>
          </a:p>
        </p:txBody>
      </p:sp>
      <p:sp>
        <p:nvSpPr>
          <p:cNvPr id="50217" name="AutoShape 41"/>
          <p:cNvSpPr>
            <a:spLocks noChangeArrowheads="1"/>
          </p:cNvSpPr>
          <p:nvPr/>
        </p:nvSpPr>
        <p:spPr bwMode="auto">
          <a:xfrm>
            <a:off x="2609540" y="5893955"/>
            <a:ext cx="799707" cy="476795"/>
          </a:xfrm>
          <a:prstGeom prst="can">
            <a:avLst>
              <a:gd name="adj" fmla="val 40470"/>
            </a:avLst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en-US" sz="1400" b="1" dirty="0">
                <a:solidFill>
                  <a:srgbClr val="414142"/>
                </a:solidFill>
                <a:latin typeface="Times New Roman" pitchFamily="18" charset="0"/>
              </a:rPr>
              <a:t>U</a:t>
            </a:r>
            <a:r>
              <a:rPr lang="en-US" sz="1400" b="1" baseline="-25000" dirty="0">
                <a:solidFill>
                  <a:srgbClr val="414142"/>
                </a:solidFill>
                <a:latin typeface="Times New Roman" pitchFamily="18" charset="0"/>
              </a:rPr>
              <a:t>3</a:t>
            </a:r>
            <a:r>
              <a:rPr lang="en-US" sz="1400" b="1" dirty="0">
                <a:solidFill>
                  <a:srgbClr val="414142"/>
                </a:solidFill>
                <a:latin typeface="Times New Roman" pitchFamily="18" charset="0"/>
              </a:rPr>
              <a:t>O</a:t>
            </a:r>
            <a:r>
              <a:rPr lang="en-US" sz="1400" b="1" baseline="-25000" dirty="0">
                <a:solidFill>
                  <a:srgbClr val="414142"/>
                </a:solidFill>
                <a:latin typeface="Times New Roman" pitchFamily="18" charset="0"/>
              </a:rPr>
              <a:t>8</a:t>
            </a:r>
            <a:endParaRPr lang="ru-RU" dirty="0">
              <a:solidFill>
                <a:srgbClr val="414142"/>
              </a:solidFill>
            </a:endParaRPr>
          </a:p>
        </p:txBody>
      </p:sp>
      <p:cxnSp>
        <p:nvCxnSpPr>
          <p:cNvPr id="3150" name="AutoShape 42"/>
          <p:cNvCxnSpPr>
            <a:cxnSpLocks noChangeShapeType="1"/>
            <a:stCxn id="50210" idx="2"/>
            <a:endCxn id="50211" idx="0"/>
          </p:cNvCxnSpPr>
          <p:nvPr/>
        </p:nvCxnSpPr>
        <p:spPr bwMode="auto">
          <a:xfrm>
            <a:off x="3009394" y="4867260"/>
            <a:ext cx="0" cy="415393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219" name="AutoShape 43"/>
          <p:cNvSpPr>
            <a:spLocks noChangeArrowheads="1"/>
          </p:cNvSpPr>
          <p:nvPr/>
        </p:nvSpPr>
        <p:spPr bwMode="auto">
          <a:xfrm>
            <a:off x="7604506" y="5923420"/>
            <a:ext cx="990323" cy="447330"/>
          </a:xfrm>
          <a:prstGeom prst="cube">
            <a:avLst>
              <a:gd name="adj" fmla="val 25000"/>
            </a:avLst>
          </a:prstGeom>
          <a:solidFill>
            <a:srgbClr val="BC79FF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dirty="0" smtClean="0">
                <a:solidFill>
                  <a:srgbClr val="414142"/>
                </a:solidFill>
                <a:latin typeface="Times New Roman" pitchFamily="18" charset="0"/>
              </a:rPr>
              <a:t>САО</a:t>
            </a:r>
            <a:endParaRPr lang="ru-RU" dirty="0">
              <a:solidFill>
                <a:srgbClr val="414142"/>
              </a:solidFill>
            </a:endParaRPr>
          </a:p>
        </p:txBody>
      </p:sp>
      <p:sp>
        <p:nvSpPr>
          <p:cNvPr id="50220" name="AutoShape 44"/>
          <p:cNvSpPr>
            <a:spLocks noChangeArrowheads="1"/>
          </p:cNvSpPr>
          <p:nvPr/>
        </p:nvSpPr>
        <p:spPr bwMode="auto">
          <a:xfrm>
            <a:off x="5446425" y="5838759"/>
            <a:ext cx="588190" cy="522903"/>
          </a:xfrm>
          <a:prstGeom prst="can">
            <a:avLst>
              <a:gd name="adj" fmla="val 32578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ВАО</a:t>
            </a:r>
            <a:endParaRPr lang="ru-RU" sz="1400" dirty="0">
              <a:solidFill>
                <a:srgbClr val="414142"/>
              </a:solidFill>
            </a:endParaRPr>
          </a:p>
        </p:txBody>
      </p:sp>
      <p:sp>
        <p:nvSpPr>
          <p:cNvPr id="72" name="AutoShape 9"/>
          <p:cNvSpPr>
            <a:spLocks noChangeArrowheads="1"/>
          </p:cNvSpPr>
          <p:nvPr/>
        </p:nvSpPr>
        <p:spPr bwMode="auto">
          <a:xfrm>
            <a:off x="4053943" y="2800702"/>
            <a:ext cx="1286008" cy="333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ru-RU" sz="1400" b="1" dirty="0">
                <a:solidFill>
                  <a:srgbClr val="414142"/>
                </a:solidFill>
                <a:latin typeface="Times New Roman" pitchFamily="18" charset="0"/>
              </a:rPr>
              <a:t>Осветление</a:t>
            </a:r>
            <a:endParaRPr lang="ru-RU" sz="1400" dirty="0">
              <a:solidFill>
                <a:srgbClr val="414142"/>
              </a:solidFill>
            </a:endParaRPr>
          </a:p>
        </p:txBody>
      </p:sp>
      <p:cxnSp>
        <p:nvCxnSpPr>
          <p:cNvPr id="3161" name="AutoShape 16"/>
          <p:cNvCxnSpPr>
            <a:cxnSpLocks noChangeShapeType="1"/>
            <a:stCxn id="50185" idx="2"/>
            <a:endCxn id="72" idx="0"/>
          </p:cNvCxnSpPr>
          <p:nvPr/>
        </p:nvCxnSpPr>
        <p:spPr bwMode="auto">
          <a:xfrm flipH="1">
            <a:off x="4696947" y="2538950"/>
            <a:ext cx="3402" cy="261752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62" name="AutoShape 39"/>
          <p:cNvCxnSpPr>
            <a:cxnSpLocks noChangeShapeType="1"/>
            <a:stCxn id="50213" idx="2"/>
            <a:endCxn id="50214" idx="0"/>
          </p:cNvCxnSpPr>
          <p:nvPr/>
        </p:nvCxnSpPr>
        <p:spPr bwMode="auto">
          <a:xfrm>
            <a:off x="1012664" y="5662813"/>
            <a:ext cx="0" cy="346309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63" name="AutoShape 28"/>
          <p:cNvCxnSpPr>
            <a:cxnSpLocks noChangeShapeType="1"/>
            <a:stCxn id="50209" idx="2"/>
            <a:endCxn id="50220" idx="0"/>
          </p:cNvCxnSpPr>
          <p:nvPr/>
        </p:nvCxnSpPr>
        <p:spPr bwMode="auto">
          <a:xfrm rot="5400000">
            <a:off x="5567379" y="5835967"/>
            <a:ext cx="346284" cy="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64" name="AutoShape 18"/>
          <p:cNvCxnSpPr>
            <a:cxnSpLocks noChangeShapeType="1"/>
            <a:stCxn id="50211" idx="2"/>
            <a:endCxn id="50217" idx="0"/>
          </p:cNvCxnSpPr>
          <p:nvPr/>
        </p:nvCxnSpPr>
        <p:spPr bwMode="auto">
          <a:xfrm>
            <a:off x="3009394" y="5662813"/>
            <a:ext cx="0" cy="424101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65" name="AutoShape 22"/>
          <p:cNvCxnSpPr>
            <a:cxnSpLocks noChangeShapeType="1"/>
            <a:stCxn id="50181" idx="2"/>
            <a:endCxn id="50212" idx="0"/>
          </p:cNvCxnSpPr>
          <p:nvPr/>
        </p:nvCxnSpPr>
        <p:spPr bwMode="auto">
          <a:xfrm rot="5400000">
            <a:off x="1027393" y="3863015"/>
            <a:ext cx="605412" cy="61348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66" name="AutoShape 40"/>
          <p:cNvCxnSpPr>
            <a:cxnSpLocks noChangeShapeType="1"/>
            <a:stCxn id="50182" idx="2"/>
            <a:endCxn id="50219" idx="1"/>
          </p:cNvCxnSpPr>
          <p:nvPr/>
        </p:nvCxnSpPr>
        <p:spPr bwMode="auto">
          <a:xfrm rot="16200000" flipH="1">
            <a:off x="7857105" y="5848607"/>
            <a:ext cx="372426" cy="86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3" name="Прямая со стрелкой 202"/>
          <p:cNvCxnSpPr>
            <a:stCxn id="72" idx="1"/>
            <a:endCxn id="50181" idx="0"/>
          </p:cNvCxnSpPr>
          <p:nvPr/>
        </p:nvCxnSpPr>
        <p:spPr>
          <a:xfrm rot="10800000" flipV="1">
            <a:off x="1636841" y="2967330"/>
            <a:ext cx="2417103" cy="338818"/>
          </a:xfrm>
          <a:prstGeom prst="bentConnector2">
            <a:avLst/>
          </a:prstGeom>
          <a:ln w="38100" cmpd="sng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0" name="TextBox 237"/>
          <p:cNvSpPr txBox="1">
            <a:spLocks noChangeArrowheads="1"/>
          </p:cNvSpPr>
          <p:nvPr/>
        </p:nvSpPr>
        <p:spPr bwMode="auto">
          <a:xfrm>
            <a:off x="8172400" y="1752975"/>
            <a:ext cx="988590" cy="50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 dirty="0">
                <a:solidFill>
                  <a:srgbClr val="414142"/>
                </a:solidFill>
              </a:rPr>
              <a:t>99,9% </a:t>
            </a:r>
            <a:r>
              <a:rPr lang="en-US" sz="1400" dirty="0">
                <a:solidFill>
                  <a:srgbClr val="414142"/>
                </a:solidFill>
              </a:rPr>
              <a:t>H</a:t>
            </a:r>
            <a:r>
              <a:rPr lang="ru-RU" sz="1400" baseline="30000" dirty="0">
                <a:solidFill>
                  <a:srgbClr val="414142"/>
                </a:solidFill>
              </a:rPr>
              <a:t>3</a:t>
            </a:r>
            <a:r>
              <a:rPr lang="ru-RU" sz="1400" dirty="0" smtClean="0">
                <a:solidFill>
                  <a:srgbClr val="414142"/>
                </a:solidFill>
              </a:rPr>
              <a:t>;</a:t>
            </a:r>
          </a:p>
          <a:p>
            <a:pPr eaLnBrk="1" hangingPunct="1"/>
            <a:r>
              <a:rPr lang="ru-RU" sz="1400" dirty="0" smtClean="0">
                <a:solidFill>
                  <a:srgbClr val="414142"/>
                </a:solidFill>
              </a:rPr>
              <a:t>99,9</a:t>
            </a:r>
            <a:r>
              <a:rPr lang="ru-RU" sz="1400" dirty="0">
                <a:solidFill>
                  <a:srgbClr val="414142"/>
                </a:solidFill>
              </a:rPr>
              <a:t>% </a:t>
            </a:r>
            <a:r>
              <a:rPr lang="en-US" sz="1400" dirty="0">
                <a:solidFill>
                  <a:srgbClr val="414142"/>
                </a:solidFill>
              </a:rPr>
              <a:t>J</a:t>
            </a:r>
            <a:r>
              <a:rPr lang="ru-RU" sz="1400" baseline="30000" dirty="0">
                <a:solidFill>
                  <a:srgbClr val="414142"/>
                </a:solidFill>
              </a:rPr>
              <a:t>129</a:t>
            </a:r>
            <a:r>
              <a:rPr lang="ru-RU" sz="1400" dirty="0">
                <a:solidFill>
                  <a:srgbClr val="41414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4152444" y="3424137"/>
            <a:ext cx="1407886" cy="442913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rgbClr val="414142"/>
                </a:solidFill>
                <a:latin typeface="Arial"/>
              </a:rPr>
              <a:t>Рафинат</a:t>
            </a:r>
            <a:endParaRPr lang="en-US" sz="1200" dirty="0">
              <a:solidFill>
                <a:srgbClr val="414142"/>
              </a:solidFill>
              <a:latin typeface="Arial"/>
            </a:endParaRPr>
          </a:p>
          <a:p>
            <a:pPr algn="ctr">
              <a:defRPr/>
            </a:pPr>
            <a:r>
              <a:rPr lang="ru-RU" sz="1200" dirty="0">
                <a:solidFill>
                  <a:srgbClr val="414142"/>
                </a:solidFill>
                <a:latin typeface="Arial"/>
                <a:cs typeface="Times New Roman" pitchFamily="18" charset="0"/>
              </a:rPr>
              <a:t>высокоактивный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6396108" y="4312024"/>
            <a:ext cx="992056" cy="288925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rgbClr val="414142"/>
                </a:solidFill>
                <a:latin typeface="Arial"/>
                <a:cs typeface="Times New Roman" pitchFamily="18" charset="0"/>
              </a:rPr>
              <a:t>Конденсат</a:t>
            </a:r>
            <a:r>
              <a:rPr lang="ru-RU" sz="1400" dirty="0">
                <a:solidFill>
                  <a:srgbClr val="414142"/>
                </a:solidFill>
                <a:latin typeface="Arial"/>
                <a:cs typeface="Times New Roman" pitchFamily="18" charset="0"/>
              </a:rPr>
              <a:t> </a:t>
            </a:r>
          </a:p>
        </p:txBody>
      </p:sp>
      <p:sp>
        <p:nvSpPr>
          <p:cNvPr id="3084" name="TextBox 241"/>
          <p:cNvSpPr txBox="1">
            <a:spLocks noChangeArrowheads="1"/>
          </p:cNvSpPr>
          <p:nvPr/>
        </p:nvSpPr>
        <p:spPr bwMode="auto">
          <a:xfrm>
            <a:off x="231954" y="3951781"/>
            <a:ext cx="1063361" cy="44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200" dirty="0" smtClean="0">
                <a:solidFill>
                  <a:srgbClr val="414142"/>
                </a:solidFill>
              </a:rPr>
              <a:t>Реэкстракт</a:t>
            </a:r>
            <a:br>
              <a:rPr lang="ru-RU" sz="1200" dirty="0" smtClean="0">
                <a:solidFill>
                  <a:srgbClr val="414142"/>
                </a:solidFill>
              </a:rPr>
            </a:br>
            <a:r>
              <a:rPr lang="en-US" sz="1200" dirty="0" smtClean="0">
                <a:solidFill>
                  <a:srgbClr val="414142"/>
                </a:solidFill>
              </a:rPr>
              <a:t>Pu</a:t>
            </a:r>
            <a:r>
              <a:rPr lang="en-US" sz="1200" dirty="0">
                <a:solidFill>
                  <a:srgbClr val="414142"/>
                </a:solidFill>
              </a:rPr>
              <a:t>, U, Np</a:t>
            </a:r>
            <a:endParaRPr lang="ru-RU" sz="1200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21813" y="3694412"/>
            <a:ext cx="1143000" cy="257369"/>
          </a:xfrm>
          <a:prstGeom prst="rect">
            <a:avLst/>
          </a:prstGeom>
          <a:noFill/>
        </p:spPr>
        <p:txBody>
          <a:bodyPr lIns="36000" tIns="36000" rIns="36000" bIns="36000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rgbClr val="414142"/>
                </a:solidFill>
                <a:latin typeface="Arial"/>
              </a:rPr>
              <a:t>Рафинат</a:t>
            </a:r>
            <a:endParaRPr lang="en-US" sz="1200" dirty="0">
              <a:solidFill>
                <a:srgbClr val="414142"/>
              </a:solidFill>
              <a:latin typeface="Arial"/>
            </a:endParaRPr>
          </a:p>
        </p:txBody>
      </p:sp>
      <p:cxnSp>
        <p:nvCxnSpPr>
          <p:cNvPr id="55" name="Прямая со стрелкой 54"/>
          <p:cNvCxnSpPr>
            <a:stCxn id="50181" idx="2"/>
            <a:endCxn id="50210" idx="0"/>
          </p:cNvCxnSpPr>
          <p:nvPr/>
        </p:nvCxnSpPr>
        <p:spPr>
          <a:xfrm rot="16200000" flipH="1">
            <a:off x="2017368" y="3486522"/>
            <a:ext cx="611498" cy="1372554"/>
          </a:xfrm>
          <a:prstGeom prst="bentConnector3">
            <a:avLst>
              <a:gd name="adj1" fmla="val 50000"/>
            </a:avLst>
          </a:prstGeom>
          <a:ln w="38100" cmpd="sng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TextBox 55"/>
          <p:cNvSpPr txBox="1">
            <a:spLocks noChangeArrowheads="1"/>
          </p:cNvSpPr>
          <p:nvPr/>
        </p:nvSpPr>
        <p:spPr bwMode="auto">
          <a:xfrm>
            <a:off x="2550656" y="3902144"/>
            <a:ext cx="160178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rgbClr val="414142"/>
                </a:solidFill>
              </a:rPr>
              <a:t>Реэкстракт основной массы </a:t>
            </a:r>
            <a:r>
              <a:rPr lang="en-US" sz="1200" dirty="0">
                <a:solidFill>
                  <a:srgbClr val="414142"/>
                </a:solidFill>
              </a:rPr>
              <a:t>U</a:t>
            </a:r>
            <a:endParaRPr lang="ru-RU" sz="1200" dirty="0">
              <a:solidFill>
                <a:srgbClr val="4141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AutoShape 32"/>
          <p:cNvSpPr>
            <a:spLocks noChangeArrowheads="1"/>
          </p:cNvSpPr>
          <p:nvPr/>
        </p:nvSpPr>
        <p:spPr bwMode="auto">
          <a:xfrm>
            <a:off x="7362870" y="4320988"/>
            <a:ext cx="1361763" cy="540278"/>
          </a:xfrm>
          <a:prstGeom prst="roundRect">
            <a:avLst>
              <a:gd name="adj" fmla="val 16667"/>
            </a:avLst>
          </a:prstGeom>
          <a:solidFill>
            <a:srgbClr val="BC79FF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</a:rPr>
              <a:t>Переработка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414142"/>
                </a:solidFill>
                <a:latin typeface="Times New Roman" pitchFamily="18" charset="0"/>
              </a:rPr>
              <a:t>САО</a:t>
            </a:r>
            <a:endParaRPr lang="ru-RU" sz="1400" dirty="0">
              <a:solidFill>
                <a:srgbClr val="414142"/>
              </a:solidFill>
            </a:endParaRPr>
          </a:p>
        </p:txBody>
      </p:sp>
      <p:grpSp>
        <p:nvGrpSpPr>
          <p:cNvPr id="2" name="Группа 103"/>
          <p:cNvGrpSpPr/>
          <p:nvPr/>
        </p:nvGrpSpPr>
        <p:grpSpPr>
          <a:xfrm>
            <a:off x="2887414" y="3672693"/>
            <a:ext cx="2853107" cy="639330"/>
            <a:chOff x="2887414" y="3672693"/>
            <a:chExt cx="2853107" cy="639330"/>
          </a:xfrm>
        </p:grpSpPr>
        <p:cxnSp>
          <p:nvCxnSpPr>
            <p:cNvPr id="3157" name="AutoShape 45"/>
            <p:cNvCxnSpPr>
              <a:cxnSpLocks noChangeShapeType="1"/>
              <a:stCxn id="50181" idx="3"/>
              <a:endCxn id="50208" idx="0"/>
            </p:cNvCxnSpPr>
            <p:nvPr/>
          </p:nvCxnSpPr>
          <p:spPr bwMode="auto">
            <a:xfrm>
              <a:off x="2887414" y="3672693"/>
              <a:ext cx="2853107" cy="639330"/>
            </a:xfrm>
            <a:prstGeom prst="bentConnector2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224" name="Прямая соединительная линия 50223"/>
            <p:cNvCxnSpPr/>
            <p:nvPr/>
          </p:nvCxnSpPr>
          <p:spPr>
            <a:xfrm>
              <a:off x="5740520" y="3933056"/>
              <a:ext cx="0" cy="108438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Группа 102"/>
          <p:cNvGrpSpPr/>
          <p:nvPr/>
        </p:nvGrpSpPr>
        <p:grpSpPr>
          <a:xfrm>
            <a:off x="7685929" y="1744164"/>
            <a:ext cx="488178" cy="2576824"/>
            <a:chOff x="7685929" y="1744164"/>
            <a:chExt cx="488178" cy="2576824"/>
          </a:xfrm>
        </p:grpSpPr>
        <p:cxnSp>
          <p:nvCxnSpPr>
            <p:cNvPr id="125" name="AutoShape 40"/>
            <p:cNvCxnSpPr>
              <a:cxnSpLocks noChangeShapeType="1"/>
              <a:stCxn id="50183" idx="3"/>
            </p:cNvCxnSpPr>
            <p:nvPr/>
          </p:nvCxnSpPr>
          <p:spPr bwMode="auto">
            <a:xfrm>
              <a:off x="7685929" y="1744164"/>
              <a:ext cx="486471" cy="2576824"/>
            </a:xfrm>
            <a:prstGeom prst="bentConnector2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6" name="Прямая соединительная линия 195"/>
            <p:cNvCxnSpPr/>
            <p:nvPr/>
          </p:nvCxnSpPr>
          <p:spPr>
            <a:xfrm>
              <a:off x="8174107" y="3409950"/>
              <a:ext cx="0" cy="104891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81" name="AutoShape 23"/>
          <p:cNvCxnSpPr>
            <a:cxnSpLocks noChangeShapeType="1"/>
            <a:endCxn id="50182" idx="0"/>
          </p:cNvCxnSpPr>
          <p:nvPr/>
        </p:nvCxnSpPr>
        <p:spPr bwMode="auto">
          <a:xfrm rot="16200000" flipH="1">
            <a:off x="7900209" y="5003940"/>
            <a:ext cx="285351" cy="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" name="TextBox 183"/>
          <p:cNvSpPr txBox="1"/>
          <p:nvPr/>
        </p:nvSpPr>
        <p:spPr>
          <a:xfrm>
            <a:off x="6197284" y="3136739"/>
            <a:ext cx="1488645" cy="288147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ru-RU" sz="1200" dirty="0" smtClean="0">
                <a:solidFill>
                  <a:srgbClr val="414142"/>
                </a:solidFill>
                <a:latin typeface="Arial"/>
                <a:cs typeface="Times New Roman" pitchFamily="18" charset="0"/>
              </a:rPr>
              <a:t>Конденсат в оборот</a:t>
            </a:r>
            <a:r>
              <a:rPr lang="ru-RU" sz="1400" dirty="0" smtClean="0">
                <a:solidFill>
                  <a:srgbClr val="414142"/>
                </a:solidFill>
                <a:latin typeface="Arial"/>
                <a:cs typeface="Times New Roman" pitchFamily="18" charset="0"/>
              </a:rPr>
              <a:t> </a:t>
            </a:r>
            <a:endParaRPr lang="ru-RU" sz="1400" dirty="0">
              <a:solidFill>
                <a:srgbClr val="414142"/>
              </a:solidFill>
              <a:latin typeface="Arial"/>
              <a:cs typeface="Times New Roman" pitchFamily="18" charset="0"/>
            </a:endParaRPr>
          </a:p>
        </p:txBody>
      </p:sp>
      <p:cxnSp>
        <p:nvCxnSpPr>
          <p:cNvPr id="185" name="AutoShape 23"/>
          <p:cNvCxnSpPr>
            <a:cxnSpLocks noChangeShapeType="1"/>
            <a:stCxn id="57" idx="3"/>
          </p:cNvCxnSpPr>
          <p:nvPr/>
        </p:nvCxnSpPr>
        <p:spPr bwMode="auto">
          <a:xfrm flipH="1" flipV="1">
            <a:off x="2887414" y="3451237"/>
            <a:ext cx="5837219" cy="1139890"/>
          </a:xfrm>
          <a:prstGeom prst="bentConnector3">
            <a:avLst>
              <a:gd name="adj1" fmla="val -3916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9" name="AutoShape 20"/>
          <p:cNvCxnSpPr>
            <a:cxnSpLocks noChangeShapeType="1"/>
            <a:stCxn id="50210" idx="3"/>
            <a:endCxn id="57" idx="0"/>
          </p:cNvCxnSpPr>
          <p:nvPr/>
        </p:nvCxnSpPr>
        <p:spPr bwMode="auto">
          <a:xfrm flipV="1">
            <a:off x="4152444" y="4320988"/>
            <a:ext cx="3891308" cy="351916"/>
          </a:xfrm>
          <a:prstGeom prst="bentConnector4">
            <a:avLst>
              <a:gd name="adj1" fmla="val 10150"/>
              <a:gd name="adj2" fmla="val 198075"/>
            </a:avLst>
          </a:prstGeom>
          <a:noFill/>
          <a:ln w="38100">
            <a:solidFill>
              <a:srgbClr val="0070C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029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7141BD3-9FEA-4882-AF6C-519FBB799C65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/>
              <a:t>15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96850" y="85724"/>
            <a:ext cx="8736013" cy="962025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Производство МОКС-топлива для топливообеспечения РУ БН-800 </a:t>
            </a:r>
            <a:endParaRPr lang="ru-RU" dirty="0" smtClean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1212849"/>
            <a:ext cx="3429000" cy="51974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76625" y="1152436"/>
            <a:ext cx="56292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550" indent="279400" algn="just" eaLnBrk="1" hangingPunct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Производство ТВС с МОКС-топливом планируется начать в декабре 2014 года для топливообеспечения реактора БН-800 на  Белоярской АЭС.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2825" y="2057399"/>
            <a:ext cx="5595940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2875" indent="-142875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Производство находится 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подгорной части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ГХК. Горная 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порода является естественным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мощным контайнментом, надёжно защищая от любых угроз внешних природных и техногенных факторов воздействия.</a:t>
            </a:r>
            <a:endParaRPr lang="en-US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42875" indent="-142875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Все оборудование размещается в цепочке защитных многобарьерных горячих камер, связанных между собой транспортно-передаточными устройствами.</a:t>
            </a:r>
            <a:endParaRPr lang="en-US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42875" indent="-142875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Все технологические операции максимально автоматизированы с использованием дистанционного управления, оборудование не имеет мировых аналогов.</a:t>
            </a:r>
            <a:endParaRPr lang="en-US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142875" indent="-142875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Использование передового международного опыта по обращению с </a:t>
            </a:r>
            <a:r>
              <a:rPr lang="ru-RU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рециклированными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делящимися материалами.</a:t>
            </a:r>
            <a:endParaRPr lang="en-US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83" name="Номер слайда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2C7B0DB-89E3-4890-B09C-1F7B9342F029}" type="slidenum">
              <a:rPr lang="ru-RU" smtClean="0">
                <a:latin typeface="Times New Roman" pitchFamily="18" charset="0"/>
                <a:cs typeface="Times New Roman" pitchFamily="18" charset="0"/>
              </a:rPr>
              <a:pPr/>
              <a:t>16</a:t>
            </a:fld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9784" name="Slide Number Placeholder 3"/>
          <p:cNvSpPr txBox="1">
            <a:spLocks noGrp="1"/>
          </p:cNvSpPr>
          <p:nvPr/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/>
            <a:endParaRPr lang="ru-RU" sz="2400" b="1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63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Технологическая схема производства ТВС с МОКС – топливом на ГХК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" name="Рисунок 69" descr="Укрупнённая схема МОКС на ГХ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99" y="1261637"/>
            <a:ext cx="8520144" cy="518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166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7141BD3-9FEA-4882-AF6C-519FBB799C65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/>
              <a:t>17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96850" y="133350"/>
            <a:ext cx="8736013" cy="768350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Стенд по отработке технологии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получения уран-плутониевых топливных таблеток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тенд по отработке технологии получения таблеток МОКС-топли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09675"/>
            <a:ext cx="5081229" cy="4275255"/>
          </a:xfrm>
          <a:prstGeom prst="rect">
            <a:avLst/>
          </a:prstGeom>
        </p:spPr>
      </p:pic>
      <p:pic>
        <p:nvPicPr>
          <p:cNvPr id="6" name="Рисунок 5" descr="топливные таблет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5993" y="2800350"/>
            <a:ext cx="4028957" cy="268539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47AFC6-904B-4302-8B98-CEB2AC7A35E0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18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214313" y="142875"/>
            <a:ext cx="8713787" cy="928688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425575"/>
            <a:ext cx="9144000" cy="500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7675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площадке ФГУП «ГХК», впервые в мировой практике, созданы и создаются промышленные производства замкнутого ядерного топливного цикла.</a:t>
            </a:r>
            <a:endParaRPr lang="ru-RU" sz="23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spcAft>
                <a:spcPts val="1200"/>
              </a:spcAft>
              <a:buFont typeface="Wingdings" pitchFamily="2" charset="2"/>
              <a:buChar char="Ø"/>
              <a:tabLst>
                <a:tab pos="542925" algn="l"/>
              </a:tabLst>
              <a:defRPr/>
            </a:pPr>
            <a:r>
              <a:rPr lang="ru-RU" sz="2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процессе создания этих производств решены и решаются вновь поставленные сложнейшие научно-технические задачи с привлечением ведущих отраслевых институтов  Госкорпорации «Росатом» и научных организаций России.</a:t>
            </a:r>
            <a:endParaRPr lang="ru-RU" sz="23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spcAft>
                <a:spcPts val="1200"/>
              </a:spcAft>
              <a:buFont typeface="Wingdings" pitchFamily="2" charset="2"/>
              <a:buChar char="Ø"/>
              <a:tabLst>
                <a:tab pos="542925" algn="l"/>
              </a:tabLst>
              <a:defRPr/>
            </a:pPr>
            <a:r>
              <a:rPr lang="ru-RU" sz="2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Все эти производства в целях максимальной технологической и экологической безопасности, и экономической эффективности по существу объединены в единый технологический комплекс, который уже сегодня может обеспечить топливом атомный энергетический комплекс в обеспечение энергетической безопасности России, и её дальнейшего экономического развития.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хема ЗЯТЦ усечённ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1214422"/>
            <a:ext cx="6726355" cy="5205428"/>
          </a:xfrm>
          <a:prstGeom prst="rect">
            <a:avLst/>
          </a:prstGeom>
          <a:ln>
            <a:noFill/>
          </a:ln>
        </p:spPr>
      </p:pic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>
              <a:defRPr/>
            </a:pPr>
            <a:fld id="{8D41BDFC-29B3-4207-905F-0D36E94D6CFB}" type="slidenum"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2</a:t>
            </a:fld>
            <a:endParaRPr lang="ru-RU" sz="2400" b="1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4475" y="214313"/>
            <a:ext cx="8736013" cy="736600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Концепция замыкания ядерного топливного цикла на ФГУП «ГХК»</a:t>
            </a:r>
          </a:p>
        </p:txBody>
      </p:sp>
      <p:sp>
        <p:nvSpPr>
          <p:cNvPr id="7" name="Овал 6"/>
          <p:cNvSpPr/>
          <p:nvPr/>
        </p:nvSpPr>
        <p:spPr>
          <a:xfrm>
            <a:off x="5544312" y="5206390"/>
            <a:ext cx="190196" cy="182880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44312" y="5698744"/>
            <a:ext cx="190196" cy="182880"/>
          </a:xfrm>
          <a:prstGeom prst="ellipse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50662" y="6172454"/>
            <a:ext cx="190196" cy="182880"/>
          </a:xfrm>
          <a:prstGeom prst="ellipse">
            <a:avLst/>
          </a:prstGeom>
          <a:solidFill>
            <a:srgbClr val="C7CB1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683484" y="5124495"/>
            <a:ext cx="2785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действующие производства ГХК</a:t>
            </a:r>
            <a:endParaRPr lang="ru-RU" sz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77134" y="5619795"/>
            <a:ext cx="35044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ru-RU" sz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новые производства, создаваемые на ГХК</a:t>
            </a:r>
            <a:endParaRPr lang="ru-RU" sz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07065" y="6083345"/>
            <a:ext cx="3552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предприятия Госкорпорации «Росатом»</a:t>
            </a:r>
            <a:endParaRPr lang="ru-RU" sz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4549DE-08A0-4AAC-ACC2-888206ADF3AC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207375" cy="9032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</a:rPr>
              <a:t>Реализация промышленной инфраструктуры ЗЯТЦ на ФГУП «ГХК» 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06" y="1985962"/>
            <a:ext cx="9001187" cy="3976687"/>
          </a:xfrm>
        </p:spPr>
        <p:txBody>
          <a:bodyPr/>
          <a:lstStyle/>
          <a:p>
            <a:pPr marL="266700" indent="-266700" eaLnBrk="1" hangingPunct="1"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Централизованное «мокрое» хранилище ОЯТ РУ ВВЭР-1000.</a:t>
            </a:r>
          </a:p>
          <a:p>
            <a:pPr marL="266700" indent="-266700" eaLnBrk="1" hangingPunct="1"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Централизованное «сухое» хранилище ОЯТ РУ РБМК-1000 и ВВЭР-1000.</a:t>
            </a:r>
          </a:p>
          <a:p>
            <a:pPr marL="266700" indent="-266700" eaLnBrk="1" hangingPunct="1"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Опытно-демонстрационный центр по переработке ОЯТ на основе инновационных технологий (ОДЦ).</a:t>
            </a:r>
          </a:p>
          <a:p>
            <a:pPr marL="266700" indent="-266700" eaLnBrk="1" hangingPunct="1"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Производство МОКС-топлива для топливообеспечения </a:t>
            </a:r>
            <a:b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РУ БН-800 на Белоярской АЭС.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E5FCE9-FFB6-4F6D-8324-A91263820509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4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71406" y="152400"/>
            <a:ext cx="9001188" cy="962025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Централизованное водоохлаждаемое («мокрое») хранилище ОЯТ ВВЭР-1000, зал хранения</a:t>
            </a:r>
          </a:p>
        </p:txBody>
      </p:sp>
      <p:pic>
        <p:nvPicPr>
          <p:cNvPr id="6" name="Содержимое 5" descr="_BSI8810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574370" y="1209675"/>
            <a:ext cx="7860884" cy="4762500"/>
          </a:xfrm>
          <a:prstGeom prst="rect">
            <a:avLst/>
          </a:prstGeom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0" y="6030913"/>
            <a:ext cx="91440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1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 1985 года успешный приём и безопасное хранение ОЯТ РУ ВВЭР-1000. </a:t>
            </a:r>
            <a:endParaRPr lang="ru-RU" sz="21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31087D-388B-4B9D-A89E-32C5D5315268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114300" y="180975"/>
            <a:ext cx="8793163" cy="838200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Водоохлаждаемое («мокрое») хранилище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ОЯТ ВВЭР-1000</a:t>
            </a: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71406" y="3819525"/>
            <a:ext cx="9001187" cy="243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Характеристики хранилища: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Вместимость − более 8000 </a:t>
            </a:r>
            <a:r>
              <a:rPr lang="ru-RU" sz="2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 по ОЯТ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ВВЭР-1000;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Общее количество воды в системе охлаждения − 40000 м</a:t>
            </a:r>
            <a:r>
              <a:rPr lang="ru-RU" sz="20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Температура воды в отсеках − </a:t>
            </a:r>
            <a:r>
              <a:rPr lang="en-US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50 °С;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Наличие грузоподъемных механизмов;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Система аварийных резервуаров для подачи охлаждающей воды;</a:t>
            </a:r>
          </a:p>
          <a:p>
            <a:pPr>
              <a:spcAft>
                <a:spcPts val="300"/>
              </a:spcAft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Каждый отсек герметичен с возможностью его освидетельствования и ремонта.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Рисунок 5" descr="Хранилище ОТВС .2.jpg"/>
          <p:cNvPicPr>
            <a:picLocks noChangeAspect="1"/>
          </p:cNvPicPr>
          <p:nvPr/>
        </p:nvPicPr>
        <p:blipFill>
          <a:blip r:embed="rId3" cstate="screen"/>
          <a:srcRect b="9701"/>
          <a:stretch>
            <a:fillRect/>
          </a:stretch>
        </p:blipFill>
        <p:spPr bwMode="auto">
          <a:xfrm>
            <a:off x="114300" y="1196975"/>
            <a:ext cx="89154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 txBox="1">
            <a:spLocks noGrp="1"/>
          </p:cNvSpPr>
          <p:nvPr/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r">
              <a:defRPr/>
            </a:pPr>
            <a:fld id="{65B77647-0FFA-47BF-B7D0-FB65B706AAB9}" type="slidenum">
              <a:rPr lang="ru-RU" sz="24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pPr algn="r">
                <a:defRPr/>
              </a:pPr>
              <a:t>6</a:t>
            </a:fld>
            <a:endParaRPr lang="ru-RU" sz="2400" b="1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214313"/>
            <a:ext cx="8643937" cy="714375"/>
          </a:xfrm>
        </p:spPr>
        <p:txBody>
          <a:bodyPr/>
          <a:lstStyle/>
          <a:p>
            <a:pPr marL="266700" indent="-266700"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Реконструкция «мокрого» хранилища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406" y="1190625"/>
            <a:ext cx="9072594" cy="1685925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ct val="0"/>
              </a:spcAft>
              <a:buFontTx/>
              <a:buNone/>
              <a:defRPr/>
            </a:pPr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результате реконструкции в 2008 – 2011 годах, начатой за три года до событий на АЭС «Фукусима Дайичи», внесены качественные улучшения:</a:t>
            </a:r>
          </a:p>
          <a:p>
            <a:pPr marL="180975" indent="-180975" eaLnBrk="1" hangingPunct="1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значительно повышена сейсмоустойчивость хранилища: усилен  фундамент, строительные конструкции, облегчена кровля;</a:t>
            </a:r>
          </a:p>
          <a:p>
            <a:pPr marL="180975" indent="-180975" eaLnBrk="1" hangingPunct="1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произведена замена кранов на новые с увеличением их грузоподъёмности;</a:t>
            </a:r>
          </a:p>
          <a:p>
            <a:pPr marL="180975" indent="-180975" eaLnBrk="1" hangingPunct="1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увеличена производительность и надежность системы охлаждения.</a:t>
            </a:r>
          </a:p>
        </p:txBody>
      </p:sp>
      <p:pic>
        <p:nvPicPr>
          <p:cNvPr id="11" name="Picture 6" descr="C:\Documents and Settings\to0338\Рабочий стол\ФОТО для презентации\07.jpg"/>
          <p:cNvPicPr>
            <a:picLocks noChangeAspect="1" noChangeArrowheads="1"/>
          </p:cNvPicPr>
          <p:nvPr/>
        </p:nvPicPr>
        <p:blipFill>
          <a:blip r:embed="rId3"/>
          <a:srcRect l="2989" t="25562" r="2989" b="27104"/>
          <a:stretch>
            <a:fillRect/>
          </a:stretch>
        </p:blipFill>
        <p:spPr bwMode="auto">
          <a:xfrm>
            <a:off x="5067300" y="3560362"/>
            <a:ext cx="4057649" cy="2849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трелка вниз 5"/>
          <p:cNvSpPr/>
          <p:nvPr/>
        </p:nvSpPr>
        <p:spPr>
          <a:xfrm>
            <a:off x="342900" y="3143250"/>
            <a:ext cx="4324350" cy="504825"/>
          </a:xfrm>
          <a:prstGeom prst="downArrow">
            <a:avLst>
              <a:gd name="adj1" fmla="val 55286"/>
              <a:gd name="adj2" fmla="val 10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3307" y="3686177"/>
            <a:ext cx="5043518" cy="274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66700" marR="0" lvl="0" indent="-2667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b="1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Выполненные работы позволили: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66700" lvl="0" indent="-266700">
              <a:spcBef>
                <a:spcPts val="600"/>
              </a:spcBef>
              <a:buFont typeface="Wingdings" pitchFamily="2" charset="2"/>
              <a:buChar char="Ø"/>
            </a:pPr>
            <a:r>
              <a:rPr lang="ru-RU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Обеспечить бесперебойную работу </a:t>
            </a:r>
            <a:br>
              <a:rPr lang="ru-RU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АЭС России до ввода в эксплуатацию новых мощностей по хранению и переработке </a:t>
            </a:r>
            <a:br>
              <a:rPr lang="ru-RU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kern="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ОЯТ ВВЭР-1000;</a:t>
            </a:r>
          </a:p>
          <a:p>
            <a:pPr marL="266700" indent="-266700">
              <a:spcBef>
                <a:spcPts val="60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Увеличить вместимость хранилища</a:t>
            </a:r>
            <a:b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 2600 т по ОЯТ;</a:t>
            </a:r>
            <a:endParaRPr kumimoji="0" lang="ru-RU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66700" marR="0" lvl="0" indent="-2667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Начать работы по продлению срока эксплуатации хранилища.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E023F9-3673-4B82-948C-EF0B066EF544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7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14313"/>
            <a:ext cx="8643937" cy="714375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Результаты д</a:t>
            </a:r>
            <a:r>
              <a:rPr lang="ru-RU" sz="2800" dirty="0" smtClean="0">
                <a:latin typeface="Times New Roman" pitchFamily="18" charset="0"/>
              </a:rPr>
              <a:t>етерминистского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анализа запроектных аварий «мокрого» хранилища ОЯТ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081" y="1121479"/>
            <a:ext cx="896302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Впервые для объектов хранения ОЯТ выполнен  детерминистский анализ запроектных аварий «мокрого» хранилища.</a:t>
            </a:r>
          </a:p>
          <a:p>
            <a:pPr indent="361950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Результаты анализа – значение суммарной  вероятности запроектных аварий не превышает 0,9 </a:t>
            </a:r>
            <a:r>
              <a:rPr lang="ar-SA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baseline="30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-6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 год, что соответствует нормативному критерию обеспечения безопасности для ОИАЭ.</a:t>
            </a:r>
          </a:p>
          <a:p>
            <a:pPr indent="361950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Разработаны и реализуются эффективные меры по управлению запроектными авариями «мокрого» хранилища на основе пассивного принципа обеспечения безопасности:</a:t>
            </a:r>
          </a:p>
          <a:p>
            <a:pPr marL="3619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орошение водой ОТВС аварийных отсеков;</a:t>
            </a:r>
          </a:p>
          <a:p>
            <a:pPr marL="3619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надежное охлаждение неаварийных отсеков бассейна;</a:t>
            </a:r>
          </a:p>
          <a:p>
            <a:pPr marL="36195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надежная работа  штатной вентиляции.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1204897"/>
            <a:ext cx="9144000" cy="4043378"/>
          </a:xfrm>
          <a:prstGeom prst="rect">
            <a:avLst/>
          </a:prstGeom>
        </p:spPr>
      </p:pic>
      <p:sp>
        <p:nvSpPr>
          <p:cNvPr id="26626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1426A5-AB23-4D2B-97E8-46112B15F73B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8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14313"/>
            <a:ext cx="8785225" cy="785812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kern="1200" dirty="0" smtClean="0">
                <a:latin typeface="Times New Roman" pitchFamily="18" charset="0"/>
                <a:cs typeface="Times New Roman" pitchFamily="18" charset="0"/>
              </a:rPr>
              <a:t>Централизованное воздухоохлаждаемое («сухое») хранилище  ОЯТ реакторов  РБМК-1000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19112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 algn="just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 февраля 2012 года функционирует пусковой комплекс «сухого» хранилища, предназначенный для хранения ОЯТ РБМК-1000.</a:t>
            </a:r>
          </a:p>
          <a:p>
            <a:pPr indent="447675" algn="just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Комплекс хранения ОЯТ ВВЭР-1000 и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РБМК-1000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полном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развитии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будет введён в эксплуатацию в 2015 году. 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566A79-6ACE-447F-B7BB-9379DAF73606}" type="slidenum">
              <a:rPr lang="ru-RU" sz="24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9</a:t>
            </a:fld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-32" y="0"/>
            <a:ext cx="9144064" cy="1152525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Строящиеся здания комплекса централизованного хранения ОЯТ энергетических реакторов</a:t>
            </a:r>
          </a:p>
        </p:txBody>
      </p:sp>
      <p:pic>
        <p:nvPicPr>
          <p:cNvPr id="5" name="Рисунок 4" descr="площадка централизованного хранения достраивается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6" y="1209675"/>
            <a:ext cx="8124824" cy="43529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9575" y="5510480"/>
            <a:ext cx="828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just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Проект хранилища прошёл международную экспертизу в компании</a:t>
            </a:r>
            <a:b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SGN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(Франция). Предложения, указанные в экспертном заключении, были учтены при сооружении объекта. 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12939</TotalTime>
  <Words>1132</Words>
  <Application>Microsoft Office PowerPoint</Application>
  <PresentationFormat>Экран (4:3)</PresentationFormat>
  <Paragraphs>132</Paragraphs>
  <Slides>18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a-default</vt:lpstr>
      <vt:lpstr>Создание на ФГУП «ГХК» новых технологий обращения с ОЯТ и замыкание ЯТЦ</vt:lpstr>
      <vt:lpstr> Концепция замыкания ядерного топливного цикла на ФГУП «ГХК»</vt:lpstr>
      <vt:lpstr>Реализация промышленной инфраструктуры ЗЯТЦ на ФГУП «ГХК» </vt:lpstr>
      <vt:lpstr>Централизованное водоохлаждаемое («мокрое») хранилище ОЯТ ВВЭР-1000, зал хранения</vt:lpstr>
      <vt:lpstr>Водоохлаждаемое («мокрое») хранилище ОЯТ ВВЭР-1000</vt:lpstr>
      <vt:lpstr>Реконструкция «мокрого» хранилища</vt:lpstr>
      <vt:lpstr>Результаты детерминистского анализа запроектных аварий «мокрого» хранилища ОЯТ</vt:lpstr>
      <vt:lpstr>Централизованное воздухоохлаждаемое («сухое») хранилище  ОЯТ реакторов  РБМК-1000</vt:lpstr>
      <vt:lpstr>Строящиеся здания комплекса централизованного хранения ОЯТ энергетических реакторов</vt:lpstr>
      <vt:lpstr>Презентация PowerPoint</vt:lpstr>
      <vt:lpstr>Crash-test для «мокрого» и «сухого»  хранилищ ОЯТ </vt:lpstr>
      <vt:lpstr> Горячая камера комплектации пеналов с ОЯТ РБМК-1000  </vt:lpstr>
      <vt:lpstr>Опытно-демонстрационный центр по переработке ОЯТ на основе инновационных технологий</vt:lpstr>
      <vt:lpstr>Схема базовой технологии ОДЦ</vt:lpstr>
      <vt:lpstr>Производство МОКС-топлива для топливообеспечения РУ БН-800 </vt:lpstr>
      <vt:lpstr>Технологическая схема производства ТВС с МОКС – топливом на ГХК</vt:lpstr>
      <vt:lpstr> Стенд по отработке технологии получения уран-плутониевых топливных таблеток  </vt:lpstr>
      <vt:lpstr>Заключение</vt:lpstr>
    </vt:vector>
  </TitlesOfParts>
  <Company>ФГУП ГХК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презентации. (если название очень большое, то его можно писать в три строки)</dc:title>
  <dc:creator>to0338</dc:creator>
  <cp:lastModifiedBy>Дудукин Вячеслав Анатольевич</cp:lastModifiedBy>
  <cp:revision>1053</cp:revision>
  <dcterms:created xsi:type="dcterms:W3CDTF">2009-09-30T05:19:52Z</dcterms:created>
  <dcterms:modified xsi:type="dcterms:W3CDTF">2014-06-16T06:00:26Z</dcterms:modified>
</cp:coreProperties>
</file>