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2" r:id="rId3"/>
    <p:sldId id="263" r:id="rId4"/>
    <p:sldId id="278" r:id="rId5"/>
    <p:sldId id="289" r:id="rId6"/>
    <p:sldId id="279" r:id="rId7"/>
    <p:sldId id="280" r:id="rId8"/>
    <p:sldId id="281" r:id="rId9"/>
    <p:sldId id="282" r:id="rId10"/>
    <p:sldId id="283" r:id="rId11"/>
    <p:sldId id="284" r:id="rId12"/>
    <p:sldId id="285" r:id="rId13"/>
    <p:sldId id="286" r:id="rId14"/>
    <p:sldId id="287" r:id="rId15"/>
    <p:sldId id="290" r:id="rId16"/>
    <p:sldId id="292" r:id="rId17"/>
    <p:sldId id="293"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6" d="100"/>
          <a:sy n="96" d="100"/>
        </p:scale>
        <p:origin x="-1066" y="-8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s>
</file>

<file path=ppt/diagrams/_rels/data2.xml.rels><?xml version="1.0" encoding="UTF-8" standalone="yes"?>
<Relationships xmlns="http://schemas.openxmlformats.org/package/2006/relationships"><Relationship Id="rId1" Type="http://schemas.openxmlformats.org/officeDocument/2006/relationships/image" Target="../media/image28.jpeg"/></Relationships>
</file>

<file path=ppt/diagrams/_rels/data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diagrams/_rels/data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image" Target="../media/image32.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28.jpeg"/></Relationships>
</file>

<file path=ppt/diagrams/_rels/drawing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diagrams/_rels/drawing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image" Target="../media/image32.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9C48B3-4E95-4916-81ED-A28FFFF8EA22}" type="doc">
      <dgm:prSet loTypeId="urn:microsoft.com/office/officeart/2005/8/layout/vList4" loCatId="list" qsTypeId="urn:microsoft.com/office/officeart/2005/8/quickstyle/simple3" qsCatId="simple" csTypeId="urn:microsoft.com/office/officeart/2005/8/colors/accent1_2" csCatId="accent1" phldr="1"/>
      <dgm:spPr/>
      <dgm:t>
        <a:bodyPr/>
        <a:lstStyle/>
        <a:p>
          <a:endParaRPr lang="ru-RU"/>
        </a:p>
      </dgm:t>
    </dgm:pt>
    <dgm:pt modelId="{75291D3A-8618-4E32-A93E-99516AF67AD8}">
      <dgm:prSet phldrT="[Текст]"/>
      <dgm:spPr/>
      <dgm:t>
        <a:bodyPr/>
        <a:lstStyle/>
        <a:p>
          <a:r>
            <a:rPr lang="en-US" b="1" dirty="0" err="1" smtClean="0"/>
            <a:t>Pavel</a:t>
          </a:r>
          <a:r>
            <a:rPr lang="en-US" b="1" dirty="0" smtClean="0"/>
            <a:t> </a:t>
          </a:r>
          <a:r>
            <a:rPr lang="en-US" b="1" dirty="0" err="1" smtClean="0"/>
            <a:t>Fedorov</a:t>
          </a:r>
          <a:r>
            <a:rPr lang="en-US" b="1" dirty="0" smtClean="0"/>
            <a:t> </a:t>
          </a:r>
        </a:p>
        <a:p>
          <a:r>
            <a:rPr lang="en-US" dirty="0" smtClean="0"/>
            <a:t>Chief of NSR YD Board, co-</a:t>
          </a:r>
          <a:r>
            <a:rPr lang="en-US" dirty="0" err="1" smtClean="0"/>
            <a:t>ordinator</a:t>
          </a:r>
          <a:r>
            <a:rPr lang="en-US" dirty="0" smtClean="0"/>
            <a:t> in field of Nuclear Energy.</a:t>
          </a:r>
        </a:p>
        <a:p>
          <a:r>
            <a:rPr lang="en-US" dirty="0" smtClean="0"/>
            <a:t> </a:t>
          </a:r>
          <a:r>
            <a:rPr lang="en-US" dirty="0" err="1" smtClean="0"/>
            <a:t>Pavel</a:t>
          </a:r>
          <a:r>
            <a:rPr lang="en-US" dirty="0" smtClean="0"/>
            <a:t> graduated Moscow research nuclear University “</a:t>
          </a:r>
          <a:r>
            <a:rPr lang="en-US" dirty="0" err="1" smtClean="0"/>
            <a:t>Mephy</a:t>
          </a:r>
          <a:r>
            <a:rPr lang="en-US" dirty="0" smtClean="0"/>
            <a:t>”. </a:t>
          </a:r>
          <a:r>
            <a:rPr lang="en-US" dirty="0" err="1" smtClean="0"/>
            <a:t>Pavel</a:t>
          </a:r>
          <a:r>
            <a:rPr lang="en-US" dirty="0" smtClean="0"/>
            <a:t> works at </a:t>
          </a:r>
          <a:r>
            <a:rPr lang="en-US" dirty="0" err="1" smtClean="0"/>
            <a:t>Kurskaya</a:t>
          </a:r>
          <a:r>
            <a:rPr lang="en-US" dirty="0" smtClean="0"/>
            <a:t> NPP in the capacity of deputy of exploitation technical support department head.</a:t>
          </a:r>
          <a:endParaRPr lang="ru-RU" dirty="0"/>
        </a:p>
      </dgm:t>
    </dgm:pt>
    <dgm:pt modelId="{CF84D706-BC01-493A-89B2-708374FEAAE0}" type="parTrans" cxnId="{02AC5FAA-3EA8-4613-B126-8C737494A82C}">
      <dgm:prSet/>
      <dgm:spPr/>
      <dgm:t>
        <a:bodyPr/>
        <a:lstStyle/>
        <a:p>
          <a:endParaRPr lang="ru-RU"/>
        </a:p>
      </dgm:t>
    </dgm:pt>
    <dgm:pt modelId="{2F783151-669E-4BF9-A210-34F7B4A5BC3A}" type="sibTrans" cxnId="{02AC5FAA-3EA8-4613-B126-8C737494A82C}">
      <dgm:prSet/>
      <dgm:spPr/>
      <dgm:t>
        <a:bodyPr/>
        <a:lstStyle/>
        <a:p>
          <a:endParaRPr lang="ru-RU"/>
        </a:p>
      </dgm:t>
    </dgm:pt>
    <dgm:pt modelId="{D35B94A9-86C0-490F-8950-F0155B11576D}">
      <dgm:prSet phldrT="[Текст]"/>
      <dgm:spPr/>
      <dgm:t>
        <a:bodyPr/>
        <a:lstStyle/>
        <a:p>
          <a:r>
            <a:rPr lang="en-US" b="1" dirty="0" smtClean="0"/>
            <a:t>Ivan </a:t>
          </a:r>
          <a:r>
            <a:rPr lang="en-US" b="1" dirty="0" err="1" smtClean="0"/>
            <a:t>Tsarapkin</a:t>
          </a:r>
          <a:endParaRPr lang="en-US" b="1" dirty="0" smtClean="0"/>
        </a:p>
        <a:p>
          <a:r>
            <a:rPr lang="en-US" dirty="0" smtClean="0"/>
            <a:t>Executive secretary.</a:t>
          </a:r>
          <a:endParaRPr lang="ru-RU" dirty="0" smtClean="0"/>
        </a:p>
        <a:p>
          <a:r>
            <a:rPr lang="en-US" dirty="0" smtClean="0"/>
            <a:t>Ivan graduated </a:t>
          </a:r>
          <a:r>
            <a:rPr lang="en-US" dirty="0" err="1" smtClean="0"/>
            <a:t>Obninsk</a:t>
          </a:r>
          <a:r>
            <a:rPr lang="en-US" dirty="0" smtClean="0"/>
            <a:t> department of Moscow research nuclear University “</a:t>
          </a:r>
          <a:r>
            <a:rPr lang="en-US" dirty="0" err="1" smtClean="0"/>
            <a:t>Mephy</a:t>
          </a:r>
          <a:r>
            <a:rPr lang="en-US" dirty="0" smtClean="0"/>
            <a:t>”.</a:t>
          </a:r>
          <a:endParaRPr lang="ru-RU" dirty="0" smtClean="0"/>
        </a:p>
        <a:p>
          <a:r>
            <a:rPr lang="en-US" dirty="0" smtClean="0"/>
            <a:t>Ivan works at Federal State Unitary Enterprise “State Scientific Center of the Russian Federation – Institute for Physics and Power Engineering named after A. I. </a:t>
          </a:r>
          <a:r>
            <a:rPr lang="en-US" dirty="0" err="1" smtClean="0"/>
            <a:t>Leypunsky</a:t>
          </a:r>
          <a:r>
            <a:rPr lang="en-US" dirty="0" smtClean="0"/>
            <a:t>” in the capacity of technical support department head.</a:t>
          </a:r>
          <a:endParaRPr lang="ru-RU" dirty="0"/>
        </a:p>
      </dgm:t>
    </dgm:pt>
    <dgm:pt modelId="{D53F63D7-9B2A-4B86-8D44-612F5C1789E4}" type="parTrans" cxnId="{1D02FDA3-7316-40FF-A0B6-D9B91DBDECA2}">
      <dgm:prSet/>
      <dgm:spPr/>
      <dgm:t>
        <a:bodyPr/>
        <a:lstStyle/>
        <a:p>
          <a:endParaRPr lang="ru-RU"/>
        </a:p>
      </dgm:t>
    </dgm:pt>
    <dgm:pt modelId="{5A479464-B857-4E07-BAEC-B4C8B625A642}" type="sibTrans" cxnId="{1D02FDA3-7316-40FF-A0B6-D9B91DBDECA2}">
      <dgm:prSet/>
      <dgm:spPr/>
      <dgm:t>
        <a:bodyPr/>
        <a:lstStyle/>
        <a:p>
          <a:endParaRPr lang="ru-RU"/>
        </a:p>
      </dgm:t>
    </dgm:pt>
    <dgm:pt modelId="{BBBC00D4-4A67-44AB-9F9D-261576F7A490}">
      <dgm:prSet phldrT="[Текст]"/>
      <dgm:spPr/>
      <dgm:t>
        <a:bodyPr/>
        <a:lstStyle/>
        <a:p>
          <a:r>
            <a:rPr lang="en-US" b="1" dirty="0" smtClean="0"/>
            <a:t>Andrei </a:t>
          </a:r>
          <a:r>
            <a:rPr lang="en-US" b="1" dirty="0" err="1" smtClean="0"/>
            <a:t>Rusinkevich</a:t>
          </a:r>
          <a:r>
            <a:rPr lang="en-US" b="1" dirty="0" smtClean="0"/>
            <a:t> </a:t>
          </a:r>
        </a:p>
        <a:p>
          <a:r>
            <a:rPr lang="en-US" dirty="0" smtClean="0"/>
            <a:t>- co-</a:t>
          </a:r>
          <a:r>
            <a:rPr lang="en-US" dirty="0" err="1" smtClean="0"/>
            <a:t>ordinator</a:t>
          </a:r>
          <a:r>
            <a:rPr lang="en-US" dirty="0" smtClean="0"/>
            <a:t> in field of science.</a:t>
          </a:r>
        </a:p>
        <a:p>
          <a:r>
            <a:rPr lang="en-US" dirty="0" smtClean="0"/>
            <a:t>Andrei graduated Moscow Aviation Institute and work now </a:t>
          </a:r>
          <a:r>
            <a:rPr lang="en-US" b="0" dirty="0" smtClean="0"/>
            <a:t>in National Research Centre "</a:t>
          </a:r>
          <a:r>
            <a:rPr lang="en-US" b="0" dirty="0" err="1" smtClean="0"/>
            <a:t>Kurchatov</a:t>
          </a:r>
          <a:r>
            <a:rPr lang="en-US" b="0" dirty="0" smtClean="0"/>
            <a:t> Institute" by laboratory head.</a:t>
          </a:r>
          <a:endParaRPr lang="ru-RU" b="0" dirty="0"/>
        </a:p>
      </dgm:t>
    </dgm:pt>
    <dgm:pt modelId="{868DF67F-7F61-41FB-B643-5E678EC98BD6}" type="parTrans" cxnId="{0A07D033-747D-4159-B4ED-0DFFF7A6571B}">
      <dgm:prSet/>
      <dgm:spPr/>
      <dgm:t>
        <a:bodyPr/>
        <a:lstStyle/>
        <a:p>
          <a:endParaRPr lang="ru-RU"/>
        </a:p>
      </dgm:t>
    </dgm:pt>
    <dgm:pt modelId="{8B61EFBE-7CE0-4E7E-9F16-45FF5B4755E8}" type="sibTrans" cxnId="{0A07D033-747D-4159-B4ED-0DFFF7A6571B}">
      <dgm:prSet/>
      <dgm:spPr/>
      <dgm:t>
        <a:bodyPr/>
        <a:lstStyle/>
        <a:p>
          <a:endParaRPr lang="ru-RU"/>
        </a:p>
      </dgm:t>
    </dgm:pt>
    <dgm:pt modelId="{4442A923-58DF-4E38-A01D-6376C749A30D}" type="pres">
      <dgm:prSet presAssocID="{549C48B3-4E95-4916-81ED-A28FFFF8EA22}" presName="linear" presStyleCnt="0">
        <dgm:presLayoutVars>
          <dgm:dir/>
          <dgm:resizeHandles val="exact"/>
        </dgm:presLayoutVars>
      </dgm:prSet>
      <dgm:spPr/>
    </dgm:pt>
    <dgm:pt modelId="{0BD4C389-585F-4FFF-91A4-FE487B651E60}" type="pres">
      <dgm:prSet presAssocID="{75291D3A-8618-4E32-A93E-99516AF67AD8}" presName="comp" presStyleCnt="0"/>
      <dgm:spPr/>
    </dgm:pt>
    <dgm:pt modelId="{37F3724A-45C3-47E1-A0F0-34774730827F}" type="pres">
      <dgm:prSet presAssocID="{75291D3A-8618-4E32-A93E-99516AF67AD8}" presName="box" presStyleLbl="node1" presStyleIdx="0" presStyleCnt="3" custScaleY="97234"/>
      <dgm:spPr/>
      <dgm:t>
        <a:bodyPr/>
        <a:lstStyle/>
        <a:p>
          <a:endParaRPr lang="ru-RU"/>
        </a:p>
      </dgm:t>
    </dgm:pt>
    <dgm:pt modelId="{35B6E306-5FA6-44C1-B5DE-0911B90B5B37}" type="pres">
      <dgm:prSet presAssocID="{75291D3A-8618-4E32-A93E-99516AF67AD8}" presName="img" presStyleLbl="fgImgPlace1" presStyleIdx="0" presStyleCnt="3" custScaleX="55506" custScaleY="110122"/>
      <dgm:spPr>
        <a:blipFill rotWithShape="0">
          <a:blip xmlns:r="http://schemas.openxmlformats.org/officeDocument/2006/relationships" r:embed="rId1"/>
          <a:stretch>
            <a:fillRect/>
          </a:stretch>
        </a:blipFill>
      </dgm:spPr>
    </dgm:pt>
    <dgm:pt modelId="{537C27AF-0BB8-4ED2-A554-BB723AED1FCF}" type="pres">
      <dgm:prSet presAssocID="{75291D3A-8618-4E32-A93E-99516AF67AD8}" presName="text" presStyleLbl="node1" presStyleIdx="0" presStyleCnt="3">
        <dgm:presLayoutVars>
          <dgm:bulletEnabled val="1"/>
        </dgm:presLayoutVars>
      </dgm:prSet>
      <dgm:spPr/>
      <dgm:t>
        <a:bodyPr/>
        <a:lstStyle/>
        <a:p>
          <a:endParaRPr lang="ru-RU"/>
        </a:p>
      </dgm:t>
    </dgm:pt>
    <dgm:pt modelId="{4B8DB2F7-1707-419D-9D63-66341010B6EE}" type="pres">
      <dgm:prSet presAssocID="{2F783151-669E-4BF9-A210-34F7B4A5BC3A}" presName="spacer" presStyleCnt="0"/>
      <dgm:spPr/>
    </dgm:pt>
    <dgm:pt modelId="{1AF51AA8-699D-4D95-8BD9-9413883BC2D6}" type="pres">
      <dgm:prSet presAssocID="{D35B94A9-86C0-490F-8950-F0155B11576D}" presName="comp" presStyleCnt="0"/>
      <dgm:spPr/>
    </dgm:pt>
    <dgm:pt modelId="{9424B665-1E49-415D-8292-38711B4D9E31}" type="pres">
      <dgm:prSet presAssocID="{D35B94A9-86C0-490F-8950-F0155B11576D}" presName="box" presStyleLbl="node1" presStyleIdx="1" presStyleCnt="3"/>
      <dgm:spPr/>
      <dgm:t>
        <a:bodyPr/>
        <a:lstStyle/>
        <a:p>
          <a:endParaRPr lang="ru-RU"/>
        </a:p>
      </dgm:t>
    </dgm:pt>
    <dgm:pt modelId="{D6F84548-CD80-4865-BD71-06BBAEF59001}" type="pres">
      <dgm:prSet presAssocID="{D35B94A9-86C0-490F-8950-F0155B11576D}" presName="img" presStyleLbl="fgImgPlace1" presStyleIdx="1" presStyleCnt="3" custScaleX="46930"/>
      <dgm:spPr>
        <a:blipFill rotWithShape="0">
          <a:blip xmlns:r="http://schemas.openxmlformats.org/officeDocument/2006/relationships" r:embed="rId2"/>
          <a:stretch>
            <a:fillRect/>
          </a:stretch>
        </a:blipFill>
      </dgm:spPr>
    </dgm:pt>
    <dgm:pt modelId="{19582335-6912-4E51-B6C3-32C422CDCF12}" type="pres">
      <dgm:prSet presAssocID="{D35B94A9-86C0-490F-8950-F0155B11576D}" presName="text" presStyleLbl="node1" presStyleIdx="1" presStyleCnt="3">
        <dgm:presLayoutVars>
          <dgm:bulletEnabled val="1"/>
        </dgm:presLayoutVars>
      </dgm:prSet>
      <dgm:spPr/>
      <dgm:t>
        <a:bodyPr/>
        <a:lstStyle/>
        <a:p>
          <a:endParaRPr lang="ru-RU"/>
        </a:p>
      </dgm:t>
    </dgm:pt>
    <dgm:pt modelId="{E60334FC-64E5-4C26-90DB-8D091F2C0AE7}" type="pres">
      <dgm:prSet presAssocID="{5A479464-B857-4E07-BAEC-B4C8B625A642}" presName="spacer" presStyleCnt="0"/>
      <dgm:spPr/>
    </dgm:pt>
    <dgm:pt modelId="{A485851D-0B3A-4FDE-8FCE-5BDEA17ACFE4}" type="pres">
      <dgm:prSet presAssocID="{BBBC00D4-4A67-44AB-9F9D-261576F7A490}" presName="comp" presStyleCnt="0"/>
      <dgm:spPr/>
    </dgm:pt>
    <dgm:pt modelId="{67AF9CE7-9CD5-4CBF-BF2A-871324A998F4}" type="pres">
      <dgm:prSet presAssocID="{BBBC00D4-4A67-44AB-9F9D-261576F7A490}" presName="box" presStyleLbl="node1" presStyleIdx="2" presStyleCnt="3"/>
      <dgm:spPr/>
      <dgm:t>
        <a:bodyPr/>
        <a:lstStyle/>
        <a:p>
          <a:endParaRPr lang="ru-RU"/>
        </a:p>
      </dgm:t>
    </dgm:pt>
    <dgm:pt modelId="{08AA8129-41F2-4937-B2C5-ED03628E2031}" type="pres">
      <dgm:prSet presAssocID="{BBBC00D4-4A67-44AB-9F9D-261576F7A490}" presName="img" presStyleLbl="fgImgPlace1" presStyleIdx="2" presStyleCnt="3" custScaleX="55506"/>
      <dgm:spPr>
        <a:blipFill rotWithShape="0">
          <a:blip xmlns:r="http://schemas.openxmlformats.org/officeDocument/2006/relationships" r:embed="rId3"/>
          <a:stretch>
            <a:fillRect/>
          </a:stretch>
        </a:blipFill>
      </dgm:spPr>
    </dgm:pt>
    <dgm:pt modelId="{D2DA19A6-02B7-4844-9B9D-6CCB979BEC2E}" type="pres">
      <dgm:prSet presAssocID="{BBBC00D4-4A67-44AB-9F9D-261576F7A490}" presName="text" presStyleLbl="node1" presStyleIdx="2" presStyleCnt="3">
        <dgm:presLayoutVars>
          <dgm:bulletEnabled val="1"/>
        </dgm:presLayoutVars>
      </dgm:prSet>
      <dgm:spPr/>
      <dgm:t>
        <a:bodyPr/>
        <a:lstStyle/>
        <a:p>
          <a:endParaRPr lang="ru-RU"/>
        </a:p>
      </dgm:t>
    </dgm:pt>
  </dgm:ptLst>
  <dgm:cxnLst>
    <dgm:cxn modelId="{D1325F5D-2714-40DC-94BE-E5B88EAD424B}" type="presOf" srcId="{549C48B3-4E95-4916-81ED-A28FFFF8EA22}" destId="{4442A923-58DF-4E38-A01D-6376C749A30D}" srcOrd="0" destOrd="0" presId="urn:microsoft.com/office/officeart/2005/8/layout/vList4"/>
    <dgm:cxn modelId="{619F017D-A2FE-47E0-83BB-5268950AE40A}" type="presOf" srcId="{D35B94A9-86C0-490F-8950-F0155B11576D}" destId="{19582335-6912-4E51-B6C3-32C422CDCF12}" srcOrd="1" destOrd="0" presId="urn:microsoft.com/office/officeart/2005/8/layout/vList4"/>
    <dgm:cxn modelId="{02AC5FAA-3EA8-4613-B126-8C737494A82C}" srcId="{549C48B3-4E95-4916-81ED-A28FFFF8EA22}" destId="{75291D3A-8618-4E32-A93E-99516AF67AD8}" srcOrd="0" destOrd="0" parTransId="{CF84D706-BC01-493A-89B2-708374FEAAE0}" sibTransId="{2F783151-669E-4BF9-A210-34F7B4A5BC3A}"/>
    <dgm:cxn modelId="{7D1CEAB3-A6A9-429F-996C-8F6AEC8936FE}" type="presOf" srcId="{D35B94A9-86C0-490F-8950-F0155B11576D}" destId="{9424B665-1E49-415D-8292-38711B4D9E31}" srcOrd="0" destOrd="0" presId="urn:microsoft.com/office/officeart/2005/8/layout/vList4"/>
    <dgm:cxn modelId="{351F2A7D-B0A2-4554-9DCE-26ADDB14FB50}" type="presOf" srcId="{BBBC00D4-4A67-44AB-9F9D-261576F7A490}" destId="{D2DA19A6-02B7-4844-9B9D-6CCB979BEC2E}" srcOrd="1" destOrd="0" presId="urn:microsoft.com/office/officeart/2005/8/layout/vList4"/>
    <dgm:cxn modelId="{C167F61D-6487-41A2-A4DD-613177965F9E}" type="presOf" srcId="{75291D3A-8618-4E32-A93E-99516AF67AD8}" destId="{37F3724A-45C3-47E1-A0F0-34774730827F}" srcOrd="0" destOrd="0" presId="urn:microsoft.com/office/officeart/2005/8/layout/vList4"/>
    <dgm:cxn modelId="{1D02FDA3-7316-40FF-A0B6-D9B91DBDECA2}" srcId="{549C48B3-4E95-4916-81ED-A28FFFF8EA22}" destId="{D35B94A9-86C0-490F-8950-F0155B11576D}" srcOrd="1" destOrd="0" parTransId="{D53F63D7-9B2A-4B86-8D44-612F5C1789E4}" sibTransId="{5A479464-B857-4E07-BAEC-B4C8B625A642}"/>
    <dgm:cxn modelId="{0A07D033-747D-4159-B4ED-0DFFF7A6571B}" srcId="{549C48B3-4E95-4916-81ED-A28FFFF8EA22}" destId="{BBBC00D4-4A67-44AB-9F9D-261576F7A490}" srcOrd="2" destOrd="0" parTransId="{868DF67F-7F61-41FB-B643-5E678EC98BD6}" sibTransId="{8B61EFBE-7CE0-4E7E-9F16-45FF5B4755E8}"/>
    <dgm:cxn modelId="{79E044B1-5C67-432D-B983-39F000EFDCA0}" type="presOf" srcId="{75291D3A-8618-4E32-A93E-99516AF67AD8}" destId="{537C27AF-0BB8-4ED2-A554-BB723AED1FCF}" srcOrd="1" destOrd="0" presId="urn:microsoft.com/office/officeart/2005/8/layout/vList4"/>
    <dgm:cxn modelId="{3F9C6442-A863-4561-9AAC-DD8C18257127}" type="presOf" srcId="{BBBC00D4-4A67-44AB-9F9D-261576F7A490}" destId="{67AF9CE7-9CD5-4CBF-BF2A-871324A998F4}" srcOrd="0" destOrd="0" presId="urn:microsoft.com/office/officeart/2005/8/layout/vList4"/>
    <dgm:cxn modelId="{DCBCF134-764D-4778-A321-996F12DCE2DC}" type="presParOf" srcId="{4442A923-58DF-4E38-A01D-6376C749A30D}" destId="{0BD4C389-585F-4FFF-91A4-FE487B651E60}" srcOrd="0" destOrd="0" presId="urn:microsoft.com/office/officeart/2005/8/layout/vList4"/>
    <dgm:cxn modelId="{224EA1FA-1BC8-496A-932B-CE9B076B3FBB}" type="presParOf" srcId="{0BD4C389-585F-4FFF-91A4-FE487B651E60}" destId="{37F3724A-45C3-47E1-A0F0-34774730827F}" srcOrd="0" destOrd="0" presId="urn:microsoft.com/office/officeart/2005/8/layout/vList4"/>
    <dgm:cxn modelId="{13E930D1-E840-4A64-90B5-11730E754AD2}" type="presParOf" srcId="{0BD4C389-585F-4FFF-91A4-FE487B651E60}" destId="{35B6E306-5FA6-44C1-B5DE-0911B90B5B37}" srcOrd="1" destOrd="0" presId="urn:microsoft.com/office/officeart/2005/8/layout/vList4"/>
    <dgm:cxn modelId="{B71F4110-0B71-4BAF-B5B2-8A576CE7983D}" type="presParOf" srcId="{0BD4C389-585F-4FFF-91A4-FE487B651E60}" destId="{537C27AF-0BB8-4ED2-A554-BB723AED1FCF}" srcOrd="2" destOrd="0" presId="urn:microsoft.com/office/officeart/2005/8/layout/vList4"/>
    <dgm:cxn modelId="{10D30016-59E1-4999-B0AB-6E1D2AB05C9B}" type="presParOf" srcId="{4442A923-58DF-4E38-A01D-6376C749A30D}" destId="{4B8DB2F7-1707-419D-9D63-66341010B6EE}" srcOrd="1" destOrd="0" presId="urn:microsoft.com/office/officeart/2005/8/layout/vList4"/>
    <dgm:cxn modelId="{5479CF3B-7F75-415C-9B89-74D45F93B220}" type="presParOf" srcId="{4442A923-58DF-4E38-A01D-6376C749A30D}" destId="{1AF51AA8-699D-4D95-8BD9-9413883BC2D6}" srcOrd="2" destOrd="0" presId="urn:microsoft.com/office/officeart/2005/8/layout/vList4"/>
    <dgm:cxn modelId="{18B48291-9F2C-4E03-8D80-E9F6725C88C1}" type="presParOf" srcId="{1AF51AA8-699D-4D95-8BD9-9413883BC2D6}" destId="{9424B665-1E49-415D-8292-38711B4D9E31}" srcOrd="0" destOrd="0" presId="urn:microsoft.com/office/officeart/2005/8/layout/vList4"/>
    <dgm:cxn modelId="{23C9DC74-18F0-4CE8-A46A-70D99A227C9D}" type="presParOf" srcId="{1AF51AA8-699D-4D95-8BD9-9413883BC2D6}" destId="{D6F84548-CD80-4865-BD71-06BBAEF59001}" srcOrd="1" destOrd="0" presId="urn:microsoft.com/office/officeart/2005/8/layout/vList4"/>
    <dgm:cxn modelId="{552F7D75-CA54-4030-BF79-5210E8731F9A}" type="presParOf" srcId="{1AF51AA8-699D-4D95-8BD9-9413883BC2D6}" destId="{19582335-6912-4E51-B6C3-32C422CDCF12}" srcOrd="2" destOrd="0" presId="urn:microsoft.com/office/officeart/2005/8/layout/vList4"/>
    <dgm:cxn modelId="{2B061F14-9201-42BA-B7BF-AC449D67F5E4}" type="presParOf" srcId="{4442A923-58DF-4E38-A01D-6376C749A30D}" destId="{E60334FC-64E5-4C26-90DB-8D091F2C0AE7}" srcOrd="3" destOrd="0" presId="urn:microsoft.com/office/officeart/2005/8/layout/vList4"/>
    <dgm:cxn modelId="{FBBD7F5B-D5DF-4BF8-9109-03BDE4A3DA40}" type="presParOf" srcId="{4442A923-58DF-4E38-A01D-6376C749A30D}" destId="{A485851D-0B3A-4FDE-8FCE-5BDEA17ACFE4}" srcOrd="4" destOrd="0" presId="urn:microsoft.com/office/officeart/2005/8/layout/vList4"/>
    <dgm:cxn modelId="{F5C96A0C-64E9-47A4-B534-6363243715C8}" type="presParOf" srcId="{A485851D-0B3A-4FDE-8FCE-5BDEA17ACFE4}" destId="{67AF9CE7-9CD5-4CBF-BF2A-871324A998F4}" srcOrd="0" destOrd="0" presId="urn:microsoft.com/office/officeart/2005/8/layout/vList4"/>
    <dgm:cxn modelId="{8171BA61-6752-4817-B455-F7BAF7832846}" type="presParOf" srcId="{A485851D-0B3A-4FDE-8FCE-5BDEA17ACFE4}" destId="{08AA8129-41F2-4937-B2C5-ED03628E2031}" srcOrd="1" destOrd="0" presId="urn:microsoft.com/office/officeart/2005/8/layout/vList4"/>
    <dgm:cxn modelId="{565F7093-34D7-4538-A678-980AA25F0B7D}" type="presParOf" srcId="{A485851D-0B3A-4FDE-8FCE-5BDEA17ACFE4}" destId="{D2DA19A6-02B7-4844-9B9D-6CCB979BEC2E}" srcOrd="2" destOrd="0" presId="urn:microsoft.com/office/officeart/2005/8/layout/vList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F358928-364B-42EE-8FC0-8B8D8C949F72}" type="doc">
      <dgm:prSet loTypeId="urn:microsoft.com/office/officeart/2005/8/layout/vList4" loCatId="list" qsTypeId="urn:microsoft.com/office/officeart/2005/8/quickstyle/simple3" qsCatId="simple" csTypeId="urn:microsoft.com/office/officeart/2005/8/colors/accent1_2" csCatId="accent1" phldr="1"/>
      <dgm:spPr/>
      <dgm:t>
        <a:bodyPr/>
        <a:lstStyle/>
        <a:p>
          <a:endParaRPr lang="ru-RU"/>
        </a:p>
      </dgm:t>
    </dgm:pt>
    <dgm:pt modelId="{BDFBF0BF-C4EF-4255-85CC-1B0EC004FBBD}">
      <dgm:prSet phldrT="[Текст]"/>
      <dgm:spPr/>
      <dgm:t>
        <a:bodyPr/>
        <a:lstStyle/>
        <a:p>
          <a:r>
            <a:rPr lang="en-US" b="1" dirty="0" smtClean="0"/>
            <a:t>Alexander Zhukov</a:t>
          </a:r>
        </a:p>
        <a:p>
          <a:r>
            <a:rPr lang="en-US" dirty="0" smtClean="0"/>
            <a:t>co-</a:t>
          </a:r>
          <a:r>
            <a:rPr lang="en-US" dirty="0" err="1" smtClean="0"/>
            <a:t>ordinator</a:t>
          </a:r>
          <a:r>
            <a:rPr lang="en-US" dirty="0" smtClean="0"/>
            <a:t> in field of international cooperation of NSR YD.</a:t>
          </a:r>
        </a:p>
        <a:p>
          <a:r>
            <a:rPr lang="en-US" dirty="0" smtClean="0"/>
            <a:t>Alexander graduated </a:t>
          </a:r>
          <a:r>
            <a:rPr lang="en-US" dirty="0" err="1" smtClean="0"/>
            <a:t>Obninsk</a:t>
          </a:r>
          <a:r>
            <a:rPr lang="en-US" dirty="0" smtClean="0"/>
            <a:t> department of Moscow research nuclear University “</a:t>
          </a:r>
          <a:r>
            <a:rPr lang="en-US" dirty="0" err="1" smtClean="0"/>
            <a:t>Mephy</a:t>
          </a:r>
          <a:r>
            <a:rPr lang="en-US" dirty="0" smtClean="0"/>
            <a:t>”.</a:t>
          </a:r>
        </a:p>
        <a:p>
          <a:r>
            <a:rPr lang="en-US" dirty="0" smtClean="0"/>
            <a:t>Works now at Federal State Unitary Enterprise “State Scientific Center of the Russian Federation – Institute for Physics and Power Engineering named after A. I. </a:t>
          </a:r>
          <a:r>
            <a:rPr lang="en-US" dirty="0" err="1" smtClean="0"/>
            <a:t>Leypunsky</a:t>
          </a:r>
          <a:r>
            <a:rPr lang="en-US" dirty="0" smtClean="0"/>
            <a:t>” in the capacity of engineer-operator of fast critical facility.</a:t>
          </a:r>
          <a:endParaRPr lang="ru-RU" dirty="0"/>
        </a:p>
      </dgm:t>
    </dgm:pt>
    <dgm:pt modelId="{E6D54A14-497C-452D-BE04-C62507267B92}" type="parTrans" cxnId="{0C7ED084-952A-4AB4-8AE2-BBBEB4FAE488}">
      <dgm:prSet/>
      <dgm:spPr/>
      <dgm:t>
        <a:bodyPr/>
        <a:lstStyle/>
        <a:p>
          <a:endParaRPr lang="ru-RU"/>
        </a:p>
      </dgm:t>
    </dgm:pt>
    <dgm:pt modelId="{C84F2017-85E2-4BEA-8CC7-A125A6BAB184}" type="sibTrans" cxnId="{0C7ED084-952A-4AB4-8AE2-BBBEB4FAE488}">
      <dgm:prSet/>
      <dgm:spPr/>
      <dgm:t>
        <a:bodyPr/>
        <a:lstStyle/>
        <a:p>
          <a:endParaRPr lang="ru-RU"/>
        </a:p>
      </dgm:t>
    </dgm:pt>
    <dgm:pt modelId="{F5CCEDCB-B5D1-4669-85B3-F53988A0A836}" type="pres">
      <dgm:prSet presAssocID="{AF358928-364B-42EE-8FC0-8B8D8C949F72}" presName="linear" presStyleCnt="0">
        <dgm:presLayoutVars>
          <dgm:dir/>
          <dgm:resizeHandles val="exact"/>
        </dgm:presLayoutVars>
      </dgm:prSet>
      <dgm:spPr/>
    </dgm:pt>
    <dgm:pt modelId="{DB026750-6062-42D7-B756-9A7705341627}" type="pres">
      <dgm:prSet presAssocID="{BDFBF0BF-C4EF-4255-85CC-1B0EC004FBBD}" presName="comp" presStyleCnt="0"/>
      <dgm:spPr/>
    </dgm:pt>
    <dgm:pt modelId="{8A2BC2C4-1ECD-4FE8-8FF6-3BB774F1B1DD}" type="pres">
      <dgm:prSet presAssocID="{BDFBF0BF-C4EF-4255-85CC-1B0EC004FBBD}" presName="box" presStyleLbl="node1" presStyleIdx="0" presStyleCnt="1" custLinFactNeighborX="1724" custLinFactNeighborY="-6667"/>
      <dgm:spPr/>
      <dgm:t>
        <a:bodyPr/>
        <a:lstStyle/>
        <a:p>
          <a:endParaRPr lang="ru-RU"/>
        </a:p>
      </dgm:t>
    </dgm:pt>
    <dgm:pt modelId="{6AD58059-F53C-4331-87FE-6F4A27CBD7A8}" type="pres">
      <dgm:prSet presAssocID="{BDFBF0BF-C4EF-4255-85CC-1B0EC004FBBD}" presName="img" presStyleLbl="fgImgPlace1" presStyleIdx="0" presStyleCnt="1" custScaleX="50862"/>
      <dgm:spPr>
        <a:blipFill rotWithShape="0">
          <a:blip xmlns:r="http://schemas.openxmlformats.org/officeDocument/2006/relationships" r:embed="rId1"/>
          <a:stretch>
            <a:fillRect/>
          </a:stretch>
        </a:blipFill>
      </dgm:spPr>
    </dgm:pt>
    <dgm:pt modelId="{8AE4D0A5-C77F-492C-BF0D-49EE48FC4DA6}" type="pres">
      <dgm:prSet presAssocID="{BDFBF0BF-C4EF-4255-85CC-1B0EC004FBBD}" presName="text" presStyleLbl="node1" presStyleIdx="0" presStyleCnt="1">
        <dgm:presLayoutVars>
          <dgm:bulletEnabled val="1"/>
        </dgm:presLayoutVars>
      </dgm:prSet>
      <dgm:spPr/>
      <dgm:t>
        <a:bodyPr/>
        <a:lstStyle/>
        <a:p>
          <a:endParaRPr lang="ru-RU"/>
        </a:p>
      </dgm:t>
    </dgm:pt>
  </dgm:ptLst>
  <dgm:cxnLst>
    <dgm:cxn modelId="{72ABEB75-D858-46AD-979B-AB68F3FA2F4A}" type="presOf" srcId="{BDFBF0BF-C4EF-4255-85CC-1B0EC004FBBD}" destId="{8A2BC2C4-1ECD-4FE8-8FF6-3BB774F1B1DD}" srcOrd="0" destOrd="0" presId="urn:microsoft.com/office/officeart/2005/8/layout/vList4"/>
    <dgm:cxn modelId="{0C7ED084-952A-4AB4-8AE2-BBBEB4FAE488}" srcId="{AF358928-364B-42EE-8FC0-8B8D8C949F72}" destId="{BDFBF0BF-C4EF-4255-85CC-1B0EC004FBBD}" srcOrd="0" destOrd="0" parTransId="{E6D54A14-497C-452D-BE04-C62507267B92}" sibTransId="{C84F2017-85E2-4BEA-8CC7-A125A6BAB184}"/>
    <dgm:cxn modelId="{1022FFD9-6896-44AB-A3CE-8F1DFEECC3F6}" type="presOf" srcId="{BDFBF0BF-C4EF-4255-85CC-1B0EC004FBBD}" destId="{8AE4D0A5-C77F-492C-BF0D-49EE48FC4DA6}" srcOrd="1" destOrd="0" presId="urn:microsoft.com/office/officeart/2005/8/layout/vList4"/>
    <dgm:cxn modelId="{9614602C-710C-402E-B58E-8F90D20FABDF}" type="presOf" srcId="{AF358928-364B-42EE-8FC0-8B8D8C949F72}" destId="{F5CCEDCB-B5D1-4669-85B3-F53988A0A836}" srcOrd="0" destOrd="0" presId="urn:microsoft.com/office/officeart/2005/8/layout/vList4"/>
    <dgm:cxn modelId="{1D466853-F14B-45E2-839F-D0EB03AFA12C}" type="presParOf" srcId="{F5CCEDCB-B5D1-4669-85B3-F53988A0A836}" destId="{DB026750-6062-42D7-B756-9A7705341627}" srcOrd="0" destOrd="0" presId="urn:microsoft.com/office/officeart/2005/8/layout/vList4"/>
    <dgm:cxn modelId="{0EA0BBE6-3992-45E3-98D2-2BF82B26812D}" type="presParOf" srcId="{DB026750-6062-42D7-B756-9A7705341627}" destId="{8A2BC2C4-1ECD-4FE8-8FF6-3BB774F1B1DD}" srcOrd="0" destOrd="0" presId="urn:microsoft.com/office/officeart/2005/8/layout/vList4"/>
    <dgm:cxn modelId="{5178D363-37E5-4323-BD20-79C2EB72A6B9}" type="presParOf" srcId="{DB026750-6062-42D7-B756-9A7705341627}" destId="{6AD58059-F53C-4331-87FE-6F4A27CBD7A8}" srcOrd="1" destOrd="0" presId="urn:microsoft.com/office/officeart/2005/8/layout/vList4"/>
    <dgm:cxn modelId="{0DA30382-FAB4-4865-B8EF-034AC0A0247C}" type="presParOf" srcId="{DB026750-6062-42D7-B756-9A7705341627}" destId="{8AE4D0A5-C77F-492C-BF0D-49EE48FC4DA6}" srcOrd="2" destOrd="0" presId="urn:microsoft.com/office/officeart/2005/8/layout/vList4"/>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FA3A1EA-0815-4672-9817-77D274D6148A}" type="doc">
      <dgm:prSet loTypeId="urn:microsoft.com/office/officeart/2005/8/layout/vList4" loCatId="list" qsTypeId="urn:microsoft.com/office/officeart/2005/8/quickstyle/simple3" qsCatId="simple" csTypeId="urn:microsoft.com/office/officeart/2005/8/colors/accent1_2" csCatId="accent1" phldr="1"/>
      <dgm:spPr/>
      <dgm:t>
        <a:bodyPr/>
        <a:lstStyle/>
        <a:p>
          <a:endParaRPr lang="ru-RU"/>
        </a:p>
      </dgm:t>
    </dgm:pt>
    <dgm:pt modelId="{9033C8B1-F14F-4F76-9E3C-7CA401983999}">
      <dgm:prSet phldrT="[Текст]"/>
      <dgm:spPr/>
      <dgm:t>
        <a:bodyPr/>
        <a:lstStyle/>
        <a:p>
          <a:r>
            <a:rPr lang="en-US" b="1" dirty="0" err="1" smtClean="0"/>
            <a:t>Eugeniy</a:t>
          </a:r>
          <a:r>
            <a:rPr lang="en-US" b="1" dirty="0" smtClean="0"/>
            <a:t> </a:t>
          </a:r>
          <a:r>
            <a:rPr lang="en-US" b="1" dirty="0" err="1" smtClean="0"/>
            <a:t>Churkin</a:t>
          </a:r>
          <a:r>
            <a:rPr lang="en-US" b="1" dirty="0" smtClean="0"/>
            <a:t> </a:t>
          </a:r>
        </a:p>
        <a:p>
          <a:r>
            <a:rPr lang="en-US" dirty="0" smtClean="0"/>
            <a:t>co-</a:t>
          </a:r>
          <a:r>
            <a:rPr lang="en-US" dirty="0" err="1" smtClean="0"/>
            <a:t>ordinator</a:t>
          </a:r>
          <a:r>
            <a:rPr lang="en-US" dirty="0" smtClean="0"/>
            <a:t> with youth organization.</a:t>
          </a:r>
          <a:endParaRPr lang="ru-RU" dirty="0" smtClean="0"/>
        </a:p>
        <a:p>
          <a:r>
            <a:rPr lang="en-US" dirty="0" smtClean="0"/>
            <a:t>President of International association of young nuclear specialists.</a:t>
          </a:r>
          <a:endParaRPr lang="ru-RU" dirty="0" smtClean="0"/>
        </a:p>
        <a:p>
          <a:r>
            <a:rPr lang="en-US" dirty="0" err="1" smtClean="0"/>
            <a:t>Eugeniy</a:t>
          </a:r>
          <a:r>
            <a:rPr lang="en-US" dirty="0" smtClean="0"/>
            <a:t> graduated </a:t>
          </a:r>
          <a:r>
            <a:rPr lang="en-US" dirty="0" err="1" smtClean="0"/>
            <a:t>Obninsk</a:t>
          </a:r>
          <a:r>
            <a:rPr lang="en-US" dirty="0" smtClean="0"/>
            <a:t> department of Moscow research nuclear University “</a:t>
          </a:r>
          <a:r>
            <a:rPr lang="en-US" dirty="0" err="1" smtClean="0"/>
            <a:t>Mephy</a:t>
          </a:r>
          <a:r>
            <a:rPr lang="en-US" dirty="0" smtClean="0"/>
            <a:t>”.</a:t>
          </a:r>
          <a:endParaRPr lang="ru-RU" dirty="0" smtClean="0"/>
        </a:p>
        <a:p>
          <a:r>
            <a:rPr lang="en-US" dirty="0" err="1" smtClean="0"/>
            <a:t>Eugeniy</a:t>
          </a:r>
          <a:r>
            <a:rPr lang="en-US" dirty="0" smtClean="0"/>
            <a:t> is </a:t>
          </a:r>
          <a:r>
            <a:rPr lang="en-US" dirty="0" err="1" smtClean="0"/>
            <a:t>Obninsk</a:t>
          </a:r>
          <a:r>
            <a:rPr lang="en-US" dirty="0" smtClean="0"/>
            <a:t> department of Moscow research nuclear University “</a:t>
          </a:r>
          <a:r>
            <a:rPr lang="en-US" dirty="0" err="1" smtClean="0"/>
            <a:t>Mephy</a:t>
          </a:r>
          <a:r>
            <a:rPr lang="en-US" dirty="0" smtClean="0"/>
            <a:t>” head deputy at social-educational work.</a:t>
          </a:r>
          <a:endParaRPr lang="ru-RU" dirty="0"/>
        </a:p>
      </dgm:t>
    </dgm:pt>
    <dgm:pt modelId="{78D9C2CD-CAAF-4BB9-A952-D92C819036E2}" type="parTrans" cxnId="{407D9D52-FA43-43E5-BD14-98C99BC18056}">
      <dgm:prSet/>
      <dgm:spPr/>
      <dgm:t>
        <a:bodyPr/>
        <a:lstStyle/>
        <a:p>
          <a:endParaRPr lang="ru-RU"/>
        </a:p>
      </dgm:t>
    </dgm:pt>
    <dgm:pt modelId="{36910154-5A28-4EDD-9DC8-D8DCD4890B77}" type="sibTrans" cxnId="{407D9D52-FA43-43E5-BD14-98C99BC18056}">
      <dgm:prSet/>
      <dgm:spPr/>
      <dgm:t>
        <a:bodyPr/>
        <a:lstStyle/>
        <a:p>
          <a:endParaRPr lang="ru-RU"/>
        </a:p>
      </dgm:t>
    </dgm:pt>
    <dgm:pt modelId="{BD27FDB7-15B0-4469-92E2-3F04639DD833}">
      <dgm:prSet phldrT="[Текст]"/>
      <dgm:spPr/>
      <dgm:t>
        <a:bodyPr/>
        <a:lstStyle/>
        <a:p>
          <a:r>
            <a:rPr lang="en-US" b="1" dirty="0" err="1" smtClean="0"/>
            <a:t>Eugeniy</a:t>
          </a:r>
          <a:r>
            <a:rPr lang="en-US" b="1" dirty="0" smtClean="0"/>
            <a:t> </a:t>
          </a:r>
          <a:r>
            <a:rPr lang="en-US" b="1" dirty="0" err="1" smtClean="0"/>
            <a:t>Sidirov</a:t>
          </a:r>
          <a:r>
            <a:rPr lang="en-US" b="1" dirty="0" smtClean="0"/>
            <a:t> </a:t>
          </a:r>
        </a:p>
        <a:p>
          <a:r>
            <a:rPr lang="en-US" dirty="0" smtClean="0"/>
            <a:t>Information Co-</a:t>
          </a:r>
          <a:r>
            <a:rPr lang="en-US" dirty="0" err="1" smtClean="0"/>
            <a:t>ordinator</a:t>
          </a:r>
          <a:r>
            <a:rPr lang="en-US" dirty="0" smtClean="0"/>
            <a:t> of Russian YGN.</a:t>
          </a:r>
          <a:endParaRPr lang="ru-RU" dirty="0" smtClean="0"/>
        </a:p>
        <a:p>
          <a:r>
            <a:rPr lang="en-US" dirty="0" err="1" smtClean="0"/>
            <a:t>Eugeniy</a:t>
          </a:r>
          <a:r>
            <a:rPr lang="en-US" dirty="0" smtClean="0"/>
            <a:t> graduated </a:t>
          </a:r>
          <a:r>
            <a:rPr lang="en-US" dirty="0" err="1" smtClean="0"/>
            <a:t>Obninsk</a:t>
          </a:r>
          <a:r>
            <a:rPr lang="en-US" dirty="0" smtClean="0"/>
            <a:t> department of Moscow research nuclear University “</a:t>
          </a:r>
          <a:r>
            <a:rPr lang="en-US" dirty="0" err="1" smtClean="0"/>
            <a:t>Mephy</a:t>
          </a:r>
          <a:r>
            <a:rPr lang="en-US" dirty="0" smtClean="0"/>
            <a:t>”.</a:t>
          </a:r>
          <a:endParaRPr lang="ru-RU" dirty="0" smtClean="0"/>
        </a:p>
        <a:p>
          <a:r>
            <a:rPr lang="en-US" dirty="0" err="1" smtClean="0"/>
            <a:t>Eugeniy</a:t>
          </a:r>
          <a:r>
            <a:rPr lang="en-US" dirty="0" smtClean="0"/>
            <a:t> is deputy of informational department head of the Russian trade Union of nuclear energy and industry.</a:t>
          </a:r>
          <a:endParaRPr lang="ru-RU" dirty="0"/>
        </a:p>
      </dgm:t>
    </dgm:pt>
    <dgm:pt modelId="{5FDEE5D7-8DF0-45CB-AFAE-7A867C499A3F}" type="parTrans" cxnId="{8DD6A6B9-19D7-4C70-97B3-09F287E0B424}">
      <dgm:prSet/>
      <dgm:spPr/>
      <dgm:t>
        <a:bodyPr/>
        <a:lstStyle/>
        <a:p>
          <a:endParaRPr lang="ru-RU"/>
        </a:p>
      </dgm:t>
    </dgm:pt>
    <dgm:pt modelId="{4FADBFBB-8CF2-4A34-84AB-7C48D6B73404}" type="sibTrans" cxnId="{8DD6A6B9-19D7-4C70-97B3-09F287E0B424}">
      <dgm:prSet/>
      <dgm:spPr/>
      <dgm:t>
        <a:bodyPr/>
        <a:lstStyle/>
        <a:p>
          <a:endParaRPr lang="ru-RU"/>
        </a:p>
      </dgm:t>
    </dgm:pt>
    <dgm:pt modelId="{F8AA2DA8-6E49-412A-8BC3-206BED502E2A}">
      <dgm:prSet phldrT="[Текст]"/>
      <dgm:spPr/>
      <dgm:t>
        <a:bodyPr/>
        <a:lstStyle/>
        <a:p>
          <a:r>
            <a:rPr lang="en-US" dirty="0" err="1" smtClean="0"/>
            <a:t>Viktoriia</a:t>
          </a:r>
          <a:r>
            <a:rPr lang="en-US" dirty="0" smtClean="0"/>
            <a:t> </a:t>
          </a:r>
          <a:r>
            <a:rPr lang="en-US" dirty="0" err="1" smtClean="0"/>
            <a:t>Klimova</a:t>
          </a:r>
          <a:r>
            <a:rPr lang="en-US" dirty="0" smtClean="0"/>
            <a:t> </a:t>
          </a:r>
        </a:p>
        <a:p>
          <a:r>
            <a:rPr lang="en-US" dirty="0" smtClean="0"/>
            <a:t>Leader of Ural organization committee.</a:t>
          </a:r>
          <a:endParaRPr lang="ru-RU" dirty="0" smtClean="0"/>
        </a:p>
        <a:p>
          <a:r>
            <a:rPr lang="en-US" dirty="0" err="1" smtClean="0"/>
            <a:t>Viktoria</a:t>
          </a:r>
          <a:r>
            <a:rPr lang="en-US" dirty="0" smtClean="0"/>
            <a:t> graduated Ural state technical university.</a:t>
          </a:r>
          <a:endParaRPr lang="ru-RU" dirty="0" smtClean="0"/>
        </a:p>
        <a:p>
          <a:r>
            <a:rPr lang="en-US" dirty="0" smtClean="0"/>
            <a:t>Works now in </a:t>
          </a:r>
          <a:r>
            <a:rPr lang="en-US" dirty="0" err="1" smtClean="0"/>
            <a:t>UrFU</a:t>
          </a:r>
          <a:r>
            <a:rPr lang="en-US" dirty="0" smtClean="0"/>
            <a:t> at Department of Nuclear Power Plants and </a:t>
          </a:r>
          <a:r>
            <a:rPr lang="en-US" dirty="0" err="1" smtClean="0"/>
            <a:t>Renewables</a:t>
          </a:r>
          <a:r>
            <a:rPr lang="en-US" dirty="0" smtClean="0"/>
            <a:t> Responsibilities by senior lecturer at courses: Informatics, Numerical simulation of physical processes.</a:t>
          </a:r>
          <a:endParaRPr lang="ru-RU" dirty="0"/>
        </a:p>
      </dgm:t>
    </dgm:pt>
    <dgm:pt modelId="{649A24A6-BBBB-4D2A-A09B-93B3A4F27A74}" type="parTrans" cxnId="{571B7DB6-B6CF-4849-B365-1C464367E111}">
      <dgm:prSet/>
      <dgm:spPr/>
      <dgm:t>
        <a:bodyPr/>
        <a:lstStyle/>
        <a:p>
          <a:endParaRPr lang="ru-RU"/>
        </a:p>
      </dgm:t>
    </dgm:pt>
    <dgm:pt modelId="{F0A9DB53-8768-4180-A507-9326B5C2FBF2}" type="sibTrans" cxnId="{571B7DB6-B6CF-4849-B365-1C464367E111}">
      <dgm:prSet/>
      <dgm:spPr/>
      <dgm:t>
        <a:bodyPr/>
        <a:lstStyle/>
        <a:p>
          <a:endParaRPr lang="ru-RU"/>
        </a:p>
      </dgm:t>
    </dgm:pt>
    <dgm:pt modelId="{084D8EEC-D49E-40E6-84E9-A8CD9BDE7634}" type="pres">
      <dgm:prSet presAssocID="{4FA3A1EA-0815-4672-9817-77D274D6148A}" presName="linear" presStyleCnt="0">
        <dgm:presLayoutVars>
          <dgm:dir/>
          <dgm:resizeHandles val="exact"/>
        </dgm:presLayoutVars>
      </dgm:prSet>
      <dgm:spPr/>
    </dgm:pt>
    <dgm:pt modelId="{60635366-826B-44FB-BF63-AD539430A2F4}" type="pres">
      <dgm:prSet presAssocID="{9033C8B1-F14F-4F76-9E3C-7CA401983999}" presName="comp" presStyleCnt="0"/>
      <dgm:spPr/>
    </dgm:pt>
    <dgm:pt modelId="{606BB865-7386-46DF-907F-CA3BF31478B1}" type="pres">
      <dgm:prSet presAssocID="{9033C8B1-F14F-4F76-9E3C-7CA401983999}" presName="box" presStyleLbl="node1" presStyleIdx="0" presStyleCnt="3" custLinFactY="-45147" custLinFactNeighborX="-10989" custLinFactNeighborY="-100000"/>
      <dgm:spPr/>
      <dgm:t>
        <a:bodyPr/>
        <a:lstStyle/>
        <a:p>
          <a:endParaRPr lang="ru-RU"/>
        </a:p>
      </dgm:t>
    </dgm:pt>
    <dgm:pt modelId="{DD9CDAE8-4C81-491A-8FB4-DA5807E29BBC}" type="pres">
      <dgm:prSet presAssocID="{9033C8B1-F14F-4F76-9E3C-7CA401983999}" presName="img" presStyleLbl="fgImgPlace1" presStyleIdx="0" presStyleCnt="3" custScaleX="48028"/>
      <dgm:spPr>
        <a:blipFill rotWithShape="0">
          <a:blip xmlns:r="http://schemas.openxmlformats.org/officeDocument/2006/relationships" r:embed="rId1"/>
          <a:stretch>
            <a:fillRect/>
          </a:stretch>
        </a:blipFill>
      </dgm:spPr>
    </dgm:pt>
    <dgm:pt modelId="{BDAFE941-EB2F-444E-BA71-92336057148E}" type="pres">
      <dgm:prSet presAssocID="{9033C8B1-F14F-4F76-9E3C-7CA401983999}" presName="text" presStyleLbl="node1" presStyleIdx="0" presStyleCnt="3">
        <dgm:presLayoutVars>
          <dgm:bulletEnabled val="1"/>
        </dgm:presLayoutVars>
      </dgm:prSet>
      <dgm:spPr/>
      <dgm:t>
        <a:bodyPr/>
        <a:lstStyle/>
        <a:p>
          <a:endParaRPr lang="ru-RU"/>
        </a:p>
      </dgm:t>
    </dgm:pt>
    <dgm:pt modelId="{E55554D4-EE7D-485D-8202-807F1C051428}" type="pres">
      <dgm:prSet presAssocID="{36910154-5A28-4EDD-9DC8-D8DCD4890B77}" presName="spacer" presStyleCnt="0"/>
      <dgm:spPr/>
    </dgm:pt>
    <dgm:pt modelId="{DF3954C9-B321-43EB-982A-6145E96A692A}" type="pres">
      <dgm:prSet presAssocID="{BD27FDB7-15B0-4469-92E2-3F04639DD833}" presName="comp" presStyleCnt="0"/>
      <dgm:spPr/>
    </dgm:pt>
    <dgm:pt modelId="{4F163FA6-BC3F-412B-ADFE-1862507D15C1}" type="pres">
      <dgm:prSet presAssocID="{BD27FDB7-15B0-4469-92E2-3F04639DD833}" presName="box" presStyleLbl="node1" presStyleIdx="1" presStyleCnt="3"/>
      <dgm:spPr/>
      <dgm:t>
        <a:bodyPr/>
        <a:lstStyle/>
        <a:p>
          <a:endParaRPr lang="ru-RU"/>
        </a:p>
      </dgm:t>
    </dgm:pt>
    <dgm:pt modelId="{E534FBA5-E435-4CA7-9724-67164DD359E0}" type="pres">
      <dgm:prSet presAssocID="{BD27FDB7-15B0-4469-92E2-3F04639DD833}" presName="img" presStyleLbl="fgImgPlace1" presStyleIdx="1" presStyleCnt="3" custScaleX="48028"/>
      <dgm:spPr>
        <a:blipFill rotWithShape="0">
          <a:blip xmlns:r="http://schemas.openxmlformats.org/officeDocument/2006/relationships" r:embed="rId2"/>
          <a:stretch>
            <a:fillRect/>
          </a:stretch>
        </a:blipFill>
      </dgm:spPr>
    </dgm:pt>
    <dgm:pt modelId="{D73C39E5-E7E2-4DFE-9801-C81998520824}" type="pres">
      <dgm:prSet presAssocID="{BD27FDB7-15B0-4469-92E2-3F04639DD833}" presName="text" presStyleLbl="node1" presStyleIdx="1" presStyleCnt="3">
        <dgm:presLayoutVars>
          <dgm:bulletEnabled val="1"/>
        </dgm:presLayoutVars>
      </dgm:prSet>
      <dgm:spPr/>
      <dgm:t>
        <a:bodyPr/>
        <a:lstStyle/>
        <a:p>
          <a:endParaRPr lang="ru-RU"/>
        </a:p>
      </dgm:t>
    </dgm:pt>
    <dgm:pt modelId="{ABF6C434-98F5-4A9B-B09B-481D448D453C}" type="pres">
      <dgm:prSet presAssocID="{4FADBFBB-8CF2-4A34-84AB-7C48D6B73404}" presName="spacer" presStyleCnt="0"/>
      <dgm:spPr/>
    </dgm:pt>
    <dgm:pt modelId="{274FFEA1-69BC-442A-B66F-8220DB8BFB78}" type="pres">
      <dgm:prSet presAssocID="{F8AA2DA8-6E49-412A-8BC3-206BED502E2A}" presName="comp" presStyleCnt="0"/>
      <dgm:spPr/>
    </dgm:pt>
    <dgm:pt modelId="{FF617E12-138D-48E8-B335-E917124D4173}" type="pres">
      <dgm:prSet presAssocID="{F8AA2DA8-6E49-412A-8BC3-206BED502E2A}" presName="box" presStyleLbl="node1" presStyleIdx="2" presStyleCnt="3"/>
      <dgm:spPr/>
      <dgm:t>
        <a:bodyPr/>
        <a:lstStyle/>
        <a:p>
          <a:endParaRPr lang="ru-RU"/>
        </a:p>
      </dgm:t>
    </dgm:pt>
    <dgm:pt modelId="{AA7C447F-A595-4B3F-952D-384DD4AF6E63}" type="pres">
      <dgm:prSet presAssocID="{F8AA2DA8-6E49-412A-8BC3-206BED502E2A}" presName="img" presStyleLbl="fgImgPlace1" presStyleIdx="2" presStyleCnt="3" custScaleX="46311"/>
      <dgm:spPr>
        <a:blipFill rotWithShape="0">
          <a:blip xmlns:r="http://schemas.openxmlformats.org/officeDocument/2006/relationships" r:embed="rId3"/>
          <a:stretch>
            <a:fillRect/>
          </a:stretch>
        </a:blipFill>
      </dgm:spPr>
    </dgm:pt>
    <dgm:pt modelId="{60FB9CE0-8D2F-46D0-95A4-5BEF81E487C0}" type="pres">
      <dgm:prSet presAssocID="{F8AA2DA8-6E49-412A-8BC3-206BED502E2A}" presName="text" presStyleLbl="node1" presStyleIdx="2" presStyleCnt="3">
        <dgm:presLayoutVars>
          <dgm:bulletEnabled val="1"/>
        </dgm:presLayoutVars>
      </dgm:prSet>
      <dgm:spPr/>
      <dgm:t>
        <a:bodyPr/>
        <a:lstStyle/>
        <a:p>
          <a:endParaRPr lang="ru-RU"/>
        </a:p>
      </dgm:t>
    </dgm:pt>
  </dgm:ptLst>
  <dgm:cxnLst>
    <dgm:cxn modelId="{613090B1-2849-425F-BACA-EE5191C1A5F1}" type="presOf" srcId="{4FA3A1EA-0815-4672-9817-77D274D6148A}" destId="{084D8EEC-D49E-40E6-84E9-A8CD9BDE7634}" srcOrd="0" destOrd="0" presId="urn:microsoft.com/office/officeart/2005/8/layout/vList4"/>
    <dgm:cxn modelId="{407D9D52-FA43-43E5-BD14-98C99BC18056}" srcId="{4FA3A1EA-0815-4672-9817-77D274D6148A}" destId="{9033C8B1-F14F-4F76-9E3C-7CA401983999}" srcOrd="0" destOrd="0" parTransId="{78D9C2CD-CAAF-4BB9-A952-D92C819036E2}" sibTransId="{36910154-5A28-4EDD-9DC8-D8DCD4890B77}"/>
    <dgm:cxn modelId="{4317AC38-77C7-458A-BFC3-E0551F27314A}" type="presOf" srcId="{F8AA2DA8-6E49-412A-8BC3-206BED502E2A}" destId="{FF617E12-138D-48E8-B335-E917124D4173}" srcOrd="0" destOrd="0" presId="urn:microsoft.com/office/officeart/2005/8/layout/vList4"/>
    <dgm:cxn modelId="{826E8AAA-80AC-46F7-9286-F084BF733831}" type="presOf" srcId="{9033C8B1-F14F-4F76-9E3C-7CA401983999}" destId="{BDAFE941-EB2F-444E-BA71-92336057148E}" srcOrd="1" destOrd="0" presId="urn:microsoft.com/office/officeart/2005/8/layout/vList4"/>
    <dgm:cxn modelId="{34D62632-B579-49ED-9CEB-1C7CCBFC6AAD}" type="presOf" srcId="{9033C8B1-F14F-4F76-9E3C-7CA401983999}" destId="{606BB865-7386-46DF-907F-CA3BF31478B1}" srcOrd="0" destOrd="0" presId="urn:microsoft.com/office/officeart/2005/8/layout/vList4"/>
    <dgm:cxn modelId="{A4CB01FB-7A77-4490-81E5-7025E6926E53}" type="presOf" srcId="{F8AA2DA8-6E49-412A-8BC3-206BED502E2A}" destId="{60FB9CE0-8D2F-46D0-95A4-5BEF81E487C0}" srcOrd="1" destOrd="0" presId="urn:microsoft.com/office/officeart/2005/8/layout/vList4"/>
    <dgm:cxn modelId="{2332039E-5FF5-4D46-B5B0-53E7FA95203D}" type="presOf" srcId="{BD27FDB7-15B0-4469-92E2-3F04639DD833}" destId="{4F163FA6-BC3F-412B-ADFE-1862507D15C1}" srcOrd="0" destOrd="0" presId="urn:microsoft.com/office/officeart/2005/8/layout/vList4"/>
    <dgm:cxn modelId="{8DD6A6B9-19D7-4C70-97B3-09F287E0B424}" srcId="{4FA3A1EA-0815-4672-9817-77D274D6148A}" destId="{BD27FDB7-15B0-4469-92E2-3F04639DD833}" srcOrd="1" destOrd="0" parTransId="{5FDEE5D7-8DF0-45CB-AFAE-7A867C499A3F}" sibTransId="{4FADBFBB-8CF2-4A34-84AB-7C48D6B73404}"/>
    <dgm:cxn modelId="{9E62EDEE-8E07-4199-81EB-0B7E484D9371}" type="presOf" srcId="{BD27FDB7-15B0-4469-92E2-3F04639DD833}" destId="{D73C39E5-E7E2-4DFE-9801-C81998520824}" srcOrd="1" destOrd="0" presId="urn:microsoft.com/office/officeart/2005/8/layout/vList4"/>
    <dgm:cxn modelId="{571B7DB6-B6CF-4849-B365-1C464367E111}" srcId="{4FA3A1EA-0815-4672-9817-77D274D6148A}" destId="{F8AA2DA8-6E49-412A-8BC3-206BED502E2A}" srcOrd="2" destOrd="0" parTransId="{649A24A6-BBBB-4D2A-A09B-93B3A4F27A74}" sibTransId="{F0A9DB53-8768-4180-A507-9326B5C2FBF2}"/>
    <dgm:cxn modelId="{FB037CDA-E985-4176-94BF-A5D943892DD9}" type="presParOf" srcId="{084D8EEC-D49E-40E6-84E9-A8CD9BDE7634}" destId="{60635366-826B-44FB-BF63-AD539430A2F4}" srcOrd="0" destOrd="0" presId="urn:microsoft.com/office/officeart/2005/8/layout/vList4"/>
    <dgm:cxn modelId="{01B14644-1E64-4D9D-BCED-8A33EB33DD63}" type="presParOf" srcId="{60635366-826B-44FB-BF63-AD539430A2F4}" destId="{606BB865-7386-46DF-907F-CA3BF31478B1}" srcOrd="0" destOrd="0" presId="urn:microsoft.com/office/officeart/2005/8/layout/vList4"/>
    <dgm:cxn modelId="{D894A3C3-06FB-461D-8BEE-078937AFA7D5}" type="presParOf" srcId="{60635366-826B-44FB-BF63-AD539430A2F4}" destId="{DD9CDAE8-4C81-491A-8FB4-DA5807E29BBC}" srcOrd="1" destOrd="0" presId="urn:microsoft.com/office/officeart/2005/8/layout/vList4"/>
    <dgm:cxn modelId="{588A3740-3F4E-4AB6-830C-85C30B02665C}" type="presParOf" srcId="{60635366-826B-44FB-BF63-AD539430A2F4}" destId="{BDAFE941-EB2F-444E-BA71-92336057148E}" srcOrd="2" destOrd="0" presId="urn:microsoft.com/office/officeart/2005/8/layout/vList4"/>
    <dgm:cxn modelId="{FA4EC4BA-FB67-489C-B62E-DDE0EFF3044D}" type="presParOf" srcId="{084D8EEC-D49E-40E6-84E9-A8CD9BDE7634}" destId="{E55554D4-EE7D-485D-8202-807F1C051428}" srcOrd="1" destOrd="0" presId="urn:microsoft.com/office/officeart/2005/8/layout/vList4"/>
    <dgm:cxn modelId="{59DC85D4-C30C-43CF-884C-84BDD550156F}" type="presParOf" srcId="{084D8EEC-D49E-40E6-84E9-A8CD9BDE7634}" destId="{DF3954C9-B321-43EB-982A-6145E96A692A}" srcOrd="2" destOrd="0" presId="urn:microsoft.com/office/officeart/2005/8/layout/vList4"/>
    <dgm:cxn modelId="{8406CD49-CA62-412A-B478-50380EB0330A}" type="presParOf" srcId="{DF3954C9-B321-43EB-982A-6145E96A692A}" destId="{4F163FA6-BC3F-412B-ADFE-1862507D15C1}" srcOrd="0" destOrd="0" presId="urn:microsoft.com/office/officeart/2005/8/layout/vList4"/>
    <dgm:cxn modelId="{856C7416-E536-4B02-81E5-EEA47F451EDF}" type="presParOf" srcId="{DF3954C9-B321-43EB-982A-6145E96A692A}" destId="{E534FBA5-E435-4CA7-9724-67164DD359E0}" srcOrd="1" destOrd="0" presId="urn:microsoft.com/office/officeart/2005/8/layout/vList4"/>
    <dgm:cxn modelId="{653089DE-D73E-468E-B413-7330E2BC4DAC}" type="presParOf" srcId="{DF3954C9-B321-43EB-982A-6145E96A692A}" destId="{D73C39E5-E7E2-4DFE-9801-C81998520824}" srcOrd="2" destOrd="0" presId="urn:microsoft.com/office/officeart/2005/8/layout/vList4"/>
    <dgm:cxn modelId="{033B9531-E7A2-483B-AA99-DC4139044483}" type="presParOf" srcId="{084D8EEC-D49E-40E6-84E9-A8CD9BDE7634}" destId="{ABF6C434-98F5-4A9B-B09B-481D448D453C}" srcOrd="3" destOrd="0" presId="urn:microsoft.com/office/officeart/2005/8/layout/vList4"/>
    <dgm:cxn modelId="{50F3AB17-4228-4564-BE5C-D45BADD9D166}" type="presParOf" srcId="{084D8EEC-D49E-40E6-84E9-A8CD9BDE7634}" destId="{274FFEA1-69BC-442A-B66F-8220DB8BFB78}" srcOrd="4" destOrd="0" presId="urn:microsoft.com/office/officeart/2005/8/layout/vList4"/>
    <dgm:cxn modelId="{88A99BC2-DCE5-4831-8180-9A696F0F1808}" type="presParOf" srcId="{274FFEA1-69BC-442A-B66F-8220DB8BFB78}" destId="{FF617E12-138D-48E8-B335-E917124D4173}" srcOrd="0" destOrd="0" presId="urn:microsoft.com/office/officeart/2005/8/layout/vList4"/>
    <dgm:cxn modelId="{0CBF0C26-796F-4BC1-B455-E64FCBB703E6}" type="presParOf" srcId="{274FFEA1-69BC-442A-B66F-8220DB8BFB78}" destId="{AA7C447F-A595-4B3F-952D-384DD4AF6E63}" srcOrd="1" destOrd="0" presId="urn:microsoft.com/office/officeart/2005/8/layout/vList4"/>
    <dgm:cxn modelId="{5BAEBE4D-D290-4FE6-B583-9E95733A6364}" type="presParOf" srcId="{274FFEA1-69BC-442A-B66F-8220DB8BFB78}" destId="{60FB9CE0-8D2F-46D0-95A4-5BEF81E487C0}" srcOrd="2" destOrd="0" presId="urn:microsoft.com/office/officeart/2005/8/layout/vList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A942120-77F1-47D6-B265-B41DEB2A92FD}" type="doc">
      <dgm:prSet loTypeId="urn:microsoft.com/office/officeart/2005/8/layout/vList4" loCatId="list" qsTypeId="urn:microsoft.com/office/officeart/2005/8/quickstyle/simple3" qsCatId="simple" csTypeId="urn:microsoft.com/office/officeart/2005/8/colors/accent1_2" csCatId="accent1" phldr="1"/>
      <dgm:spPr/>
      <dgm:t>
        <a:bodyPr/>
        <a:lstStyle/>
        <a:p>
          <a:endParaRPr lang="ru-RU"/>
        </a:p>
      </dgm:t>
    </dgm:pt>
    <dgm:pt modelId="{331FDDB3-3AC3-4200-844F-D0FDC2F3AC17}">
      <dgm:prSet phldrT="[Текст]"/>
      <dgm:spPr/>
      <dgm:t>
        <a:bodyPr/>
        <a:lstStyle/>
        <a:p>
          <a:r>
            <a:rPr lang="en-US" b="1" dirty="0" err="1" smtClean="0"/>
            <a:t>Egor</a:t>
          </a:r>
          <a:r>
            <a:rPr lang="en-US" b="1" dirty="0" smtClean="0"/>
            <a:t> </a:t>
          </a:r>
          <a:r>
            <a:rPr lang="en-US" b="1" dirty="0" err="1" smtClean="0"/>
            <a:t>Oreshkin</a:t>
          </a:r>
          <a:r>
            <a:rPr lang="en-US" b="1" dirty="0" smtClean="0"/>
            <a:t> </a:t>
          </a:r>
        </a:p>
        <a:p>
          <a:r>
            <a:rPr lang="en-US" dirty="0" smtClean="0"/>
            <a:t>Co-</a:t>
          </a:r>
          <a:r>
            <a:rPr lang="en-US" dirty="0" err="1" smtClean="0"/>
            <a:t>ordinator</a:t>
          </a:r>
          <a:r>
            <a:rPr lang="en-US" dirty="0" smtClean="0"/>
            <a:t> in field of nuclear industry.</a:t>
          </a:r>
          <a:endParaRPr lang="ru-RU" dirty="0" smtClean="0"/>
        </a:p>
        <a:p>
          <a:r>
            <a:rPr lang="en-US" dirty="0" err="1" smtClean="0"/>
            <a:t>Egor</a:t>
          </a:r>
          <a:r>
            <a:rPr lang="en-US" dirty="0" smtClean="0"/>
            <a:t> graduated Tomsk polytechnic University.</a:t>
          </a:r>
          <a:endParaRPr lang="ru-RU" dirty="0" smtClean="0"/>
        </a:p>
        <a:p>
          <a:r>
            <a:rPr lang="en-US" dirty="0" err="1" smtClean="0"/>
            <a:t>Egor</a:t>
          </a:r>
          <a:r>
            <a:rPr lang="en-US" dirty="0" smtClean="0"/>
            <a:t> is engineer in State </a:t>
          </a:r>
          <a:r>
            <a:rPr lang="en-US" dirty="0" err="1" smtClean="0"/>
            <a:t>Engeneering</a:t>
          </a:r>
          <a:r>
            <a:rPr lang="en-US" dirty="0" smtClean="0"/>
            <a:t> Center of the Russian Federation which are placed in </a:t>
          </a:r>
          <a:r>
            <a:rPr lang="en-US" dirty="0" err="1" smtClean="0"/>
            <a:t>Zheleznogorsk</a:t>
          </a:r>
          <a:r>
            <a:rPr lang="en-US" dirty="0" smtClean="0"/>
            <a:t>.</a:t>
          </a:r>
          <a:endParaRPr lang="ru-RU" dirty="0"/>
        </a:p>
      </dgm:t>
    </dgm:pt>
    <dgm:pt modelId="{846F3B0C-D141-4892-BA6E-06BD72D7102A}" type="parTrans" cxnId="{6A023C12-D448-4DA0-8875-F86EAA7AD9AD}">
      <dgm:prSet/>
      <dgm:spPr/>
      <dgm:t>
        <a:bodyPr/>
        <a:lstStyle/>
        <a:p>
          <a:endParaRPr lang="ru-RU"/>
        </a:p>
      </dgm:t>
    </dgm:pt>
    <dgm:pt modelId="{6D444D12-AE1E-44A0-AF15-6C1A5843B0CE}" type="sibTrans" cxnId="{6A023C12-D448-4DA0-8875-F86EAA7AD9AD}">
      <dgm:prSet/>
      <dgm:spPr/>
      <dgm:t>
        <a:bodyPr/>
        <a:lstStyle/>
        <a:p>
          <a:endParaRPr lang="ru-RU"/>
        </a:p>
      </dgm:t>
    </dgm:pt>
    <dgm:pt modelId="{0445A8BD-0609-4F7E-A49F-3B5236364BD9}">
      <dgm:prSet phldrT="[Текст]"/>
      <dgm:spPr/>
      <dgm:t>
        <a:bodyPr/>
        <a:lstStyle/>
        <a:p>
          <a:r>
            <a:rPr lang="en-US" b="1" dirty="0" smtClean="0"/>
            <a:t>Alexei </a:t>
          </a:r>
          <a:r>
            <a:rPr lang="en-US" b="1" dirty="0" err="1" smtClean="0"/>
            <a:t>Bochkarev</a:t>
          </a:r>
          <a:r>
            <a:rPr lang="en-US" b="1" dirty="0" smtClean="0"/>
            <a:t> </a:t>
          </a:r>
        </a:p>
        <a:p>
          <a:r>
            <a:rPr lang="en-US" dirty="0" smtClean="0"/>
            <a:t>Co-</a:t>
          </a:r>
          <a:r>
            <a:rPr lang="en-US" dirty="0" err="1" smtClean="0"/>
            <a:t>ordinator</a:t>
          </a:r>
          <a:r>
            <a:rPr lang="en-US" dirty="0" smtClean="0"/>
            <a:t> in field of education (including students).</a:t>
          </a:r>
          <a:endParaRPr lang="ru-RU" dirty="0" smtClean="0"/>
        </a:p>
        <a:p>
          <a:r>
            <a:rPr lang="en-US" dirty="0" smtClean="0"/>
            <a:t>Alexei graduated Moscow research nuclear University “</a:t>
          </a:r>
          <a:r>
            <a:rPr lang="en-US" dirty="0" err="1" smtClean="0"/>
            <a:t>Mephy</a:t>
          </a:r>
          <a:r>
            <a:rPr lang="en-US" dirty="0" smtClean="0"/>
            <a:t>” and work now in </a:t>
          </a:r>
          <a:r>
            <a:rPr lang="en-US" b="0" dirty="0" err="1" smtClean="0"/>
            <a:t>Mephy</a:t>
          </a:r>
          <a:r>
            <a:rPr lang="en-US" b="0" dirty="0" smtClean="0"/>
            <a:t>   by researcher.</a:t>
          </a:r>
          <a:endParaRPr lang="ru-RU" b="0" dirty="0"/>
        </a:p>
      </dgm:t>
    </dgm:pt>
    <dgm:pt modelId="{9DC7E3F3-1D64-464F-AA5B-405930BE8665}" type="parTrans" cxnId="{02DB9973-ADAD-4A8D-8670-DAF889A55727}">
      <dgm:prSet/>
      <dgm:spPr/>
      <dgm:t>
        <a:bodyPr/>
        <a:lstStyle/>
        <a:p>
          <a:endParaRPr lang="ru-RU"/>
        </a:p>
      </dgm:t>
    </dgm:pt>
    <dgm:pt modelId="{ED8A9D1A-6B95-4B71-98CA-0D8F7550AB4C}" type="sibTrans" cxnId="{02DB9973-ADAD-4A8D-8670-DAF889A55727}">
      <dgm:prSet/>
      <dgm:spPr/>
      <dgm:t>
        <a:bodyPr/>
        <a:lstStyle/>
        <a:p>
          <a:endParaRPr lang="ru-RU"/>
        </a:p>
      </dgm:t>
    </dgm:pt>
    <dgm:pt modelId="{704618C3-70F5-4DE6-810E-00A903E9B8BF}">
      <dgm:prSet phldrT="[Текст]"/>
      <dgm:spPr/>
      <dgm:t>
        <a:bodyPr/>
        <a:lstStyle/>
        <a:p>
          <a:r>
            <a:rPr lang="en-US" b="1" dirty="0" err="1" smtClean="0"/>
            <a:t>Michail</a:t>
          </a:r>
          <a:r>
            <a:rPr lang="en-US" b="1" dirty="0" smtClean="0"/>
            <a:t> </a:t>
          </a:r>
          <a:r>
            <a:rPr lang="en-US" b="1" dirty="0" err="1" smtClean="0"/>
            <a:t>Berba</a:t>
          </a:r>
          <a:r>
            <a:rPr lang="en-US" b="1" dirty="0" smtClean="0"/>
            <a:t> </a:t>
          </a:r>
        </a:p>
        <a:p>
          <a:r>
            <a:rPr lang="en-US" dirty="0" smtClean="0"/>
            <a:t>- co-</a:t>
          </a:r>
          <a:r>
            <a:rPr lang="en-US" dirty="0" err="1" smtClean="0"/>
            <a:t>ordinator</a:t>
          </a:r>
          <a:r>
            <a:rPr lang="en-US" dirty="0" smtClean="0"/>
            <a:t> in field of science.</a:t>
          </a:r>
        </a:p>
        <a:p>
          <a:r>
            <a:rPr lang="en-US" dirty="0" smtClean="0"/>
            <a:t>- Co-</a:t>
          </a:r>
          <a:r>
            <a:rPr lang="en-US" dirty="0" err="1" smtClean="0"/>
            <a:t>ordinator</a:t>
          </a:r>
          <a:r>
            <a:rPr lang="en-US" dirty="0" smtClean="0"/>
            <a:t> with former active of Russian YGN. </a:t>
          </a:r>
          <a:endParaRPr lang="ru-RU" dirty="0" smtClean="0"/>
        </a:p>
        <a:p>
          <a:r>
            <a:rPr lang="en-US" dirty="0" err="1" smtClean="0"/>
            <a:t>Michail</a:t>
          </a:r>
          <a:r>
            <a:rPr lang="en-US" dirty="0" smtClean="0"/>
            <a:t> graduated Irkutsk State Linguistic University and work now at The Joint Stock Company “Production Association “Electrochemical Plant” by specialist at department  of public relations</a:t>
          </a:r>
          <a:endParaRPr lang="ru-RU" dirty="0"/>
        </a:p>
      </dgm:t>
    </dgm:pt>
    <dgm:pt modelId="{82B119A1-6426-4D03-9336-CD04F431F6B5}" type="parTrans" cxnId="{74F2D4CA-D3F0-48CD-A65D-CE0537AF70F6}">
      <dgm:prSet/>
      <dgm:spPr/>
      <dgm:t>
        <a:bodyPr/>
        <a:lstStyle/>
        <a:p>
          <a:endParaRPr lang="ru-RU"/>
        </a:p>
      </dgm:t>
    </dgm:pt>
    <dgm:pt modelId="{67155EEA-D9DD-4526-B586-9495232680D0}" type="sibTrans" cxnId="{74F2D4CA-D3F0-48CD-A65D-CE0537AF70F6}">
      <dgm:prSet/>
      <dgm:spPr/>
      <dgm:t>
        <a:bodyPr/>
        <a:lstStyle/>
        <a:p>
          <a:endParaRPr lang="ru-RU"/>
        </a:p>
      </dgm:t>
    </dgm:pt>
    <dgm:pt modelId="{F891D089-2CF6-43AA-BFDA-062A194CFD0A}" type="pres">
      <dgm:prSet presAssocID="{5A942120-77F1-47D6-B265-B41DEB2A92FD}" presName="linear" presStyleCnt="0">
        <dgm:presLayoutVars>
          <dgm:dir/>
          <dgm:resizeHandles val="exact"/>
        </dgm:presLayoutVars>
      </dgm:prSet>
      <dgm:spPr/>
    </dgm:pt>
    <dgm:pt modelId="{70C60854-1CDE-4B1D-AFB8-85D9324E305A}" type="pres">
      <dgm:prSet presAssocID="{331FDDB3-3AC3-4200-844F-D0FDC2F3AC17}" presName="comp" presStyleCnt="0"/>
      <dgm:spPr/>
    </dgm:pt>
    <dgm:pt modelId="{2F1ABF2A-9B67-443C-961D-1006EBB8E659}" type="pres">
      <dgm:prSet presAssocID="{331FDDB3-3AC3-4200-844F-D0FDC2F3AC17}" presName="box" presStyleLbl="node1" presStyleIdx="0" presStyleCnt="3" custLinFactNeighborX="-14454" custLinFactNeighborY="-76252"/>
      <dgm:spPr/>
      <dgm:t>
        <a:bodyPr/>
        <a:lstStyle/>
        <a:p>
          <a:endParaRPr lang="ru-RU"/>
        </a:p>
      </dgm:t>
    </dgm:pt>
    <dgm:pt modelId="{5C1B6389-0844-41C6-8EB9-457214D46141}" type="pres">
      <dgm:prSet presAssocID="{331FDDB3-3AC3-4200-844F-D0FDC2F3AC17}" presName="img" presStyleLbl="fgImgPlace1" presStyleIdx="0" presStyleCnt="3" custScaleX="48913"/>
      <dgm:spPr>
        <a:blipFill rotWithShape="0">
          <a:blip xmlns:r="http://schemas.openxmlformats.org/officeDocument/2006/relationships" r:embed="rId1"/>
          <a:stretch>
            <a:fillRect/>
          </a:stretch>
        </a:blipFill>
      </dgm:spPr>
    </dgm:pt>
    <dgm:pt modelId="{458E7E82-BBDF-4AEC-B7D6-7542D7674610}" type="pres">
      <dgm:prSet presAssocID="{331FDDB3-3AC3-4200-844F-D0FDC2F3AC17}" presName="text" presStyleLbl="node1" presStyleIdx="0" presStyleCnt="3">
        <dgm:presLayoutVars>
          <dgm:bulletEnabled val="1"/>
        </dgm:presLayoutVars>
      </dgm:prSet>
      <dgm:spPr/>
      <dgm:t>
        <a:bodyPr/>
        <a:lstStyle/>
        <a:p>
          <a:endParaRPr lang="ru-RU"/>
        </a:p>
      </dgm:t>
    </dgm:pt>
    <dgm:pt modelId="{FB1DC9CA-27ED-456E-8E36-E9E75611C04E}" type="pres">
      <dgm:prSet presAssocID="{6D444D12-AE1E-44A0-AF15-6C1A5843B0CE}" presName="spacer" presStyleCnt="0"/>
      <dgm:spPr/>
    </dgm:pt>
    <dgm:pt modelId="{6C3846DD-D011-4494-B843-E7754665D35F}" type="pres">
      <dgm:prSet presAssocID="{0445A8BD-0609-4F7E-A49F-3B5236364BD9}" presName="comp" presStyleCnt="0"/>
      <dgm:spPr/>
    </dgm:pt>
    <dgm:pt modelId="{0ED045A7-6B9B-4A51-865F-BC5FA0FDB868}" type="pres">
      <dgm:prSet presAssocID="{0445A8BD-0609-4F7E-A49F-3B5236364BD9}" presName="box" presStyleLbl="node1" presStyleIdx="1" presStyleCnt="3"/>
      <dgm:spPr/>
      <dgm:t>
        <a:bodyPr/>
        <a:lstStyle/>
        <a:p>
          <a:endParaRPr lang="ru-RU"/>
        </a:p>
      </dgm:t>
    </dgm:pt>
    <dgm:pt modelId="{9FC75BF9-747C-430A-BAF5-025BBE48C0B5}" type="pres">
      <dgm:prSet presAssocID="{0445A8BD-0609-4F7E-A49F-3B5236364BD9}" presName="img" presStyleLbl="fgImgPlace1" presStyleIdx="1" presStyleCnt="3" custScaleX="48913"/>
      <dgm:spPr>
        <a:blipFill rotWithShape="0">
          <a:blip xmlns:r="http://schemas.openxmlformats.org/officeDocument/2006/relationships" r:embed="rId2"/>
          <a:stretch>
            <a:fillRect/>
          </a:stretch>
        </a:blipFill>
      </dgm:spPr>
    </dgm:pt>
    <dgm:pt modelId="{409B2DE9-F28B-49F3-A78C-2A1B58DE4DFE}" type="pres">
      <dgm:prSet presAssocID="{0445A8BD-0609-4F7E-A49F-3B5236364BD9}" presName="text" presStyleLbl="node1" presStyleIdx="1" presStyleCnt="3">
        <dgm:presLayoutVars>
          <dgm:bulletEnabled val="1"/>
        </dgm:presLayoutVars>
      </dgm:prSet>
      <dgm:spPr/>
      <dgm:t>
        <a:bodyPr/>
        <a:lstStyle/>
        <a:p>
          <a:endParaRPr lang="ru-RU"/>
        </a:p>
      </dgm:t>
    </dgm:pt>
    <dgm:pt modelId="{2B52BAFA-62D4-4304-8C71-D9D038AA7244}" type="pres">
      <dgm:prSet presAssocID="{ED8A9D1A-6B95-4B71-98CA-0D8F7550AB4C}" presName="spacer" presStyleCnt="0"/>
      <dgm:spPr/>
    </dgm:pt>
    <dgm:pt modelId="{65480FBF-A431-4DA7-BF7D-74F10BE50139}" type="pres">
      <dgm:prSet presAssocID="{704618C3-70F5-4DE6-810E-00A903E9B8BF}" presName="comp" presStyleCnt="0"/>
      <dgm:spPr/>
    </dgm:pt>
    <dgm:pt modelId="{63F29138-F84E-45E2-99BB-CE9972F8FC00}" type="pres">
      <dgm:prSet presAssocID="{704618C3-70F5-4DE6-810E-00A903E9B8BF}" presName="box" presStyleLbl="node1" presStyleIdx="2" presStyleCnt="3"/>
      <dgm:spPr/>
      <dgm:t>
        <a:bodyPr/>
        <a:lstStyle/>
        <a:p>
          <a:endParaRPr lang="ru-RU"/>
        </a:p>
      </dgm:t>
    </dgm:pt>
    <dgm:pt modelId="{328566C7-E2F9-44C8-BCC7-A1626C0542BB}" type="pres">
      <dgm:prSet presAssocID="{704618C3-70F5-4DE6-810E-00A903E9B8BF}" presName="img" presStyleLbl="fgImgPlace1" presStyleIdx="2" presStyleCnt="3" custScaleX="48913"/>
      <dgm:spPr>
        <a:blipFill rotWithShape="0">
          <a:blip xmlns:r="http://schemas.openxmlformats.org/officeDocument/2006/relationships" r:embed="rId3"/>
          <a:stretch>
            <a:fillRect/>
          </a:stretch>
        </a:blipFill>
      </dgm:spPr>
    </dgm:pt>
    <dgm:pt modelId="{1E00A2AC-3CE9-4786-91D9-885C0F86E7E2}" type="pres">
      <dgm:prSet presAssocID="{704618C3-70F5-4DE6-810E-00A903E9B8BF}" presName="text" presStyleLbl="node1" presStyleIdx="2" presStyleCnt="3">
        <dgm:presLayoutVars>
          <dgm:bulletEnabled val="1"/>
        </dgm:presLayoutVars>
      </dgm:prSet>
      <dgm:spPr/>
      <dgm:t>
        <a:bodyPr/>
        <a:lstStyle/>
        <a:p>
          <a:endParaRPr lang="ru-RU"/>
        </a:p>
      </dgm:t>
    </dgm:pt>
  </dgm:ptLst>
  <dgm:cxnLst>
    <dgm:cxn modelId="{4A59FE01-3E9B-481C-94E0-0C4948C52BFE}" type="presOf" srcId="{331FDDB3-3AC3-4200-844F-D0FDC2F3AC17}" destId="{2F1ABF2A-9B67-443C-961D-1006EBB8E659}" srcOrd="0" destOrd="0" presId="urn:microsoft.com/office/officeart/2005/8/layout/vList4"/>
    <dgm:cxn modelId="{74F2D4CA-D3F0-48CD-A65D-CE0537AF70F6}" srcId="{5A942120-77F1-47D6-B265-B41DEB2A92FD}" destId="{704618C3-70F5-4DE6-810E-00A903E9B8BF}" srcOrd="2" destOrd="0" parTransId="{82B119A1-6426-4D03-9336-CD04F431F6B5}" sibTransId="{67155EEA-D9DD-4526-B586-9495232680D0}"/>
    <dgm:cxn modelId="{6A023C12-D448-4DA0-8875-F86EAA7AD9AD}" srcId="{5A942120-77F1-47D6-B265-B41DEB2A92FD}" destId="{331FDDB3-3AC3-4200-844F-D0FDC2F3AC17}" srcOrd="0" destOrd="0" parTransId="{846F3B0C-D141-4892-BA6E-06BD72D7102A}" sibTransId="{6D444D12-AE1E-44A0-AF15-6C1A5843B0CE}"/>
    <dgm:cxn modelId="{68BE9E54-A02D-4664-8D6E-3EDEACF8E173}" type="presOf" srcId="{0445A8BD-0609-4F7E-A49F-3B5236364BD9}" destId="{0ED045A7-6B9B-4A51-865F-BC5FA0FDB868}" srcOrd="0" destOrd="0" presId="urn:microsoft.com/office/officeart/2005/8/layout/vList4"/>
    <dgm:cxn modelId="{53B9F588-EA12-4B05-8D3D-EEBD51C786AF}" type="presOf" srcId="{704618C3-70F5-4DE6-810E-00A903E9B8BF}" destId="{63F29138-F84E-45E2-99BB-CE9972F8FC00}" srcOrd="0" destOrd="0" presId="urn:microsoft.com/office/officeart/2005/8/layout/vList4"/>
    <dgm:cxn modelId="{B33001E4-F936-42E4-93C1-6E5D48FF9E34}" type="presOf" srcId="{5A942120-77F1-47D6-B265-B41DEB2A92FD}" destId="{F891D089-2CF6-43AA-BFDA-062A194CFD0A}" srcOrd="0" destOrd="0" presId="urn:microsoft.com/office/officeart/2005/8/layout/vList4"/>
    <dgm:cxn modelId="{02DB9973-ADAD-4A8D-8670-DAF889A55727}" srcId="{5A942120-77F1-47D6-B265-B41DEB2A92FD}" destId="{0445A8BD-0609-4F7E-A49F-3B5236364BD9}" srcOrd="1" destOrd="0" parTransId="{9DC7E3F3-1D64-464F-AA5B-405930BE8665}" sibTransId="{ED8A9D1A-6B95-4B71-98CA-0D8F7550AB4C}"/>
    <dgm:cxn modelId="{F73AD7A0-2F7E-451F-ADBB-4AD5BDF11978}" type="presOf" srcId="{704618C3-70F5-4DE6-810E-00A903E9B8BF}" destId="{1E00A2AC-3CE9-4786-91D9-885C0F86E7E2}" srcOrd="1" destOrd="0" presId="urn:microsoft.com/office/officeart/2005/8/layout/vList4"/>
    <dgm:cxn modelId="{9EC18AB9-BF5A-4293-8FD8-9503B0E27161}" type="presOf" srcId="{0445A8BD-0609-4F7E-A49F-3B5236364BD9}" destId="{409B2DE9-F28B-49F3-A78C-2A1B58DE4DFE}" srcOrd="1" destOrd="0" presId="urn:microsoft.com/office/officeart/2005/8/layout/vList4"/>
    <dgm:cxn modelId="{EA62F683-5192-4BEE-A84C-C2AEB7F28963}" type="presOf" srcId="{331FDDB3-3AC3-4200-844F-D0FDC2F3AC17}" destId="{458E7E82-BBDF-4AEC-B7D6-7542D7674610}" srcOrd="1" destOrd="0" presId="urn:microsoft.com/office/officeart/2005/8/layout/vList4"/>
    <dgm:cxn modelId="{9487457F-2570-4471-8E20-B090DEAF67AC}" type="presParOf" srcId="{F891D089-2CF6-43AA-BFDA-062A194CFD0A}" destId="{70C60854-1CDE-4B1D-AFB8-85D9324E305A}" srcOrd="0" destOrd="0" presId="urn:microsoft.com/office/officeart/2005/8/layout/vList4"/>
    <dgm:cxn modelId="{A563346A-C5D9-4A62-8C79-376572065317}" type="presParOf" srcId="{70C60854-1CDE-4B1D-AFB8-85D9324E305A}" destId="{2F1ABF2A-9B67-443C-961D-1006EBB8E659}" srcOrd="0" destOrd="0" presId="urn:microsoft.com/office/officeart/2005/8/layout/vList4"/>
    <dgm:cxn modelId="{5C0E4F93-6EE9-4955-BDD8-0DA0A93B3571}" type="presParOf" srcId="{70C60854-1CDE-4B1D-AFB8-85D9324E305A}" destId="{5C1B6389-0844-41C6-8EB9-457214D46141}" srcOrd="1" destOrd="0" presId="urn:microsoft.com/office/officeart/2005/8/layout/vList4"/>
    <dgm:cxn modelId="{FF75D088-30AE-4B18-BA67-BCDE662DC2DA}" type="presParOf" srcId="{70C60854-1CDE-4B1D-AFB8-85D9324E305A}" destId="{458E7E82-BBDF-4AEC-B7D6-7542D7674610}" srcOrd="2" destOrd="0" presId="urn:microsoft.com/office/officeart/2005/8/layout/vList4"/>
    <dgm:cxn modelId="{6C9F2EA0-6C1C-44CA-8E9D-0BFC8A853ED6}" type="presParOf" srcId="{F891D089-2CF6-43AA-BFDA-062A194CFD0A}" destId="{FB1DC9CA-27ED-456E-8E36-E9E75611C04E}" srcOrd="1" destOrd="0" presId="urn:microsoft.com/office/officeart/2005/8/layout/vList4"/>
    <dgm:cxn modelId="{6A2E6316-8C84-4793-8D06-9A66E75D5C52}" type="presParOf" srcId="{F891D089-2CF6-43AA-BFDA-062A194CFD0A}" destId="{6C3846DD-D011-4494-B843-E7754665D35F}" srcOrd="2" destOrd="0" presId="urn:microsoft.com/office/officeart/2005/8/layout/vList4"/>
    <dgm:cxn modelId="{1D74902B-CF0D-4E9B-9B5B-FDC09102AEB6}" type="presParOf" srcId="{6C3846DD-D011-4494-B843-E7754665D35F}" destId="{0ED045A7-6B9B-4A51-865F-BC5FA0FDB868}" srcOrd="0" destOrd="0" presId="urn:microsoft.com/office/officeart/2005/8/layout/vList4"/>
    <dgm:cxn modelId="{16B6485F-7DE2-444B-A7F9-12BFC1F481A7}" type="presParOf" srcId="{6C3846DD-D011-4494-B843-E7754665D35F}" destId="{9FC75BF9-747C-430A-BAF5-025BBE48C0B5}" srcOrd="1" destOrd="0" presId="urn:microsoft.com/office/officeart/2005/8/layout/vList4"/>
    <dgm:cxn modelId="{60DF4A79-82D5-4E95-B53C-977B8973B91C}" type="presParOf" srcId="{6C3846DD-D011-4494-B843-E7754665D35F}" destId="{409B2DE9-F28B-49F3-A78C-2A1B58DE4DFE}" srcOrd="2" destOrd="0" presId="urn:microsoft.com/office/officeart/2005/8/layout/vList4"/>
    <dgm:cxn modelId="{28BC5FE8-6E84-425D-890E-802CDC655D63}" type="presParOf" srcId="{F891D089-2CF6-43AA-BFDA-062A194CFD0A}" destId="{2B52BAFA-62D4-4304-8C71-D9D038AA7244}" srcOrd="3" destOrd="0" presId="urn:microsoft.com/office/officeart/2005/8/layout/vList4"/>
    <dgm:cxn modelId="{28AE34EF-D633-46EB-920A-DDA3C11CFA0A}" type="presParOf" srcId="{F891D089-2CF6-43AA-BFDA-062A194CFD0A}" destId="{65480FBF-A431-4DA7-BF7D-74F10BE50139}" srcOrd="4" destOrd="0" presId="urn:microsoft.com/office/officeart/2005/8/layout/vList4"/>
    <dgm:cxn modelId="{AA664AF4-0E3E-4C54-A98F-8CF2A9C8A0B4}" type="presParOf" srcId="{65480FBF-A431-4DA7-BF7D-74F10BE50139}" destId="{63F29138-F84E-45E2-99BB-CE9972F8FC00}" srcOrd="0" destOrd="0" presId="urn:microsoft.com/office/officeart/2005/8/layout/vList4"/>
    <dgm:cxn modelId="{F1595463-BAE7-4A3B-B663-C60375EE6341}" type="presParOf" srcId="{65480FBF-A431-4DA7-BF7D-74F10BE50139}" destId="{328566C7-E2F9-44C8-BCC7-A1626C0542BB}" srcOrd="1" destOrd="0" presId="urn:microsoft.com/office/officeart/2005/8/layout/vList4"/>
    <dgm:cxn modelId="{0114ECB6-A866-4BDC-A874-526D2E01306F}" type="presParOf" srcId="{65480FBF-A431-4DA7-BF7D-74F10BE50139}" destId="{1E00A2AC-3CE9-4786-91D9-885C0F86E7E2}" srcOrd="2" destOrd="0" presId="urn:microsoft.com/office/officeart/2005/8/layout/vList4"/>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7F3724A-45C3-47E1-A0F0-34774730827F}">
      <dsp:nvSpPr>
        <dsp:cNvPr id="0" name=""/>
        <dsp:cNvSpPr/>
      </dsp:nvSpPr>
      <dsp:spPr>
        <a:xfrm>
          <a:off x="0" y="0"/>
          <a:ext cx="8329642" cy="1019439"/>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0" tIns="38100" rIns="38100" bIns="38100" numCol="1" spcCol="1270" anchor="ctr" anchorCtr="0">
          <a:noAutofit/>
        </a:bodyPr>
        <a:lstStyle/>
        <a:p>
          <a:pPr lvl="0" algn="l" defTabSz="444500">
            <a:lnSpc>
              <a:spcPct val="90000"/>
            </a:lnSpc>
            <a:spcBef>
              <a:spcPct val="0"/>
            </a:spcBef>
            <a:spcAft>
              <a:spcPct val="35000"/>
            </a:spcAft>
          </a:pPr>
          <a:r>
            <a:rPr lang="en-US" sz="1000" b="1" kern="1200" dirty="0" err="1" smtClean="0"/>
            <a:t>Pavel</a:t>
          </a:r>
          <a:r>
            <a:rPr lang="en-US" sz="1000" b="1" kern="1200" dirty="0" smtClean="0"/>
            <a:t> </a:t>
          </a:r>
          <a:r>
            <a:rPr lang="en-US" sz="1000" b="1" kern="1200" dirty="0" err="1" smtClean="0"/>
            <a:t>Fedorov</a:t>
          </a:r>
          <a:r>
            <a:rPr lang="en-US" sz="1000" b="1" kern="1200" dirty="0" smtClean="0"/>
            <a:t> </a:t>
          </a:r>
        </a:p>
        <a:p>
          <a:pPr lvl="0" algn="l" defTabSz="444500">
            <a:lnSpc>
              <a:spcPct val="90000"/>
            </a:lnSpc>
            <a:spcBef>
              <a:spcPct val="0"/>
            </a:spcBef>
            <a:spcAft>
              <a:spcPct val="35000"/>
            </a:spcAft>
          </a:pPr>
          <a:r>
            <a:rPr lang="en-US" sz="1000" kern="1200" dirty="0" smtClean="0"/>
            <a:t>Chief of NSR YD Board, co-</a:t>
          </a:r>
          <a:r>
            <a:rPr lang="en-US" sz="1000" kern="1200" dirty="0" err="1" smtClean="0"/>
            <a:t>ordinator</a:t>
          </a:r>
          <a:r>
            <a:rPr lang="en-US" sz="1000" kern="1200" dirty="0" smtClean="0"/>
            <a:t> in field of Nuclear Energy.</a:t>
          </a:r>
        </a:p>
        <a:p>
          <a:pPr lvl="0" algn="l" defTabSz="444500">
            <a:lnSpc>
              <a:spcPct val="90000"/>
            </a:lnSpc>
            <a:spcBef>
              <a:spcPct val="0"/>
            </a:spcBef>
            <a:spcAft>
              <a:spcPct val="35000"/>
            </a:spcAft>
          </a:pPr>
          <a:r>
            <a:rPr lang="en-US" sz="1000" kern="1200" dirty="0" smtClean="0"/>
            <a:t> </a:t>
          </a:r>
          <a:r>
            <a:rPr lang="en-US" sz="1000" kern="1200" dirty="0" err="1" smtClean="0"/>
            <a:t>Pavel</a:t>
          </a:r>
          <a:r>
            <a:rPr lang="en-US" sz="1000" kern="1200" dirty="0" smtClean="0"/>
            <a:t> graduated Moscow research nuclear University “</a:t>
          </a:r>
          <a:r>
            <a:rPr lang="en-US" sz="1000" kern="1200" dirty="0" err="1" smtClean="0"/>
            <a:t>Mephy</a:t>
          </a:r>
          <a:r>
            <a:rPr lang="en-US" sz="1000" kern="1200" dirty="0" smtClean="0"/>
            <a:t>”. </a:t>
          </a:r>
          <a:r>
            <a:rPr lang="en-US" sz="1000" kern="1200" dirty="0" err="1" smtClean="0"/>
            <a:t>Pavel</a:t>
          </a:r>
          <a:r>
            <a:rPr lang="en-US" sz="1000" kern="1200" dirty="0" smtClean="0"/>
            <a:t> works at </a:t>
          </a:r>
          <a:r>
            <a:rPr lang="en-US" sz="1000" kern="1200" dirty="0" err="1" smtClean="0"/>
            <a:t>Kurskaya</a:t>
          </a:r>
          <a:r>
            <a:rPr lang="en-US" sz="1000" kern="1200" dirty="0" smtClean="0"/>
            <a:t> NPP in the capacity of deputy of exploitation technical support department head.</a:t>
          </a:r>
          <a:endParaRPr lang="ru-RU" sz="1000" kern="1200" dirty="0"/>
        </a:p>
      </dsp:txBody>
      <dsp:txXfrm>
        <a:off x="1770772" y="0"/>
        <a:ext cx="6558869" cy="1019439"/>
      </dsp:txXfrm>
    </dsp:sp>
    <dsp:sp modelId="{35B6E306-5FA6-44C1-B5DE-0911B90B5B37}">
      <dsp:nvSpPr>
        <dsp:cNvPr id="0" name=""/>
        <dsp:cNvSpPr/>
      </dsp:nvSpPr>
      <dsp:spPr>
        <a:xfrm>
          <a:off x="475462" y="47894"/>
          <a:ext cx="924690" cy="923649"/>
        </a:xfrm>
        <a:prstGeom prst="roundRect">
          <a:avLst>
            <a:gd name="adj" fmla="val 10000"/>
          </a:avLst>
        </a:prstGeom>
        <a:blipFill rotWithShape="0">
          <a:blip xmlns:r="http://schemas.openxmlformats.org/officeDocument/2006/relationships" r:embed="rId1"/>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9424B665-1E49-415D-8292-38711B4D9E31}">
      <dsp:nvSpPr>
        <dsp:cNvPr id="0" name=""/>
        <dsp:cNvSpPr/>
      </dsp:nvSpPr>
      <dsp:spPr>
        <a:xfrm>
          <a:off x="0" y="1124283"/>
          <a:ext cx="8329642" cy="1048438"/>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0" tIns="38100" rIns="38100" bIns="38100" numCol="1" spcCol="1270" anchor="ctr" anchorCtr="0">
          <a:noAutofit/>
        </a:bodyPr>
        <a:lstStyle/>
        <a:p>
          <a:pPr lvl="0" algn="l" defTabSz="444500">
            <a:lnSpc>
              <a:spcPct val="90000"/>
            </a:lnSpc>
            <a:spcBef>
              <a:spcPct val="0"/>
            </a:spcBef>
            <a:spcAft>
              <a:spcPct val="35000"/>
            </a:spcAft>
          </a:pPr>
          <a:r>
            <a:rPr lang="en-US" sz="1000" b="1" kern="1200" dirty="0" smtClean="0"/>
            <a:t>Ivan </a:t>
          </a:r>
          <a:r>
            <a:rPr lang="en-US" sz="1000" b="1" kern="1200" dirty="0" err="1" smtClean="0"/>
            <a:t>Tsarapkin</a:t>
          </a:r>
          <a:endParaRPr lang="en-US" sz="1000" b="1" kern="1200" dirty="0" smtClean="0"/>
        </a:p>
        <a:p>
          <a:pPr lvl="0" algn="l" defTabSz="444500">
            <a:lnSpc>
              <a:spcPct val="90000"/>
            </a:lnSpc>
            <a:spcBef>
              <a:spcPct val="0"/>
            </a:spcBef>
            <a:spcAft>
              <a:spcPct val="35000"/>
            </a:spcAft>
          </a:pPr>
          <a:r>
            <a:rPr lang="en-US" sz="1000" kern="1200" dirty="0" smtClean="0"/>
            <a:t>Executive secretary.</a:t>
          </a:r>
          <a:endParaRPr lang="ru-RU" sz="1000" kern="1200" dirty="0" smtClean="0"/>
        </a:p>
        <a:p>
          <a:pPr lvl="0" algn="l" defTabSz="444500">
            <a:lnSpc>
              <a:spcPct val="90000"/>
            </a:lnSpc>
            <a:spcBef>
              <a:spcPct val="0"/>
            </a:spcBef>
            <a:spcAft>
              <a:spcPct val="35000"/>
            </a:spcAft>
          </a:pPr>
          <a:r>
            <a:rPr lang="en-US" sz="1000" kern="1200" dirty="0" smtClean="0"/>
            <a:t>Ivan graduated </a:t>
          </a:r>
          <a:r>
            <a:rPr lang="en-US" sz="1000" kern="1200" dirty="0" err="1" smtClean="0"/>
            <a:t>Obninsk</a:t>
          </a:r>
          <a:r>
            <a:rPr lang="en-US" sz="1000" kern="1200" dirty="0" smtClean="0"/>
            <a:t> department of Moscow research nuclear University “</a:t>
          </a:r>
          <a:r>
            <a:rPr lang="en-US" sz="1000" kern="1200" dirty="0" err="1" smtClean="0"/>
            <a:t>Mephy</a:t>
          </a:r>
          <a:r>
            <a:rPr lang="en-US" sz="1000" kern="1200" dirty="0" smtClean="0"/>
            <a:t>”.</a:t>
          </a:r>
          <a:endParaRPr lang="ru-RU" sz="1000" kern="1200" dirty="0" smtClean="0"/>
        </a:p>
        <a:p>
          <a:pPr lvl="0" algn="l" defTabSz="444500">
            <a:lnSpc>
              <a:spcPct val="90000"/>
            </a:lnSpc>
            <a:spcBef>
              <a:spcPct val="0"/>
            </a:spcBef>
            <a:spcAft>
              <a:spcPct val="35000"/>
            </a:spcAft>
          </a:pPr>
          <a:r>
            <a:rPr lang="en-US" sz="1000" kern="1200" dirty="0" smtClean="0"/>
            <a:t>Ivan works at Federal State Unitary Enterprise “State Scientific Center of the Russian Federation – Institute for Physics and Power Engineering named after A. I. </a:t>
          </a:r>
          <a:r>
            <a:rPr lang="en-US" sz="1000" kern="1200" dirty="0" err="1" smtClean="0"/>
            <a:t>Leypunsky</a:t>
          </a:r>
          <a:r>
            <a:rPr lang="en-US" sz="1000" kern="1200" dirty="0" smtClean="0"/>
            <a:t>” in the capacity of technical support department head.</a:t>
          </a:r>
          <a:endParaRPr lang="ru-RU" sz="1000" kern="1200" dirty="0"/>
        </a:p>
      </dsp:txBody>
      <dsp:txXfrm>
        <a:off x="1770772" y="1124283"/>
        <a:ext cx="6558869" cy="1048438"/>
      </dsp:txXfrm>
    </dsp:sp>
    <dsp:sp modelId="{D6F84548-CD80-4865-BD71-06BBAEF59001}">
      <dsp:nvSpPr>
        <dsp:cNvPr id="0" name=""/>
        <dsp:cNvSpPr/>
      </dsp:nvSpPr>
      <dsp:spPr>
        <a:xfrm>
          <a:off x="546898" y="1229126"/>
          <a:ext cx="781820" cy="838751"/>
        </a:xfrm>
        <a:prstGeom prst="roundRect">
          <a:avLst>
            <a:gd name="adj" fmla="val 10000"/>
          </a:avLst>
        </a:prstGeom>
        <a:blipFill rotWithShape="0">
          <a:blip xmlns:r="http://schemas.openxmlformats.org/officeDocument/2006/relationships" r:embed="rId2"/>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67AF9CE7-9CD5-4CBF-BF2A-871324A998F4}">
      <dsp:nvSpPr>
        <dsp:cNvPr id="0" name=""/>
        <dsp:cNvSpPr/>
      </dsp:nvSpPr>
      <dsp:spPr>
        <a:xfrm>
          <a:off x="0" y="2277565"/>
          <a:ext cx="8329642" cy="1048438"/>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0" tIns="38100" rIns="38100" bIns="38100" numCol="1" spcCol="1270" anchor="ctr" anchorCtr="0">
          <a:noAutofit/>
        </a:bodyPr>
        <a:lstStyle/>
        <a:p>
          <a:pPr lvl="0" algn="l" defTabSz="444500">
            <a:lnSpc>
              <a:spcPct val="90000"/>
            </a:lnSpc>
            <a:spcBef>
              <a:spcPct val="0"/>
            </a:spcBef>
            <a:spcAft>
              <a:spcPct val="35000"/>
            </a:spcAft>
          </a:pPr>
          <a:r>
            <a:rPr lang="en-US" sz="1000" b="1" kern="1200" dirty="0" smtClean="0"/>
            <a:t>Andrei </a:t>
          </a:r>
          <a:r>
            <a:rPr lang="en-US" sz="1000" b="1" kern="1200" dirty="0" err="1" smtClean="0"/>
            <a:t>Rusinkevich</a:t>
          </a:r>
          <a:r>
            <a:rPr lang="en-US" sz="1000" b="1" kern="1200" dirty="0" smtClean="0"/>
            <a:t> </a:t>
          </a:r>
        </a:p>
        <a:p>
          <a:pPr lvl="0" algn="l" defTabSz="444500">
            <a:lnSpc>
              <a:spcPct val="90000"/>
            </a:lnSpc>
            <a:spcBef>
              <a:spcPct val="0"/>
            </a:spcBef>
            <a:spcAft>
              <a:spcPct val="35000"/>
            </a:spcAft>
          </a:pPr>
          <a:r>
            <a:rPr lang="en-US" sz="1000" kern="1200" dirty="0" smtClean="0"/>
            <a:t>- co-</a:t>
          </a:r>
          <a:r>
            <a:rPr lang="en-US" sz="1000" kern="1200" dirty="0" err="1" smtClean="0"/>
            <a:t>ordinator</a:t>
          </a:r>
          <a:r>
            <a:rPr lang="en-US" sz="1000" kern="1200" dirty="0" smtClean="0"/>
            <a:t> in field of science.</a:t>
          </a:r>
        </a:p>
        <a:p>
          <a:pPr lvl="0" algn="l" defTabSz="444500">
            <a:lnSpc>
              <a:spcPct val="90000"/>
            </a:lnSpc>
            <a:spcBef>
              <a:spcPct val="0"/>
            </a:spcBef>
            <a:spcAft>
              <a:spcPct val="35000"/>
            </a:spcAft>
          </a:pPr>
          <a:r>
            <a:rPr lang="en-US" sz="1000" kern="1200" dirty="0" smtClean="0"/>
            <a:t>Andrei graduated Moscow Aviation Institute and work now </a:t>
          </a:r>
          <a:r>
            <a:rPr lang="en-US" sz="1000" b="0" kern="1200" dirty="0" smtClean="0"/>
            <a:t>in National Research Centre "</a:t>
          </a:r>
          <a:r>
            <a:rPr lang="en-US" sz="1000" b="0" kern="1200" dirty="0" err="1" smtClean="0"/>
            <a:t>Kurchatov</a:t>
          </a:r>
          <a:r>
            <a:rPr lang="en-US" sz="1000" b="0" kern="1200" dirty="0" smtClean="0"/>
            <a:t> Institute" by laboratory head.</a:t>
          </a:r>
          <a:endParaRPr lang="ru-RU" sz="1000" b="0" kern="1200" dirty="0"/>
        </a:p>
      </dsp:txBody>
      <dsp:txXfrm>
        <a:off x="1770772" y="2277565"/>
        <a:ext cx="6558869" cy="1048438"/>
      </dsp:txXfrm>
    </dsp:sp>
    <dsp:sp modelId="{08AA8129-41F2-4937-B2C5-ED03628E2031}">
      <dsp:nvSpPr>
        <dsp:cNvPr id="0" name=""/>
        <dsp:cNvSpPr/>
      </dsp:nvSpPr>
      <dsp:spPr>
        <a:xfrm>
          <a:off x="475462" y="2382409"/>
          <a:ext cx="924690" cy="838751"/>
        </a:xfrm>
        <a:prstGeom prst="roundRect">
          <a:avLst>
            <a:gd name="adj" fmla="val 10000"/>
          </a:avLst>
        </a:prstGeom>
        <a:blipFill rotWithShape="0">
          <a:blip xmlns:r="http://schemas.openxmlformats.org/officeDocument/2006/relationships" r:embed="rId3"/>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A2BC2C4-1ECD-4FE8-8FF6-3BB774F1B1DD}">
      <dsp:nvSpPr>
        <dsp:cNvPr id="0" name=""/>
        <dsp:cNvSpPr/>
      </dsp:nvSpPr>
      <dsp:spPr>
        <a:xfrm>
          <a:off x="0" y="0"/>
          <a:ext cx="8286808" cy="1071570"/>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8100" tIns="38100" rIns="38100" bIns="38100" numCol="1" spcCol="1270" anchor="ctr" anchorCtr="0">
          <a:noAutofit/>
        </a:bodyPr>
        <a:lstStyle/>
        <a:p>
          <a:pPr lvl="0" algn="l" defTabSz="444500">
            <a:lnSpc>
              <a:spcPct val="90000"/>
            </a:lnSpc>
            <a:spcBef>
              <a:spcPct val="0"/>
            </a:spcBef>
            <a:spcAft>
              <a:spcPct val="35000"/>
            </a:spcAft>
          </a:pPr>
          <a:r>
            <a:rPr lang="en-US" sz="1000" b="1" kern="1200" dirty="0" smtClean="0"/>
            <a:t>Alexander Zhukov</a:t>
          </a:r>
        </a:p>
        <a:p>
          <a:pPr lvl="0" algn="l" defTabSz="444500">
            <a:lnSpc>
              <a:spcPct val="90000"/>
            </a:lnSpc>
            <a:spcBef>
              <a:spcPct val="0"/>
            </a:spcBef>
            <a:spcAft>
              <a:spcPct val="35000"/>
            </a:spcAft>
          </a:pPr>
          <a:r>
            <a:rPr lang="en-US" sz="1000" kern="1200" dirty="0" smtClean="0"/>
            <a:t>co-</a:t>
          </a:r>
          <a:r>
            <a:rPr lang="en-US" sz="1000" kern="1200" dirty="0" err="1" smtClean="0"/>
            <a:t>ordinator</a:t>
          </a:r>
          <a:r>
            <a:rPr lang="en-US" sz="1000" kern="1200" dirty="0" smtClean="0"/>
            <a:t> in field of international cooperation of NSR YD.</a:t>
          </a:r>
        </a:p>
        <a:p>
          <a:pPr lvl="0" algn="l" defTabSz="444500">
            <a:lnSpc>
              <a:spcPct val="90000"/>
            </a:lnSpc>
            <a:spcBef>
              <a:spcPct val="0"/>
            </a:spcBef>
            <a:spcAft>
              <a:spcPct val="35000"/>
            </a:spcAft>
          </a:pPr>
          <a:r>
            <a:rPr lang="en-US" sz="1000" kern="1200" dirty="0" smtClean="0"/>
            <a:t>Alexander graduated </a:t>
          </a:r>
          <a:r>
            <a:rPr lang="en-US" sz="1000" kern="1200" dirty="0" err="1" smtClean="0"/>
            <a:t>Obninsk</a:t>
          </a:r>
          <a:r>
            <a:rPr lang="en-US" sz="1000" kern="1200" dirty="0" smtClean="0"/>
            <a:t> department of Moscow research nuclear University “</a:t>
          </a:r>
          <a:r>
            <a:rPr lang="en-US" sz="1000" kern="1200" dirty="0" err="1" smtClean="0"/>
            <a:t>Mephy</a:t>
          </a:r>
          <a:r>
            <a:rPr lang="en-US" sz="1000" kern="1200" dirty="0" smtClean="0"/>
            <a:t>”.</a:t>
          </a:r>
        </a:p>
        <a:p>
          <a:pPr lvl="0" algn="l" defTabSz="444500">
            <a:lnSpc>
              <a:spcPct val="90000"/>
            </a:lnSpc>
            <a:spcBef>
              <a:spcPct val="0"/>
            </a:spcBef>
            <a:spcAft>
              <a:spcPct val="35000"/>
            </a:spcAft>
          </a:pPr>
          <a:r>
            <a:rPr lang="en-US" sz="1000" kern="1200" dirty="0" smtClean="0"/>
            <a:t>Works now at Federal State Unitary Enterprise “State Scientific Center of the Russian Federation – Institute for Physics and Power Engineering named after A. I. </a:t>
          </a:r>
          <a:r>
            <a:rPr lang="en-US" sz="1000" kern="1200" dirty="0" err="1" smtClean="0"/>
            <a:t>Leypunsky</a:t>
          </a:r>
          <a:r>
            <a:rPr lang="en-US" sz="1000" kern="1200" dirty="0" smtClean="0"/>
            <a:t>” in the capacity of engineer-operator of fast critical facility.</a:t>
          </a:r>
          <a:endParaRPr lang="ru-RU" sz="1000" kern="1200" dirty="0"/>
        </a:p>
      </dsp:txBody>
      <dsp:txXfrm>
        <a:off x="1764518" y="0"/>
        <a:ext cx="6522289" cy="1071570"/>
      </dsp:txXfrm>
    </dsp:sp>
    <dsp:sp modelId="{6AD58059-F53C-4331-87FE-6F4A27CBD7A8}">
      <dsp:nvSpPr>
        <dsp:cNvPr id="0" name=""/>
        <dsp:cNvSpPr/>
      </dsp:nvSpPr>
      <dsp:spPr>
        <a:xfrm>
          <a:off x="514354" y="107157"/>
          <a:ext cx="842967" cy="857256"/>
        </a:xfrm>
        <a:prstGeom prst="roundRect">
          <a:avLst>
            <a:gd name="adj" fmla="val 10000"/>
          </a:avLst>
        </a:prstGeom>
        <a:blipFill rotWithShape="0">
          <a:blip xmlns:r="http://schemas.openxmlformats.org/officeDocument/2006/relationships" r:embed="rId1"/>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06BB865-7386-46DF-907F-CA3BF31478B1}">
      <dsp:nvSpPr>
        <dsp:cNvPr id="0" name=""/>
        <dsp:cNvSpPr/>
      </dsp:nvSpPr>
      <dsp:spPr>
        <a:xfrm>
          <a:off x="0" y="0"/>
          <a:ext cx="7572428" cy="935134"/>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l" defTabSz="400050">
            <a:lnSpc>
              <a:spcPct val="90000"/>
            </a:lnSpc>
            <a:spcBef>
              <a:spcPct val="0"/>
            </a:spcBef>
            <a:spcAft>
              <a:spcPct val="35000"/>
            </a:spcAft>
          </a:pPr>
          <a:r>
            <a:rPr lang="en-US" sz="900" b="1" kern="1200" dirty="0" err="1" smtClean="0"/>
            <a:t>Eugeniy</a:t>
          </a:r>
          <a:r>
            <a:rPr lang="en-US" sz="900" b="1" kern="1200" dirty="0" smtClean="0"/>
            <a:t> </a:t>
          </a:r>
          <a:r>
            <a:rPr lang="en-US" sz="900" b="1" kern="1200" dirty="0" err="1" smtClean="0"/>
            <a:t>Churkin</a:t>
          </a:r>
          <a:r>
            <a:rPr lang="en-US" sz="900" b="1" kern="1200" dirty="0" smtClean="0"/>
            <a:t> </a:t>
          </a:r>
        </a:p>
        <a:p>
          <a:pPr lvl="0" algn="l" defTabSz="400050">
            <a:lnSpc>
              <a:spcPct val="90000"/>
            </a:lnSpc>
            <a:spcBef>
              <a:spcPct val="0"/>
            </a:spcBef>
            <a:spcAft>
              <a:spcPct val="35000"/>
            </a:spcAft>
          </a:pPr>
          <a:r>
            <a:rPr lang="en-US" sz="900" kern="1200" dirty="0" smtClean="0"/>
            <a:t>co-</a:t>
          </a:r>
          <a:r>
            <a:rPr lang="en-US" sz="900" kern="1200" dirty="0" err="1" smtClean="0"/>
            <a:t>ordinator</a:t>
          </a:r>
          <a:r>
            <a:rPr lang="en-US" sz="900" kern="1200" dirty="0" smtClean="0"/>
            <a:t> with youth organization.</a:t>
          </a:r>
          <a:endParaRPr lang="ru-RU" sz="900" kern="1200" dirty="0" smtClean="0"/>
        </a:p>
        <a:p>
          <a:pPr lvl="0" algn="l" defTabSz="400050">
            <a:lnSpc>
              <a:spcPct val="90000"/>
            </a:lnSpc>
            <a:spcBef>
              <a:spcPct val="0"/>
            </a:spcBef>
            <a:spcAft>
              <a:spcPct val="35000"/>
            </a:spcAft>
          </a:pPr>
          <a:r>
            <a:rPr lang="en-US" sz="900" kern="1200" dirty="0" smtClean="0"/>
            <a:t>President of International association of young nuclear specialists.</a:t>
          </a:r>
          <a:endParaRPr lang="ru-RU" sz="900" kern="1200" dirty="0" smtClean="0"/>
        </a:p>
        <a:p>
          <a:pPr lvl="0" algn="l" defTabSz="400050">
            <a:lnSpc>
              <a:spcPct val="90000"/>
            </a:lnSpc>
            <a:spcBef>
              <a:spcPct val="0"/>
            </a:spcBef>
            <a:spcAft>
              <a:spcPct val="35000"/>
            </a:spcAft>
          </a:pPr>
          <a:r>
            <a:rPr lang="en-US" sz="900" kern="1200" dirty="0" err="1" smtClean="0"/>
            <a:t>Eugeniy</a:t>
          </a:r>
          <a:r>
            <a:rPr lang="en-US" sz="900" kern="1200" dirty="0" smtClean="0"/>
            <a:t> graduated </a:t>
          </a:r>
          <a:r>
            <a:rPr lang="en-US" sz="900" kern="1200" dirty="0" err="1" smtClean="0"/>
            <a:t>Obninsk</a:t>
          </a:r>
          <a:r>
            <a:rPr lang="en-US" sz="900" kern="1200" dirty="0" smtClean="0"/>
            <a:t> department of Moscow research nuclear University “</a:t>
          </a:r>
          <a:r>
            <a:rPr lang="en-US" sz="900" kern="1200" dirty="0" err="1" smtClean="0"/>
            <a:t>Mephy</a:t>
          </a:r>
          <a:r>
            <a:rPr lang="en-US" sz="900" kern="1200" dirty="0" smtClean="0"/>
            <a:t>”.</a:t>
          </a:r>
          <a:endParaRPr lang="ru-RU" sz="900" kern="1200" dirty="0" smtClean="0"/>
        </a:p>
        <a:p>
          <a:pPr lvl="0" algn="l" defTabSz="400050">
            <a:lnSpc>
              <a:spcPct val="90000"/>
            </a:lnSpc>
            <a:spcBef>
              <a:spcPct val="0"/>
            </a:spcBef>
            <a:spcAft>
              <a:spcPct val="35000"/>
            </a:spcAft>
          </a:pPr>
          <a:r>
            <a:rPr lang="en-US" sz="900" kern="1200" dirty="0" err="1" smtClean="0"/>
            <a:t>Eugeniy</a:t>
          </a:r>
          <a:r>
            <a:rPr lang="en-US" sz="900" kern="1200" dirty="0" smtClean="0"/>
            <a:t> is </a:t>
          </a:r>
          <a:r>
            <a:rPr lang="en-US" sz="900" kern="1200" dirty="0" err="1" smtClean="0"/>
            <a:t>Obninsk</a:t>
          </a:r>
          <a:r>
            <a:rPr lang="en-US" sz="900" kern="1200" dirty="0" smtClean="0"/>
            <a:t> department of Moscow research nuclear University “</a:t>
          </a:r>
          <a:r>
            <a:rPr lang="en-US" sz="900" kern="1200" dirty="0" err="1" smtClean="0"/>
            <a:t>Mephy</a:t>
          </a:r>
          <a:r>
            <a:rPr lang="en-US" sz="900" kern="1200" dirty="0" smtClean="0"/>
            <a:t>” head deputy at social-educational work.</a:t>
          </a:r>
          <a:endParaRPr lang="ru-RU" sz="900" kern="1200" dirty="0"/>
        </a:p>
      </dsp:txBody>
      <dsp:txXfrm>
        <a:off x="1607999" y="0"/>
        <a:ext cx="5964428" cy="935134"/>
      </dsp:txXfrm>
    </dsp:sp>
    <dsp:sp modelId="{DD9CDAE8-4C81-491A-8FB4-DA5807E29BBC}">
      <dsp:nvSpPr>
        <dsp:cNvPr id="0" name=""/>
        <dsp:cNvSpPr/>
      </dsp:nvSpPr>
      <dsp:spPr>
        <a:xfrm>
          <a:off x="487067" y="93513"/>
          <a:ext cx="727377" cy="748107"/>
        </a:xfrm>
        <a:prstGeom prst="roundRect">
          <a:avLst>
            <a:gd name="adj" fmla="val 10000"/>
          </a:avLst>
        </a:prstGeom>
        <a:blipFill rotWithShape="0">
          <a:blip xmlns:r="http://schemas.openxmlformats.org/officeDocument/2006/relationships" r:embed="rId1"/>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4F163FA6-BC3F-412B-ADFE-1862507D15C1}">
      <dsp:nvSpPr>
        <dsp:cNvPr id="0" name=""/>
        <dsp:cNvSpPr/>
      </dsp:nvSpPr>
      <dsp:spPr>
        <a:xfrm>
          <a:off x="0" y="1028647"/>
          <a:ext cx="7572428" cy="935134"/>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l" defTabSz="400050">
            <a:lnSpc>
              <a:spcPct val="90000"/>
            </a:lnSpc>
            <a:spcBef>
              <a:spcPct val="0"/>
            </a:spcBef>
            <a:spcAft>
              <a:spcPct val="35000"/>
            </a:spcAft>
          </a:pPr>
          <a:r>
            <a:rPr lang="en-US" sz="900" b="1" kern="1200" dirty="0" err="1" smtClean="0"/>
            <a:t>Eugeniy</a:t>
          </a:r>
          <a:r>
            <a:rPr lang="en-US" sz="900" b="1" kern="1200" dirty="0" smtClean="0"/>
            <a:t> </a:t>
          </a:r>
          <a:r>
            <a:rPr lang="en-US" sz="900" b="1" kern="1200" dirty="0" err="1" smtClean="0"/>
            <a:t>Sidirov</a:t>
          </a:r>
          <a:r>
            <a:rPr lang="en-US" sz="900" b="1" kern="1200" dirty="0" smtClean="0"/>
            <a:t> </a:t>
          </a:r>
        </a:p>
        <a:p>
          <a:pPr lvl="0" algn="l" defTabSz="400050">
            <a:lnSpc>
              <a:spcPct val="90000"/>
            </a:lnSpc>
            <a:spcBef>
              <a:spcPct val="0"/>
            </a:spcBef>
            <a:spcAft>
              <a:spcPct val="35000"/>
            </a:spcAft>
          </a:pPr>
          <a:r>
            <a:rPr lang="en-US" sz="900" kern="1200" dirty="0" smtClean="0"/>
            <a:t>Information Co-</a:t>
          </a:r>
          <a:r>
            <a:rPr lang="en-US" sz="900" kern="1200" dirty="0" err="1" smtClean="0"/>
            <a:t>ordinator</a:t>
          </a:r>
          <a:r>
            <a:rPr lang="en-US" sz="900" kern="1200" dirty="0" smtClean="0"/>
            <a:t> of Russian YGN.</a:t>
          </a:r>
          <a:endParaRPr lang="ru-RU" sz="900" kern="1200" dirty="0" smtClean="0"/>
        </a:p>
        <a:p>
          <a:pPr lvl="0" algn="l" defTabSz="400050">
            <a:lnSpc>
              <a:spcPct val="90000"/>
            </a:lnSpc>
            <a:spcBef>
              <a:spcPct val="0"/>
            </a:spcBef>
            <a:spcAft>
              <a:spcPct val="35000"/>
            </a:spcAft>
          </a:pPr>
          <a:r>
            <a:rPr lang="en-US" sz="900" kern="1200" dirty="0" err="1" smtClean="0"/>
            <a:t>Eugeniy</a:t>
          </a:r>
          <a:r>
            <a:rPr lang="en-US" sz="900" kern="1200" dirty="0" smtClean="0"/>
            <a:t> graduated </a:t>
          </a:r>
          <a:r>
            <a:rPr lang="en-US" sz="900" kern="1200" dirty="0" err="1" smtClean="0"/>
            <a:t>Obninsk</a:t>
          </a:r>
          <a:r>
            <a:rPr lang="en-US" sz="900" kern="1200" dirty="0" smtClean="0"/>
            <a:t> department of Moscow research nuclear University “</a:t>
          </a:r>
          <a:r>
            <a:rPr lang="en-US" sz="900" kern="1200" dirty="0" err="1" smtClean="0"/>
            <a:t>Mephy</a:t>
          </a:r>
          <a:r>
            <a:rPr lang="en-US" sz="900" kern="1200" dirty="0" smtClean="0"/>
            <a:t>”.</a:t>
          </a:r>
          <a:endParaRPr lang="ru-RU" sz="900" kern="1200" dirty="0" smtClean="0"/>
        </a:p>
        <a:p>
          <a:pPr lvl="0" algn="l" defTabSz="400050">
            <a:lnSpc>
              <a:spcPct val="90000"/>
            </a:lnSpc>
            <a:spcBef>
              <a:spcPct val="0"/>
            </a:spcBef>
            <a:spcAft>
              <a:spcPct val="35000"/>
            </a:spcAft>
          </a:pPr>
          <a:r>
            <a:rPr lang="en-US" sz="900" kern="1200" dirty="0" err="1" smtClean="0"/>
            <a:t>Eugeniy</a:t>
          </a:r>
          <a:r>
            <a:rPr lang="en-US" sz="900" kern="1200" dirty="0" smtClean="0"/>
            <a:t> is deputy of informational department head of the Russian trade Union of nuclear energy and industry.</a:t>
          </a:r>
          <a:endParaRPr lang="ru-RU" sz="900" kern="1200" dirty="0"/>
        </a:p>
      </dsp:txBody>
      <dsp:txXfrm>
        <a:off x="1607999" y="1028647"/>
        <a:ext cx="5964428" cy="935134"/>
      </dsp:txXfrm>
    </dsp:sp>
    <dsp:sp modelId="{E534FBA5-E435-4CA7-9724-67164DD359E0}">
      <dsp:nvSpPr>
        <dsp:cNvPr id="0" name=""/>
        <dsp:cNvSpPr/>
      </dsp:nvSpPr>
      <dsp:spPr>
        <a:xfrm>
          <a:off x="487067" y="1122161"/>
          <a:ext cx="727377" cy="748107"/>
        </a:xfrm>
        <a:prstGeom prst="roundRect">
          <a:avLst>
            <a:gd name="adj" fmla="val 10000"/>
          </a:avLst>
        </a:prstGeom>
        <a:blipFill rotWithShape="0">
          <a:blip xmlns:r="http://schemas.openxmlformats.org/officeDocument/2006/relationships" r:embed="rId2"/>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FF617E12-138D-48E8-B335-E917124D4173}">
      <dsp:nvSpPr>
        <dsp:cNvPr id="0" name=""/>
        <dsp:cNvSpPr/>
      </dsp:nvSpPr>
      <dsp:spPr>
        <a:xfrm>
          <a:off x="0" y="2057295"/>
          <a:ext cx="7572428" cy="935134"/>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l" defTabSz="400050">
            <a:lnSpc>
              <a:spcPct val="90000"/>
            </a:lnSpc>
            <a:spcBef>
              <a:spcPct val="0"/>
            </a:spcBef>
            <a:spcAft>
              <a:spcPct val="35000"/>
            </a:spcAft>
          </a:pPr>
          <a:r>
            <a:rPr lang="en-US" sz="900" kern="1200" dirty="0" err="1" smtClean="0"/>
            <a:t>Viktoriia</a:t>
          </a:r>
          <a:r>
            <a:rPr lang="en-US" sz="900" kern="1200" dirty="0" smtClean="0"/>
            <a:t> </a:t>
          </a:r>
          <a:r>
            <a:rPr lang="en-US" sz="900" kern="1200" dirty="0" err="1" smtClean="0"/>
            <a:t>Klimova</a:t>
          </a:r>
          <a:r>
            <a:rPr lang="en-US" sz="900" kern="1200" dirty="0" smtClean="0"/>
            <a:t> </a:t>
          </a:r>
        </a:p>
        <a:p>
          <a:pPr lvl="0" algn="l" defTabSz="400050">
            <a:lnSpc>
              <a:spcPct val="90000"/>
            </a:lnSpc>
            <a:spcBef>
              <a:spcPct val="0"/>
            </a:spcBef>
            <a:spcAft>
              <a:spcPct val="35000"/>
            </a:spcAft>
          </a:pPr>
          <a:r>
            <a:rPr lang="en-US" sz="900" kern="1200" dirty="0" smtClean="0"/>
            <a:t>Leader of Ural organization committee.</a:t>
          </a:r>
          <a:endParaRPr lang="ru-RU" sz="900" kern="1200" dirty="0" smtClean="0"/>
        </a:p>
        <a:p>
          <a:pPr lvl="0" algn="l" defTabSz="400050">
            <a:lnSpc>
              <a:spcPct val="90000"/>
            </a:lnSpc>
            <a:spcBef>
              <a:spcPct val="0"/>
            </a:spcBef>
            <a:spcAft>
              <a:spcPct val="35000"/>
            </a:spcAft>
          </a:pPr>
          <a:r>
            <a:rPr lang="en-US" sz="900" kern="1200" dirty="0" err="1" smtClean="0"/>
            <a:t>Viktoria</a:t>
          </a:r>
          <a:r>
            <a:rPr lang="en-US" sz="900" kern="1200" dirty="0" smtClean="0"/>
            <a:t> graduated Ural state technical university.</a:t>
          </a:r>
          <a:endParaRPr lang="ru-RU" sz="900" kern="1200" dirty="0" smtClean="0"/>
        </a:p>
        <a:p>
          <a:pPr lvl="0" algn="l" defTabSz="400050">
            <a:lnSpc>
              <a:spcPct val="90000"/>
            </a:lnSpc>
            <a:spcBef>
              <a:spcPct val="0"/>
            </a:spcBef>
            <a:spcAft>
              <a:spcPct val="35000"/>
            </a:spcAft>
          </a:pPr>
          <a:r>
            <a:rPr lang="en-US" sz="900" kern="1200" dirty="0" smtClean="0"/>
            <a:t>Works now in </a:t>
          </a:r>
          <a:r>
            <a:rPr lang="en-US" sz="900" kern="1200" dirty="0" err="1" smtClean="0"/>
            <a:t>UrFU</a:t>
          </a:r>
          <a:r>
            <a:rPr lang="en-US" sz="900" kern="1200" dirty="0" smtClean="0"/>
            <a:t> at Department of Nuclear Power Plants and </a:t>
          </a:r>
          <a:r>
            <a:rPr lang="en-US" sz="900" kern="1200" dirty="0" err="1" smtClean="0"/>
            <a:t>Renewables</a:t>
          </a:r>
          <a:r>
            <a:rPr lang="en-US" sz="900" kern="1200" dirty="0" smtClean="0"/>
            <a:t> Responsibilities by senior lecturer at courses: Informatics, Numerical simulation of physical processes.</a:t>
          </a:r>
          <a:endParaRPr lang="ru-RU" sz="900" kern="1200" dirty="0"/>
        </a:p>
      </dsp:txBody>
      <dsp:txXfrm>
        <a:off x="1607999" y="2057295"/>
        <a:ext cx="5964428" cy="935134"/>
      </dsp:txXfrm>
    </dsp:sp>
    <dsp:sp modelId="{AA7C447F-A595-4B3F-952D-384DD4AF6E63}">
      <dsp:nvSpPr>
        <dsp:cNvPr id="0" name=""/>
        <dsp:cNvSpPr/>
      </dsp:nvSpPr>
      <dsp:spPr>
        <a:xfrm>
          <a:off x="500069" y="2150809"/>
          <a:ext cx="701373" cy="748107"/>
        </a:xfrm>
        <a:prstGeom prst="roundRect">
          <a:avLst>
            <a:gd name="adj" fmla="val 10000"/>
          </a:avLst>
        </a:prstGeom>
        <a:blipFill rotWithShape="0">
          <a:blip xmlns:r="http://schemas.openxmlformats.org/officeDocument/2006/relationships" r:embed="rId3"/>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F1ABF2A-9B67-443C-961D-1006EBB8E659}">
      <dsp:nvSpPr>
        <dsp:cNvPr id="0" name=""/>
        <dsp:cNvSpPr/>
      </dsp:nvSpPr>
      <dsp:spPr>
        <a:xfrm>
          <a:off x="0" y="0"/>
          <a:ext cx="7572428" cy="868161"/>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l" defTabSz="400050">
            <a:lnSpc>
              <a:spcPct val="90000"/>
            </a:lnSpc>
            <a:spcBef>
              <a:spcPct val="0"/>
            </a:spcBef>
            <a:spcAft>
              <a:spcPct val="35000"/>
            </a:spcAft>
          </a:pPr>
          <a:r>
            <a:rPr lang="en-US" sz="900" b="1" kern="1200" dirty="0" err="1" smtClean="0"/>
            <a:t>Egor</a:t>
          </a:r>
          <a:r>
            <a:rPr lang="en-US" sz="900" b="1" kern="1200" dirty="0" smtClean="0"/>
            <a:t> </a:t>
          </a:r>
          <a:r>
            <a:rPr lang="en-US" sz="900" b="1" kern="1200" dirty="0" err="1" smtClean="0"/>
            <a:t>Oreshkin</a:t>
          </a:r>
          <a:r>
            <a:rPr lang="en-US" sz="900" b="1" kern="1200" dirty="0" smtClean="0"/>
            <a:t> </a:t>
          </a:r>
        </a:p>
        <a:p>
          <a:pPr lvl="0" algn="l" defTabSz="400050">
            <a:lnSpc>
              <a:spcPct val="90000"/>
            </a:lnSpc>
            <a:spcBef>
              <a:spcPct val="0"/>
            </a:spcBef>
            <a:spcAft>
              <a:spcPct val="35000"/>
            </a:spcAft>
          </a:pPr>
          <a:r>
            <a:rPr lang="en-US" sz="900" kern="1200" dirty="0" smtClean="0"/>
            <a:t>Co-</a:t>
          </a:r>
          <a:r>
            <a:rPr lang="en-US" sz="900" kern="1200" dirty="0" err="1" smtClean="0"/>
            <a:t>ordinator</a:t>
          </a:r>
          <a:r>
            <a:rPr lang="en-US" sz="900" kern="1200" dirty="0" smtClean="0"/>
            <a:t> in field of nuclear industry.</a:t>
          </a:r>
          <a:endParaRPr lang="ru-RU" sz="900" kern="1200" dirty="0" smtClean="0"/>
        </a:p>
        <a:p>
          <a:pPr lvl="0" algn="l" defTabSz="400050">
            <a:lnSpc>
              <a:spcPct val="90000"/>
            </a:lnSpc>
            <a:spcBef>
              <a:spcPct val="0"/>
            </a:spcBef>
            <a:spcAft>
              <a:spcPct val="35000"/>
            </a:spcAft>
          </a:pPr>
          <a:r>
            <a:rPr lang="en-US" sz="900" kern="1200" dirty="0" err="1" smtClean="0"/>
            <a:t>Egor</a:t>
          </a:r>
          <a:r>
            <a:rPr lang="en-US" sz="900" kern="1200" dirty="0" smtClean="0"/>
            <a:t> graduated Tomsk polytechnic University.</a:t>
          </a:r>
          <a:endParaRPr lang="ru-RU" sz="900" kern="1200" dirty="0" smtClean="0"/>
        </a:p>
        <a:p>
          <a:pPr lvl="0" algn="l" defTabSz="400050">
            <a:lnSpc>
              <a:spcPct val="90000"/>
            </a:lnSpc>
            <a:spcBef>
              <a:spcPct val="0"/>
            </a:spcBef>
            <a:spcAft>
              <a:spcPct val="35000"/>
            </a:spcAft>
          </a:pPr>
          <a:r>
            <a:rPr lang="en-US" sz="900" kern="1200" dirty="0" err="1" smtClean="0"/>
            <a:t>Egor</a:t>
          </a:r>
          <a:r>
            <a:rPr lang="en-US" sz="900" kern="1200" dirty="0" smtClean="0"/>
            <a:t> is engineer in State </a:t>
          </a:r>
          <a:r>
            <a:rPr lang="en-US" sz="900" kern="1200" dirty="0" err="1" smtClean="0"/>
            <a:t>Engeneering</a:t>
          </a:r>
          <a:r>
            <a:rPr lang="en-US" sz="900" kern="1200" dirty="0" smtClean="0"/>
            <a:t> Center of the Russian Federation which are placed in </a:t>
          </a:r>
          <a:r>
            <a:rPr lang="en-US" sz="900" kern="1200" dirty="0" err="1" smtClean="0"/>
            <a:t>Zheleznogorsk</a:t>
          </a:r>
          <a:r>
            <a:rPr lang="en-US" sz="900" kern="1200" dirty="0" smtClean="0"/>
            <a:t>.</a:t>
          </a:r>
          <a:endParaRPr lang="ru-RU" sz="900" kern="1200" dirty="0"/>
        </a:p>
      </dsp:txBody>
      <dsp:txXfrm>
        <a:off x="1601301" y="0"/>
        <a:ext cx="5971126" cy="868161"/>
      </dsp:txXfrm>
    </dsp:sp>
    <dsp:sp modelId="{5C1B6389-0844-41C6-8EB9-457214D46141}">
      <dsp:nvSpPr>
        <dsp:cNvPr id="0" name=""/>
        <dsp:cNvSpPr/>
      </dsp:nvSpPr>
      <dsp:spPr>
        <a:xfrm>
          <a:off x="473668" y="86816"/>
          <a:ext cx="740780" cy="694529"/>
        </a:xfrm>
        <a:prstGeom prst="roundRect">
          <a:avLst>
            <a:gd name="adj" fmla="val 10000"/>
          </a:avLst>
        </a:prstGeom>
        <a:blipFill rotWithShape="0">
          <a:blip xmlns:r="http://schemas.openxmlformats.org/officeDocument/2006/relationships" r:embed="rId1"/>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0ED045A7-6B9B-4A51-865F-BC5FA0FDB868}">
      <dsp:nvSpPr>
        <dsp:cNvPr id="0" name=""/>
        <dsp:cNvSpPr/>
      </dsp:nvSpPr>
      <dsp:spPr>
        <a:xfrm>
          <a:off x="0" y="954977"/>
          <a:ext cx="7572428" cy="868161"/>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l" defTabSz="400050">
            <a:lnSpc>
              <a:spcPct val="90000"/>
            </a:lnSpc>
            <a:spcBef>
              <a:spcPct val="0"/>
            </a:spcBef>
            <a:spcAft>
              <a:spcPct val="35000"/>
            </a:spcAft>
          </a:pPr>
          <a:r>
            <a:rPr lang="en-US" sz="900" b="1" kern="1200" dirty="0" smtClean="0"/>
            <a:t>Alexei </a:t>
          </a:r>
          <a:r>
            <a:rPr lang="en-US" sz="900" b="1" kern="1200" dirty="0" err="1" smtClean="0"/>
            <a:t>Bochkarev</a:t>
          </a:r>
          <a:r>
            <a:rPr lang="en-US" sz="900" b="1" kern="1200" dirty="0" smtClean="0"/>
            <a:t> </a:t>
          </a:r>
        </a:p>
        <a:p>
          <a:pPr lvl="0" algn="l" defTabSz="400050">
            <a:lnSpc>
              <a:spcPct val="90000"/>
            </a:lnSpc>
            <a:spcBef>
              <a:spcPct val="0"/>
            </a:spcBef>
            <a:spcAft>
              <a:spcPct val="35000"/>
            </a:spcAft>
          </a:pPr>
          <a:r>
            <a:rPr lang="en-US" sz="900" kern="1200" dirty="0" smtClean="0"/>
            <a:t>Co-</a:t>
          </a:r>
          <a:r>
            <a:rPr lang="en-US" sz="900" kern="1200" dirty="0" err="1" smtClean="0"/>
            <a:t>ordinator</a:t>
          </a:r>
          <a:r>
            <a:rPr lang="en-US" sz="900" kern="1200" dirty="0" smtClean="0"/>
            <a:t> in field of education (including students).</a:t>
          </a:r>
          <a:endParaRPr lang="ru-RU" sz="900" kern="1200" dirty="0" smtClean="0"/>
        </a:p>
        <a:p>
          <a:pPr lvl="0" algn="l" defTabSz="400050">
            <a:lnSpc>
              <a:spcPct val="90000"/>
            </a:lnSpc>
            <a:spcBef>
              <a:spcPct val="0"/>
            </a:spcBef>
            <a:spcAft>
              <a:spcPct val="35000"/>
            </a:spcAft>
          </a:pPr>
          <a:r>
            <a:rPr lang="en-US" sz="900" kern="1200" dirty="0" smtClean="0"/>
            <a:t>Alexei graduated Moscow research nuclear University “</a:t>
          </a:r>
          <a:r>
            <a:rPr lang="en-US" sz="900" kern="1200" dirty="0" err="1" smtClean="0"/>
            <a:t>Mephy</a:t>
          </a:r>
          <a:r>
            <a:rPr lang="en-US" sz="900" kern="1200" dirty="0" smtClean="0"/>
            <a:t>” and work now in </a:t>
          </a:r>
          <a:r>
            <a:rPr lang="en-US" sz="900" b="0" kern="1200" dirty="0" err="1" smtClean="0"/>
            <a:t>Mephy</a:t>
          </a:r>
          <a:r>
            <a:rPr lang="en-US" sz="900" b="0" kern="1200" dirty="0" smtClean="0"/>
            <a:t>   by researcher.</a:t>
          </a:r>
          <a:endParaRPr lang="ru-RU" sz="900" b="0" kern="1200" dirty="0"/>
        </a:p>
      </dsp:txBody>
      <dsp:txXfrm>
        <a:off x="1601301" y="954977"/>
        <a:ext cx="5971126" cy="868161"/>
      </dsp:txXfrm>
    </dsp:sp>
    <dsp:sp modelId="{9FC75BF9-747C-430A-BAF5-025BBE48C0B5}">
      <dsp:nvSpPr>
        <dsp:cNvPr id="0" name=""/>
        <dsp:cNvSpPr/>
      </dsp:nvSpPr>
      <dsp:spPr>
        <a:xfrm>
          <a:off x="473668" y="1041793"/>
          <a:ext cx="740780" cy="694529"/>
        </a:xfrm>
        <a:prstGeom prst="roundRect">
          <a:avLst>
            <a:gd name="adj" fmla="val 10000"/>
          </a:avLst>
        </a:prstGeom>
        <a:blipFill rotWithShape="0">
          <a:blip xmlns:r="http://schemas.openxmlformats.org/officeDocument/2006/relationships" r:embed="rId2"/>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63F29138-F84E-45E2-99BB-CE9972F8FC00}">
      <dsp:nvSpPr>
        <dsp:cNvPr id="0" name=""/>
        <dsp:cNvSpPr/>
      </dsp:nvSpPr>
      <dsp:spPr>
        <a:xfrm>
          <a:off x="0" y="1909954"/>
          <a:ext cx="7572428" cy="868161"/>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l" defTabSz="400050">
            <a:lnSpc>
              <a:spcPct val="90000"/>
            </a:lnSpc>
            <a:spcBef>
              <a:spcPct val="0"/>
            </a:spcBef>
            <a:spcAft>
              <a:spcPct val="35000"/>
            </a:spcAft>
          </a:pPr>
          <a:r>
            <a:rPr lang="en-US" sz="900" b="1" kern="1200" dirty="0" err="1" smtClean="0"/>
            <a:t>Michail</a:t>
          </a:r>
          <a:r>
            <a:rPr lang="en-US" sz="900" b="1" kern="1200" dirty="0" smtClean="0"/>
            <a:t> </a:t>
          </a:r>
          <a:r>
            <a:rPr lang="en-US" sz="900" b="1" kern="1200" dirty="0" err="1" smtClean="0"/>
            <a:t>Berba</a:t>
          </a:r>
          <a:r>
            <a:rPr lang="en-US" sz="900" b="1" kern="1200" dirty="0" smtClean="0"/>
            <a:t> </a:t>
          </a:r>
        </a:p>
        <a:p>
          <a:pPr lvl="0" algn="l" defTabSz="400050">
            <a:lnSpc>
              <a:spcPct val="90000"/>
            </a:lnSpc>
            <a:spcBef>
              <a:spcPct val="0"/>
            </a:spcBef>
            <a:spcAft>
              <a:spcPct val="35000"/>
            </a:spcAft>
          </a:pPr>
          <a:r>
            <a:rPr lang="en-US" sz="900" kern="1200" dirty="0" smtClean="0"/>
            <a:t>- co-</a:t>
          </a:r>
          <a:r>
            <a:rPr lang="en-US" sz="900" kern="1200" dirty="0" err="1" smtClean="0"/>
            <a:t>ordinator</a:t>
          </a:r>
          <a:r>
            <a:rPr lang="en-US" sz="900" kern="1200" dirty="0" smtClean="0"/>
            <a:t> in field of science.</a:t>
          </a:r>
        </a:p>
        <a:p>
          <a:pPr lvl="0" algn="l" defTabSz="400050">
            <a:lnSpc>
              <a:spcPct val="90000"/>
            </a:lnSpc>
            <a:spcBef>
              <a:spcPct val="0"/>
            </a:spcBef>
            <a:spcAft>
              <a:spcPct val="35000"/>
            </a:spcAft>
          </a:pPr>
          <a:r>
            <a:rPr lang="en-US" sz="900" kern="1200" dirty="0" smtClean="0"/>
            <a:t>- Co-</a:t>
          </a:r>
          <a:r>
            <a:rPr lang="en-US" sz="900" kern="1200" dirty="0" err="1" smtClean="0"/>
            <a:t>ordinator</a:t>
          </a:r>
          <a:r>
            <a:rPr lang="en-US" sz="900" kern="1200" dirty="0" smtClean="0"/>
            <a:t> with former active of Russian YGN. </a:t>
          </a:r>
          <a:endParaRPr lang="ru-RU" sz="900" kern="1200" dirty="0" smtClean="0"/>
        </a:p>
        <a:p>
          <a:pPr lvl="0" algn="l" defTabSz="400050">
            <a:lnSpc>
              <a:spcPct val="90000"/>
            </a:lnSpc>
            <a:spcBef>
              <a:spcPct val="0"/>
            </a:spcBef>
            <a:spcAft>
              <a:spcPct val="35000"/>
            </a:spcAft>
          </a:pPr>
          <a:r>
            <a:rPr lang="en-US" sz="900" kern="1200" dirty="0" err="1" smtClean="0"/>
            <a:t>Michail</a:t>
          </a:r>
          <a:r>
            <a:rPr lang="en-US" sz="900" kern="1200" dirty="0" smtClean="0"/>
            <a:t> graduated Irkutsk State Linguistic University and work now at The Joint Stock Company “Production Association “Electrochemical Plant” by specialist at department  of public relations</a:t>
          </a:r>
          <a:endParaRPr lang="ru-RU" sz="900" kern="1200" dirty="0"/>
        </a:p>
      </dsp:txBody>
      <dsp:txXfrm>
        <a:off x="1601301" y="1909954"/>
        <a:ext cx="5971126" cy="868161"/>
      </dsp:txXfrm>
    </dsp:sp>
    <dsp:sp modelId="{328566C7-E2F9-44C8-BCC7-A1626C0542BB}">
      <dsp:nvSpPr>
        <dsp:cNvPr id="0" name=""/>
        <dsp:cNvSpPr/>
      </dsp:nvSpPr>
      <dsp:spPr>
        <a:xfrm>
          <a:off x="473668" y="1996770"/>
          <a:ext cx="740780" cy="694529"/>
        </a:xfrm>
        <a:prstGeom prst="roundRect">
          <a:avLst>
            <a:gd name="adj" fmla="val 10000"/>
          </a:avLst>
        </a:prstGeom>
        <a:blipFill rotWithShape="0">
          <a:blip xmlns:r="http://schemas.openxmlformats.org/officeDocument/2006/relationships" r:embed="rId3"/>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21.06.2014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21.06.2014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21.06.2014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21.06.2014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21.06.2014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21.06.2014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21.06.2014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21.06.2014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richmondhotel.ru/" TargetMode="External"/><Relationship Id="rId2" Type="http://schemas.openxmlformats.org/officeDocument/2006/relationships/hyperlink" Target="http://www.hotel-okt.ru/" TargetMode="External"/><Relationship Id="rId1" Type="http://schemas.openxmlformats.org/officeDocument/2006/relationships/slideLayout" Target="../slideLayouts/slideLayout2.xml"/><Relationship Id="rId5" Type="http://schemas.openxmlformats.org/officeDocument/2006/relationships/hyperlink" Target="http://www.booking.com/" TargetMode="External"/><Relationship Id="rId4" Type="http://schemas.openxmlformats.org/officeDocument/2006/relationships/hyperlink" Target="http://www.ekb-vesta.narod.ru/"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8" Type="http://schemas.openxmlformats.org/officeDocument/2006/relationships/hyperlink" Target="http://en.wikipedia.org/wiki/Sverdlovsk_Oblast" TargetMode="External"/><Relationship Id="rId13" Type="http://schemas.openxmlformats.org/officeDocument/2006/relationships/hyperlink" Target="http://en.wikipedia.org/wiki/Peter_the_Great" TargetMode="External"/><Relationship Id="rId3" Type="http://schemas.openxmlformats.org/officeDocument/2006/relationships/image" Target="../media/image14.png"/><Relationship Id="rId7" Type="http://schemas.openxmlformats.org/officeDocument/2006/relationships/hyperlink" Target="http://en.wikipedia.org/wiki/Administrative_center" TargetMode="External"/><Relationship Id="rId12" Type="http://schemas.openxmlformats.org/officeDocument/2006/relationships/hyperlink" Target="http://en.wikipedia.org/wiki/Tsar" TargetMode="External"/><Relationship Id="rId2" Type="http://schemas.openxmlformats.org/officeDocument/2006/relationships/image" Target="../media/image13.png"/><Relationship Id="rId16"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hyperlink" Target="http://en.wikipedia.org/wiki/Russia" TargetMode="External"/><Relationship Id="rId11" Type="http://schemas.openxmlformats.org/officeDocument/2006/relationships/hyperlink" Target="http://en.wikipedia.org/wiki/Asia" TargetMode="External"/><Relationship Id="rId5" Type="http://schemas.openxmlformats.org/officeDocument/2006/relationships/hyperlink" Target="http://en.wikipedia.org/wiki/Types_of_inhabited_localities_in_Russia" TargetMode="External"/><Relationship Id="rId15" Type="http://schemas.openxmlformats.org/officeDocument/2006/relationships/image" Target="../media/image15.jpeg"/><Relationship Id="rId10" Type="http://schemas.openxmlformats.org/officeDocument/2006/relationships/hyperlink" Target="http://en.wikipedia.org/wiki/Europe" TargetMode="External"/><Relationship Id="rId4" Type="http://schemas.openxmlformats.org/officeDocument/2006/relationships/hyperlink" Target="http://en.wikipedia.org/wiki/List_of_cities_and_towns_in_Russia_by_population" TargetMode="External"/><Relationship Id="rId9" Type="http://schemas.openxmlformats.org/officeDocument/2006/relationships/hyperlink" Target="http://en.wikipedia.org/wiki/Eurasia" TargetMode="External"/><Relationship Id="rId14" Type="http://schemas.openxmlformats.org/officeDocument/2006/relationships/hyperlink" Target="http://en.wikipedia.org/wiki/Catherine_I_of_Russia"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hyperlink" Target="http://www.ekaterinburgexpo.ru/default.aspx?did=13" TargetMode="External"/><Relationship Id="rId2" Type="http://schemas.openxmlformats.org/officeDocument/2006/relationships/image" Target="../media/image2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Рисунок 2" descr="лого МОЯОР.JPG"/>
          <p:cNvPicPr>
            <a:picLocks noChangeAspect="1" noChangeArrowheads="1"/>
          </p:cNvPicPr>
          <p:nvPr/>
        </p:nvPicPr>
        <p:blipFill>
          <a:blip r:embed="rId2" cstate="print"/>
          <a:srcRect/>
          <a:stretch>
            <a:fillRect/>
          </a:stretch>
        </p:blipFill>
        <p:spPr bwMode="auto">
          <a:xfrm>
            <a:off x="357158" y="3143248"/>
            <a:ext cx="3230562" cy="2041525"/>
          </a:xfrm>
          <a:prstGeom prst="rect">
            <a:avLst/>
          </a:prstGeom>
          <a:noFill/>
          <a:ln w="9525">
            <a:noFill/>
            <a:miter lim="800000"/>
            <a:headEnd/>
            <a:tailEnd/>
          </a:ln>
        </p:spPr>
      </p:pic>
      <p:pic>
        <p:nvPicPr>
          <p:cNvPr id="1026" name="Рисунок 1" descr="anywalls.com-6321."/>
          <p:cNvPicPr>
            <a:picLocks noChangeAspect="1" noChangeArrowheads="1"/>
          </p:cNvPicPr>
          <p:nvPr/>
        </p:nvPicPr>
        <p:blipFill>
          <a:blip r:embed="rId3" cstate="print"/>
          <a:srcRect/>
          <a:stretch>
            <a:fillRect/>
          </a:stretch>
        </p:blipFill>
        <p:spPr bwMode="auto">
          <a:xfrm>
            <a:off x="0" y="0"/>
            <a:ext cx="9144000" cy="3071810"/>
          </a:xfrm>
          <a:prstGeom prst="rect">
            <a:avLst/>
          </a:prstGeom>
          <a:noFill/>
          <a:ln w="9525">
            <a:noFill/>
            <a:miter lim="800000"/>
            <a:headEnd/>
            <a:tailEnd/>
          </a:ln>
        </p:spPr>
      </p:pic>
      <p:sp>
        <p:nvSpPr>
          <p:cNvPr id="3" name="TextBox 2"/>
          <p:cNvSpPr txBox="1"/>
          <p:nvPr/>
        </p:nvSpPr>
        <p:spPr>
          <a:xfrm>
            <a:off x="2143108" y="5143512"/>
            <a:ext cx="5207131" cy="1200329"/>
          </a:xfrm>
          <a:prstGeom prst="rect">
            <a:avLst/>
          </a:prstGeom>
          <a:noFill/>
        </p:spPr>
        <p:txBody>
          <a:bodyPr wrap="none" rtlCol="0">
            <a:spAutoFit/>
          </a:bodyPr>
          <a:lstStyle/>
          <a:p>
            <a:r>
              <a:rPr lang="en-US" b="1" dirty="0" smtClean="0"/>
              <a:t>INTERNATIONAL YOUTH NUCLEAR CONGRESS – 2016</a:t>
            </a:r>
          </a:p>
          <a:p>
            <a:endParaRPr lang="en-US" b="1" dirty="0" smtClean="0"/>
          </a:p>
          <a:p>
            <a:pPr algn="ctr"/>
            <a:r>
              <a:rPr lang="en-US" dirty="0" smtClean="0"/>
              <a:t>September 19-24, </a:t>
            </a:r>
            <a:r>
              <a:rPr lang="en-US" dirty="0" err="1" smtClean="0"/>
              <a:t>Ekaterinburg</a:t>
            </a:r>
            <a:r>
              <a:rPr lang="en-US" dirty="0" smtClean="0"/>
              <a:t>, Russia</a:t>
            </a:r>
            <a:endParaRPr lang="ru-RU" dirty="0" smtClean="0"/>
          </a:p>
          <a:p>
            <a:endParaRPr lang="ru-RU" dirty="0"/>
          </a:p>
        </p:txBody>
      </p:sp>
      <p:pic>
        <p:nvPicPr>
          <p:cNvPr id="5" name="Рисунок 4" descr="____.JPG"/>
          <p:cNvPicPr/>
          <p:nvPr/>
        </p:nvPicPr>
        <p:blipFill>
          <a:blip r:embed="rId4" cstate="print"/>
          <a:stretch>
            <a:fillRect/>
          </a:stretch>
        </p:blipFill>
        <p:spPr>
          <a:xfrm>
            <a:off x="6215074" y="3071810"/>
            <a:ext cx="2609850" cy="201168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dirty="0" smtClean="0"/>
              <a:t>Travel</a:t>
            </a:r>
            <a:endParaRPr lang="ru-RU" dirty="0"/>
          </a:p>
        </p:txBody>
      </p:sp>
      <p:sp>
        <p:nvSpPr>
          <p:cNvPr id="3" name="Содержимое 2"/>
          <p:cNvSpPr>
            <a:spLocks noGrp="1"/>
          </p:cNvSpPr>
          <p:nvPr>
            <p:ph idx="1"/>
          </p:nvPr>
        </p:nvSpPr>
        <p:spPr/>
        <p:txBody>
          <a:bodyPr/>
          <a:lstStyle/>
          <a:p>
            <a:endParaRPr lang="ru-RU"/>
          </a:p>
        </p:txBody>
      </p:sp>
      <p:pic>
        <p:nvPicPr>
          <p:cNvPr id="4" name="Рисунок 3" descr="1200-upload-blog-3e8-e.jpg"/>
          <p:cNvPicPr/>
          <p:nvPr/>
        </p:nvPicPr>
        <p:blipFill>
          <a:blip r:embed="rId2" cstate="print"/>
          <a:srcRect/>
          <a:stretch>
            <a:fillRect/>
          </a:stretch>
        </p:blipFill>
        <p:spPr bwMode="auto">
          <a:xfrm>
            <a:off x="428596" y="1571612"/>
            <a:ext cx="3571900" cy="2286016"/>
          </a:xfrm>
          <a:prstGeom prst="rect">
            <a:avLst/>
          </a:prstGeom>
          <a:noFill/>
          <a:ln w="9525">
            <a:noFill/>
            <a:miter lim="800000"/>
            <a:headEnd/>
            <a:tailEnd/>
          </a:ln>
        </p:spPr>
      </p:pic>
      <p:sp>
        <p:nvSpPr>
          <p:cNvPr id="5" name="TextBox 4"/>
          <p:cNvSpPr txBox="1"/>
          <p:nvPr/>
        </p:nvSpPr>
        <p:spPr>
          <a:xfrm>
            <a:off x="4143372" y="1643050"/>
            <a:ext cx="4143403" cy="1477328"/>
          </a:xfrm>
          <a:prstGeom prst="rect">
            <a:avLst/>
          </a:prstGeom>
          <a:noFill/>
        </p:spPr>
        <p:txBody>
          <a:bodyPr wrap="square" rtlCol="0">
            <a:spAutoFit/>
          </a:bodyPr>
          <a:lstStyle/>
          <a:p>
            <a:r>
              <a:rPr lang="en-US" dirty="0" err="1" smtClean="0"/>
              <a:t>Ekaterinburg</a:t>
            </a:r>
            <a:r>
              <a:rPr lang="en-US" dirty="0" smtClean="0"/>
              <a:t> </a:t>
            </a:r>
            <a:r>
              <a:rPr lang="en-US" dirty="0" err="1" smtClean="0"/>
              <a:t>Koltsovo</a:t>
            </a:r>
            <a:r>
              <a:rPr lang="en-US" dirty="0" smtClean="0"/>
              <a:t> International Airport is Russia’s largest regional airport. Over 30 Russian and foreign airlines connect </a:t>
            </a:r>
            <a:r>
              <a:rPr lang="en-US" dirty="0" err="1" smtClean="0"/>
              <a:t>Ekaterinburg</a:t>
            </a:r>
            <a:r>
              <a:rPr lang="en-US" dirty="0" smtClean="0"/>
              <a:t> with more than 80 cities of the world</a:t>
            </a:r>
            <a:endParaRPr lang="ru-RU" dirty="0"/>
          </a:p>
        </p:txBody>
      </p:sp>
      <p:sp>
        <p:nvSpPr>
          <p:cNvPr id="6" name="TextBox 5"/>
          <p:cNvSpPr txBox="1"/>
          <p:nvPr/>
        </p:nvSpPr>
        <p:spPr>
          <a:xfrm>
            <a:off x="714348" y="4286256"/>
            <a:ext cx="7526676" cy="1754326"/>
          </a:xfrm>
          <a:prstGeom prst="rect">
            <a:avLst/>
          </a:prstGeom>
          <a:noFill/>
        </p:spPr>
        <p:txBody>
          <a:bodyPr wrap="none" rtlCol="0">
            <a:spAutoFit/>
          </a:bodyPr>
          <a:lstStyle/>
          <a:p>
            <a:r>
              <a:rPr lang="en-US" dirty="0" smtClean="0"/>
              <a:t>There are near 20 flights from Moscow each day. Ticket coast is near 100 euro.</a:t>
            </a:r>
            <a:endParaRPr lang="ru-RU" dirty="0" smtClean="0"/>
          </a:p>
          <a:p>
            <a:r>
              <a:rPr lang="en-US" dirty="0" smtClean="0"/>
              <a:t>For transfer from </a:t>
            </a:r>
            <a:r>
              <a:rPr lang="en-US" dirty="0" err="1" smtClean="0"/>
              <a:t>Koltsovo</a:t>
            </a:r>
            <a:r>
              <a:rPr lang="en-US" dirty="0" smtClean="0"/>
              <a:t> International Airport to </a:t>
            </a:r>
            <a:r>
              <a:rPr lang="en-US" dirty="0" err="1" smtClean="0"/>
              <a:t>Ekaterinburg</a:t>
            </a:r>
            <a:r>
              <a:rPr lang="en-US" dirty="0" smtClean="0"/>
              <a:t> you could:</a:t>
            </a:r>
            <a:endParaRPr lang="ru-RU" dirty="0" smtClean="0"/>
          </a:p>
          <a:p>
            <a:pPr lvl="0">
              <a:buFont typeface="Wingdings" pitchFamily="2" charset="2"/>
              <a:buChar char="ü"/>
            </a:pPr>
            <a:r>
              <a:rPr lang="en-US" dirty="0" smtClean="0"/>
              <a:t>Bus shuttle (approximately 30 min for travel),</a:t>
            </a:r>
            <a:endParaRPr lang="ru-RU" dirty="0" smtClean="0"/>
          </a:p>
          <a:p>
            <a:pPr lvl="0">
              <a:buFont typeface="Wingdings" pitchFamily="2" charset="2"/>
              <a:buChar char="ü"/>
            </a:pPr>
            <a:r>
              <a:rPr lang="en-US" dirty="0" smtClean="0"/>
              <a:t>Train (approximately 30 min for travel),</a:t>
            </a:r>
            <a:endParaRPr lang="ru-RU" dirty="0" smtClean="0"/>
          </a:p>
          <a:p>
            <a:pPr lvl="0">
              <a:buFont typeface="Wingdings" pitchFamily="2" charset="2"/>
              <a:buChar char="ü"/>
            </a:pPr>
            <a:r>
              <a:rPr lang="en-US" dirty="0" smtClean="0"/>
              <a:t>Taxi</a:t>
            </a:r>
            <a:endParaRPr lang="ru-RU" dirty="0" smtClean="0"/>
          </a:p>
          <a:p>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dirty="0" smtClean="0"/>
              <a:t>Accommodation</a:t>
            </a:r>
            <a:endParaRPr lang="ru-RU" dirty="0"/>
          </a:p>
        </p:txBody>
      </p:sp>
      <p:sp>
        <p:nvSpPr>
          <p:cNvPr id="3" name="Содержимое 2"/>
          <p:cNvSpPr>
            <a:spLocks noGrp="1"/>
          </p:cNvSpPr>
          <p:nvPr>
            <p:ph idx="1"/>
          </p:nvPr>
        </p:nvSpPr>
        <p:spPr/>
        <p:txBody>
          <a:bodyPr>
            <a:normAutofit lnSpcReduction="10000"/>
          </a:bodyPr>
          <a:lstStyle/>
          <a:p>
            <a:r>
              <a:rPr lang="en-US" dirty="0" err="1" smtClean="0"/>
              <a:t>Ekaterinburg</a:t>
            </a:r>
            <a:r>
              <a:rPr lang="en-US" dirty="0" smtClean="0"/>
              <a:t> have enough different in range hotels and hostels which are placed in center of the city. Standard room cost is near 100 euro per night. You could use follow link for more information:</a:t>
            </a:r>
            <a:endParaRPr lang="ru-RU" dirty="0" smtClean="0"/>
          </a:p>
          <a:p>
            <a:r>
              <a:rPr lang="en-US" u="sng" dirty="0" smtClean="0">
                <a:hlinkClick r:id="rId2"/>
              </a:rPr>
              <a:t>www.hotel-okt.ru</a:t>
            </a:r>
            <a:r>
              <a:rPr lang="ru-RU" dirty="0" smtClean="0"/>
              <a:t> </a:t>
            </a:r>
          </a:p>
          <a:p>
            <a:r>
              <a:rPr lang="en-US" u="sng" dirty="0" smtClean="0">
                <a:hlinkClick r:id="rId3"/>
              </a:rPr>
              <a:t>www.richmondhotel.ru</a:t>
            </a:r>
            <a:endParaRPr lang="ru-RU" dirty="0" smtClean="0"/>
          </a:p>
          <a:p>
            <a:r>
              <a:rPr lang="en-US" u="sng" dirty="0" smtClean="0">
                <a:hlinkClick r:id="rId4"/>
              </a:rPr>
              <a:t>www.ekb-vesta.narod.ru</a:t>
            </a:r>
            <a:endParaRPr lang="ru-RU" dirty="0" smtClean="0"/>
          </a:p>
          <a:p>
            <a:r>
              <a:rPr lang="en-US" u="sng" dirty="0" smtClean="0">
                <a:hlinkClick r:id="rId5"/>
              </a:rPr>
              <a:t>www.booking.com</a:t>
            </a:r>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dirty="0" smtClean="0"/>
              <a:t>Technical Tours</a:t>
            </a:r>
            <a:endParaRPr lang="ru-RU" dirty="0"/>
          </a:p>
        </p:txBody>
      </p:sp>
      <p:sp>
        <p:nvSpPr>
          <p:cNvPr id="3" name="Содержимое 2"/>
          <p:cNvSpPr>
            <a:spLocks noGrp="1"/>
          </p:cNvSpPr>
          <p:nvPr>
            <p:ph idx="1"/>
          </p:nvPr>
        </p:nvSpPr>
        <p:spPr>
          <a:xfrm>
            <a:off x="457200" y="1600200"/>
            <a:ext cx="6043626" cy="4525963"/>
          </a:xfrm>
        </p:spPr>
        <p:txBody>
          <a:bodyPr>
            <a:normAutofit fontScale="55000" lnSpcReduction="20000"/>
          </a:bodyPr>
          <a:lstStyle/>
          <a:p>
            <a:pPr>
              <a:buNone/>
            </a:pPr>
            <a:r>
              <a:rPr lang="en-US" dirty="0" smtClean="0"/>
              <a:t>There are many places in </a:t>
            </a:r>
            <a:r>
              <a:rPr lang="en-US" dirty="0" err="1" smtClean="0"/>
              <a:t>Ekaterinburg</a:t>
            </a:r>
            <a:r>
              <a:rPr lang="en-US" dirty="0" smtClean="0"/>
              <a:t> for organization technical tours. The most interesting are follow:</a:t>
            </a:r>
            <a:endParaRPr lang="ru-RU" dirty="0" smtClean="0"/>
          </a:p>
          <a:p>
            <a:pPr lvl="0"/>
            <a:r>
              <a:rPr lang="en-US" dirty="0" smtClean="0"/>
              <a:t>Visit to </a:t>
            </a:r>
            <a:r>
              <a:rPr lang="en-US" dirty="0" err="1" smtClean="0"/>
              <a:t>Beloyarskaya</a:t>
            </a:r>
            <a:r>
              <a:rPr lang="en-US" dirty="0" smtClean="0"/>
              <a:t> NPP. At </a:t>
            </a:r>
            <a:r>
              <a:rPr lang="en-US" dirty="0" err="1" smtClean="0"/>
              <a:t>Beloyarskaya</a:t>
            </a:r>
            <a:r>
              <a:rPr lang="en-US" dirty="0" smtClean="0"/>
              <a:t> NPP operate single in world unique fast reactor with sodium coolant BN-600 (</a:t>
            </a:r>
            <a:r>
              <a:rPr lang="en-US" dirty="0" err="1" smtClean="0"/>
              <a:t>MWe</a:t>
            </a:r>
            <a:r>
              <a:rPr lang="en-US" dirty="0" smtClean="0"/>
              <a:t>) and to two graphite reactors (AMB-100 and AMB-200) are under decommissioning. </a:t>
            </a:r>
            <a:endParaRPr lang="ru-RU" dirty="0" smtClean="0"/>
          </a:p>
          <a:p>
            <a:pPr>
              <a:buNone/>
            </a:pPr>
            <a:r>
              <a:rPr lang="en-US" dirty="0" smtClean="0"/>
              <a:t>	At this time at </a:t>
            </a:r>
            <a:r>
              <a:rPr lang="en-US" dirty="0" err="1" smtClean="0"/>
              <a:t>Beloyarskaya</a:t>
            </a:r>
            <a:r>
              <a:rPr lang="en-US" dirty="0" smtClean="0"/>
              <a:t> NPP are going physical start-up of fast reactor BN-800.</a:t>
            </a:r>
            <a:endParaRPr lang="ru-RU" dirty="0" smtClean="0"/>
          </a:p>
          <a:p>
            <a:pPr>
              <a:buNone/>
            </a:pPr>
            <a:r>
              <a:rPr lang="en-US" dirty="0" smtClean="0"/>
              <a:t>	</a:t>
            </a:r>
            <a:r>
              <a:rPr lang="en-US" dirty="0" err="1" smtClean="0"/>
              <a:t>Beloyarskaya</a:t>
            </a:r>
            <a:r>
              <a:rPr lang="en-US" dirty="0" smtClean="0"/>
              <a:t> NPP is placed near </a:t>
            </a:r>
            <a:r>
              <a:rPr lang="en-US" dirty="0" err="1" smtClean="0"/>
              <a:t>Ekateriburg</a:t>
            </a:r>
            <a:r>
              <a:rPr lang="en-US" dirty="0" smtClean="0"/>
              <a:t> and there are all needed infrastructure for organization of technical tour.</a:t>
            </a:r>
            <a:endParaRPr lang="ru-RU" dirty="0" smtClean="0"/>
          </a:p>
          <a:p>
            <a:pPr lvl="0"/>
            <a:r>
              <a:rPr lang="en-US" dirty="0" smtClean="0"/>
              <a:t>JSC Institute of reactor materials. This Institute is unique Scientific Center of </a:t>
            </a:r>
            <a:r>
              <a:rPr lang="en-US" dirty="0" err="1" smtClean="0"/>
              <a:t>Rosatom</a:t>
            </a:r>
            <a:r>
              <a:rPr lang="en-US" dirty="0" smtClean="0"/>
              <a:t>. This Center has modern equipment for scientific research</a:t>
            </a:r>
            <a:endParaRPr lang="ru-RU" dirty="0" smtClean="0"/>
          </a:p>
          <a:p>
            <a:pPr lvl="0"/>
            <a:r>
              <a:rPr lang="en-US" dirty="0" err="1" smtClean="0"/>
              <a:t>SNIIHimMash</a:t>
            </a:r>
            <a:r>
              <a:rPr lang="en-US" dirty="0" smtClean="0"/>
              <a:t> in </a:t>
            </a:r>
            <a:r>
              <a:rPr lang="en-US" dirty="0" err="1" smtClean="0"/>
              <a:t>Ekaterinburg</a:t>
            </a:r>
            <a:r>
              <a:rPr lang="en-US" dirty="0" smtClean="0"/>
              <a:t> (one of the oldest engineering centre of </a:t>
            </a:r>
            <a:r>
              <a:rPr lang="en-US" dirty="0" err="1" smtClean="0"/>
              <a:t>Rosatom</a:t>
            </a:r>
            <a:r>
              <a:rPr lang="en-US" dirty="0" smtClean="0"/>
              <a:t> engineering division)</a:t>
            </a:r>
            <a:endParaRPr lang="ru-RU" dirty="0" smtClean="0"/>
          </a:p>
          <a:p>
            <a:pPr lvl="0"/>
            <a:r>
              <a:rPr lang="en-US" dirty="0" smtClean="0"/>
              <a:t>Sightseeing tour at the University</a:t>
            </a:r>
            <a:endParaRPr lang="ru-RU" dirty="0"/>
          </a:p>
        </p:txBody>
      </p:sp>
      <p:pic>
        <p:nvPicPr>
          <p:cNvPr id="4" name="Рисунок 3" descr="i"/>
          <p:cNvPicPr/>
          <p:nvPr/>
        </p:nvPicPr>
        <p:blipFill>
          <a:blip r:embed="rId2" cstate="print"/>
          <a:srcRect/>
          <a:stretch>
            <a:fillRect/>
          </a:stretch>
        </p:blipFill>
        <p:spPr bwMode="auto">
          <a:xfrm>
            <a:off x="6572264" y="1357298"/>
            <a:ext cx="2107565" cy="1581150"/>
          </a:xfrm>
          <a:prstGeom prst="rect">
            <a:avLst/>
          </a:prstGeom>
          <a:noFill/>
          <a:ln w="9525">
            <a:noFill/>
            <a:miter lim="800000"/>
            <a:headEnd/>
            <a:tailEnd/>
          </a:ln>
        </p:spPr>
      </p:pic>
      <p:pic>
        <p:nvPicPr>
          <p:cNvPr id="5" name="Рисунок 4" descr="1317985721_1-7"/>
          <p:cNvPicPr/>
          <p:nvPr/>
        </p:nvPicPr>
        <p:blipFill>
          <a:blip r:embed="rId3" cstate="print"/>
          <a:srcRect/>
          <a:stretch>
            <a:fillRect/>
          </a:stretch>
        </p:blipFill>
        <p:spPr bwMode="auto">
          <a:xfrm>
            <a:off x="6500826" y="3000372"/>
            <a:ext cx="2209800" cy="1428750"/>
          </a:xfrm>
          <a:prstGeom prst="rect">
            <a:avLst/>
          </a:prstGeom>
          <a:noFill/>
          <a:ln w="9525">
            <a:noFill/>
            <a:miter lim="800000"/>
            <a:headEnd/>
            <a:tailEnd/>
          </a:ln>
        </p:spPr>
      </p:pic>
      <p:pic>
        <p:nvPicPr>
          <p:cNvPr id="6" name="Рисунок 5" descr="ko1"/>
          <p:cNvPicPr/>
          <p:nvPr/>
        </p:nvPicPr>
        <p:blipFill>
          <a:blip r:embed="rId4" cstate="print"/>
          <a:srcRect/>
          <a:stretch>
            <a:fillRect/>
          </a:stretch>
        </p:blipFill>
        <p:spPr bwMode="auto">
          <a:xfrm>
            <a:off x="6429388" y="4572008"/>
            <a:ext cx="2357433" cy="144779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Cultural program</a:t>
            </a:r>
            <a:endParaRPr lang="ru-RU" dirty="0"/>
          </a:p>
        </p:txBody>
      </p:sp>
      <p:sp>
        <p:nvSpPr>
          <p:cNvPr id="3" name="Содержимое 2"/>
          <p:cNvSpPr>
            <a:spLocks noGrp="1"/>
          </p:cNvSpPr>
          <p:nvPr>
            <p:ph idx="1"/>
          </p:nvPr>
        </p:nvSpPr>
        <p:spPr/>
        <p:txBody>
          <a:bodyPr/>
          <a:lstStyle/>
          <a:p>
            <a:pPr lvl="0"/>
            <a:r>
              <a:rPr lang="en-US" dirty="0" smtClean="0"/>
              <a:t>Visit to geographical border between European and Asian parts. This geographical is near </a:t>
            </a:r>
            <a:r>
              <a:rPr lang="en-US" dirty="0" err="1" smtClean="0"/>
              <a:t>Ekaterinburg</a:t>
            </a:r>
            <a:r>
              <a:rPr lang="en-US" dirty="0" smtClean="0"/>
              <a:t> and placed in Ural mountains. Commemorative photo.</a:t>
            </a:r>
            <a:endParaRPr lang="ru-RU" dirty="0" smtClean="0"/>
          </a:p>
          <a:p>
            <a:pPr lvl="0"/>
            <a:r>
              <a:rPr lang="en-US" dirty="0" smtClean="0"/>
              <a:t>Tours around </a:t>
            </a:r>
            <a:r>
              <a:rPr lang="en-US" dirty="0" err="1" smtClean="0"/>
              <a:t>Ekaterinburg</a:t>
            </a:r>
            <a:endParaRPr lang="ru-RU" dirty="0" smtClean="0"/>
          </a:p>
          <a:p>
            <a:pPr>
              <a:buNone/>
            </a:pPr>
            <a:r>
              <a:rPr lang="en-US" i="1" u="sng" dirty="0" smtClean="0"/>
              <a:t>Special Events</a:t>
            </a:r>
            <a:endParaRPr lang="ru-RU" i="1" u="sng" dirty="0" smtClean="0"/>
          </a:p>
          <a:p>
            <a:pPr>
              <a:buNone/>
            </a:pPr>
            <a:r>
              <a:rPr lang="en-US" dirty="0" smtClean="0"/>
              <a:t>Cultural event include banquet and concert program. Place is determined.</a:t>
            </a:r>
            <a:endParaRPr lang="ru-RU" dirty="0" smtClean="0"/>
          </a:p>
          <a:p>
            <a:pPr>
              <a:buNone/>
            </a:pPr>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dirty="0" smtClean="0"/>
              <a:t>Technical program</a:t>
            </a:r>
            <a:endParaRPr lang="ru-RU" dirty="0"/>
          </a:p>
        </p:txBody>
      </p:sp>
      <p:pic>
        <p:nvPicPr>
          <p:cNvPr id="4" name="Содержимое 3" descr="Расписание.JPG"/>
          <p:cNvPicPr>
            <a:picLocks noGrp="1" noChangeAspect="1"/>
          </p:cNvPicPr>
          <p:nvPr>
            <p:ph idx="1"/>
          </p:nvPr>
        </p:nvPicPr>
        <p:blipFill>
          <a:blip r:embed="rId2" cstate="print"/>
          <a:stretch>
            <a:fillRect/>
          </a:stretch>
        </p:blipFill>
        <p:spPr>
          <a:xfrm>
            <a:off x="1500166" y="1500174"/>
            <a:ext cx="6029325" cy="3190875"/>
          </a:xfrm>
        </p:spPr>
      </p:pic>
      <p:sp>
        <p:nvSpPr>
          <p:cNvPr id="5" name="TextBox 4"/>
          <p:cNvSpPr txBox="1"/>
          <p:nvPr/>
        </p:nvSpPr>
        <p:spPr>
          <a:xfrm>
            <a:off x="428596" y="5000636"/>
            <a:ext cx="8072493" cy="1477328"/>
          </a:xfrm>
          <a:prstGeom prst="rect">
            <a:avLst/>
          </a:prstGeom>
          <a:noFill/>
        </p:spPr>
        <p:txBody>
          <a:bodyPr wrap="square" rtlCol="0">
            <a:spAutoFit/>
          </a:bodyPr>
          <a:lstStyle/>
          <a:p>
            <a:r>
              <a:rPr lang="en-US" dirty="0" err="1" smtClean="0"/>
              <a:t>Ekaterinburg</a:t>
            </a:r>
            <a:r>
              <a:rPr lang="en-US" dirty="0" smtClean="0"/>
              <a:t> is big student city and organization IYNC-2016 in this city could integrate new student generation to the global nuclear power infrastructure and popularization nuclear energy.</a:t>
            </a:r>
            <a:endParaRPr lang="ru-RU" dirty="0" smtClean="0"/>
          </a:p>
          <a:p>
            <a:r>
              <a:rPr lang="en-US" dirty="0" err="1" smtClean="0"/>
              <a:t>Beloyarskaya</a:t>
            </a:r>
            <a:r>
              <a:rPr lang="en-US" dirty="0" smtClean="0"/>
              <a:t> NPP is unique place with operate single in world fast reactor BN-600 so it is also best place for discussion of close fuel cycle aspects. </a:t>
            </a:r>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Local organizing committee </a:t>
            </a:r>
            <a:endParaRPr lang="ru-RU" dirty="0"/>
          </a:p>
        </p:txBody>
      </p:sp>
      <p:graphicFrame>
        <p:nvGraphicFramePr>
          <p:cNvPr id="4" name="Содержимое 3"/>
          <p:cNvGraphicFramePr>
            <a:graphicFrameLocks noGrp="1"/>
          </p:cNvGraphicFramePr>
          <p:nvPr>
            <p:ph idx="1"/>
          </p:nvPr>
        </p:nvGraphicFramePr>
        <p:xfrm>
          <a:off x="457200" y="1600201"/>
          <a:ext cx="8329642" cy="33289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Схема 4"/>
          <p:cNvGraphicFramePr/>
          <p:nvPr/>
        </p:nvGraphicFramePr>
        <p:xfrm>
          <a:off x="428596" y="5072074"/>
          <a:ext cx="8286808" cy="107157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nvGraphicFramePr>
        <p:xfrm>
          <a:off x="785786" y="3286124"/>
          <a:ext cx="7572428" cy="29924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Схема 2"/>
          <p:cNvGraphicFramePr/>
          <p:nvPr/>
        </p:nvGraphicFramePr>
        <p:xfrm>
          <a:off x="785786" y="285728"/>
          <a:ext cx="7572428" cy="277811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Budget</a:t>
            </a:r>
            <a:endParaRPr lang="ru-RU" dirty="0"/>
          </a:p>
        </p:txBody>
      </p:sp>
      <p:graphicFrame>
        <p:nvGraphicFramePr>
          <p:cNvPr id="4" name="Содержимое 3"/>
          <p:cNvGraphicFramePr>
            <a:graphicFrameLocks noGrp="1"/>
          </p:cNvGraphicFramePr>
          <p:nvPr>
            <p:ph idx="1"/>
          </p:nvPr>
        </p:nvGraphicFramePr>
        <p:xfrm>
          <a:off x="857224" y="1285861"/>
          <a:ext cx="3571900" cy="4714905"/>
        </p:xfrm>
        <a:graphic>
          <a:graphicData uri="http://schemas.openxmlformats.org/drawingml/2006/table">
            <a:tbl>
              <a:tblPr/>
              <a:tblGrid>
                <a:gridCol w="1000747"/>
                <a:gridCol w="608147"/>
                <a:gridCol w="1963006"/>
              </a:tblGrid>
              <a:tr h="145824">
                <a:tc>
                  <a:txBody>
                    <a:bodyPr/>
                    <a:lstStyle/>
                    <a:p>
                      <a:pPr>
                        <a:lnSpc>
                          <a:spcPct val="115000"/>
                        </a:lnSpc>
                      </a:pPr>
                      <a:endParaRPr lang="ru-RU" sz="800">
                        <a:latin typeface="Calibri"/>
                        <a:ea typeface="Times New Roman"/>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Cost, Rub</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Comment</a:t>
                      </a:r>
                      <a:endParaRPr lang="ru-RU" sz="800">
                        <a:latin typeface="Calibri"/>
                        <a:ea typeface="Calibri"/>
                        <a:cs typeface="Times New Roman"/>
                      </a:endParaRPr>
                    </a:p>
                  </a:txBody>
                  <a:tcPr marL="46804" marR="4680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979">
                <a:tc>
                  <a:txBody>
                    <a:bodyPr/>
                    <a:lstStyle/>
                    <a:p>
                      <a:pPr>
                        <a:lnSpc>
                          <a:spcPct val="115000"/>
                        </a:lnSpc>
                        <a:spcAft>
                          <a:spcPts val="0"/>
                        </a:spcAft>
                      </a:pPr>
                      <a:r>
                        <a:rPr lang="ru-RU" sz="600" b="1">
                          <a:solidFill>
                            <a:srgbClr val="000000"/>
                          </a:solidFill>
                          <a:latin typeface="Times New Roman"/>
                          <a:ea typeface="Times New Roman"/>
                          <a:cs typeface="Times New Roman"/>
                        </a:rPr>
                        <a:t>Registration fee</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3 000 000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600">
                          <a:solidFill>
                            <a:srgbClr val="000000"/>
                          </a:solidFill>
                          <a:latin typeface="Times New Roman"/>
                          <a:ea typeface="Times New Roman"/>
                          <a:cs typeface="Times New Roman"/>
                        </a:rPr>
                        <a:t>300 participants х 10 000 Rub</a:t>
                      </a:r>
                      <a:endParaRPr lang="ru-RU" sz="800">
                        <a:latin typeface="Calibri"/>
                        <a:ea typeface="Calibri"/>
                        <a:cs typeface="Times New Roman"/>
                      </a:endParaRPr>
                    </a:p>
                  </a:txBody>
                  <a:tcPr marL="46804" marR="468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979">
                <a:tc gridSpan="3">
                  <a:txBody>
                    <a:bodyPr/>
                    <a:lstStyle/>
                    <a:p>
                      <a:pPr>
                        <a:lnSpc>
                          <a:spcPct val="115000"/>
                        </a:lnSpc>
                        <a:spcAft>
                          <a:spcPts val="0"/>
                        </a:spcAft>
                      </a:pPr>
                      <a:r>
                        <a:rPr lang="ru-RU" sz="600" b="1">
                          <a:solidFill>
                            <a:srgbClr val="000000"/>
                          </a:solidFill>
                          <a:latin typeface="Times New Roman"/>
                          <a:ea typeface="Times New Roman"/>
                          <a:cs typeface="Times New Roman"/>
                        </a:rPr>
                        <a:t>Venue</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141979">
                <a:tc>
                  <a:txBody>
                    <a:bodyPr/>
                    <a:lstStyle/>
                    <a:p>
                      <a:pPr>
                        <a:lnSpc>
                          <a:spcPct val="115000"/>
                        </a:lnSpc>
                        <a:spcAft>
                          <a:spcPts val="0"/>
                        </a:spcAft>
                      </a:pPr>
                      <a:r>
                        <a:rPr lang="ru-RU" sz="600">
                          <a:solidFill>
                            <a:srgbClr val="000000"/>
                          </a:solidFill>
                          <a:latin typeface="Times New Roman"/>
                          <a:ea typeface="Times New Roman"/>
                          <a:cs typeface="Times New Roman"/>
                        </a:rPr>
                        <a:t>Venue Rental</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300 000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15000"/>
                        </a:lnSpc>
                        <a:spcAft>
                          <a:spcPts val="0"/>
                        </a:spcAft>
                      </a:pPr>
                      <a:r>
                        <a:rPr lang="ru-RU" sz="600">
                          <a:solidFill>
                            <a:srgbClr val="000000"/>
                          </a:solidFill>
                          <a:latin typeface="Times New Roman"/>
                          <a:ea typeface="Times New Roman"/>
                          <a:cs typeface="Times New Roman"/>
                        </a:rPr>
                        <a:t>Reginal sponsor</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979">
                <a:tc>
                  <a:txBody>
                    <a:bodyPr/>
                    <a:lstStyle/>
                    <a:p>
                      <a:pPr>
                        <a:lnSpc>
                          <a:spcPct val="115000"/>
                        </a:lnSpc>
                        <a:spcAft>
                          <a:spcPts val="0"/>
                        </a:spcAft>
                      </a:pPr>
                      <a:r>
                        <a:rPr lang="ru-RU" sz="600">
                          <a:solidFill>
                            <a:srgbClr val="000000"/>
                          </a:solidFill>
                          <a:latin typeface="Times New Roman"/>
                          <a:ea typeface="Times New Roman"/>
                          <a:cs typeface="Times New Roman"/>
                        </a:rPr>
                        <a:t>Audia-Video Rental</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200 000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a:p>
                  </a:txBody>
                  <a:tcPr/>
                </a:tc>
              </a:tr>
              <a:tr h="141979">
                <a:tc>
                  <a:txBody>
                    <a:bodyPr/>
                    <a:lstStyle/>
                    <a:p>
                      <a:pPr>
                        <a:lnSpc>
                          <a:spcPct val="115000"/>
                        </a:lnSpc>
                        <a:spcAft>
                          <a:spcPts val="0"/>
                        </a:spcAft>
                      </a:pPr>
                      <a:r>
                        <a:rPr lang="ru-RU" sz="600">
                          <a:solidFill>
                            <a:srgbClr val="000000"/>
                          </a:solidFill>
                          <a:latin typeface="Times New Roman"/>
                          <a:ea typeface="Times New Roman"/>
                          <a:cs typeface="Times New Roman"/>
                        </a:rPr>
                        <a:t>Simultaneous interpreter</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200 000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600">
                          <a:solidFill>
                            <a:srgbClr val="000000"/>
                          </a:solidFill>
                          <a:latin typeface="Times New Roman"/>
                          <a:ea typeface="Times New Roman"/>
                          <a:cs typeface="Times New Roman"/>
                        </a:rPr>
                        <a:t> </a:t>
                      </a:r>
                      <a:endParaRPr lang="ru-RU" sz="800">
                        <a:latin typeface="Calibri"/>
                        <a:ea typeface="Calibri"/>
                        <a:cs typeface="Times New Roman"/>
                      </a:endParaRPr>
                    </a:p>
                  </a:txBody>
                  <a:tcPr marL="46804" marR="468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922">
                <a:tc>
                  <a:txBody>
                    <a:bodyPr/>
                    <a:lstStyle/>
                    <a:p>
                      <a:pPr>
                        <a:lnSpc>
                          <a:spcPct val="115000"/>
                        </a:lnSpc>
                        <a:spcAft>
                          <a:spcPts val="0"/>
                        </a:spcAft>
                      </a:pPr>
                      <a:r>
                        <a:rPr lang="ru-RU" sz="600">
                          <a:solidFill>
                            <a:srgbClr val="000000"/>
                          </a:solidFill>
                          <a:latin typeface="Times New Roman"/>
                          <a:ea typeface="Times New Roman"/>
                          <a:cs typeface="Times New Roman"/>
                        </a:rPr>
                        <a:t>File of participant</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600 000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600">
                          <a:solidFill>
                            <a:srgbClr val="000000"/>
                          </a:solidFill>
                          <a:latin typeface="Times New Roman"/>
                          <a:ea typeface="Times New Roman"/>
                          <a:cs typeface="Times New Roman"/>
                        </a:rPr>
                        <a:t>Book of abstracts (hardcopy), information flyer, programm, pen, magnith, souvenir, USB flash drive </a:t>
                      </a:r>
                      <a:endParaRPr lang="ru-RU" sz="800">
                        <a:latin typeface="Calibri"/>
                        <a:ea typeface="Calibri"/>
                        <a:cs typeface="Times New Roman"/>
                      </a:endParaRPr>
                    </a:p>
                  </a:txBody>
                  <a:tcPr marL="46804" marR="468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979">
                <a:tc>
                  <a:txBody>
                    <a:bodyPr/>
                    <a:lstStyle/>
                    <a:p>
                      <a:pPr>
                        <a:lnSpc>
                          <a:spcPct val="115000"/>
                        </a:lnSpc>
                        <a:spcAft>
                          <a:spcPts val="0"/>
                        </a:spcAft>
                      </a:pPr>
                      <a:r>
                        <a:rPr lang="ru-RU" sz="600">
                          <a:solidFill>
                            <a:srgbClr val="000000"/>
                          </a:solidFill>
                          <a:latin typeface="Times New Roman"/>
                          <a:ea typeface="Times New Roman"/>
                          <a:cs typeface="Times New Roman"/>
                        </a:rPr>
                        <a:t>Catering</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2 850 000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600">
                          <a:solidFill>
                            <a:srgbClr val="000000"/>
                          </a:solidFill>
                          <a:latin typeface="Times New Roman"/>
                          <a:ea typeface="Times New Roman"/>
                          <a:cs typeface="Times New Roman"/>
                        </a:rPr>
                        <a:t> </a:t>
                      </a:r>
                      <a:endParaRPr lang="ru-RU" sz="800">
                        <a:latin typeface="Calibri"/>
                        <a:ea typeface="Calibri"/>
                        <a:cs typeface="Times New Roman"/>
                      </a:endParaRPr>
                    </a:p>
                  </a:txBody>
                  <a:tcPr marL="46804" marR="468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979">
                <a:tc gridSpan="3">
                  <a:txBody>
                    <a:bodyPr/>
                    <a:lstStyle/>
                    <a:p>
                      <a:pPr>
                        <a:lnSpc>
                          <a:spcPct val="115000"/>
                        </a:lnSpc>
                        <a:spcAft>
                          <a:spcPts val="0"/>
                        </a:spcAft>
                      </a:pPr>
                      <a:r>
                        <a:rPr lang="ru-RU" sz="600">
                          <a:solidFill>
                            <a:srgbClr val="000000"/>
                          </a:solidFill>
                          <a:latin typeface="Times New Roman"/>
                          <a:ea typeface="Times New Roman"/>
                          <a:cs typeface="Times New Roman"/>
                        </a:rPr>
                        <a:t>Special events</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141979">
                <a:tc>
                  <a:txBody>
                    <a:bodyPr/>
                    <a:lstStyle/>
                    <a:p>
                      <a:pPr>
                        <a:lnSpc>
                          <a:spcPct val="115000"/>
                        </a:lnSpc>
                        <a:spcAft>
                          <a:spcPts val="0"/>
                        </a:spcAft>
                      </a:pPr>
                      <a:r>
                        <a:rPr lang="ru-RU" sz="600">
                          <a:solidFill>
                            <a:srgbClr val="000000"/>
                          </a:solidFill>
                          <a:latin typeface="Times New Roman"/>
                          <a:ea typeface="Times New Roman"/>
                          <a:cs typeface="Times New Roman"/>
                        </a:rPr>
                        <a:t>Cultural event</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600 000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600">
                          <a:solidFill>
                            <a:srgbClr val="000000"/>
                          </a:solidFill>
                          <a:latin typeface="Times New Roman"/>
                          <a:ea typeface="Times New Roman"/>
                          <a:cs typeface="Times New Roman"/>
                        </a:rPr>
                        <a:t> </a:t>
                      </a:r>
                      <a:endParaRPr lang="ru-RU" sz="800">
                        <a:latin typeface="Calibri"/>
                        <a:ea typeface="Calibri"/>
                        <a:cs typeface="Times New Roman"/>
                      </a:endParaRPr>
                    </a:p>
                  </a:txBody>
                  <a:tcPr marL="46804" marR="468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979">
                <a:tc>
                  <a:txBody>
                    <a:bodyPr/>
                    <a:lstStyle/>
                    <a:p>
                      <a:pPr>
                        <a:lnSpc>
                          <a:spcPct val="115000"/>
                        </a:lnSpc>
                        <a:spcAft>
                          <a:spcPts val="0"/>
                        </a:spcAft>
                      </a:pPr>
                      <a:r>
                        <a:rPr lang="ru-RU" sz="600">
                          <a:solidFill>
                            <a:srgbClr val="000000"/>
                          </a:solidFill>
                          <a:latin typeface="Times New Roman"/>
                          <a:ea typeface="Times New Roman"/>
                          <a:cs typeface="Times New Roman"/>
                        </a:rPr>
                        <a:t>Farewell dinner</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600 000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600">
                          <a:solidFill>
                            <a:srgbClr val="000000"/>
                          </a:solidFill>
                          <a:latin typeface="Times New Roman"/>
                          <a:ea typeface="Times New Roman"/>
                          <a:cs typeface="Times New Roman"/>
                        </a:rPr>
                        <a:t> </a:t>
                      </a:r>
                      <a:endParaRPr lang="ru-RU" sz="800">
                        <a:latin typeface="Calibri"/>
                        <a:ea typeface="Calibri"/>
                        <a:cs typeface="Times New Roman"/>
                      </a:endParaRPr>
                    </a:p>
                  </a:txBody>
                  <a:tcPr marL="46804" marR="468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979">
                <a:tc>
                  <a:txBody>
                    <a:bodyPr/>
                    <a:lstStyle/>
                    <a:p>
                      <a:pPr>
                        <a:lnSpc>
                          <a:spcPct val="115000"/>
                        </a:lnSpc>
                        <a:spcAft>
                          <a:spcPts val="0"/>
                        </a:spcAft>
                      </a:pPr>
                      <a:r>
                        <a:rPr lang="ru-RU" sz="600">
                          <a:solidFill>
                            <a:srgbClr val="000000"/>
                          </a:solidFill>
                          <a:latin typeface="Times New Roman"/>
                          <a:ea typeface="Times New Roman"/>
                          <a:cs typeface="Times New Roman"/>
                        </a:rPr>
                        <a:t>IYNC games</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100 000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600">
                          <a:solidFill>
                            <a:srgbClr val="000000"/>
                          </a:solidFill>
                          <a:latin typeface="Times New Roman"/>
                          <a:ea typeface="Times New Roman"/>
                          <a:cs typeface="Times New Roman"/>
                        </a:rPr>
                        <a:t> </a:t>
                      </a:r>
                      <a:endParaRPr lang="ru-RU" sz="800">
                        <a:latin typeface="Calibri"/>
                        <a:ea typeface="Calibri"/>
                        <a:cs typeface="Times New Roman"/>
                      </a:endParaRPr>
                    </a:p>
                  </a:txBody>
                  <a:tcPr marL="46804" marR="468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979">
                <a:tc gridSpan="3">
                  <a:txBody>
                    <a:bodyPr/>
                    <a:lstStyle/>
                    <a:p>
                      <a:pPr>
                        <a:lnSpc>
                          <a:spcPct val="115000"/>
                        </a:lnSpc>
                        <a:spcAft>
                          <a:spcPts val="0"/>
                        </a:spcAft>
                      </a:pPr>
                      <a:r>
                        <a:rPr lang="en-US" sz="600">
                          <a:solidFill>
                            <a:srgbClr val="000000"/>
                          </a:solidFill>
                          <a:latin typeface="Times New Roman"/>
                          <a:ea typeface="Times New Roman"/>
                          <a:cs typeface="Times New Roman"/>
                        </a:rPr>
                        <a:t>Technical tour to Zarechniy (Beloyarskaya NPP)</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141979">
                <a:tc>
                  <a:txBody>
                    <a:bodyPr/>
                    <a:lstStyle/>
                    <a:p>
                      <a:pPr>
                        <a:lnSpc>
                          <a:spcPct val="115000"/>
                        </a:lnSpc>
                        <a:spcAft>
                          <a:spcPts val="0"/>
                        </a:spcAft>
                      </a:pPr>
                      <a:r>
                        <a:rPr lang="ru-RU" sz="600">
                          <a:solidFill>
                            <a:srgbClr val="000000"/>
                          </a:solidFill>
                          <a:latin typeface="Times New Roman"/>
                          <a:ea typeface="Times New Roman"/>
                          <a:cs typeface="Times New Roman"/>
                        </a:rPr>
                        <a:t>Transport</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100 000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15000"/>
                        </a:lnSpc>
                        <a:spcAft>
                          <a:spcPts val="0"/>
                        </a:spcAft>
                      </a:pPr>
                      <a:r>
                        <a:rPr lang="ru-RU" sz="600">
                          <a:solidFill>
                            <a:srgbClr val="000000"/>
                          </a:solidFill>
                          <a:latin typeface="Times New Roman"/>
                          <a:ea typeface="Times New Roman"/>
                          <a:cs typeface="Times New Roman"/>
                        </a:rPr>
                        <a:t>Regional sponsor</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979">
                <a:tc>
                  <a:txBody>
                    <a:bodyPr/>
                    <a:lstStyle/>
                    <a:p>
                      <a:pPr>
                        <a:lnSpc>
                          <a:spcPct val="115000"/>
                        </a:lnSpc>
                        <a:spcAft>
                          <a:spcPts val="0"/>
                        </a:spcAft>
                      </a:pPr>
                      <a:r>
                        <a:rPr lang="ru-RU" sz="600">
                          <a:solidFill>
                            <a:srgbClr val="000000"/>
                          </a:solidFill>
                          <a:latin typeface="Times New Roman"/>
                          <a:ea typeface="Times New Roman"/>
                          <a:cs typeface="Times New Roman"/>
                        </a:rPr>
                        <a:t>Catering</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150 000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a:p>
                  </a:txBody>
                  <a:tcPr/>
                </a:tc>
              </a:tr>
              <a:tr h="141979">
                <a:tc gridSpan="3">
                  <a:txBody>
                    <a:bodyPr/>
                    <a:lstStyle/>
                    <a:p>
                      <a:pPr>
                        <a:lnSpc>
                          <a:spcPct val="115000"/>
                        </a:lnSpc>
                        <a:spcAft>
                          <a:spcPts val="0"/>
                        </a:spcAft>
                      </a:pPr>
                      <a:r>
                        <a:rPr lang="ru-RU" sz="600" b="1">
                          <a:solidFill>
                            <a:srgbClr val="000000"/>
                          </a:solidFill>
                          <a:latin typeface="Times New Roman"/>
                          <a:ea typeface="Times New Roman"/>
                          <a:cs typeface="Times New Roman"/>
                        </a:rPr>
                        <a:t>IYNC Office</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283959">
                <a:tc>
                  <a:txBody>
                    <a:bodyPr/>
                    <a:lstStyle/>
                    <a:p>
                      <a:pPr>
                        <a:lnSpc>
                          <a:spcPct val="115000"/>
                        </a:lnSpc>
                        <a:spcAft>
                          <a:spcPts val="0"/>
                        </a:spcAft>
                      </a:pPr>
                      <a:r>
                        <a:rPr lang="ru-RU" sz="600">
                          <a:solidFill>
                            <a:srgbClr val="000000"/>
                          </a:solidFill>
                          <a:latin typeface="Times New Roman"/>
                          <a:ea typeface="Times New Roman"/>
                          <a:cs typeface="Times New Roman"/>
                        </a:rPr>
                        <a:t>Computers, printers,photocopier</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250 000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600">
                          <a:solidFill>
                            <a:srgbClr val="000000"/>
                          </a:solidFill>
                          <a:latin typeface="Times New Roman"/>
                          <a:ea typeface="Times New Roman"/>
                          <a:cs typeface="Times New Roman"/>
                        </a:rPr>
                        <a:t> </a:t>
                      </a:r>
                      <a:endParaRPr lang="ru-RU" sz="800">
                        <a:latin typeface="Calibri"/>
                        <a:ea typeface="Calibri"/>
                        <a:cs typeface="Times New Roman"/>
                      </a:endParaRPr>
                    </a:p>
                  </a:txBody>
                  <a:tcPr marL="46804" marR="468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979">
                <a:tc>
                  <a:txBody>
                    <a:bodyPr/>
                    <a:lstStyle/>
                    <a:p>
                      <a:pPr>
                        <a:lnSpc>
                          <a:spcPct val="115000"/>
                        </a:lnSpc>
                        <a:spcAft>
                          <a:spcPts val="0"/>
                        </a:spcAft>
                      </a:pPr>
                      <a:r>
                        <a:rPr lang="ru-RU" sz="600">
                          <a:solidFill>
                            <a:srgbClr val="000000"/>
                          </a:solidFill>
                          <a:latin typeface="Times New Roman"/>
                          <a:ea typeface="Times New Roman"/>
                          <a:cs typeface="Times New Roman"/>
                        </a:rPr>
                        <a:t>Office rental</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50 000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600">
                          <a:solidFill>
                            <a:srgbClr val="000000"/>
                          </a:solidFill>
                          <a:latin typeface="Times New Roman"/>
                          <a:ea typeface="Times New Roman"/>
                          <a:cs typeface="Times New Roman"/>
                        </a:rPr>
                        <a:t>R</a:t>
                      </a:r>
                      <a:r>
                        <a:rPr lang="ru-RU" sz="600">
                          <a:solidFill>
                            <a:srgbClr val="000000"/>
                          </a:solidFill>
                          <a:latin typeface="Times New Roman"/>
                          <a:ea typeface="Times New Roman"/>
                          <a:cs typeface="Times New Roman"/>
                        </a:rPr>
                        <a:t>egional sponsor</a:t>
                      </a:r>
                      <a:endParaRPr lang="ru-RU" sz="800">
                        <a:latin typeface="Calibri"/>
                        <a:ea typeface="Calibri"/>
                        <a:cs typeface="Times New Roman"/>
                      </a:endParaRPr>
                    </a:p>
                  </a:txBody>
                  <a:tcPr marL="46804" marR="468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979">
                <a:tc gridSpan="3">
                  <a:txBody>
                    <a:bodyPr/>
                    <a:lstStyle/>
                    <a:p>
                      <a:pPr>
                        <a:lnSpc>
                          <a:spcPct val="115000"/>
                        </a:lnSpc>
                        <a:spcAft>
                          <a:spcPts val="0"/>
                        </a:spcAft>
                      </a:pPr>
                      <a:r>
                        <a:rPr lang="ru-RU" sz="600">
                          <a:solidFill>
                            <a:srgbClr val="000000"/>
                          </a:solidFill>
                          <a:latin typeface="Times New Roman"/>
                          <a:ea typeface="Times New Roman"/>
                          <a:cs typeface="Times New Roman"/>
                        </a:rPr>
                        <a:t>Other expences</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141979">
                <a:tc>
                  <a:txBody>
                    <a:bodyPr/>
                    <a:lstStyle/>
                    <a:p>
                      <a:pPr>
                        <a:lnSpc>
                          <a:spcPct val="115000"/>
                        </a:lnSpc>
                        <a:spcAft>
                          <a:spcPts val="0"/>
                        </a:spcAft>
                      </a:pPr>
                      <a:r>
                        <a:rPr lang="ru-RU" sz="600">
                          <a:solidFill>
                            <a:srgbClr val="000000"/>
                          </a:solidFill>
                          <a:latin typeface="Times New Roman"/>
                          <a:ea typeface="Times New Roman"/>
                          <a:cs typeface="Times New Roman"/>
                        </a:rPr>
                        <a:t>Bank account fee</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20 000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600">
                          <a:solidFill>
                            <a:srgbClr val="000000"/>
                          </a:solidFill>
                          <a:latin typeface="Times New Roman"/>
                          <a:ea typeface="Times New Roman"/>
                          <a:cs typeface="Times New Roman"/>
                        </a:rPr>
                        <a:t> </a:t>
                      </a:r>
                      <a:endParaRPr lang="ru-RU" sz="800">
                        <a:latin typeface="Calibri"/>
                        <a:ea typeface="Calibri"/>
                        <a:cs typeface="Times New Roman"/>
                      </a:endParaRPr>
                    </a:p>
                  </a:txBody>
                  <a:tcPr marL="46804" marR="468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979">
                <a:tc>
                  <a:txBody>
                    <a:bodyPr/>
                    <a:lstStyle/>
                    <a:p>
                      <a:pPr>
                        <a:lnSpc>
                          <a:spcPct val="115000"/>
                        </a:lnSpc>
                        <a:spcAft>
                          <a:spcPts val="0"/>
                        </a:spcAft>
                      </a:pPr>
                      <a:r>
                        <a:rPr lang="ru-RU" sz="600">
                          <a:solidFill>
                            <a:srgbClr val="000000"/>
                          </a:solidFill>
                          <a:latin typeface="Times New Roman"/>
                          <a:ea typeface="Times New Roman"/>
                          <a:cs typeface="Times New Roman"/>
                        </a:rPr>
                        <a:t>Post office box fee</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20 000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600">
                          <a:solidFill>
                            <a:srgbClr val="000000"/>
                          </a:solidFill>
                          <a:latin typeface="Times New Roman"/>
                          <a:ea typeface="Times New Roman"/>
                          <a:cs typeface="Times New Roman"/>
                        </a:rPr>
                        <a:t> </a:t>
                      </a:r>
                      <a:endParaRPr lang="ru-RU" sz="800">
                        <a:latin typeface="Calibri"/>
                        <a:ea typeface="Calibri"/>
                        <a:cs typeface="Times New Roman"/>
                      </a:endParaRPr>
                    </a:p>
                  </a:txBody>
                  <a:tcPr marL="46804" marR="468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979">
                <a:tc>
                  <a:txBody>
                    <a:bodyPr/>
                    <a:lstStyle/>
                    <a:p>
                      <a:pPr>
                        <a:lnSpc>
                          <a:spcPct val="115000"/>
                        </a:lnSpc>
                        <a:spcAft>
                          <a:spcPts val="0"/>
                        </a:spcAft>
                      </a:pPr>
                      <a:r>
                        <a:rPr lang="ru-RU" sz="600">
                          <a:solidFill>
                            <a:srgbClr val="000000"/>
                          </a:solidFill>
                          <a:latin typeface="Times New Roman"/>
                          <a:ea typeface="Times New Roman"/>
                          <a:cs typeface="Times New Roman"/>
                        </a:rPr>
                        <a:t>Photographer</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70 000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600">
                          <a:solidFill>
                            <a:srgbClr val="000000"/>
                          </a:solidFill>
                          <a:latin typeface="Times New Roman"/>
                          <a:ea typeface="Times New Roman"/>
                          <a:cs typeface="Times New Roman"/>
                        </a:rPr>
                        <a:t> </a:t>
                      </a:r>
                      <a:endParaRPr lang="ru-RU" sz="800">
                        <a:latin typeface="Calibri"/>
                        <a:ea typeface="Calibri"/>
                        <a:cs typeface="Times New Roman"/>
                      </a:endParaRPr>
                    </a:p>
                  </a:txBody>
                  <a:tcPr marL="46804" marR="468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979">
                <a:tc>
                  <a:txBody>
                    <a:bodyPr/>
                    <a:lstStyle/>
                    <a:p>
                      <a:pPr>
                        <a:lnSpc>
                          <a:spcPct val="115000"/>
                        </a:lnSpc>
                        <a:spcAft>
                          <a:spcPts val="0"/>
                        </a:spcAft>
                      </a:pPr>
                      <a:r>
                        <a:rPr lang="ru-RU" sz="600">
                          <a:solidFill>
                            <a:srgbClr val="000000"/>
                          </a:solidFill>
                          <a:latin typeface="Times New Roman"/>
                          <a:ea typeface="Times New Roman"/>
                          <a:cs typeface="Times New Roman"/>
                        </a:rPr>
                        <a:t>Photo print</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50 000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600">
                          <a:solidFill>
                            <a:srgbClr val="000000"/>
                          </a:solidFill>
                          <a:latin typeface="Times New Roman"/>
                          <a:ea typeface="Times New Roman"/>
                          <a:cs typeface="Times New Roman"/>
                        </a:rPr>
                        <a:t> </a:t>
                      </a:r>
                      <a:endParaRPr lang="ru-RU" sz="800">
                        <a:latin typeface="Calibri"/>
                        <a:ea typeface="Calibri"/>
                        <a:cs typeface="Times New Roman"/>
                      </a:endParaRPr>
                    </a:p>
                  </a:txBody>
                  <a:tcPr marL="46804" marR="468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5824">
                <a:tc>
                  <a:txBody>
                    <a:bodyPr/>
                    <a:lstStyle/>
                    <a:p>
                      <a:pPr>
                        <a:lnSpc>
                          <a:spcPct val="115000"/>
                        </a:lnSpc>
                      </a:pPr>
                      <a:endParaRPr lang="ru-RU" sz="800">
                        <a:latin typeface="Calibri"/>
                        <a:ea typeface="Times New Roman"/>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endParaRPr lang="ru-RU" sz="800">
                        <a:latin typeface="Calibri"/>
                        <a:ea typeface="Times New Roman"/>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endParaRPr lang="ru-RU" sz="800">
                        <a:latin typeface="Calibri"/>
                        <a:ea typeface="Times New Roman"/>
                        <a:cs typeface="Times New Roman"/>
                      </a:endParaRPr>
                    </a:p>
                  </a:txBody>
                  <a:tcPr marL="46804" marR="468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922">
                <a:tc>
                  <a:txBody>
                    <a:bodyPr/>
                    <a:lstStyle/>
                    <a:p>
                      <a:pPr>
                        <a:lnSpc>
                          <a:spcPct val="115000"/>
                        </a:lnSpc>
                        <a:spcAft>
                          <a:spcPts val="0"/>
                        </a:spcAft>
                      </a:pPr>
                      <a:r>
                        <a:rPr lang="en-US" sz="600" b="1">
                          <a:latin typeface="Times New Roman"/>
                          <a:ea typeface="Times New Roman"/>
                          <a:cs typeface="Times New Roman"/>
                        </a:rPr>
                        <a:t>The expenses of the preliminary stage</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600">
                          <a:solidFill>
                            <a:srgbClr val="000000"/>
                          </a:solidFill>
                          <a:latin typeface="Times New Roman"/>
                          <a:ea typeface="Times New Roman"/>
                          <a:cs typeface="Times New Roman"/>
                        </a:rPr>
                        <a:t>300 000</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endParaRPr lang="ru-RU" sz="800">
                        <a:latin typeface="Calibri"/>
                        <a:ea typeface="Times New Roman"/>
                        <a:cs typeface="Times New Roman"/>
                      </a:endParaRPr>
                    </a:p>
                  </a:txBody>
                  <a:tcPr marL="46804" marR="468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979">
                <a:tc>
                  <a:txBody>
                    <a:bodyPr/>
                    <a:lstStyle/>
                    <a:p>
                      <a:pPr>
                        <a:lnSpc>
                          <a:spcPct val="115000"/>
                        </a:lnSpc>
                        <a:spcAft>
                          <a:spcPts val="0"/>
                        </a:spcAft>
                      </a:pPr>
                      <a:r>
                        <a:rPr lang="en-US" sz="600">
                          <a:solidFill>
                            <a:srgbClr val="000000"/>
                          </a:solidFill>
                          <a:latin typeface="Times New Roman"/>
                          <a:ea typeface="Times New Roman"/>
                          <a:cs typeface="Times New Roman"/>
                        </a:rPr>
                        <a:t>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600">
                          <a:solidFill>
                            <a:srgbClr val="000000"/>
                          </a:solidFill>
                          <a:latin typeface="Times New Roman"/>
                          <a:ea typeface="Times New Roman"/>
                          <a:cs typeface="Times New Roman"/>
                        </a:rPr>
                        <a:t>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600">
                          <a:solidFill>
                            <a:srgbClr val="000000"/>
                          </a:solidFill>
                          <a:latin typeface="Times New Roman"/>
                          <a:ea typeface="Times New Roman"/>
                          <a:cs typeface="Times New Roman"/>
                        </a:rPr>
                        <a:t> </a:t>
                      </a:r>
                      <a:endParaRPr lang="ru-RU" sz="800">
                        <a:latin typeface="Calibri"/>
                        <a:ea typeface="Calibri"/>
                        <a:cs typeface="Times New Roman"/>
                      </a:endParaRPr>
                    </a:p>
                  </a:txBody>
                  <a:tcPr marL="46804" marR="468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979">
                <a:tc>
                  <a:txBody>
                    <a:bodyPr/>
                    <a:lstStyle/>
                    <a:p>
                      <a:pPr algn="r">
                        <a:lnSpc>
                          <a:spcPct val="115000"/>
                        </a:lnSpc>
                        <a:spcAft>
                          <a:spcPts val="0"/>
                        </a:spcAft>
                      </a:pPr>
                      <a:r>
                        <a:rPr lang="ru-RU" sz="600">
                          <a:solidFill>
                            <a:srgbClr val="000000"/>
                          </a:solidFill>
                          <a:latin typeface="Times New Roman"/>
                          <a:ea typeface="Times New Roman"/>
                          <a:cs typeface="Times New Roman"/>
                        </a:rPr>
                        <a:t>Income</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3 000 000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600">
                          <a:solidFill>
                            <a:srgbClr val="000000"/>
                          </a:solidFill>
                          <a:latin typeface="Times New Roman"/>
                          <a:ea typeface="Times New Roman"/>
                          <a:cs typeface="Times New Roman"/>
                        </a:rPr>
                        <a:t> </a:t>
                      </a:r>
                      <a:endParaRPr lang="ru-RU" sz="800">
                        <a:latin typeface="Calibri"/>
                        <a:ea typeface="Calibri"/>
                        <a:cs typeface="Times New Roman"/>
                      </a:endParaRPr>
                    </a:p>
                  </a:txBody>
                  <a:tcPr marL="46804" marR="4680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979">
                <a:tc>
                  <a:txBody>
                    <a:bodyPr/>
                    <a:lstStyle/>
                    <a:p>
                      <a:pPr algn="r">
                        <a:lnSpc>
                          <a:spcPct val="115000"/>
                        </a:lnSpc>
                        <a:spcAft>
                          <a:spcPts val="0"/>
                        </a:spcAft>
                      </a:pPr>
                      <a:r>
                        <a:rPr lang="ru-RU" sz="600">
                          <a:solidFill>
                            <a:srgbClr val="000000"/>
                          </a:solidFill>
                          <a:latin typeface="Times New Roman"/>
                          <a:ea typeface="Times New Roman"/>
                          <a:cs typeface="Times New Roman"/>
                        </a:rPr>
                        <a:t>Expense</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6 160 000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600">
                          <a:solidFill>
                            <a:srgbClr val="000000"/>
                          </a:solidFill>
                          <a:latin typeface="Times New Roman"/>
                          <a:ea typeface="Times New Roman"/>
                          <a:cs typeface="Times New Roman"/>
                        </a:rPr>
                        <a:t> </a:t>
                      </a:r>
                      <a:endParaRPr lang="ru-RU" sz="800">
                        <a:latin typeface="Calibri"/>
                        <a:ea typeface="Calibri"/>
                        <a:cs typeface="Times New Roman"/>
                      </a:endParaRPr>
                    </a:p>
                  </a:txBody>
                  <a:tcPr marL="46804" marR="4680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979">
                <a:tc>
                  <a:txBody>
                    <a:bodyPr/>
                    <a:lstStyle/>
                    <a:p>
                      <a:pPr algn="r">
                        <a:lnSpc>
                          <a:spcPct val="115000"/>
                        </a:lnSpc>
                        <a:spcAft>
                          <a:spcPts val="0"/>
                        </a:spcAft>
                      </a:pPr>
                      <a:r>
                        <a:rPr lang="ru-RU" sz="600">
                          <a:solidFill>
                            <a:srgbClr val="000000"/>
                          </a:solidFill>
                          <a:latin typeface="Times New Roman"/>
                          <a:ea typeface="Times New Roman"/>
                          <a:cs typeface="Times New Roman"/>
                        </a:rPr>
                        <a:t>Sponsor's expense</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800 000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600">
                          <a:solidFill>
                            <a:srgbClr val="000000"/>
                          </a:solidFill>
                          <a:latin typeface="Times New Roman"/>
                          <a:ea typeface="Times New Roman"/>
                          <a:cs typeface="Times New Roman"/>
                        </a:rPr>
                        <a:t> </a:t>
                      </a:r>
                      <a:endParaRPr lang="ru-RU" sz="800">
                        <a:latin typeface="Calibri"/>
                        <a:ea typeface="Calibri"/>
                        <a:cs typeface="Times New Roman"/>
                      </a:endParaRPr>
                    </a:p>
                  </a:txBody>
                  <a:tcPr marL="46804" marR="4680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979">
                <a:tc>
                  <a:txBody>
                    <a:bodyPr/>
                    <a:lstStyle/>
                    <a:p>
                      <a:pPr>
                        <a:lnSpc>
                          <a:spcPct val="115000"/>
                        </a:lnSpc>
                        <a:spcAft>
                          <a:spcPts val="0"/>
                        </a:spcAft>
                      </a:pPr>
                      <a:r>
                        <a:rPr lang="ru-RU" sz="600">
                          <a:solidFill>
                            <a:srgbClr val="000000"/>
                          </a:solidFill>
                          <a:latin typeface="Times New Roman"/>
                          <a:ea typeface="Times New Roman"/>
                          <a:cs typeface="Times New Roman"/>
                        </a:rPr>
                        <a:t>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 </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600">
                          <a:solidFill>
                            <a:srgbClr val="000000"/>
                          </a:solidFill>
                          <a:latin typeface="Times New Roman"/>
                          <a:ea typeface="Times New Roman"/>
                          <a:cs typeface="Times New Roman"/>
                        </a:rPr>
                        <a:t> </a:t>
                      </a:r>
                      <a:endParaRPr lang="ru-RU" sz="800">
                        <a:latin typeface="Calibri"/>
                        <a:ea typeface="Calibri"/>
                        <a:cs typeface="Times New Roman"/>
                      </a:endParaRPr>
                    </a:p>
                  </a:txBody>
                  <a:tcPr marL="46804" marR="4680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979">
                <a:tc>
                  <a:txBody>
                    <a:bodyPr/>
                    <a:lstStyle/>
                    <a:p>
                      <a:pPr>
                        <a:lnSpc>
                          <a:spcPct val="115000"/>
                        </a:lnSpc>
                        <a:spcAft>
                          <a:spcPts val="0"/>
                        </a:spcAft>
                      </a:pPr>
                      <a:r>
                        <a:rPr lang="ru-RU" sz="600" b="1">
                          <a:solidFill>
                            <a:srgbClr val="000000"/>
                          </a:solidFill>
                          <a:latin typeface="Times New Roman"/>
                          <a:ea typeface="Times New Roman"/>
                          <a:cs typeface="Times New Roman"/>
                        </a:rPr>
                        <a:t>Amount of expence</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600">
                          <a:solidFill>
                            <a:srgbClr val="000000"/>
                          </a:solidFill>
                          <a:latin typeface="Times New Roman"/>
                          <a:ea typeface="Times New Roman"/>
                          <a:cs typeface="Times New Roman"/>
                        </a:rPr>
                        <a:t>2 </a:t>
                      </a:r>
                      <a:r>
                        <a:rPr lang="en-US" sz="600">
                          <a:solidFill>
                            <a:srgbClr val="000000"/>
                          </a:solidFill>
                          <a:latin typeface="Times New Roman"/>
                          <a:ea typeface="Times New Roman"/>
                          <a:cs typeface="Times New Roman"/>
                        </a:rPr>
                        <a:t>6</a:t>
                      </a:r>
                      <a:r>
                        <a:rPr lang="ru-RU" sz="600">
                          <a:solidFill>
                            <a:srgbClr val="000000"/>
                          </a:solidFill>
                          <a:latin typeface="Times New Roman"/>
                          <a:ea typeface="Times New Roman"/>
                          <a:cs typeface="Times New Roman"/>
                        </a:rPr>
                        <a:t>60 000  </a:t>
                      </a:r>
                      <a:r>
                        <a:rPr lang="en-US" sz="600">
                          <a:solidFill>
                            <a:srgbClr val="000000"/>
                          </a:solidFill>
                          <a:latin typeface="Times New Roman"/>
                          <a:ea typeface="Times New Roman"/>
                          <a:cs typeface="Times New Roman"/>
                        </a:rPr>
                        <a:t>Rub</a:t>
                      </a:r>
                      <a:endParaRPr lang="ru-RU" sz="800">
                        <a:latin typeface="Calibri"/>
                        <a:ea typeface="Calibri"/>
                        <a:cs typeface="Times New Roman"/>
                      </a:endParaRPr>
                    </a:p>
                  </a:txBody>
                  <a:tcPr marL="46804" marR="468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600" dirty="0">
                          <a:solidFill>
                            <a:srgbClr val="000000"/>
                          </a:solidFill>
                          <a:latin typeface="Times New Roman"/>
                          <a:ea typeface="Times New Roman"/>
                          <a:cs typeface="Times New Roman"/>
                        </a:rPr>
                        <a:t> </a:t>
                      </a:r>
                      <a:endParaRPr lang="ru-RU" sz="800" dirty="0">
                        <a:latin typeface="Calibri"/>
                        <a:ea typeface="Calibri"/>
                        <a:cs typeface="Times New Roman"/>
                      </a:endParaRPr>
                    </a:p>
                  </a:txBody>
                  <a:tcPr marL="46804" marR="4680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5" name="Рисунок 4" descr="Безымянный.jpg"/>
          <p:cNvPicPr>
            <a:picLocks noChangeAspect="1"/>
          </p:cNvPicPr>
          <p:nvPr/>
        </p:nvPicPr>
        <p:blipFill>
          <a:blip r:embed="rId2" cstate="print"/>
          <a:stretch>
            <a:fillRect/>
          </a:stretch>
        </p:blipFill>
        <p:spPr>
          <a:xfrm>
            <a:off x="5072066" y="1142984"/>
            <a:ext cx="3487718" cy="4872471"/>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868" y="785794"/>
            <a:ext cx="4886332" cy="2428891"/>
          </a:xfrm>
        </p:spPr>
        <p:txBody>
          <a:bodyPr>
            <a:normAutofit/>
          </a:bodyPr>
          <a:lstStyle/>
          <a:p>
            <a:pPr algn="just"/>
            <a:r>
              <a:rPr lang="en-US" sz="1600" dirty="0" smtClean="0"/>
              <a:t>The Youth department of Nuclear Society of Russia (NSR YD) was created in 1995. First conference of Russian YGN was organized in </a:t>
            </a:r>
            <a:r>
              <a:rPr lang="en-US" sz="1600" dirty="0" err="1" smtClean="0"/>
              <a:t>Obninsk</a:t>
            </a:r>
            <a:r>
              <a:rPr lang="en-US" sz="1600" dirty="0" smtClean="0"/>
              <a:t>. In 2014 will be organized 19-th annual conference of NSR YD in </a:t>
            </a:r>
            <a:r>
              <a:rPr lang="en-US" sz="1600" dirty="0" err="1" smtClean="0"/>
              <a:t>Snt</a:t>
            </a:r>
            <a:r>
              <a:rPr lang="en-US" sz="1600" dirty="0" smtClean="0"/>
              <a:t> - Petersburg.</a:t>
            </a:r>
            <a:r>
              <a:rPr lang="ru-RU" sz="1600" dirty="0" smtClean="0"/>
              <a:t/>
            </a:r>
            <a:br>
              <a:rPr lang="ru-RU" sz="1600" dirty="0" smtClean="0"/>
            </a:br>
            <a:r>
              <a:rPr lang="en-US" sz="1600" dirty="0" smtClean="0"/>
              <a:t>Headquarter of Russian YGN is placed in </a:t>
            </a:r>
            <a:r>
              <a:rPr lang="en-US" sz="1600" dirty="0" err="1" smtClean="0"/>
              <a:t>Obninsk</a:t>
            </a:r>
            <a:r>
              <a:rPr lang="en-US" sz="1600" dirty="0" smtClean="0"/>
              <a:t>.</a:t>
            </a:r>
            <a:r>
              <a:rPr lang="ru-RU" sz="1600" dirty="0" smtClean="0"/>
              <a:t/>
            </a:r>
            <a:br>
              <a:rPr lang="ru-RU" sz="1600" dirty="0" smtClean="0"/>
            </a:br>
            <a:r>
              <a:rPr lang="en-US" sz="1600" dirty="0" smtClean="0"/>
              <a:t>At this moment NSR YD combine near 500 of young engineers, scientists and post graduate students which work at “</a:t>
            </a:r>
            <a:r>
              <a:rPr lang="en-US" sz="1600" dirty="0" err="1" smtClean="0"/>
              <a:t>Rosatom</a:t>
            </a:r>
            <a:r>
              <a:rPr lang="en-US" sz="1600" dirty="0" smtClean="0"/>
              <a:t>” companies and other.</a:t>
            </a:r>
            <a:endParaRPr lang="ru-RU" sz="1600" dirty="0"/>
          </a:p>
        </p:txBody>
      </p:sp>
      <p:pic>
        <p:nvPicPr>
          <p:cNvPr id="4" name="Рисунок 3" descr="лого МОЯОР.JPG"/>
          <p:cNvPicPr/>
          <p:nvPr/>
        </p:nvPicPr>
        <p:blipFill>
          <a:blip r:embed="rId2" cstate="print"/>
          <a:srcRect/>
          <a:stretch>
            <a:fillRect/>
          </a:stretch>
        </p:blipFill>
        <p:spPr bwMode="auto">
          <a:xfrm>
            <a:off x="571472" y="1000108"/>
            <a:ext cx="2798445" cy="1762125"/>
          </a:xfrm>
          <a:prstGeom prst="rect">
            <a:avLst/>
          </a:prstGeom>
          <a:noFill/>
          <a:ln w="9525">
            <a:noFill/>
            <a:miter lim="800000"/>
            <a:headEnd/>
            <a:tailEnd/>
          </a:ln>
        </p:spPr>
      </p:pic>
      <p:sp>
        <p:nvSpPr>
          <p:cNvPr id="7" name="TextBox 6"/>
          <p:cNvSpPr txBox="1"/>
          <p:nvPr/>
        </p:nvSpPr>
        <p:spPr>
          <a:xfrm>
            <a:off x="5214942" y="3357562"/>
            <a:ext cx="3500462" cy="2585323"/>
          </a:xfrm>
          <a:prstGeom prst="rect">
            <a:avLst/>
          </a:prstGeom>
          <a:noFill/>
        </p:spPr>
        <p:txBody>
          <a:bodyPr wrap="square" rtlCol="0">
            <a:spAutoFit/>
          </a:bodyPr>
          <a:lstStyle/>
          <a:p>
            <a:r>
              <a:rPr lang="en-US" dirty="0" smtClean="0"/>
              <a:t>The objectives of Russian YGN are follows:</a:t>
            </a:r>
            <a:endParaRPr lang="ru-RU" dirty="0" smtClean="0"/>
          </a:p>
          <a:p>
            <a:pPr lvl="0">
              <a:buFont typeface="Arial" pitchFamily="34" charset="0"/>
              <a:buChar char="•"/>
            </a:pPr>
            <a:r>
              <a:rPr lang="en-US" dirty="0" smtClean="0"/>
              <a:t>Increase creative activity,</a:t>
            </a:r>
            <a:endParaRPr lang="ru-RU" dirty="0" smtClean="0"/>
          </a:p>
          <a:p>
            <a:pPr lvl="0">
              <a:buFont typeface="Arial" pitchFamily="34" charset="0"/>
              <a:buChar char="•"/>
            </a:pPr>
            <a:r>
              <a:rPr lang="en-US" dirty="0" smtClean="0"/>
              <a:t>Supporting of scientific researching in field of nuclear and adjacent sciences,</a:t>
            </a:r>
            <a:endParaRPr lang="ru-RU" dirty="0" smtClean="0"/>
          </a:p>
          <a:p>
            <a:pPr>
              <a:buFont typeface="Arial" pitchFamily="34" charset="0"/>
              <a:buChar char="•"/>
            </a:pPr>
            <a:r>
              <a:rPr lang="en-US" dirty="0" smtClean="0"/>
              <a:t>Increasing of information exchange (domestic and international level).</a:t>
            </a:r>
            <a:endParaRPr lang="ru-RU" dirty="0"/>
          </a:p>
        </p:txBody>
      </p:sp>
      <p:pic>
        <p:nvPicPr>
          <p:cNvPr id="8" name="Схема 3"/>
          <p:cNvPicPr/>
          <p:nvPr/>
        </p:nvPicPr>
        <p:blipFill>
          <a:blip r:embed="rId3" cstate="print"/>
          <a:srcRect t="-1942" b="-2150"/>
          <a:stretch>
            <a:fillRect/>
          </a:stretch>
        </p:blipFill>
        <p:spPr bwMode="auto">
          <a:xfrm>
            <a:off x="571472" y="3071810"/>
            <a:ext cx="4572033" cy="328614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2910" y="785794"/>
            <a:ext cx="4286280" cy="5500726"/>
          </a:xfrm>
        </p:spPr>
        <p:txBody>
          <a:bodyPr>
            <a:noAutofit/>
          </a:bodyPr>
          <a:lstStyle/>
          <a:p>
            <a:pPr algn="just"/>
            <a:r>
              <a:rPr lang="en-US" sz="1600" dirty="0" smtClean="0"/>
              <a:t>NSR YD has 42 departments at </a:t>
            </a:r>
            <a:r>
              <a:rPr lang="en-US" sz="1600" dirty="0" err="1" smtClean="0"/>
              <a:t>Rosatom’s</a:t>
            </a:r>
            <a:r>
              <a:rPr lang="en-US" sz="1600" dirty="0" smtClean="0"/>
              <a:t> organizations and which of them organize from several to several dozen actions each year. To the most significant action at this year we could describe follows:</a:t>
            </a:r>
            <a:r>
              <a:rPr lang="ru-RU" sz="1600" dirty="0" smtClean="0"/>
              <a:t/>
            </a:r>
            <a:br>
              <a:rPr lang="ru-RU" sz="1600" dirty="0" smtClean="0"/>
            </a:br>
            <a:r>
              <a:rPr lang="ru-RU" sz="1600" dirty="0" smtClean="0"/>
              <a:t/>
            </a:r>
            <a:br>
              <a:rPr lang="ru-RU" sz="1600" dirty="0" smtClean="0"/>
            </a:br>
            <a:r>
              <a:rPr lang="ru-RU" sz="1600" dirty="0" smtClean="0"/>
              <a:t>- </a:t>
            </a:r>
            <a:r>
              <a:rPr lang="en-US" sz="1600" dirty="0" smtClean="0"/>
              <a:t>Organization </a:t>
            </a:r>
            <a:r>
              <a:rPr lang="en-US" sz="1600" dirty="0" smtClean="0"/>
              <a:t>and participation in conference devoted to “25 anniversary of Nuclear Society of Russia”</a:t>
            </a:r>
            <a:r>
              <a:rPr lang="ru-RU" sz="1600" dirty="0" smtClean="0"/>
              <a:t/>
            </a:r>
            <a:br>
              <a:rPr lang="ru-RU" sz="1600" dirty="0" smtClean="0"/>
            </a:br>
            <a:r>
              <a:rPr lang="ru-RU" sz="1600" dirty="0" smtClean="0"/>
              <a:t>- </a:t>
            </a:r>
            <a:r>
              <a:rPr lang="en-US" sz="1600" dirty="0" smtClean="0"/>
              <a:t>Organization </a:t>
            </a:r>
            <a:r>
              <a:rPr lang="en-US" sz="1600" dirty="0" smtClean="0"/>
              <a:t>and participation in conference devoted to 60-th start-up anniversary of First in World Nuclear Power Plant in </a:t>
            </a:r>
            <a:r>
              <a:rPr lang="en-US" sz="1600" dirty="0" err="1" smtClean="0"/>
              <a:t>Obninsk</a:t>
            </a:r>
            <a:r>
              <a:rPr lang="en-US" sz="1600" dirty="0" smtClean="0"/>
              <a:t>. Approximately participations are near 600 members.</a:t>
            </a:r>
            <a:r>
              <a:rPr lang="ru-RU" sz="1600" dirty="0" smtClean="0"/>
              <a:t/>
            </a:r>
            <a:br>
              <a:rPr lang="ru-RU" sz="1600" dirty="0" smtClean="0"/>
            </a:br>
            <a:r>
              <a:rPr lang="ru-RU" sz="1600" dirty="0" smtClean="0"/>
              <a:t>- </a:t>
            </a:r>
            <a:r>
              <a:rPr lang="en-US" sz="1600" dirty="0" smtClean="0"/>
              <a:t>Organization </a:t>
            </a:r>
            <a:r>
              <a:rPr lang="en-US" sz="1600" dirty="0" smtClean="0"/>
              <a:t>of 19-th annual scientific conference of NSR YD</a:t>
            </a:r>
            <a:endParaRPr lang="ru-RU" sz="1600" dirty="0"/>
          </a:p>
        </p:txBody>
      </p:sp>
      <p:pic>
        <p:nvPicPr>
          <p:cNvPr id="4" name="Рисунок 3" descr="GRUPPA#.jpg"/>
          <p:cNvPicPr/>
          <p:nvPr/>
        </p:nvPicPr>
        <p:blipFill>
          <a:blip r:embed="rId2" cstate="print"/>
          <a:srcRect/>
          <a:stretch>
            <a:fillRect/>
          </a:stretch>
        </p:blipFill>
        <p:spPr bwMode="auto">
          <a:xfrm>
            <a:off x="5715008" y="1214422"/>
            <a:ext cx="2533650" cy="1790700"/>
          </a:xfrm>
          <a:prstGeom prst="rect">
            <a:avLst/>
          </a:prstGeom>
          <a:noFill/>
          <a:ln w="9525">
            <a:noFill/>
            <a:miter lim="800000"/>
            <a:headEnd/>
            <a:tailEnd/>
          </a:ln>
        </p:spPr>
      </p:pic>
      <p:pic>
        <p:nvPicPr>
          <p:cNvPr id="5" name="Рисунок 4" descr="Поездка на ЧАЭС.JPG"/>
          <p:cNvPicPr>
            <a:picLocks noChangeAspect="1"/>
          </p:cNvPicPr>
          <p:nvPr/>
        </p:nvPicPr>
        <p:blipFill>
          <a:blip r:embed="rId3" cstate="print"/>
          <a:stretch>
            <a:fillRect/>
          </a:stretch>
        </p:blipFill>
        <p:spPr>
          <a:xfrm>
            <a:off x="5617189" y="2643182"/>
            <a:ext cx="2669555" cy="1500198"/>
          </a:xfrm>
          <a:prstGeom prst="rect">
            <a:avLst/>
          </a:prstGeom>
        </p:spPr>
      </p:pic>
      <p:pic>
        <p:nvPicPr>
          <p:cNvPr id="6" name="Рисунок 5" descr="3_2.JPG"/>
          <p:cNvPicPr>
            <a:picLocks noChangeAspect="1"/>
          </p:cNvPicPr>
          <p:nvPr/>
        </p:nvPicPr>
        <p:blipFill>
          <a:blip r:embed="rId4" cstate="print"/>
          <a:stretch>
            <a:fillRect/>
          </a:stretch>
        </p:blipFill>
        <p:spPr>
          <a:xfrm>
            <a:off x="5786446" y="4071942"/>
            <a:ext cx="2428860" cy="1618085"/>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History of Russian Nuclear Industry</a:t>
            </a:r>
            <a:endParaRPr lang="ru-RU" dirty="0"/>
          </a:p>
        </p:txBody>
      </p:sp>
      <p:sp>
        <p:nvSpPr>
          <p:cNvPr id="3" name="Содержимое 2"/>
          <p:cNvSpPr>
            <a:spLocks noGrp="1"/>
          </p:cNvSpPr>
          <p:nvPr>
            <p:ph idx="1"/>
          </p:nvPr>
        </p:nvSpPr>
        <p:spPr/>
        <p:txBody>
          <a:bodyPr>
            <a:normAutofit/>
          </a:bodyPr>
          <a:lstStyle/>
          <a:p>
            <a:pPr algn="just"/>
            <a:r>
              <a:rPr lang="en-US" sz="1400" dirty="0" smtClean="0"/>
              <a:t>The Russian nuclear industry began with a large-scale project launched in 1942. By that time, the Soviet Union had accumulated significant intelligence data on the Manhattan Project, which would later be used by Soviet scientists in their research. Projects focusing on uranium extraction and atomic bomb development started in a small laboratory with the USSR Academy of Sciences (now </a:t>
            </a:r>
            <a:r>
              <a:rPr lang="en-US" sz="1400" dirty="0" err="1" smtClean="0"/>
              <a:t>Kurchatov</a:t>
            </a:r>
            <a:r>
              <a:rPr lang="en-US" sz="1400" dirty="0" smtClean="0"/>
              <a:t> Institute National Research Centre). Huge scientific and practical efforts ensured rapid progress. </a:t>
            </a:r>
          </a:p>
          <a:p>
            <a:pPr algn="just"/>
            <a:r>
              <a:rPr lang="en-US" sz="1400" dirty="0" smtClean="0"/>
              <a:t>Soviet research and development projects were also concerned with development of peaceful nuclear technology. In 1954, the world's first nuclear power plant was launched in </a:t>
            </a:r>
            <a:r>
              <a:rPr lang="en-US" sz="1400" dirty="0" err="1" smtClean="0"/>
              <a:t>Obninsk</a:t>
            </a:r>
            <a:r>
              <a:rPr lang="en-US" sz="1400" dirty="0" smtClean="0"/>
              <a:t>. The plant had one water-cooled uranium-graphite channel-type reactor which successfully functioned for almost 48 years until it was shut down in 2002. </a:t>
            </a:r>
          </a:p>
          <a:p>
            <a:pPr algn="just"/>
            <a:r>
              <a:rPr lang="en-US" sz="1400" dirty="0" smtClean="0"/>
              <a:t>The first ever nuclear-powered icebreaker, the Vladimir Lenin, was launched in the late 1950s.</a:t>
            </a:r>
          </a:p>
          <a:p>
            <a:pPr algn="just"/>
            <a:r>
              <a:rPr lang="en-US" sz="1400" dirty="0" smtClean="0"/>
              <a:t>The first large scale Soviet nuclear power plant (</a:t>
            </a:r>
            <a:r>
              <a:rPr lang="en-US" sz="1400" dirty="0" err="1" smtClean="0"/>
              <a:t>Beloyarskaya</a:t>
            </a:r>
            <a:r>
              <a:rPr lang="en-US" sz="1400" dirty="0" smtClean="0"/>
              <a:t> NPP) was launched in the Sverdlovsk Region in 1964. It has the world’s only operating power unit with a fast-neutron reactor. Power units with fast-neutron reactors are designed to improve nuclear fuel consumption and thereby </a:t>
            </a:r>
            <a:r>
              <a:rPr lang="en-US" sz="1400" dirty="0" err="1" smtClean="0"/>
              <a:t>minimise</a:t>
            </a:r>
            <a:r>
              <a:rPr lang="en-US" sz="1400" dirty="0" smtClean="0"/>
              <a:t> waste by introducing a closed nuclear fuel cycle.</a:t>
            </a:r>
          </a:p>
          <a:p>
            <a:r>
              <a:rPr lang="en-US" sz="1400" dirty="0" smtClean="0"/>
              <a:t>Today Russia has 10 operating nuclear power plants (33 power units with 25.2 GW of installed capacity) generating about 18% of the total power output. Nuclear power accounts for 30% of all electrical power generation in European Russia and exceeds 40% in Russia's North-West. </a:t>
            </a:r>
          </a:p>
          <a:p>
            <a:endParaRPr lang="ru-RU" sz="1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60 </a:t>
            </a:r>
            <a:r>
              <a:rPr lang="en-US" dirty="0" smtClean="0"/>
              <a:t>Year of First in World Nuclear Power Plant </a:t>
            </a:r>
            <a:endParaRPr lang="ru-RU" dirty="0"/>
          </a:p>
        </p:txBody>
      </p:sp>
      <p:pic>
        <p:nvPicPr>
          <p:cNvPr id="4" name="Содержимое 3" descr="0_3df1a_1248a622_XL.jpg"/>
          <p:cNvPicPr>
            <a:picLocks noGrp="1" noChangeAspect="1"/>
          </p:cNvPicPr>
          <p:nvPr>
            <p:ph idx="1"/>
          </p:nvPr>
        </p:nvPicPr>
        <p:blipFill>
          <a:blip r:embed="rId2" cstate="print"/>
          <a:stretch>
            <a:fillRect/>
          </a:stretch>
        </p:blipFill>
        <p:spPr>
          <a:xfrm>
            <a:off x="714348" y="1571612"/>
            <a:ext cx="4039537" cy="2691342"/>
          </a:xfrm>
        </p:spPr>
      </p:pic>
      <p:sp>
        <p:nvSpPr>
          <p:cNvPr id="5" name="TextBox 4"/>
          <p:cNvSpPr txBox="1"/>
          <p:nvPr/>
        </p:nvSpPr>
        <p:spPr>
          <a:xfrm>
            <a:off x="4857752" y="1500174"/>
            <a:ext cx="3786214" cy="2893100"/>
          </a:xfrm>
          <a:prstGeom prst="rect">
            <a:avLst/>
          </a:prstGeom>
          <a:noFill/>
        </p:spPr>
        <p:txBody>
          <a:bodyPr wrap="square" rtlCol="0">
            <a:spAutoFit/>
          </a:bodyPr>
          <a:lstStyle/>
          <a:p>
            <a:pPr algn="just"/>
            <a:r>
              <a:rPr lang="en-US" sz="1400" dirty="0" smtClean="0"/>
              <a:t>Nuclear </a:t>
            </a:r>
            <a:r>
              <a:rPr lang="en-US" sz="1400" dirty="0" smtClean="0"/>
              <a:t>power plant was put into operation on June 27, 1954. Its construction was done in just 3 years. Basic engineering solutions have been developed by the design Bureau headed by N.A. </a:t>
            </a:r>
            <a:r>
              <a:rPr lang="en-US" sz="1400" dirty="0" err="1" smtClean="0"/>
              <a:t>Dollezhal</a:t>
            </a:r>
            <a:r>
              <a:rPr lang="en-US" sz="1400" dirty="0" smtClean="0"/>
              <a:t>. In parallel there was the formation and training of the first operational team of the First NPP. The building of the NPP - 3 storey building, designed in the style of "Stalin Empire style". Opposite the building of the CHP, which was located turbine is the world's First NPP. Currently, it is recognized that the world's First NPP constructed in </a:t>
            </a:r>
            <a:r>
              <a:rPr lang="en-US" sz="1400" dirty="0" err="1" smtClean="0"/>
              <a:t>Obninsk</a:t>
            </a:r>
            <a:r>
              <a:rPr lang="en-US" sz="1400" dirty="0" smtClean="0"/>
              <a:t>, as was made to synchronize with a </a:t>
            </a:r>
            <a:r>
              <a:rPr lang="en-US" sz="1400" dirty="0" smtClean="0"/>
              <a:t>electricity net.</a:t>
            </a:r>
            <a:endParaRPr lang="ru-RU" sz="1400" dirty="0"/>
          </a:p>
        </p:txBody>
      </p:sp>
      <p:pic>
        <p:nvPicPr>
          <p:cNvPr id="6" name="Рисунок 5" descr="Безымянный.jpg"/>
          <p:cNvPicPr>
            <a:picLocks noChangeAspect="1"/>
          </p:cNvPicPr>
          <p:nvPr/>
        </p:nvPicPr>
        <p:blipFill>
          <a:blip r:embed="rId3" cstate="print"/>
          <a:stretch>
            <a:fillRect/>
          </a:stretch>
        </p:blipFill>
        <p:spPr>
          <a:xfrm>
            <a:off x="2071670" y="4500570"/>
            <a:ext cx="4909196" cy="193902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The Russian nuclear industry</a:t>
            </a:r>
            <a:endParaRPr lang="ru-RU" dirty="0"/>
          </a:p>
        </p:txBody>
      </p:sp>
      <p:pic>
        <p:nvPicPr>
          <p:cNvPr id="4" name="Рисунок 3" descr="http://www.rosatom.ru/wps/wcm/connect/rosatom/rosatomsite.eng/resources/560a3b804351249397b5d7c5687e4a83/1/russian_nuclear_industry.jpg"/>
          <p:cNvPicPr/>
          <p:nvPr/>
        </p:nvPicPr>
        <p:blipFill>
          <a:blip r:embed="rId2" cstate="print"/>
          <a:srcRect/>
          <a:stretch>
            <a:fillRect/>
          </a:stretch>
        </p:blipFill>
        <p:spPr bwMode="auto">
          <a:xfrm>
            <a:off x="500034" y="1643050"/>
            <a:ext cx="3152775" cy="2095500"/>
          </a:xfrm>
          <a:prstGeom prst="rect">
            <a:avLst/>
          </a:prstGeom>
          <a:noFill/>
          <a:ln w="9525">
            <a:noFill/>
            <a:miter lim="800000"/>
            <a:headEnd/>
            <a:tailEnd/>
          </a:ln>
        </p:spPr>
      </p:pic>
      <p:pic>
        <p:nvPicPr>
          <p:cNvPr id="5" name="Содержимое 4" descr="070210_0755_3[1].jpg"/>
          <p:cNvPicPr>
            <a:picLocks noGrp="1"/>
          </p:cNvPicPr>
          <p:nvPr>
            <p:ph idx="1"/>
          </p:nvPr>
        </p:nvPicPr>
        <p:blipFill>
          <a:blip r:embed="rId3" cstate="print"/>
          <a:srcRect/>
          <a:stretch>
            <a:fillRect/>
          </a:stretch>
        </p:blipFill>
        <p:spPr bwMode="auto">
          <a:xfrm>
            <a:off x="500034" y="3000372"/>
            <a:ext cx="3188022" cy="1767679"/>
          </a:xfrm>
          <a:prstGeom prst="rect">
            <a:avLst/>
          </a:prstGeom>
          <a:noFill/>
          <a:ln w="9525">
            <a:noFill/>
            <a:miter lim="800000"/>
            <a:headEnd/>
            <a:tailEnd/>
          </a:ln>
        </p:spPr>
      </p:pic>
      <p:pic>
        <p:nvPicPr>
          <p:cNvPr id="6" name="Рисунок 5" descr="1317985721_1-7.jpg"/>
          <p:cNvPicPr/>
          <p:nvPr/>
        </p:nvPicPr>
        <p:blipFill>
          <a:blip r:embed="rId4" cstate="print"/>
          <a:srcRect/>
          <a:stretch>
            <a:fillRect/>
          </a:stretch>
        </p:blipFill>
        <p:spPr bwMode="auto">
          <a:xfrm>
            <a:off x="714348" y="4357694"/>
            <a:ext cx="2813685" cy="1838325"/>
          </a:xfrm>
          <a:prstGeom prst="rect">
            <a:avLst/>
          </a:prstGeom>
          <a:noFill/>
          <a:ln w="9525">
            <a:noFill/>
            <a:miter lim="800000"/>
            <a:headEnd/>
            <a:tailEnd/>
          </a:ln>
        </p:spPr>
      </p:pic>
      <p:sp>
        <p:nvSpPr>
          <p:cNvPr id="7" name="TextBox 6"/>
          <p:cNvSpPr txBox="1"/>
          <p:nvPr/>
        </p:nvSpPr>
        <p:spPr>
          <a:xfrm>
            <a:off x="3929058" y="1357298"/>
            <a:ext cx="4857784" cy="954107"/>
          </a:xfrm>
          <a:prstGeom prst="rect">
            <a:avLst/>
          </a:prstGeom>
          <a:noFill/>
        </p:spPr>
        <p:txBody>
          <a:bodyPr wrap="square" rtlCol="0">
            <a:spAutoFit/>
          </a:bodyPr>
          <a:lstStyle/>
          <a:p>
            <a:r>
              <a:rPr lang="en-US" sz="1400" dirty="0" smtClean="0"/>
              <a:t>The Russian nuclear industry is an undisputed leader in advanced nuclear technologies, providing innovative engineering and construction solutions for nuclear reactors and production of nuclear fuel.</a:t>
            </a:r>
            <a:endParaRPr lang="ru-RU" sz="1400" dirty="0"/>
          </a:p>
        </p:txBody>
      </p:sp>
      <p:sp>
        <p:nvSpPr>
          <p:cNvPr id="8" name="TextBox 7"/>
          <p:cNvSpPr txBox="1"/>
          <p:nvPr/>
        </p:nvSpPr>
        <p:spPr>
          <a:xfrm>
            <a:off x="4000496" y="2928934"/>
            <a:ext cx="4786346" cy="1169551"/>
          </a:xfrm>
          <a:prstGeom prst="rect">
            <a:avLst/>
          </a:prstGeom>
          <a:noFill/>
        </p:spPr>
        <p:txBody>
          <a:bodyPr wrap="square" rtlCol="0">
            <a:spAutoFit/>
          </a:bodyPr>
          <a:lstStyle/>
          <a:p>
            <a:r>
              <a:rPr lang="en-US" sz="1400" dirty="0" smtClean="0"/>
              <a:t>With its 10 nuclear power plants (33 operating power units with 25.2 GW of installed capacity), which generate about 18% of total power output, and the world's only nuclear icebreaker fleet, Russia is focused on development of the Northern Sea Route and further expansion of nuclear power generation</a:t>
            </a:r>
            <a:endParaRPr lang="ru-RU" sz="1400" dirty="0"/>
          </a:p>
        </p:txBody>
      </p:sp>
      <p:sp>
        <p:nvSpPr>
          <p:cNvPr id="10" name="TextBox 9"/>
          <p:cNvSpPr txBox="1"/>
          <p:nvPr/>
        </p:nvSpPr>
        <p:spPr>
          <a:xfrm>
            <a:off x="4000496" y="4500570"/>
            <a:ext cx="4929222" cy="1600438"/>
          </a:xfrm>
          <a:prstGeom prst="rect">
            <a:avLst/>
          </a:prstGeom>
          <a:noFill/>
        </p:spPr>
        <p:txBody>
          <a:bodyPr wrap="square" rtlCol="0">
            <a:spAutoFit/>
          </a:bodyPr>
          <a:lstStyle/>
          <a:p>
            <a:r>
              <a:rPr lang="en-US" sz="1400" dirty="0" smtClean="0"/>
              <a:t>At the </a:t>
            </a:r>
            <a:r>
              <a:rPr lang="en-US" sz="1400" dirty="0" err="1" smtClean="0"/>
              <a:t>Beloyarskaya</a:t>
            </a:r>
            <a:r>
              <a:rPr lang="en-US" sz="1400" dirty="0" smtClean="0"/>
              <a:t> NPP is successfully operated more than 30 years unique fast reactor BN-600. Decades of successful operation of BN-600 consolidated Russia's leadership in the field of fast neutron reactors and to ensure the possibility of transition to commercialization of power units with reactors of this type. Bn-800 is the most powerful fast reactor of under construction power units. There is a conceptual project of BN-1200 reactor.</a:t>
            </a:r>
            <a:endParaRPr lang="ru-RU" sz="1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Proposed host city</a:t>
            </a:r>
            <a:endParaRPr lang="ru-RU" dirty="0"/>
          </a:p>
        </p:txBody>
      </p:sp>
      <p:pic>
        <p:nvPicPr>
          <p:cNvPr id="4" name="Содержимое 3" descr="800px-Flag_of_Yekaterinburg_(Sverdlovsk_oblast).jpg"/>
          <p:cNvPicPr>
            <a:picLocks noGrp="1"/>
          </p:cNvPicPr>
          <p:nvPr>
            <p:ph idx="1"/>
          </p:nvPr>
        </p:nvPicPr>
        <p:blipFill>
          <a:blip r:embed="rId2" cstate="print"/>
          <a:srcRect/>
          <a:stretch>
            <a:fillRect/>
          </a:stretch>
        </p:blipFill>
        <p:spPr bwMode="auto">
          <a:xfrm>
            <a:off x="214282" y="1643050"/>
            <a:ext cx="2286016" cy="1571636"/>
          </a:xfrm>
          <a:prstGeom prst="rect">
            <a:avLst/>
          </a:prstGeom>
          <a:noFill/>
          <a:ln w="9525">
            <a:noFill/>
            <a:miter lim="800000"/>
            <a:headEnd/>
            <a:tailEnd/>
          </a:ln>
        </p:spPr>
      </p:pic>
      <p:pic>
        <p:nvPicPr>
          <p:cNvPr id="5" name="Рисунок 4" descr="Coat_of_Arms_of_Yekaterinburg_(Sverdlovsk_oblast).jpg"/>
          <p:cNvPicPr/>
          <p:nvPr/>
        </p:nvPicPr>
        <p:blipFill>
          <a:blip r:embed="rId3" cstate="print"/>
          <a:srcRect/>
          <a:stretch>
            <a:fillRect/>
          </a:stretch>
        </p:blipFill>
        <p:spPr bwMode="auto">
          <a:xfrm>
            <a:off x="357158" y="3357562"/>
            <a:ext cx="2037080" cy="1819275"/>
          </a:xfrm>
          <a:prstGeom prst="rect">
            <a:avLst/>
          </a:prstGeom>
          <a:noFill/>
          <a:ln w="9525">
            <a:noFill/>
            <a:miter lim="800000"/>
            <a:headEnd/>
            <a:tailEnd/>
          </a:ln>
        </p:spPr>
      </p:pic>
      <p:sp>
        <p:nvSpPr>
          <p:cNvPr id="6" name="TextBox 5"/>
          <p:cNvSpPr txBox="1"/>
          <p:nvPr/>
        </p:nvSpPr>
        <p:spPr>
          <a:xfrm>
            <a:off x="3500430" y="1643050"/>
            <a:ext cx="5000659" cy="1754326"/>
          </a:xfrm>
          <a:prstGeom prst="rect">
            <a:avLst/>
          </a:prstGeom>
          <a:noFill/>
        </p:spPr>
        <p:txBody>
          <a:bodyPr wrap="square" rtlCol="0">
            <a:spAutoFit/>
          </a:bodyPr>
          <a:lstStyle/>
          <a:p>
            <a:r>
              <a:rPr lang="en-US" dirty="0" smtClean="0">
                <a:latin typeface="Times New Roman" pitchFamily="18" charset="0"/>
                <a:cs typeface="Times New Roman" pitchFamily="18" charset="0"/>
              </a:rPr>
              <a:t>Yekaterinburg is the </a:t>
            </a:r>
            <a:r>
              <a:rPr lang="en-US" dirty="0" smtClean="0">
                <a:latin typeface="Times New Roman" pitchFamily="18" charset="0"/>
                <a:cs typeface="Times New Roman" pitchFamily="18" charset="0"/>
                <a:hlinkClick r:id="rId4" tooltip="List of cities and towns in Russia by population"/>
              </a:rPr>
              <a:t>fourth-largest</a:t>
            </a:r>
            <a:r>
              <a:rPr lang="ru-RU" dirty="0" smtClean="0">
                <a:latin typeface="Times New Roman" pitchFamily="18" charset="0"/>
                <a:cs typeface="Times New Roman" pitchFamily="18" charset="0"/>
              </a:rPr>
              <a:t> </a:t>
            </a:r>
            <a:r>
              <a:rPr lang="en-US" dirty="0" smtClean="0">
                <a:latin typeface="Times New Roman" pitchFamily="18" charset="0"/>
                <a:cs typeface="Times New Roman" pitchFamily="18" charset="0"/>
                <a:hlinkClick r:id="rId5" tooltip="Types of inhabited localities in Russia"/>
              </a:rPr>
              <a:t>city</a:t>
            </a:r>
            <a:r>
              <a:rPr lang="ru-RU"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in </a:t>
            </a:r>
            <a:r>
              <a:rPr lang="en-US" dirty="0" smtClean="0">
                <a:latin typeface="Times New Roman" pitchFamily="18" charset="0"/>
                <a:cs typeface="Times New Roman" pitchFamily="18" charset="0"/>
                <a:hlinkClick r:id="rId6" tooltip="Russia"/>
              </a:rPr>
              <a:t>Russia</a:t>
            </a:r>
            <a:r>
              <a:rPr lang="ru-RU"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and the </a:t>
            </a:r>
            <a:r>
              <a:rPr lang="en-US" dirty="0" smtClean="0">
                <a:latin typeface="Times New Roman" pitchFamily="18" charset="0"/>
                <a:cs typeface="Times New Roman" pitchFamily="18" charset="0"/>
                <a:hlinkClick r:id="rId7" tooltip="Administrative center"/>
              </a:rPr>
              <a:t>administrative center</a:t>
            </a:r>
            <a:r>
              <a:rPr lang="ru-RU"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of </a:t>
            </a:r>
            <a:r>
              <a:rPr lang="en-US" dirty="0" smtClean="0">
                <a:latin typeface="Times New Roman" pitchFamily="18" charset="0"/>
                <a:cs typeface="Times New Roman" pitchFamily="18" charset="0"/>
                <a:hlinkClick r:id="rId8" tooltip="Sverdlovsk Oblast"/>
              </a:rPr>
              <a:t>Sverdlovsk Oblast</a:t>
            </a:r>
            <a:r>
              <a:rPr lang="en-US" dirty="0" smtClean="0">
                <a:latin typeface="Times New Roman" pitchFamily="18" charset="0"/>
                <a:cs typeface="Times New Roman" pitchFamily="18" charset="0"/>
              </a:rPr>
              <a:t>, located in Asia (the middle of the </a:t>
            </a:r>
            <a:r>
              <a:rPr lang="en-US" dirty="0" smtClean="0">
                <a:latin typeface="Times New Roman" pitchFamily="18" charset="0"/>
                <a:cs typeface="Times New Roman" pitchFamily="18" charset="0"/>
                <a:hlinkClick r:id="rId9" tooltip="Eurasia"/>
              </a:rPr>
              <a:t>Eurasian</a:t>
            </a:r>
            <a:r>
              <a:rPr lang="ru-RU"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continent, on the border of </a:t>
            </a:r>
            <a:r>
              <a:rPr lang="en-US" dirty="0" smtClean="0">
                <a:latin typeface="Times New Roman" pitchFamily="18" charset="0"/>
                <a:cs typeface="Times New Roman" pitchFamily="18" charset="0"/>
                <a:hlinkClick r:id="rId10" tooltip="Europe"/>
              </a:rPr>
              <a:t>Europe</a:t>
            </a:r>
            <a:r>
              <a:rPr lang="ru-RU"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and </a:t>
            </a:r>
            <a:r>
              <a:rPr lang="en-US" dirty="0" smtClean="0">
                <a:latin typeface="Times New Roman" pitchFamily="18" charset="0"/>
                <a:cs typeface="Times New Roman" pitchFamily="18" charset="0"/>
                <a:hlinkClick r:id="rId11" tooltip="Asia"/>
              </a:rPr>
              <a:t>Asia</a:t>
            </a:r>
            <a:r>
              <a:rPr lang="en-US" dirty="0" smtClean="0">
                <a:latin typeface="Times New Roman" pitchFamily="18" charset="0"/>
                <a:cs typeface="Times New Roman" pitchFamily="18" charset="0"/>
              </a:rPr>
              <a:t>).</a:t>
            </a:r>
          </a:p>
          <a:p>
            <a:r>
              <a:rPr lang="en-US" dirty="0" smtClean="0">
                <a:latin typeface="Times New Roman" pitchFamily="18" charset="0"/>
                <a:cs typeface="Times New Roman" pitchFamily="18" charset="0"/>
              </a:rPr>
              <a:t>Yekaterinburg was founded in 1723 and named after </a:t>
            </a:r>
            <a:r>
              <a:rPr lang="en-US" dirty="0" smtClean="0">
                <a:latin typeface="Times New Roman" pitchFamily="18" charset="0"/>
                <a:cs typeface="Times New Roman" pitchFamily="18" charset="0"/>
                <a:hlinkClick r:id="rId12" tooltip="Tsar"/>
              </a:rPr>
              <a:t>Tsar</a:t>
            </a:r>
            <a:r>
              <a:rPr lang="ru-RU" dirty="0" smtClean="0">
                <a:latin typeface="Times New Roman" pitchFamily="18" charset="0"/>
                <a:cs typeface="Times New Roman" pitchFamily="18" charset="0"/>
              </a:rPr>
              <a:t> </a:t>
            </a:r>
            <a:r>
              <a:rPr lang="en-US" dirty="0" smtClean="0">
                <a:latin typeface="Times New Roman" pitchFamily="18" charset="0"/>
                <a:cs typeface="Times New Roman" pitchFamily="18" charset="0"/>
                <a:hlinkClick r:id="rId13" tooltip="Peter the Great"/>
              </a:rPr>
              <a:t>Peter the </a:t>
            </a:r>
            <a:r>
              <a:rPr lang="en-US" dirty="0" err="1" smtClean="0">
                <a:latin typeface="Times New Roman" pitchFamily="18" charset="0"/>
                <a:cs typeface="Times New Roman" pitchFamily="18" charset="0"/>
                <a:hlinkClick r:id="rId13" tooltip="Peter the Great"/>
              </a:rPr>
              <a:t>Great</a:t>
            </a:r>
            <a:r>
              <a:rPr lang="en-US" dirty="0" err="1" smtClean="0">
                <a:latin typeface="Times New Roman" pitchFamily="18" charset="0"/>
                <a:cs typeface="Times New Roman" pitchFamily="18" charset="0"/>
              </a:rPr>
              <a:t>'s</a:t>
            </a:r>
            <a:r>
              <a:rPr lang="en-US" dirty="0" smtClean="0">
                <a:latin typeface="Times New Roman" pitchFamily="18" charset="0"/>
                <a:cs typeface="Times New Roman" pitchFamily="18" charset="0"/>
              </a:rPr>
              <a:t> wife </a:t>
            </a:r>
            <a:r>
              <a:rPr lang="en-US" dirty="0" smtClean="0">
                <a:latin typeface="Times New Roman" pitchFamily="18" charset="0"/>
                <a:cs typeface="Times New Roman" pitchFamily="18" charset="0"/>
                <a:hlinkClick r:id="rId14" tooltip="Catherine I of Russia"/>
              </a:rPr>
              <a:t>Catherine 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Yekaterina</a:t>
            </a:r>
            <a:r>
              <a:rPr lang="en-US"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pic>
        <p:nvPicPr>
          <p:cNvPr id="7" name="Рисунок 6" descr="fa255aa8f352c642654cb91b5b27d961"/>
          <p:cNvPicPr/>
          <p:nvPr/>
        </p:nvPicPr>
        <p:blipFill>
          <a:blip r:embed="rId15" cstate="print"/>
          <a:srcRect/>
          <a:stretch>
            <a:fillRect/>
          </a:stretch>
        </p:blipFill>
        <p:spPr bwMode="auto">
          <a:xfrm>
            <a:off x="2857488" y="4500570"/>
            <a:ext cx="2590800" cy="1943100"/>
          </a:xfrm>
          <a:prstGeom prst="rect">
            <a:avLst/>
          </a:prstGeom>
          <a:noFill/>
          <a:ln w="9525">
            <a:noFill/>
            <a:miter lim="800000"/>
            <a:headEnd/>
            <a:tailEnd/>
          </a:ln>
        </p:spPr>
      </p:pic>
      <p:pic>
        <p:nvPicPr>
          <p:cNvPr id="8" name="Рисунок 7" descr="800px-01_Екатеринбург_сити"/>
          <p:cNvPicPr/>
          <p:nvPr/>
        </p:nvPicPr>
        <p:blipFill>
          <a:blip r:embed="rId16" cstate="print"/>
          <a:srcRect/>
          <a:stretch>
            <a:fillRect/>
          </a:stretch>
        </p:blipFill>
        <p:spPr bwMode="auto">
          <a:xfrm>
            <a:off x="6286512" y="4429132"/>
            <a:ext cx="2514600" cy="1895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First Venue – the basic place</a:t>
            </a:r>
            <a:endParaRPr lang="ru-RU" dirty="0"/>
          </a:p>
        </p:txBody>
      </p:sp>
      <p:sp>
        <p:nvSpPr>
          <p:cNvPr id="3" name="Содержимое 2"/>
          <p:cNvSpPr>
            <a:spLocks noGrp="1"/>
          </p:cNvSpPr>
          <p:nvPr>
            <p:ph idx="1"/>
          </p:nvPr>
        </p:nvSpPr>
        <p:spPr>
          <a:xfrm>
            <a:off x="457200" y="1600200"/>
            <a:ext cx="3829048" cy="4525963"/>
          </a:xfrm>
        </p:spPr>
        <p:txBody>
          <a:bodyPr>
            <a:normAutofit fontScale="92500"/>
          </a:bodyPr>
          <a:lstStyle/>
          <a:p>
            <a:pPr>
              <a:buNone/>
            </a:pPr>
            <a:r>
              <a:rPr lang="en-US" sz="1600" dirty="0" smtClean="0"/>
              <a:t>Ural Federal University </a:t>
            </a:r>
          </a:p>
          <a:p>
            <a:pPr>
              <a:buNone/>
            </a:pPr>
            <a:r>
              <a:rPr lang="en-US" sz="1600" dirty="0" smtClean="0"/>
              <a:t>Ural Federal University (</a:t>
            </a:r>
            <a:r>
              <a:rPr lang="en-US" sz="1600" dirty="0" err="1" smtClean="0"/>
              <a:t>UrFU</a:t>
            </a:r>
            <a:r>
              <a:rPr lang="en-US" sz="1600" dirty="0" smtClean="0"/>
              <a:t>) is one of the top ranked scientific centers in Russia carrying out research in natural, technical, social sciences, humanities and economics. Since 2008 the University has borne the name of Boris Yeltsin, its graduate of 1955, the first President of Russia.</a:t>
            </a:r>
          </a:p>
          <a:p>
            <a:pPr>
              <a:buNone/>
            </a:pPr>
            <a:r>
              <a:rPr lang="en-US" sz="1600" dirty="0" smtClean="0"/>
              <a:t>The University includes 17 institutes offering about 350 degree programs at different levels.  The total number of students at </a:t>
            </a:r>
            <a:r>
              <a:rPr lang="en-US" sz="1600" dirty="0" err="1" smtClean="0"/>
              <a:t>UrFU</a:t>
            </a:r>
            <a:r>
              <a:rPr lang="en-US" sz="1600" dirty="0" smtClean="0"/>
              <a:t> exceeds 50,000. The University has a highly reputable "nuclear" sector of education and science.</a:t>
            </a:r>
          </a:p>
          <a:p>
            <a:pPr>
              <a:buNone/>
            </a:pPr>
            <a:r>
              <a:rPr lang="en-US" sz="1600" dirty="0" smtClean="0"/>
              <a:t>At University there are several conference halls (biggest hall at max.700 persons). There are banquet hall and all needed infrastructure for conference </a:t>
            </a:r>
            <a:endParaRPr lang="ru-RU" sz="1600" dirty="0"/>
          </a:p>
        </p:txBody>
      </p:sp>
      <p:pic>
        <p:nvPicPr>
          <p:cNvPr id="5" name="Рисунок 4" descr="foie2"/>
          <p:cNvPicPr/>
          <p:nvPr/>
        </p:nvPicPr>
        <p:blipFill>
          <a:blip r:embed="rId2" cstate="print"/>
          <a:srcRect/>
          <a:stretch>
            <a:fillRect/>
          </a:stretch>
        </p:blipFill>
        <p:spPr bwMode="auto">
          <a:xfrm>
            <a:off x="4429124" y="4643446"/>
            <a:ext cx="1771650" cy="1333500"/>
          </a:xfrm>
          <a:prstGeom prst="rect">
            <a:avLst/>
          </a:prstGeom>
          <a:noFill/>
          <a:ln w="9525">
            <a:noFill/>
            <a:miter lim="800000"/>
            <a:headEnd/>
            <a:tailEnd/>
          </a:ln>
        </p:spPr>
      </p:pic>
      <p:pic>
        <p:nvPicPr>
          <p:cNvPr id="6" name="Рисунок 5" descr="aktzal2"/>
          <p:cNvPicPr/>
          <p:nvPr/>
        </p:nvPicPr>
        <p:blipFill>
          <a:blip r:embed="rId3" cstate="print"/>
          <a:srcRect/>
          <a:stretch>
            <a:fillRect/>
          </a:stretch>
        </p:blipFill>
        <p:spPr bwMode="auto">
          <a:xfrm>
            <a:off x="6858016" y="4643446"/>
            <a:ext cx="1752600" cy="1314450"/>
          </a:xfrm>
          <a:prstGeom prst="rect">
            <a:avLst/>
          </a:prstGeom>
          <a:noFill/>
          <a:ln w="9525">
            <a:noFill/>
            <a:miter lim="800000"/>
            <a:headEnd/>
            <a:tailEnd/>
          </a:ln>
        </p:spPr>
      </p:pic>
      <p:pic>
        <p:nvPicPr>
          <p:cNvPr id="7" name="Рисунок 6" descr="0_767ba_b3e39fb3_xl"/>
          <p:cNvPicPr/>
          <p:nvPr/>
        </p:nvPicPr>
        <p:blipFill>
          <a:blip r:embed="rId4" cstate="print"/>
          <a:srcRect/>
          <a:stretch>
            <a:fillRect/>
          </a:stretch>
        </p:blipFill>
        <p:spPr bwMode="auto">
          <a:xfrm>
            <a:off x="4357686" y="1428736"/>
            <a:ext cx="4200525" cy="2781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Second Venue – alternative place</a:t>
            </a:r>
            <a:endParaRPr lang="ru-RU" dirty="0"/>
          </a:p>
        </p:txBody>
      </p:sp>
      <p:sp>
        <p:nvSpPr>
          <p:cNvPr id="3" name="Содержимое 2"/>
          <p:cNvSpPr>
            <a:spLocks noGrp="1"/>
          </p:cNvSpPr>
          <p:nvPr>
            <p:ph idx="1"/>
          </p:nvPr>
        </p:nvSpPr>
        <p:spPr/>
        <p:txBody>
          <a:bodyPr>
            <a:normAutofit/>
          </a:bodyPr>
          <a:lstStyle/>
          <a:p>
            <a:pPr>
              <a:buNone/>
            </a:pPr>
            <a:r>
              <a:rPr lang="en-US" sz="1600" b="1" dirty="0" err="1" smtClean="0"/>
              <a:t>Ekaterinburg</a:t>
            </a:r>
            <a:r>
              <a:rPr lang="en-US" sz="1600" b="1" dirty="0" smtClean="0"/>
              <a:t> – Expo </a:t>
            </a:r>
            <a:endParaRPr lang="ru-RU" sz="1600" b="1" dirty="0" smtClean="0"/>
          </a:p>
        </p:txBody>
      </p:sp>
      <p:pic>
        <p:nvPicPr>
          <p:cNvPr id="5" name="Рисунок 4" descr="панорама3 (1)"/>
          <p:cNvPicPr/>
          <p:nvPr/>
        </p:nvPicPr>
        <p:blipFill>
          <a:blip r:embed="rId2" cstate="print"/>
          <a:srcRect/>
          <a:stretch>
            <a:fillRect/>
          </a:stretch>
        </p:blipFill>
        <p:spPr bwMode="auto">
          <a:xfrm>
            <a:off x="1500166" y="2143116"/>
            <a:ext cx="5867400" cy="1304925"/>
          </a:xfrm>
          <a:prstGeom prst="rect">
            <a:avLst/>
          </a:prstGeom>
          <a:noFill/>
          <a:ln w="9525">
            <a:noFill/>
            <a:miter lim="800000"/>
            <a:headEnd/>
            <a:tailEnd/>
          </a:ln>
        </p:spPr>
      </p:pic>
      <p:sp>
        <p:nvSpPr>
          <p:cNvPr id="6" name="TextBox 5"/>
          <p:cNvSpPr txBox="1"/>
          <p:nvPr/>
        </p:nvSpPr>
        <p:spPr>
          <a:xfrm>
            <a:off x="428596" y="3500438"/>
            <a:ext cx="8001056" cy="2308324"/>
          </a:xfrm>
          <a:prstGeom prst="rect">
            <a:avLst/>
          </a:prstGeom>
          <a:noFill/>
        </p:spPr>
        <p:txBody>
          <a:bodyPr wrap="square" rtlCol="0">
            <a:spAutoFit/>
          </a:bodyPr>
          <a:lstStyle/>
          <a:p>
            <a:r>
              <a:rPr lang="en-US" dirty="0" smtClean="0"/>
              <a:t>International exhibition center </a:t>
            </a:r>
            <a:r>
              <a:rPr lang="en-US" dirty="0" err="1" smtClean="0"/>
              <a:t>Ekaterinburg</a:t>
            </a:r>
            <a:r>
              <a:rPr lang="en-US" dirty="0" smtClean="0"/>
              <a:t>-EXPO is biggest exhibition center of the Urals and one of the largest and most modern exhibition centers in Russia. International Exhibition Center </a:t>
            </a:r>
            <a:r>
              <a:rPr lang="en-US" dirty="0" err="1" smtClean="0"/>
              <a:t>Ekaterinburg</a:t>
            </a:r>
            <a:r>
              <a:rPr lang="en-US" dirty="0" smtClean="0"/>
              <a:t>-EXPO offers a unique opportunity for large conventions. For example, the Great Congress Hall (1200 people), banquet hall (300 people), 5 conference rooms (up to 150 people each).</a:t>
            </a:r>
            <a:endParaRPr lang="ru-RU" dirty="0" smtClean="0"/>
          </a:p>
          <a:p>
            <a:r>
              <a:rPr lang="en-US" dirty="0" err="1" smtClean="0"/>
              <a:t>Ekaterinburg</a:t>
            </a:r>
            <a:r>
              <a:rPr lang="en-US" dirty="0" smtClean="0"/>
              <a:t>-EXPO is just </a:t>
            </a:r>
            <a:r>
              <a:rPr lang="en-US" u="sng" dirty="0" smtClean="0">
                <a:hlinkClick r:id="rId3"/>
              </a:rPr>
              <a:t>20 minutes drive from the center of </a:t>
            </a:r>
            <a:r>
              <a:rPr lang="en-US" u="sng" dirty="0" err="1" smtClean="0">
                <a:hlinkClick r:id="rId3"/>
              </a:rPr>
              <a:t>Ekaterinburg</a:t>
            </a:r>
            <a:r>
              <a:rPr lang="ru-RU" dirty="0" smtClean="0"/>
              <a:t> </a:t>
            </a:r>
            <a:r>
              <a:rPr lang="en-US" dirty="0" smtClean="0"/>
              <a:t>in the immediate vicinity of the airport </a:t>
            </a:r>
            <a:r>
              <a:rPr lang="en-US" dirty="0" err="1" smtClean="0"/>
              <a:t>Koltsovo</a:t>
            </a:r>
            <a:r>
              <a:rPr lang="en-US" dirty="0" smtClean="0"/>
              <a:t>.</a:t>
            </a:r>
            <a:endParaRPr lang="ru-RU" dirty="0" smtClean="0"/>
          </a:p>
          <a:p>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182</TotalTime>
  <Words>1694</Words>
  <Application>Microsoft Office PowerPoint</Application>
  <PresentationFormat>Экран (4:3)</PresentationFormat>
  <Paragraphs>178</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Слайд 1</vt:lpstr>
      <vt:lpstr>The Youth department of Nuclear Society of Russia (NSR YD) was created in 1995. First conference of Russian YGN was organized in Obninsk. In 2014 will be organized 19-th annual conference of NSR YD in Snt - Petersburg. Headquarter of Russian YGN is placed in Obninsk. At this moment NSR YD combine near 500 of young engineers, scientists and post graduate students which work at “Rosatom” companies and other.</vt:lpstr>
      <vt:lpstr>NSR YD has 42 departments at Rosatom’s organizations and which of them organize from several to several dozen actions each year. To the most significant action at this year we could describe follows:  - Organization and participation in conference devoted to “25 anniversary of Nuclear Society of Russia” - Organization and participation in conference devoted to 60-th start-up anniversary of First in World Nuclear Power Plant in Obninsk. Approximately participations are near 600 members. - Organization of 19-th annual scientific conference of NSR YD</vt:lpstr>
      <vt:lpstr>History of Russian Nuclear Industry</vt:lpstr>
      <vt:lpstr>60 Year of First in World Nuclear Power Plant </vt:lpstr>
      <vt:lpstr>The Russian nuclear industry</vt:lpstr>
      <vt:lpstr>Proposed host city</vt:lpstr>
      <vt:lpstr>First Venue – the basic place</vt:lpstr>
      <vt:lpstr>Second Venue – alternative place</vt:lpstr>
      <vt:lpstr>Travel</vt:lpstr>
      <vt:lpstr>Accommodation</vt:lpstr>
      <vt:lpstr>Technical Tours</vt:lpstr>
      <vt:lpstr>Cultural program</vt:lpstr>
      <vt:lpstr>Technical program</vt:lpstr>
      <vt:lpstr>Local organizing committee </vt:lpstr>
      <vt:lpstr>Слайд 16</vt:lpstr>
      <vt:lpstr>Budget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Товарищ Жуков</dc:creator>
  <cp:lastModifiedBy>Товарищ Жуков</cp:lastModifiedBy>
  <cp:revision>18</cp:revision>
  <dcterms:created xsi:type="dcterms:W3CDTF">2014-06-17T20:59:05Z</dcterms:created>
  <dcterms:modified xsi:type="dcterms:W3CDTF">2014-06-21T07:51:39Z</dcterms:modified>
</cp:coreProperties>
</file>