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52" r:id="rId2"/>
    <p:sldId id="442" r:id="rId3"/>
    <p:sldId id="422" r:id="rId4"/>
    <p:sldId id="387" r:id="rId5"/>
    <p:sldId id="334" r:id="rId6"/>
    <p:sldId id="378" r:id="rId7"/>
    <p:sldId id="386" r:id="rId8"/>
    <p:sldId id="359" r:id="rId9"/>
    <p:sldId id="360" r:id="rId10"/>
    <p:sldId id="377" r:id="rId11"/>
    <p:sldId id="375" r:id="rId12"/>
    <p:sldId id="417" r:id="rId13"/>
    <p:sldId id="381" r:id="rId14"/>
    <p:sldId id="388" r:id="rId15"/>
    <p:sldId id="384" r:id="rId16"/>
    <p:sldId id="382" r:id="rId17"/>
    <p:sldId id="383" r:id="rId18"/>
    <p:sldId id="413" r:id="rId19"/>
    <p:sldId id="397" r:id="rId20"/>
    <p:sldId id="398" r:id="rId21"/>
    <p:sldId id="399" r:id="rId22"/>
    <p:sldId id="400" r:id="rId23"/>
    <p:sldId id="401" r:id="rId24"/>
    <p:sldId id="402" r:id="rId25"/>
    <p:sldId id="403" r:id="rId26"/>
    <p:sldId id="404" r:id="rId27"/>
    <p:sldId id="405" r:id="rId28"/>
    <p:sldId id="406" r:id="rId29"/>
    <p:sldId id="407" r:id="rId30"/>
    <p:sldId id="408" r:id="rId31"/>
    <p:sldId id="409" r:id="rId32"/>
    <p:sldId id="410" r:id="rId33"/>
    <p:sldId id="411" r:id="rId34"/>
    <p:sldId id="412" r:id="rId35"/>
    <p:sldId id="421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 (SkolTech)" initials="U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DE3E"/>
    <a:srgbClr val="BAC4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15629" autoAdjust="0"/>
    <p:restoredTop sz="92796" autoAdjust="0"/>
  </p:normalViewPr>
  <p:slideViewPr>
    <p:cSldViewPr snapToGrid="0" snapToObjects="1">
      <p:cViewPr>
        <p:scale>
          <a:sx n="72" d="100"/>
          <a:sy n="72" d="100"/>
        </p:scale>
        <p:origin x="-1704" y="-5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3" d="100"/>
        <a:sy n="193" d="100"/>
      </p:scale>
      <p:origin x="0" y="97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interSettings" Target="printerSettings/printerSettings1.bin"/><Relationship Id="rId40" Type="http://schemas.openxmlformats.org/officeDocument/2006/relationships/commentAuthors" Target="commentAuthors.xml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15C9C-92F4-FC41-B5C1-1E41F2B7528A}" type="datetimeFigureOut">
              <a:rPr lang="en-US" smtClean="0"/>
              <a:t>25.06.14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80719-300A-3243-823B-2A04AA65AD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19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3BCDA0-BE0A-504D-8A2A-E0685CEC879B}" type="datetimeFigureOut">
              <a:rPr lang="en-US" smtClean="0"/>
              <a:t>25.06.14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AFF69-BED6-AC46-8D2D-946760E93E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463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--- Опора на собственные силы требует времени, больших ресурсов, предполагает максимальные научные и технологические риски.</a:t>
            </a:r>
          </a:p>
          <a:p>
            <a:r>
              <a:rPr lang="ru-RU" dirty="0" smtClean="0"/>
              <a:t>--- Восполнение отсутствующих технологий простым импортом не обеспечивает долгосрочного поддержания конкурентоспособности. Увеличивает зависимость, предельно дорого в условиях монополизма части поставщиков знаний и технологий. </a:t>
            </a:r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--- Опора на собственные силы требует времени, больших ресурсов, предполагает максимальные научные и технологические риски.</a:t>
            </a:r>
          </a:p>
          <a:p>
            <a:r>
              <a:rPr lang="ru-RU" dirty="0" smtClean="0"/>
              <a:t>--- Восполнение отсутствующих технологий простым импортом не обеспечивает долгосрочного поддержания конкурентоспособности. Увеличивает зависимость, предельно дорого в условиях монополизма части поставщиков знаний и технологий. </a:t>
            </a:r>
          </a:p>
          <a:p>
            <a:endParaRPr lang="ru-RU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DC24C-C91D-4EB4-9514-0CBC5AB9723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74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50B703E6-B7F9-42A1-9A62-B7E9BB6AE8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437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490E733C-52F2-4537-8B80-3AFB3B9E0F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75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78563" y="1252538"/>
            <a:ext cx="1819275" cy="4843462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5975" y="1252538"/>
            <a:ext cx="5310188" cy="4843462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D7904861-36B9-4039-B5F4-BA2B543BC9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155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2801CD2F-DCD3-4409-9070-82145C5D9A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9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15F35552-74AF-47E4-8700-0021846079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01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5975" y="1981200"/>
            <a:ext cx="3533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2150" y="1981200"/>
            <a:ext cx="353536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6947CC94-5B91-4E07-BA14-C9AF5F9676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0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D99A4234-5A8E-4DDC-88B1-B121BCCB18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755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F9DFF7E5-505B-4A69-B7AA-24B7A22237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41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B8CBA93B-5CC5-4E7B-8722-36957C9292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9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1E849358-A340-4919-90B0-E556A3A466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70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/>
            </a:lvl1pPr>
          </a:lstStyle>
          <a:p>
            <a:r>
              <a:rPr lang="en-US"/>
              <a:t>March, 2012  |   Page </a:t>
            </a:r>
            <a:fld id="{29236106-6BD0-4AC8-90F0-E4CFB8A554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61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9425" y="284163"/>
            <a:ext cx="706437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</a:t>
            </a:r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7221538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 dirty="0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477000"/>
            <a:ext cx="2084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r>
              <a:rPr lang="en-US"/>
              <a:t>April, 2012  |   Page </a:t>
            </a:r>
            <a:fld id="{437D05C5-2415-424A-804C-9719BC28B6A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2" name="Line 8"/>
          <p:cNvSpPr>
            <a:spLocks noChangeShapeType="1"/>
          </p:cNvSpPr>
          <p:nvPr/>
        </p:nvSpPr>
        <p:spPr bwMode="auto">
          <a:xfrm>
            <a:off x="533400" y="1143000"/>
            <a:ext cx="80772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ea typeface="ＭＳ Ｐゴシック" charset="0"/>
            </a:endParaRPr>
          </a:p>
        </p:txBody>
      </p:sp>
      <p:sp>
        <p:nvSpPr>
          <p:cNvPr id="1031" name="Rectangle 2"/>
          <p:cNvSpPr>
            <a:spLocks noChangeArrowheads="1"/>
          </p:cNvSpPr>
          <p:nvPr/>
        </p:nvSpPr>
        <p:spPr bwMode="auto">
          <a:xfrm>
            <a:off x="-76200" y="0"/>
            <a:ext cx="381000" cy="6248400"/>
          </a:xfrm>
          <a:prstGeom prst="rect">
            <a:avLst/>
          </a:prstGeom>
          <a:solidFill>
            <a:srgbClr val="8E9B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33" name="Picture 9" descr="C:\Users\Admin\Downloads\skoltech-logo (2)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6400800"/>
            <a:ext cx="1066800" cy="30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3000" b="1">
          <a:solidFill>
            <a:srgbClr val="595959"/>
          </a:solidFill>
          <a:latin typeface="Arial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3400" b="1">
          <a:solidFill>
            <a:srgbClr val="993333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3400" b="1">
          <a:solidFill>
            <a:srgbClr val="993333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3400" b="1">
          <a:solidFill>
            <a:srgbClr val="993333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3400" b="1">
          <a:solidFill>
            <a:srgbClr val="993333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1" fontAlgn="base" hangingPunct="1">
        <a:lnSpc>
          <a:spcPts val="2700"/>
        </a:lnSpc>
        <a:spcBef>
          <a:spcPct val="0"/>
        </a:spcBef>
        <a:spcAft>
          <a:spcPts val="1400"/>
        </a:spcAft>
        <a:buClr>
          <a:srgbClr val="9FAD28"/>
        </a:buClr>
        <a:buFont typeface="Lucida Grande" charset="0"/>
        <a:buChar char="➜"/>
        <a:defRPr sz="23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marL="800100" indent="-342900" algn="l" rtl="0" eaLnBrk="1" fontAlgn="base" hangingPunct="1">
        <a:lnSpc>
          <a:spcPts val="2800"/>
        </a:lnSpc>
        <a:spcBef>
          <a:spcPct val="0"/>
        </a:spcBef>
        <a:spcAft>
          <a:spcPts val="1400"/>
        </a:spcAft>
        <a:buClr>
          <a:srgbClr val="9FAD28"/>
        </a:buClr>
        <a:buFont typeface="Lucida Grande" charset="0"/>
        <a:buChar char="➜"/>
        <a:defRPr sz="2300">
          <a:solidFill>
            <a:schemeClr val="tx1"/>
          </a:solidFill>
          <a:latin typeface="+mj-lt"/>
          <a:ea typeface="MS PGothic" pitchFamily="34" charset="-128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9FAD28"/>
        </a:buClr>
        <a:buFont typeface="Lucida Grande" charset="0"/>
        <a:buChar char="➜"/>
        <a:defRPr sz="2300">
          <a:solidFill>
            <a:schemeClr val="tx1"/>
          </a:solidFill>
          <a:latin typeface="+mj-lt"/>
          <a:ea typeface="MS PGothic" pitchFamily="34" charset="-128"/>
        </a:defRPr>
      </a:lvl3pPr>
      <a:lvl4pPr marL="1714500" indent="-342900" algn="l" rtl="0" eaLnBrk="1" fontAlgn="base" hangingPunct="1">
        <a:spcBef>
          <a:spcPct val="20000"/>
        </a:spcBef>
        <a:spcAft>
          <a:spcPct val="0"/>
        </a:spcAft>
        <a:buClr>
          <a:srgbClr val="9FAD28"/>
        </a:buClr>
        <a:buFont typeface="Lucida Grande" charset="0"/>
        <a:buChar char="➜"/>
        <a:defRPr sz="2300">
          <a:solidFill>
            <a:schemeClr val="tx1"/>
          </a:solidFill>
          <a:latin typeface="+mj-lt"/>
          <a:ea typeface="MS PGothic" pitchFamily="34" charset="-128"/>
        </a:defRPr>
      </a:lvl4pPr>
      <a:lvl5pPr marL="2171700" indent="-342900" algn="l" rtl="0" eaLnBrk="1" fontAlgn="base" hangingPunct="1">
        <a:spcBef>
          <a:spcPct val="20000"/>
        </a:spcBef>
        <a:spcAft>
          <a:spcPct val="0"/>
        </a:spcAft>
        <a:buClr>
          <a:srgbClr val="9FAD28"/>
        </a:buClr>
        <a:buFont typeface="Lucida Grande" charset="0"/>
        <a:buChar char="➜"/>
        <a:defRPr sz="2300">
          <a:solidFill>
            <a:schemeClr val="tx1"/>
          </a:solidFill>
          <a:latin typeface="+mj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5" Type="http://schemas.microsoft.com/office/2007/relationships/hdphoto" Target="../media/hdphoto1.wdp"/><Relationship Id="rId6" Type="http://schemas.openxmlformats.org/officeDocument/2006/relationships/image" Target="../media/image6.jpeg"/><Relationship Id="rId7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png"/><Relationship Id="rId7" Type="http://schemas.openxmlformats.org/officeDocument/2006/relationships/image" Target="../media/image12.jpeg"/><Relationship Id="rId8" Type="http://schemas.openxmlformats.org/officeDocument/2006/relationships/image" Target="../media/image13.jpeg"/><Relationship Id="rId9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gif"/></Relationships>
</file>

<file path=ppt/slides/_rels/slide2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ng"/><Relationship Id="rId12" Type="http://schemas.openxmlformats.org/officeDocument/2006/relationships/image" Target="../media/image24.jpeg"/><Relationship Id="rId13" Type="http://schemas.openxmlformats.org/officeDocument/2006/relationships/image" Target="../media/image25.jpeg"/><Relationship Id="rId14" Type="http://schemas.openxmlformats.org/officeDocument/2006/relationships/image" Target="../media/image26.jpeg"/><Relationship Id="rId15" Type="http://schemas.openxmlformats.org/officeDocument/2006/relationships/image" Target="../media/image27.jpeg"/><Relationship Id="rId16" Type="http://schemas.openxmlformats.org/officeDocument/2006/relationships/image" Target="../media/image28.jpeg"/><Relationship Id="rId17" Type="http://schemas.openxmlformats.org/officeDocument/2006/relationships/image" Target="../media/image29.jpeg"/><Relationship Id="rId18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gif"/><Relationship Id="rId4" Type="http://schemas.openxmlformats.org/officeDocument/2006/relationships/image" Target="../media/image16.jpeg"/><Relationship Id="rId5" Type="http://schemas.openxmlformats.org/officeDocument/2006/relationships/image" Target="../media/image17.gif"/><Relationship Id="rId6" Type="http://schemas.openxmlformats.org/officeDocument/2006/relationships/image" Target="../media/image18.gif"/><Relationship Id="rId7" Type="http://schemas.openxmlformats.org/officeDocument/2006/relationships/image" Target="../media/image19.gif"/><Relationship Id="rId8" Type="http://schemas.openxmlformats.org/officeDocument/2006/relationships/image" Target="../media/image20.jpeg"/><Relationship Id="rId9" Type="http://schemas.openxmlformats.org/officeDocument/2006/relationships/image" Target="../media/image21.jpeg"/><Relationship Id="rId10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gif"/><Relationship Id="rId12" Type="http://schemas.openxmlformats.org/officeDocument/2006/relationships/image" Target="../media/image38.jpeg"/><Relationship Id="rId13" Type="http://schemas.openxmlformats.org/officeDocument/2006/relationships/image" Target="../media/image39.jpeg"/><Relationship Id="rId14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jpeg"/><Relationship Id="rId6" Type="http://schemas.openxmlformats.org/officeDocument/2006/relationships/image" Target="../media/image33.jpeg"/><Relationship Id="rId7" Type="http://schemas.openxmlformats.org/officeDocument/2006/relationships/image" Target="../media/image14.gif"/><Relationship Id="rId8" Type="http://schemas.openxmlformats.org/officeDocument/2006/relationships/image" Target="../media/image34.jpeg"/><Relationship Id="rId9" Type="http://schemas.openxmlformats.org/officeDocument/2006/relationships/image" Target="../media/image35.jpeg"/><Relationship Id="rId10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8.png"/><Relationship Id="rId12" Type="http://schemas.openxmlformats.org/officeDocument/2006/relationships/image" Target="../media/image49.png"/><Relationship Id="rId13" Type="http://schemas.openxmlformats.org/officeDocument/2006/relationships/hyperlink" Target="http://www.lukoil.com/" TargetMode="External"/><Relationship Id="rId14" Type="http://schemas.openxmlformats.org/officeDocument/2006/relationships/image" Target="../media/image50.png"/><Relationship Id="rId15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://www.rosneft.com/" TargetMode="External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1.jpeg"/><Relationship Id="rId9" Type="http://schemas.openxmlformats.org/officeDocument/2006/relationships/image" Target="../media/image46.jpeg"/><Relationship Id="rId10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1.jpg"/><Relationship Id="rId12" Type="http://schemas.openxmlformats.org/officeDocument/2006/relationships/image" Target="../media/image62.gif"/><Relationship Id="rId13" Type="http://schemas.openxmlformats.org/officeDocument/2006/relationships/image" Target="../media/image63.jpg"/><Relationship Id="rId14" Type="http://schemas.openxmlformats.org/officeDocument/2006/relationships/image" Target="../media/image17.gif"/><Relationship Id="rId15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jpeg"/><Relationship Id="rId8" Type="http://schemas.openxmlformats.org/officeDocument/2006/relationships/image" Target="../media/image58.png"/><Relationship Id="rId9" Type="http://schemas.openxmlformats.org/officeDocument/2006/relationships/image" Target="../media/image59.png"/><Relationship Id="rId10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jpeg"/><Relationship Id="rId5" Type="http://schemas.openxmlformats.org/officeDocument/2006/relationships/image" Target="../media/image66.jpeg"/><Relationship Id="rId6" Type="http://schemas.openxmlformats.org/officeDocument/2006/relationships/image" Target="../media/image67.jpeg"/><Relationship Id="rId7" Type="http://schemas.openxmlformats.org/officeDocument/2006/relationships/image" Target="../media/image68.jpeg"/><Relationship Id="rId8" Type="http://schemas.openxmlformats.org/officeDocument/2006/relationships/image" Target="../media/image69.gif"/><Relationship Id="rId9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516192" y="2008411"/>
            <a:ext cx="8095657" cy="157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  <a:spcAft>
                <a:spcPts val="600"/>
              </a:spcAft>
            </a:pPr>
            <a:r>
              <a:rPr lang="ru-RU" sz="3600" kern="0" dirty="0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ru-RU" sz="4400" kern="0" dirty="0" err="1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Сколтех</a:t>
            </a:r>
            <a:endParaRPr lang="en-US" sz="4400" kern="0" dirty="0">
              <a:solidFill>
                <a:srgbClr val="BAC4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5000"/>
              </a:lnSpc>
            </a:pPr>
            <a:r>
              <a:rPr lang="ru-RU" sz="3600" kern="0" dirty="0" smtClean="0">
                <a:solidFill>
                  <a:srgbClr val="BAC405"/>
                </a:solidFill>
              </a:rPr>
              <a:t>Международный университет в России.</a:t>
            </a:r>
          </a:p>
          <a:p>
            <a:pPr>
              <a:lnSpc>
                <a:spcPct val="85000"/>
              </a:lnSpc>
            </a:pPr>
            <a:r>
              <a:rPr lang="ru-RU" sz="3600" kern="0" dirty="0" smtClean="0">
                <a:solidFill>
                  <a:srgbClr val="BAC405"/>
                </a:solidFill>
              </a:rPr>
              <a:t>Для промышленности, науки и  </a:t>
            </a:r>
            <a:r>
              <a:rPr lang="ru-RU" sz="3600" kern="0" dirty="0" err="1" smtClean="0">
                <a:solidFill>
                  <a:srgbClr val="BAC405"/>
                </a:solidFill>
              </a:rPr>
              <a:t>образовнаия</a:t>
            </a:r>
            <a:r>
              <a:rPr lang="ru-RU" sz="3600" kern="0" dirty="0" smtClean="0">
                <a:solidFill>
                  <a:srgbClr val="BAC405"/>
                </a:solidFill>
              </a:rPr>
              <a:t>.</a:t>
            </a:r>
            <a:endParaRPr lang="en-US" sz="3600" kern="0" dirty="0">
              <a:solidFill>
                <a:srgbClr val="BAC405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75651" y="6028267"/>
            <a:ext cx="5562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</a:t>
            </a:r>
            <a:r>
              <a:rPr lang="ru-RU" dirty="0" smtClean="0"/>
              <a:t>                           </a:t>
            </a:r>
            <a:r>
              <a:rPr lang="ru-RU" dirty="0" smtClean="0"/>
              <a:t>Пономарев А.К.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725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1106337" y="1551602"/>
            <a:ext cx="7876319" cy="4077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endParaRPr lang="ru-RU" sz="18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endParaRPr lang="ru-RU" sz="18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ДОСТУП В ВЕДУЩИЕ ЗАРУБЕЖНЫЕ ЛАБОРАТОРИИ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Временная работа молодых ученых в лабораториях ведущих профессоров 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Обмен аспирантами и студентами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Эксперименты на оборудовании зарубежных лабораторий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Участие во внутренних (рабочих) семинарах ведущих лабораторий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Стажировки профессоров и </a:t>
            </a:r>
            <a:r>
              <a:rPr lang="ru-RU" sz="1800" dirty="0" err="1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постдоков</a:t>
            </a:r>
            <a:endParaRPr lang="ru-RU" sz="1800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lvl="1">
              <a:lnSpc>
                <a:spcPct val="100000"/>
              </a:lnSpc>
              <a:spcAft>
                <a:spcPts val="0"/>
              </a:spcAft>
            </a:pPr>
            <a:endParaRPr lang="ru-RU" sz="500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РАСШИРЕНИЕ ПРАКТИКИ ВИЗИТОВ В РОССИЮ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СОВМЕСТНЫЕ ПУБЛИКАЦИИ И ПАТЕНТОВАНИЕ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ПРИОБРЕТЕНИЕ В РОССИЮ НОВЕЙШЕГО ОБОРУДОВАНИЯ В РАМКАХ СОВМЕСТНЫХ РАБОТ</a:t>
            </a:r>
          </a:p>
        </p:txBody>
      </p:sp>
      <p:sp>
        <p:nvSpPr>
          <p:cNvPr id="47" name="Title 1"/>
          <p:cNvSpPr txBox="1">
            <a:spLocks/>
          </p:cNvSpPr>
          <p:nvPr/>
        </p:nvSpPr>
        <p:spPr bwMode="auto">
          <a:xfrm>
            <a:off x="462404" y="554660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 Условия эффективного использование международных сетей</a:t>
            </a:r>
            <a:endParaRPr lang="en-US" sz="1800" kern="0" dirty="0">
              <a:solidFill>
                <a:srgbClr val="BAC405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520033" y="1326185"/>
            <a:ext cx="8342608" cy="4845270"/>
          </a:xfrm>
          <a:prstGeom prst="roundRect">
            <a:avLst/>
          </a:prstGeom>
          <a:noFill/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5" name="Прямая соединительная линия 64"/>
          <p:cNvCxnSpPr/>
          <p:nvPr/>
        </p:nvCxnSpPr>
        <p:spPr bwMode="auto">
          <a:xfrm>
            <a:off x="516192" y="1139556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Title 1"/>
          <p:cNvSpPr txBox="1">
            <a:spLocks/>
          </p:cNvSpPr>
          <p:nvPr/>
        </p:nvSpPr>
        <p:spPr bwMode="auto">
          <a:xfrm>
            <a:off x="381000" y="0"/>
            <a:ext cx="8568945" cy="644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1800" kern="0" dirty="0">
                <a:solidFill>
                  <a:srgbClr val="BAC405"/>
                </a:solidFill>
              </a:rPr>
              <a:t>Взаимодействие с международными </a:t>
            </a:r>
            <a:r>
              <a:rPr lang="ru-RU" sz="1800" kern="0" dirty="0" smtClean="0">
                <a:solidFill>
                  <a:srgbClr val="BAC405"/>
                </a:solidFill>
              </a:rPr>
              <a:t>сетями</a:t>
            </a:r>
          </a:p>
          <a:p>
            <a:pPr algn="r"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 </a:t>
            </a:r>
            <a:r>
              <a:rPr lang="ru-RU" sz="1800" kern="0" dirty="0">
                <a:solidFill>
                  <a:srgbClr val="BAC405"/>
                </a:solidFill>
              </a:rPr>
              <a:t>и промышленностью</a:t>
            </a:r>
            <a:endParaRPr lang="en-US" sz="1800" kern="0" dirty="0">
              <a:solidFill>
                <a:srgbClr val="BAC4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61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Скругленный прямоугольник 326"/>
          <p:cNvSpPr/>
          <p:nvPr/>
        </p:nvSpPr>
        <p:spPr bwMode="auto">
          <a:xfrm>
            <a:off x="3647264" y="1607386"/>
            <a:ext cx="5125427" cy="1354190"/>
          </a:xfrm>
          <a:prstGeom prst="roundRect">
            <a:avLst/>
          </a:prstGeom>
          <a:solidFill>
            <a:schemeClr val="tx1">
              <a:lumMod val="95000"/>
              <a:lumOff val="5000"/>
              <a:alpha val="3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462404" y="659435"/>
            <a:ext cx="8673699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spc="-70" dirty="0" smtClean="0">
                <a:solidFill>
                  <a:srgbClr val="BAC405"/>
                </a:solidFill>
              </a:rPr>
              <a:t> Комплексные программы для промышленности, науки и образования</a:t>
            </a:r>
          </a:p>
          <a:p>
            <a:pPr>
              <a:lnSpc>
                <a:spcPct val="85000"/>
              </a:lnSpc>
            </a:pPr>
            <a:endParaRPr lang="ru-RU" sz="1800" kern="0" dirty="0">
              <a:solidFill>
                <a:srgbClr val="BAC405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516192" y="114247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" name="Группа 1"/>
          <p:cNvGrpSpPr/>
          <p:nvPr/>
        </p:nvGrpSpPr>
        <p:grpSpPr>
          <a:xfrm>
            <a:off x="4612025" y="5995281"/>
            <a:ext cx="1328615" cy="461665"/>
            <a:chOff x="3467059" y="1526276"/>
            <a:chExt cx="1328615" cy="461665"/>
          </a:xfrm>
        </p:grpSpPr>
        <p:sp>
          <p:nvSpPr>
            <p:cNvPr id="413" name="Прямоугольник 412"/>
            <p:cNvSpPr/>
            <p:nvPr/>
          </p:nvSpPr>
          <p:spPr>
            <a:xfrm>
              <a:off x="3467059" y="1595633"/>
              <a:ext cx="132861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/>
                <a:t>…</a:t>
              </a:r>
              <a:endParaRPr lang="ru-RU" sz="1600" b="1" dirty="0"/>
            </a:p>
          </p:txBody>
        </p:sp>
        <p:sp>
          <p:nvSpPr>
            <p:cNvPr id="414" name="Прямоугольник 413"/>
            <p:cNvSpPr/>
            <p:nvPr/>
          </p:nvSpPr>
          <p:spPr>
            <a:xfrm>
              <a:off x="3791111" y="1526276"/>
              <a:ext cx="9312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b="1" dirty="0"/>
            </a:p>
          </p:txBody>
        </p:sp>
      </p:grpSp>
      <p:grpSp>
        <p:nvGrpSpPr>
          <p:cNvPr id="532" name="Группа 531"/>
          <p:cNvGrpSpPr/>
          <p:nvPr/>
        </p:nvGrpSpPr>
        <p:grpSpPr>
          <a:xfrm>
            <a:off x="3705935" y="3314060"/>
            <a:ext cx="1849889" cy="823098"/>
            <a:chOff x="475599" y="4153387"/>
            <a:chExt cx="3057526" cy="1283121"/>
          </a:xfrm>
        </p:grpSpPr>
        <p:grpSp>
          <p:nvGrpSpPr>
            <p:cNvPr id="533" name="Группа 532"/>
            <p:cNvGrpSpPr/>
            <p:nvPr/>
          </p:nvGrpSpPr>
          <p:grpSpPr>
            <a:xfrm>
              <a:off x="475599" y="4153387"/>
              <a:ext cx="3057526" cy="1283121"/>
              <a:chOff x="3197327" y="1907150"/>
              <a:chExt cx="3349039" cy="1431593"/>
            </a:xfrm>
          </p:grpSpPr>
          <p:sp>
            <p:nvSpPr>
              <p:cNvPr id="590" name="Скругленный прямоугольник 589"/>
              <p:cNvSpPr/>
              <p:nvPr/>
            </p:nvSpPr>
            <p:spPr bwMode="auto">
              <a:xfrm>
                <a:off x="3197327" y="1907150"/>
                <a:ext cx="3349039" cy="1431593"/>
              </a:xfrm>
              <a:prstGeom prst="roundRect">
                <a:avLst/>
              </a:prstGeom>
              <a:solidFill>
                <a:schemeClr val="bg1"/>
              </a:solidFill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592" name="TextBox 591"/>
              <p:cNvSpPr txBox="1"/>
              <p:nvPr/>
            </p:nvSpPr>
            <p:spPr>
              <a:xfrm>
                <a:off x="3464690" y="1907152"/>
                <a:ext cx="1332306" cy="455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 smtClean="0"/>
                  <a:t>ЦЕНТР</a:t>
                </a:r>
                <a:endParaRPr lang="ru-RU" sz="1800" dirty="0" smtClean="0"/>
              </a:p>
            </p:txBody>
          </p:sp>
        </p:grpSp>
        <p:grpSp>
          <p:nvGrpSpPr>
            <p:cNvPr id="534" name="Группа 533"/>
            <p:cNvGrpSpPr/>
            <p:nvPr/>
          </p:nvGrpSpPr>
          <p:grpSpPr>
            <a:xfrm>
              <a:off x="588728" y="4496331"/>
              <a:ext cx="654106" cy="860970"/>
              <a:chOff x="4902116" y="3900681"/>
              <a:chExt cx="1221763" cy="1708232"/>
            </a:xfrm>
          </p:grpSpPr>
          <p:sp>
            <p:nvSpPr>
              <p:cNvPr id="577" name="Скругленный прямоугольник 576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7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7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35" name="Группа 534"/>
            <p:cNvGrpSpPr/>
            <p:nvPr/>
          </p:nvGrpSpPr>
          <p:grpSpPr>
            <a:xfrm>
              <a:off x="1308479" y="4499961"/>
              <a:ext cx="654106" cy="860970"/>
              <a:chOff x="4902116" y="3900681"/>
              <a:chExt cx="1221763" cy="1708232"/>
            </a:xfrm>
          </p:grpSpPr>
          <p:sp>
            <p:nvSpPr>
              <p:cNvPr id="564" name="Скругленный прямоугольник 563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6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6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36" name="Группа 535"/>
            <p:cNvGrpSpPr/>
            <p:nvPr/>
          </p:nvGrpSpPr>
          <p:grpSpPr>
            <a:xfrm>
              <a:off x="2022329" y="4479331"/>
              <a:ext cx="654106" cy="892109"/>
              <a:chOff x="4902116" y="3838889"/>
              <a:chExt cx="1221763" cy="1770024"/>
            </a:xfrm>
          </p:grpSpPr>
          <p:sp>
            <p:nvSpPr>
              <p:cNvPr id="551" name="Скругленный прямоугольник 550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5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18054" y="3838889"/>
                <a:ext cx="379861" cy="761983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5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37" name="Группа 536"/>
            <p:cNvGrpSpPr/>
            <p:nvPr/>
          </p:nvGrpSpPr>
          <p:grpSpPr>
            <a:xfrm>
              <a:off x="2745474" y="4510482"/>
              <a:ext cx="654106" cy="860970"/>
              <a:chOff x="4902116" y="3900681"/>
              <a:chExt cx="1221763" cy="1708232"/>
            </a:xfrm>
          </p:grpSpPr>
          <p:sp>
            <p:nvSpPr>
              <p:cNvPr id="538" name="Скругленный прямоугольник 537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3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4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600" name="Группа 599"/>
          <p:cNvGrpSpPr/>
          <p:nvPr/>
        </p:nvGrpSpPr>
        <p:grpSpPr>
          <a:xfrm>
            <a:off x="436727" y="1223713"/>
            <a:ext cx="2814473" cy="882169"/>
            <a:chOff x="5423347" y="3418006"/>
            <a:chExt cx="3230222" cy="1000444"/>
          </a:xfrm>
          <a:effectLst>
            <a:reflection endPos="0" dir="5400000" sy="-100000" algn="bl" rotWithShape="0"/>
          </a:effectLst>
          <a:scene3d>
            <a:camera prst="orthographicFront">
              <a:rot lat="0" lon="10799978" rev="0"/>
            </a:camera>
            <a:lightRig rig="threePt" dir="t"/>
          </a:scene3d>
        </p:grpSpPr>
        <p:grpSp>
          <p:nvGrpSpPr>
            <p:cNvPr id="601" name="Группа 600"/>
            <p:cNvGrpSpPr/>
            <p:nvPr/>
          </p:nvGrpSpPr>
          <p:grpSpPr>
            <a:xfrm>
              <a:off x="5423347" y="3418006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18" name="Прямоугольник 617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19" name="Прямоугольник 618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20" name="Равнобедренный треугольник 619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grpSp>
          <p:nvGrpSpPr>
            <p:cNvPr id="602" name="Группа 601"/>
            <p:cNvGrpSpPr/>
            <p:nvPr/>
          </p:nvGrpSpPr>
          <p:grpSpPr>
            <a:xfrm>
              <a:off x="5929708" y="3493710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15" name="Прямоугольник 614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16" name="Прямоугольник 615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17" name="Равнобедренный треугольник 616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grpSp>
          <p:nvGrpSpPr>
            <p:cNvPr id="603" name="Группа 602"/>
            <p:cNvGrpSpPr/>
            <p:nvPr/>
          </p:nvGrpSpPr>
          <p:grpSpPr>
            <a:xfrm>
              <a:off x="6442086" y="3572013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12" name="Прямоугольник 611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13" name="Прямоугольник 612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14" name="Равнобедренный треугольник 613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grpSp>
          <p:nvGrpSpPr>
            <p:cNvPr id="604" name="Группа 603"/>
            <p:cNvGrpSpPr/>
            <p:nvPr/>
          </p:nvGrpSpPr>
          <p:grpSpPr>
            <a:xfrm>
              <a:off x="6948447" y="3647717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09" name="Прямоугольник 608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10" name="Прямоугольник 609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11" name="Равнобедренный треугольник 610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grpSp>
          <p:nvGrpSpPr>
            <p:cNvPr id="605" name="Группа 604"/>
            <p:cNvGrpSpPr/>
            <p:nvPr/>
          </p:nvGrpSpPr>
          <p:grpSpPr>
            <a:xfrm>
              <a:off x="7483266" y="3747268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06" name="Прямоугольник 605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07" name="Прямоугольник 606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08" name="Равнобедренный треугольник 607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</p:grpSp>
      <p:sp>
        <p:nvSpPr>
          <p:cNvPr id="636" name="Прямоугольник 635"/>
          <p:cNvSpPr/>
          <p:nvPr/>
        </p:nvSpPr>
        <p:spPr>
          <a:xfrm>
            <a:off x="303926" y="2132469"/>
            <a:ext cx="3267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РОССИЙСКАЯ ИНДУСТРИЯ</a:t>
            </a:r>
            <a:endParaRPr lang="ru-RU" sz="1600" b="1" dirty="0"/>
          </a:p>
        </p:txBody>
      </p:sp>
      <p:sp>
        <p:nvSpPr>
          <p:cNvPr id="312" name="Content Placeholder 2"/>
          <p:cNvSpPr txBox="1">
            <a:spLocks/>
          </p:cNvSpPr>
          <p:nvPr/>
        </p:nvSpPr>
        <p:spPr bwMode="auto">
          <a:xfrm rot="1340626">
            <a:off x="390051" y="2983601"/>
            <a:ext cx="2988170" cy="832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Целевые кадры</a:t>
            </a:r>
          </a:p>
          <a:p>
            <a:pPr marL="457200" lvl="1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Внедрение технологий</a:t>
            </a:r>
          </a:p>
        </p:txBody>
      </p:sp>
      <p:sp>
        <p:nvSpPr>
          <p:cNvPr id="315" name="Content Placeholder 2"/>
          <p:cNvSpPr txBox="1">
            <a:spLocks/>
          </p:cNvSpPr>
          <p:nvPr/>
        </p:nvSpPr>
        <p:spPr bwMode="auto">
          <a:xfrm rot="20811724">
            <a:off x="1202655" y="4415781"/>
            <a:ext cx="2524394" cy="830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Целевая</a:t>
            </a:r>
            <a:b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подготовка</a:t>
            </a:r>
            <a:b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кадров</a:t>
            </a:r>
          </a:p>
        </p:txBody>
      </p:sp>
      <p:grpSp>
        <p:nvGrpSpPr>
          <p:cNvPr id="470" name="Группа 469"/>
          <p:cNvGrpSpPr/>
          <p:nvPr/>
        </p:nvGrpSpPr>
        <p:grpSpPr>
          <a:xfrm>
            <a:off x="3719454" y="4235923"/>
            <a:ext cx="1849889" cy="823099"/>
            <a:chOff x="475599" y="4153386"/>
            <a:chExt cx="3057526" cy="1283122"/>
          </a:xfrm>
        </p:grpSpPr>
        <p:grpSp>
          <p:nvGrpSpPr>
            <p:cNvPr id="471" name="Группа 470"/>
            <p:cNvGrpSpPr/>
            <p:nvPr/>
          </p:nvGrpSpPr>
          <p:grpSpPr>
            <a:xfrm>
              <a:off x="475599" y="4153386"/>
              <a:ext cx="3057526" cy="1283122"/>
              <a:chOff x="3197327" y="1907149"/>
              <a:chExt cx="3349039" cy="1431594"/>
            </a:xfrm>
          </p:grpSpPr>
          <p:sp>
            <p:nvSpPr>
              <p:cNvPr id="528" name="Скругленный прямоугольник 527"/>
              <p:cNvSpPr/>
              <p:nvPr/>
            </p:nvSpPr>
            <p:spPr bwMode="auto">
              <a:xfrm>
                <a:off x="3197327" y="1907150"/>
                <a:ext cx="3349039" cy="1431593"/>
              </a:xfrm>
              <a:prstGeom prst="roundRect">
                <a:avLst/>
              </a:prstGeom>
              <a:solidFill>
                <a:schemeClr val="bg1"/>
              </a:solidFill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530" name="TextBox 529"/>
              <p:cNvSpPr txBox="1"/>
              <p:nvPr/>
            </p:nvSpPr>
            <p:spPr>
              <a:xfrm>
                <a:off x="3464690" y="1907149"/>
                <a:ext cx="1332306" cy="455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 smtClean="0"/>
                  <a:t>ЦЕНТР</a:t>
                </a:r>
                <a:endParaRPr lang="ru-RU" sz="1800" dirty="0" smtClean="0"/>
              </a:p>
            </p:txBody>
          </p:sp>
        </p:grpSp>
        <p:grpSp>
          <p:nvGrpSpPr>
            <p:cNvPr id="472" name="Группа 471"/>
            <p:cNvGrpSpPr/>
            <p:nvPr/>
          </p:nvGrpSpPr>
          <p:grpSpPr>
            <a:xfrm>
              <a:off x="588728" y="4496331"/>
              <a:ext cx="654106" cy="860970"/>
              <a:chOff x="4902116" y="3900681"/>
              <a:chExt cx="1221763" cy="1708232"/>
            </a:xfrm>
          </p:grpSpPr>
          <p:sp>
            <p:nvSpPr>
              <p:cNvPr id="515" name="Скругленный прямоугольник 514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1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1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73" name="Группа 472"/>
            <p:cNvGrpSpPr/>
            <p:nvPr/>
          </p:nvGrpSpPr>
          <p:grpSpPr>
            <a:xfrm>
              <a:off x="1308479" y="4481974"/>
              <a:ext cx="654106" cy="878940"/>
              <a:chOff x="4902116" y="3865015"/>
              <a:chExt cx="1221763" cy="1743898"/>
            </a:xfrm>
          </p:grpSpPr>
          <p:sp>
            <p:nvSpPr>
              <p:cNvPr id="502" name="Скругленный прямоугольник 501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0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15707" y="3865015"/>
                <a:ext cx="353413" cy="720152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0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3" y="4404837"/>
                <a:ext cx="186723" cy="456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7"/>
                <a:ext cx="186723" cy="4564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74" name="Группа 473"/>
            <p:cNvGrpSpPr/>
            <p:nvPr/>
          </p:nvGrpSpPr>
          <p:grpSpPr>
            <a:xfrm>
              <a:off x="2022327" y="4510481"/>
              <a:ext cx="654105" cy="860969"/>
              <a:chOff x="4902116" y="3900684"/>
              <a:chExt cx="1221762" cy="1708232"/>
            </a:xfrm>
          </p:grpSpPr>
          <p:sp>
            <p:nvSpPr>
              <p:cNvPr id="489" name="Скругленный прямоугольник 488"/>
              <p:cNvSpPr/>
              <p:nvPr/>
            </p:nvSpPr>
            <p:spPr bwMode="auto">
              <a:xfrm>
                <a:off x="4902116" y="3900684"/>
                <a:ext cx="1221762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9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91815" y="3935631"/>
                <a:ext cx="233067" cy="562892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9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75" name="Группа 474"/>
            <p:cNvGrpSpPr/>
            <p:nvPr/>
          </p:nvGrpSpPr>
          <p:grpSpPr>
            <a:xfrm>
              <a:off x="2745474" y="4510482"/>
              <a:ext cx="654106" cy="860970"/>
              <a:chOff x="4902116" y="3900681"/>
              <a:chExt cx="1221763" cy="1708232"/>
            </a:xfrm>
          </p:grpSpPr>
          <p:sp>
            <p:nvSpPr>
              <p:cNvPr id="476" name="Скругленный прямоугольник 475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7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7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77" name="Группа 376"/>
          <p:cNvGrpSpPr/>
          <p:nvPr/>
        </p:nvGrpSpPr>
        <p:grpSpPr>
          <a:xfrm>
            <a:off x="3732231" y="5155504"/>
            <a:ext cx="1849889" cy="823099"/>
            <a:chOff x="475599" y="4153386"/>
            <a:chExt cx="3057526" cy="1283122"/>
          </a:xfrm>
        </p:grpSpPr>
        <p:grpSp>
          <p:nvGrpSpPr>
            <p:cNvPr id="386" name="Группа 385"/>
            <p:cNvGrpSpPr/>
            <p:nvPr/>
          </p:nvGrpSpPr>
          <p:grpSpPr>
            <a:xfrm>
              <a:off x="475599" y="4153386"/>
              <a:ext cx="3057526" cy="1283122"/>
              <a:chOff x="3197327" y="1907149"/>
              <a:chExt cx="3349039" cy="1431594"/>
            </a:xfrm>
          </p:grpSpPr>
          <p:sp>
            <p:nvSpPr>
              <p:cNvPr id="465" name="Скругленный прямоугольник 464"/>
              <p:cNvSpPr/>
              <p:nvPr/>
            </p:nvSpPr>
            <p:spPr bwMode="auto">
              <a:xfrm>
                <a:off x="3197327" y="1907150"/>
                <a:ext cx="3349039" cy="1431593"/>
              </a:xfrm>
              <a:prstGeom prst="roundRect">
                <a:avLst/>
              </a:prstGeom>
              <a:solidFill>
                <a:schemeClr val="bg1"/>
              </a:solidFill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468" name="TextBox 467"/>
              <p:cNvSpPr txBox="1"/>
              <p:nvPr/>
            </p:nvSpPr>
            <p:spPr>
              <a:xfrm>
                <a:off x="3464690" y="1907149"/>
                <a:ext cx="1332306" cy="455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 smtClean="0"/>
                  <a:t>ЦЕНТР</a:t>
                </a:r>
                <a:endParaRPr lang="ru-RU" sz="1800" dirty="0" smtClean="0"/>
              </a:p>
            </p:txBody>
          </p:sp>
        </p:grpSp>
        <p:grpSp>
          <p:nvGrpSpPr>
            <p:cNvPr id="388" name="Группа 387"/>
            <p:cNvGrpSpPr/>
            <p:nvPr/>
          </p:nvGrpSpPr>
          <p:grpSpPr>
            <a:xfrm>
              <a:off x="588728" y="4496331"/>
              <a:ext cx="654106" cy="860970"/>
              <a:chOff x="4902116" y="3900681"/>
              <a:chExt cx="1221763" cy="1708232"/>
            </a:xfrm>
          </p:grpSpPr>
          <p:sp>
            <p:nvSpPr>
              <p:cNvPr id="444" name="Скругленный прямоугольник 443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4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4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90" name="Группа 389"/>
            <p:cNvGrpSpPr/>
            <p:nvPr/>
          </p:nvGrpSpPr>
          <p:grpSpPr>
            <a:xfrm>
              <a:off x="1308479" y="4499961"/>
              <a:ext cx="654106" cy="860970"/>
              <a:chOff x="4902116" y="3900681"/>
              <a:chExt cx="1221763" cy="1708232"/>
            </a:xfrm>
          </p:grpSpPr>
          <p:sp>
            <p:nvSpPr>
              <p:cNvPr id="430" name="Скругленный прямоугольник 429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3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3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91" name="Группа 390"/>
            <p:cNvGrpSpPr/>
            <p:nvPr/>
          </p:nvGrpSpPr>
          <p:grpSpPr>
            <a:xfrm>
              <a:off x="2022329" y="4442221"/>
              <a:ext cx="654106" cy="929229"/>
              <a:chOff x="4902116" y="3765249"/>
              <a:chExt cx="1221763" cy="1843664"/>
            </a:xfrm>
          </p:grpSpPr>
          <p:sp>
            <p:nvSpPr>
              <p:cNvPr id="415" name="Скругленный прямоугольник 414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1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18055" y="3765249"/>
                <a:ext cx="379862" cy="761982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1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92" name="Группа 391"/>
            <p:cNvGrpSpPr/>
            <p:nvPr/>
          </p:nvGrpSpPr>
          <p:grpSpPr>
            <a:xfrm>
              <a:off x="2745474" y="4510482"/>
              <a:ext cx="654106" cy="860970"/>
              <a:chOff x="4902116" y="3900681"/>
              <a:chExt cx="1221763" cy="1708232"/>
            </a:xfrm>
          </p:grpSpPr>
          <p:sp>
            <p:nvSpPr>
              <p:cNvPr id="394" name="Скругленный прямоугольник 393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39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0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" name="Группа 2"/>
          <p:cNvGrpSpPr/>
          <p:nvPr/>
        </p:nvGrpSpPr>
        <p:grpSpPr>
          <a:xfrm>
            <a:off x="216463" y="4721184"/>
            <a:ext cx="2184059" cy="1527180"/>
            <a:chOff x="252853" y="4620069"/>
            <a:chExt cx="2184059" cy="1527180"/>
          </a:xfrm>
        </p:grpSpPr>
        <p:pic>
          <p:nvPicPr>
            <p:cNvPr id="1026" name="Picture 2" descr="C:\Users\Ivan Bogdanov\Documents\PPT\Обоснование\pics\magister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59" r="10948"/>
            <a:stretch/>
          </p:blipFill>
          <p:spPr bwMode="auto">
            <a:xfrm>
              <a:off x="603628" y="4620069"/>
              <a:ext cx="1417210" cy="1154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8" name="Прямоугольник 277"/>
            <p:cNvSpPr/>
            <p:nvPr/>
          </p:nvSpPr>
          <p:spPr>
            <a:xfrm>
              <a:off x="252853" y="5562474"/>
              <a:ext cx="218405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/>
                <a:t>РОССИЙСКИЕ УНИВЕРСИТЕТЫ</a:t>
              </a:r>
              <a:endParaRPr lang="ru-RU" sz="1600" b="1" dirty="0"/>
            </a:p>
          </p:txBody>
        </p:sp>
      </p:grpSp>
      <p:pic>
        <p:nvPicPr>
          <p:cNvPr id="282" name="Picture 2" descr="C:\Users\Ivan Bogdanov\Documents\PPT\Обоснование\pics\magister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9" r="10948"/>
          <a:stretch/>
        </p:blipFill>
        <p:spPr bwMode="auto">
          <a:xfrm>
            <a:off x="7293136" y="4832982"/>
            <a:ext cx="1479555" cy="105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" name="Picture 2" descr="C:\Users\Ivan Bogdanov\Documents\PPT\Обоснование\pics\world-glob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977" y="5167927"/>
            <a:ext cx="801843" cy="80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4" name="Прямоугольник 283"/>
          <p:cNvSpPr/>
          <p:nvPr/>
        </p:nvSpPr>
        <p:spPr>
          <a:xfrm>
            <a:off x="6952044" y="5730123"/>
            <a:ext cx="21840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ЗАРУБЕЖНЫЕ</a:t>
            </a:r>
            <a:br>
              <a:rPr lang="ru-RU" sz="1600" b="1" dirty="0" smtClean="0"/>
            </a:br>
            <a:r>
              <a:rPr lang="ru-RU" sz="1600" b="1" dirty="0" smtClean="0"/>
              <a:t>УНИВЕРСИТЕТЫ</a:t>
            </a:r>
            <a:endParaRPr lang="ru-RU" sz="1600" b="1" dirty="0"/>
          </a:p>
        </p:txBody>
      </p:sp>
      <p:sp>
        <p:nvSpPr>
          <p:cNvPr id="285" name="Content Placeholder 2"/>
          <p:cNvSpPr txBox="1">
            <a:spLocks/>
          </p:cNvSpPr>
          <p:nvPr/>
        </p:nvSpPr>
        <p:spPr bwMode="auto">
          <a:xfrm rot="20871298">
            <a:off x="1656707" y="5258669"/>
            <a:ext cx="1978971" cy="830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Синергия</a:t>
            </a:r>
            <a:b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исследований</a:t>
            </a:r>
          </a:p>
        </p:txBody>
      </p:sp>
      <p:cxnSp>
        <p:nvCxnSpPr>
          <p:cNvPr id="287" name="Прямая соединительная линия 286"/>
          <p:cNvCxnSpPr/>
          <p:nvPr/>
        </p:nvCxnSpPr>
        <p:spPr bwMode="auto">
          <a:xfrm flipV="1">
            <a:off x="1480028" y="4195760"/>
            <a:ext cx="2138053" cy="484523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rgbClr val="BAC405"/>
            </a:solidFill>
            <a:prstDash val="solid"/>
            <a:round/>
            <a:headEnd type="stealth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4" name="Прямая соединительная линия 293"/>
          <p:cNvCxnSpPr/>
          <p:nvPr/>
        </p:nvCxnSpPr>
        <p:spPr bwMode="auto">
          <a:xfrm flipV="1">
            <a:off x="1888252" y="5082468"/>
            <a:ext cx="1729829" cy="383047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rgbClr val="BAC405"/>
            </a:solidFill>
            <a:prstDash val="solid"/>
            <a:round/>
            <a:headEnd type="stealth" w="med" len="med"/>
            <a:tailEnd type="stealth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00" name="Скругленный прямоугольник 299"/>
          <p:cNvSpPr/>
          <p:nvPr/>
        </p:nvSpPr>
        <p:spPr bwMode="auto">
          <a:xfrm>
            <a:off x="6611501" y="3334248"/>
            <a:ext cx="1348616" cy="49247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1" name="Скругленный прямоугольник 300"/>
          <p:cNvSpPr/>
          <p:nvPr/>
        </p:nvSpPr>
        <p:spPr bwMode="auto">
          <a:xfrm>
            <a:off x="7026616" y="3575742"/>
            <a:ext cx="1348616" cy="49247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3" name="Скругленный прямоугольник 302"/>
          <p:cNvSpPr/>
          <p:nvPr/>
        </p:nvSpPr>
        <p:spPr bwMode="auto">
          <a:xfrm>
            <a:off x="7410361" y="3890133"/>
            <a:ext cx="1348616" cy="492473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pic>
        <p:nvPicPr>
          <p:cNvPr id="305" name="Picture 2" descr="http://elaanisvital.com/final_png/icon_-4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6" t="17373" r="36700" b="17566"/>
          <a:stretch/>
        </p:blipFill>
        <p:spPr bwMode="auto">
          <a:xfrm>
            <a:off x="6758345" y="3430473"/>
            <a:ext cx="145108" cy="290537"/>
          </a:xfrm>
          <a:prstGeom prst="rect">
            <a:avLst/>
          </a:prstGeom>
          <a:noFill/>
          <a:extLst/>
        </p:spPr>
      </p:pic>
      <p:pic>
        <p:nvPicPr>
          <p:cNvPr id="307" name="Picture 2" descr="http://elaanisvital.com/final_png/icon_-4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6" t="17373" r="36700" b="17566"/>
          <a:stretch/>
        </p:blipFill>
        <p:spPr bwMode="auto">
          <a:xfrm>
            <a:off x="7185485" y="3668191"/>
            <a:ext cx="145108" cy="290537"/>
          </a:xfrm>
          <a:prstGeom prst="rect">
            <a:avLst/>
          </a:prstGeom>
          <a:noFill/>
          <a:extLst/>
        </p:spPr>
      </p:pic>
      <p:pic>
        <p:nvPicPr>
          <p:cNvPr id="308" name="Picture 2" descr="http://elaanisvital.com/final_png/icon_-4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6" t="17373" r="36700" b="17566"/>
          <a:stretch/>
        </p:blipFill>
        <p:spPr bwMode="auto">
          <a:xfrm>
            <a:off x="7546173" y="3974788"/>
            <a:ext cx="145108" cy="290537"/>
          </a:xfrm>
          <a:prstGeom prst="rect">
            <a:avLst/>
          </a:prstGeom>
          <a:noFill/>
          <a:extLst/>
        </p:spPr>
      </p:pic>
      <p:sp>
        <p:nvSpPr>
          <p:cNvPr id="33" name="Дуга 32"/>
          <p:cNvSpPr/>
          <p:nvPr/>
        </p:nvSpPr>
        <p:spPr bwMode="auto">
          <a:xfrm>
            <a:off x="4556788" y="3509874"/>
            <a:ext cx="4015506" cy="662797"/>
          </a:xfrm>
          <a:prstGeom prst="arc">
            <a:avLst>
              <a:gd name="adj1" fmla="val 11158347"/>
              <a:gd name="adj2" fmla="val 17973866"/>
            </a:avLst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stealth" w="lg" len="lg"/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0" name="Дуга 309"/>
          <p:cNvSpPr/>
          <p:nvPr/>
        </p:nvSpPr>
        <p:spPr bwMode="auto">
          <a:xfrm rot="21015749">
            <a:off x="4418359" y="3817465"/>
            <a:ext cx="4786546" cy="662797"/>
          </a:xfrm>
          <a:prstGeom prst="arc">
            <a:avLst>
              <a:gd name="adj1" fmla="val 10852519"/>
              <a:gd name="adj2" fmla="val 19348607"/>
            </a:avLst>
          </a:prstGeom>
          <a:noFill/>
          <a:ln w="38100" cap="flat" cmpd="sng" algn="ctr">
            <a:solidFill>
              <a:srgbClr val="FFC000"/>
            </a:solidFill>
            <a:prstDash val="solid"/>
            <a:round/>
            <a:headEnd type="stealth" w="lg" len="lg"/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Content Placeholder 2"/>
          <p:cNvSpPr txBox="1">
            <a:spLocks/>
          </p:cNvSpPr>
          <p:nvPr/>
        </p:nvSpPr>
        <p:spPr bwMode="auto">
          <a:xfrm rot="21031624">
            <a:off x="5375270" y="4277009"/>
            <a:ext cx="1995942" cy="39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Компетенции</a:t>
            </a:r>
          </a:p>
        </p:txBody>
      </p:sp>
      <p:pic>
        <p:nvPicPr>
          <p:cNvPr id="245" name="Picture 2" descr="http://elaanisvital.com/final_png/icon_-4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6" t="17373" r="36700" b="17566"/>
          <a:stretch/>
        </p:blipFill>
        <p:spPr bwMode="auto">
          <a:xfrm>
            <a:off x="7868441" y="3974788"/>
            <a:ext cx="145108" cy="290537"/>
          </a:xfrm>
          <a:prstGeom prst="rect">
            <a:avLst/>
          </a:prstGeom>
          <a:noFill/>
          <a:extLst/>
        </p:spPr>
      </p:pic>
      <p:pic>
        <p:nvPicPr>
          <p:cNvPr id="246" name="Picture 2" descr="http://elaanisvital.com/final_png/icon_-4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6" t="17373" r="36700" b="17566"/>
          <a:stretch/>
        </p:blipFill>
        <p:spPr bwMode="auto">
          <a:xfrm>
            <a:off x="8467705" y="3974788"/>
            <a:ext cx="145108" cy="290537"/>
          </a:xfrm>
          <a:prstGeom prst="rect">
            <a:avLst/>
          </a:prstGeom>
          <a:noFill/>
          <a:extLst/>
        </p:spPr>
      </p:pic>
      <p:grpSp>
        <p:nvGrpSpPr>
          <p:cNvPr id="248" name="Группа 247"/>
          <p:cNvGrpSpPr/>
          <p:nvPr/>
        </p:nvGrpSpPr>
        <p:grpSpPr>
          <a:xfrm>
            <a:off x="3360651" y="1125391"/>
            <a:ext cx="2839330" cy="1859159"/>
            <a:chOff x="430600" y="1862891"/>
            <a:chExt cx="3325981" cy="2362387"/>
          </a:xfrm>
        </p:grpSpPr>
        <p:grpSp>
          <p:nvGrpSpPr>
            <p:cNvPr id="249" name="Группа 248"/>
            <p:cNvGrpSpPr/>
            <p:nvPr/>
          </p:nvGrpSpPr>
          <p:grpSpPr>
            <a:xfrm>
              <a:off x="766337" y="2424566"/>
              <a:ext cx="2990244" cy="1800712"/>
              <a:chOff x="1024863" y="2701373"/>
              <a:chExt cx="2990244" cy="1800712"/>
            </a:xfrm>
          </p:grpSpPr>
          <p:pic>
            <p:nvPicPr>
              <p:cNvPr id="25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1540070" y="2765396"/>
                <a:ext cx="229367" cy="51891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52" name="Группа 251"/>
              <p:cNvGrpSpPr/>
              <p:nvPr/>
            </p:nvGrpSpPr>
            <p:grpSpPr>
              <a:xfrm>
                <a:off x="1424680" y="3221780"/>
                <a:ext cx="456096" cy="456436"/>
                <a:chOff x="1125004" y="3344724"/>
                <a:chExt cx="456096" cy="456436"/>
              </a:xfrm>
            </p:grpSpPr>
            <p:pic>
              <p:nvPicPr>
                <p:cNvPr id="270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125004" y="3344724"/>
                  <a:ext cx="186724" cy="45643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71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394376" y="3344724"/>
                  <a:ext cx="186724" cy="45643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53" name="Группа 252"/>
              <p:cNvGrpSpPr/>
              <p:nvPr/>
            </p:nvGrpSpPr>
            <p:grpSpPr>
              <a:xfrm>
                <a:off x="1124292" y="3653161"/>
                <a:ext cx="992888" cy="414438"/>
                <a:chOff x="1131976" y="3653161"/>
                <a:chExt cx="992888" cy="414438"/>
              </a:xfrm>
            </p:grpSpPr>
            <p:pic>
              <p:nvPicPr>
                <p:cNvPr id="264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131976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5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290832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6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781102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7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955321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8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452614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9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611470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255" name="Группа 254"/>
              <p:cNvGrpSpPr/>
              <p:nvPr/>
            </p:nvGrpSpPr>
            <p:grpSpPr>
              <a:xfrm>
                <a:off x="1332078" y="4078170"/>
                <a:ext cx="592564" cy="349800"/>
                <a:chOff x="1132294" y="3893754"/>
                <a:chExt cx="592564" cy="349800"/>
              </a:xfrm>
            </p:grpSpPr>
            <p:pic>
              <p:nvPicPr>
                <p:cNvPr id="261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132294" y="3893754"/>
                  <a:ext cx="143101" cy="3498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2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355562" y="3893754"/>
                  <a:ext cx="143101" cy="3498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3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581757" y="3893754"/>
                  <a:ext cx="143101" cy="3498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56" name="TextBox 255"/>
              <p:cNvSpPr txBox="1"/>
              <p:nvPr/>
            </p:nvSpPr>
            <p:spPr>
              <a:xfrm>
                <a:off x="2063556" y="2794128"/>
                <a:ext cx="1358799" cy="332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b="1" dirty="0" smtClean="0"/>
                  <a:t>1</a:t>
                </a:r>
                <a:r>
                  <a:rPr lang="ru-RU" sz="1100" dirty="0" smtClean="0"/>
                  <a:t> профессор</a:t>
                </a:r>
                <a:endParaRPr lang="ru-RU" sz="1100" dirty="0"/>
              </a:p>
            </p:txBody>
          </p:sp>
          <p:sp>
            <p:nvSpPr>
              <p:cNvPr id="257" name="TextBox 256"/>
              <p:cNvSpPr txBox="1"/>
              <p:nvPr/>
            </p:nvSpPr>
            <p:spPr>
              <a:xfrm>
                <a:off x="2065695" y="3102782"/>
                <a:ext cx="1581753" cy="544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b="1" dirty="0" smtClean="0"/>
                  <a:t>2</a:t>
                </a:r>
                <a:r>
                  <a:rPr lang="ru-RU" sz="1100" dirty="0" smtClean="0"/>
                  <a:t> исследователя-</a:t>
                </a:r>
                <a:br>
                  <a:rPr lang="ru-RU" sz="1100" dirty="0" smtClean="0"/>
                </a:br>
                <a:r>
                  <a:rPr lang="ru-RU" sz="1100" dirty="0" err="1" smtClean="0"/>
                  <a:t>постдока</a:t>
                </a:r>
                <a:endParaRPr lang="ru-RU" sz="1100" dirty="0"/>
              </a:p>
            </p:txBody>
          </p:sp>
          <p:sp>
            <p:nvSpPr>
              <p:cNvPr id="258" name="TextBox 257"/>
              <p:cNvSpPr txBox="1"/>
              <p:nvPr/>
            </p:nvSpPr>
            <p:spPr>
              <a:xfrm>
                <a:off x="2055812" y="3540927"/>
                <a:ext cx="1871094" cy="544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b="1" dirty="0" smtClean="0"/>
                  <a:t>6</a:t>
                </a:r>
                <a:r>
                  <a:rPr lang="ru-RU" sz="1100" dirty="0" smtClean="0"/>
                  <a:t> магистров</a:t>
                </a:r>
                <a:br>
                  <a:rPr lang="ru-RU" sz="1100" dirty="0" smtClean="0"/>
                </a:br>
                <a:r>
                  <a:rPr lang="ru-RU" sz="1100" dirty="0" smtClean="0"/>
                  <a:t>/аспирантов (</a:t>
                </a:r>
                <a:r>
                  <a:rPr lang="en-US" sz="1100" dirty="0" smtClean="0"/>
                  <a:t>PhD)</a:t>
                </a:r>
                <a:endParaRPr lang="ru-RU" sz="1100" dirty="0"/>
              </a:p>
            </p:txBody>
          </p:sp>
          <p:sp>
            <p:nvSpPr>
              <p:cNvPr id="259" name="TextBox 258"/>
              <p:cNvSpPr txBox="1"/>
              <p:nvPr/>
            </p:nvSpPr>
            <p:spPr>
              <a:xfrm>
                <a:off x="2051879" y="3957519"/>
                <a:ext cx="1963228" cy="5445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/>
                  <a:t>3</a:t>
                </a:r>
                <a:r>
                  <a:rPr lang="ru-RU" sz="1100" dirty="0" smtClean="0"/>
                  <a:t> человека тех./</a:t>
                </a:r>
                <a:br>
                  <a:rPr lang="ru-RU" sz="1100" dirty="0" smtClean="0"/>
                </a:br>
                <a:r>
                  <a:rPr lang="ru-RU" sz="1100" dirty="0" err="1" smtClean="0"/>
                  <a:t>инж</a:t>
                </a:r>
                <a:r>
                  <a:rPr lang="ru-RU" sz="1100" dirty="0" smtClean="0"/>
                  <a:t>. персонала</a:t>
                </a:r>
                <a:endParaRPr lang="ru-RU" sz="1100" dirty="0"/>
              </a:p>
            </p:txBody>
          </p:sp>
          <p:sp>
            <p:nvSpPr>
              <p:cNvPr id="260" name="Скругленный прямоугольник 259"/>
              <p:cNvSpPr/>
              <p:nvPr/>
            </p:nvSpPr>
            <p:spPr bwMode="auto">
              <a:xfrm>
                <a:off x="1024863" y="2701373"/>
                <a:ext cx="2469414" cy="1798296"/>
              </a:xfrm>
              <a:prstGeom prst="roundRect">
                <a:avLst/>
              </a:prstGeom>
              <a:noFill/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sp>
          <p:nvSpPr>
            <p:cNvPr id="250" name="TextBox 249"/>
            <p:cNvSpPr txBox="1"/>
            <p:nvPr/>
          </p:nvSpPr>
          <p:spPr>
            <a:xfrm>
              <a:off x="430600" y="1862891"/>
              <a:ext cx="3189106" cy="586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/>
                <a:t>СОСТАВ ТИПОВОЙ</a:t>
              </a:r>
            </a:p>
            <a:p>
              <a:pPr algn="ctr"/>
              <a:r>
                <a:rPr lang="en-US" sz="1200" b="1" dirty="0" smtClean="0"/>
                <a:t> </a:t>
              </a:r>
              <a:r>
                <a:rPr lang="ru-RU" sz="1200" b="1" dirty="0" smtClean="0"/>
                <a:t>НАУЧНОЙ ГРУППЫ (НГ)</a:t>
              </a:r>
              <a:endParaRPr lang="ru-RU" sz="1400" dirty="0" smtClean="0"/>
            </a:p>
          </p:txBody>
        </p:sp>
      </p:grpSp>
      <p:cxnSp>
        <p:nvCxnSpPr>
          <p:cNvPr id="281" name="Прямая соединительная линия 280"/>
          <p:cNvCxnSpPr/>
          <p:nvPr/>
        </p:nvCxnSpPr>
        <p:spPr bwMode="auto">
          <a:xfrm>
            <a:off x="854288" y="2572522"/>
            <a:ext cx="2763793" cy="1137347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rgbClr val="BAC405"/>
            </a:solidFill>
            <a:prstDash val="solid"/>
            <a:round/>
            <a:headEnd type="stealth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88" name="Прямая соединительная линия 287"/>
          <p:cNvCxnSpPr/>
          <p:nvPr/>
        </p:nvCxnSpPr>
        <p:spPr bwMode="auto">
          <a:xfrm flipH="1" flipV="1">
            <a:off x="1781908" y="2510098"/>
            <a:ext cx="1861626" cy="784049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rgbClr val="BAC405"/>
            </a:solidFill>
            <a:prstDash val="solid"/>
            <a:round/>
            <a:headEnd type="stealth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89" name="Content Placeholder 2"/>
          <p:cNvSpPr txBox="1">
            <a:spLocks/>
          </p:cNvSpPr>
          <p:nvPr/>
        </p:nvSpPr>
        <p:spPr bwMode="auto">
          <a:xfrm rot="1340626">
            <a:off x="1607743" y="2800442"/>
            <a:ext cx="1882685" cy="476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Тематики</a:t>
            </a:r>
          </a:p>
        </p:txBody>
      </p:sp>
      <p:cxnSp>
        <p:nvCxnSpPr>
          <p:cNvPr id="292" name="Прямая соединительная линия 291"/>
          <p:cNvCxnSpPr/>
          <p:nvPr/>
        </p:nvCxnSpPr>
        <p:spPr bwMode="auto">
          <a:xfrm flipV="1">
            <a:off x="5730709" y="4192397"/>
            <a:ext cx="1522666" cy="241425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rgbClr val="BAC405"/>
            </a:solidFill>
            <a:prstDash val="solid"/>
            <a:round/>
            <a:headEnd type="stealth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95" name="Content Placeholder 2"/>
          <p:cNvSpPr txBox="1">
            <a:spLocks/>
          </p:cNvSpPr>
          <p:nvPr/>
        </p:nvSpPr>
        <p:spPr bwMode="auto">
          <a:xfrm rot="20929697">
            <a:off x="5148109" y="4607172"/>
            <a:ext cx="2807094" cy="431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200" lvl="1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Совместные исследования</a:t>
            </a:r>
          </a:p>
        </p:txBody>
      </p:sp>
      <p:cxnSp>
        <p:nvCxnSpPr>
          <p:cNvPr id="297" name="Прямая соединительная линия 296"/>
          <p:cNvCxnSpPr/>
          <p:nvPr/>
        </p:nvCxnSpPr>
        <p:spPr bwMode="auto">
          <a:xfrm flipV="1">
            <a:off x="5755357" y="4456379"/>
            <a:ext cx="1790816" cy="348664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rgbClr val="BAC405"/>
            </a:solidFill>
            <a:prstDash val="solid"/>
            <a:round/>
            <a:headEnd type="stealth" w="med" len="med"/>
            <a:tailEnd type="stealth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pic>
        <p:nvPicPr>
          <p:cNvPr id="299" name="Picture 2" descr="http://elaanisvital.com/final_png/icon_-4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6" t="17373" r="36700" b="17566"/>
          <a:stretch/>
        </p:blipFill>
        <p:spPr bwMode="auto">
          <a:xfrm>
            <a:off x="8163316" y="3975095"/>
            <a:ext cx="145108" cy="290537"/>
          </a:xfrm>
          <a:prstGeom prst="rect">
            <a:avLst/>
          </a:prstGeom>
          <a:noFill/>
          <a:extLst/>
        </p:spPr>
      </p:pic>
      <p:sp>
        <p:nvSpPr>
          <p:cNvPr id="309" name="Прямоугольник 308"/>
          <p:cNvSpPr/>
          <p:nvPr/>
        </p:nvSpPr>
        <p:spPr>
          <a:xfrm>
            <a:off x="6148237" y="1657990"/>
            <a:ext cx="3187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НГ работают  самостоятельно или в составе ЦЕНТРОВ, объединенных единой КОМПЛЕКСНОЙ программой.</a:t>
            </a:r>
          </a:p>
          <a:p>
            <a:r>
              <a:rPr lang="ru-RU" sz="1400" b="1" dirty="0" smtClean="0"/>
              <a:t> </a:t>
            </a:r>
            <a:r>
              <a:rPr lang="ru-RU" sz="1400" b="1" dirty="0"/>
              <a:t>Н</a:t>
            </a:r>
            <a:r>
              <a:rPr lang="ru-RU" sz="1400" b="1" dirty="0" smtClean="0"/>
              <a:t>е менее 15 центров к 2015</a:t>
            </a:r>
            <a:endParaRPr lang="ru-RU" sz="1400" b="1" dirty="0"/>
          </a:p>
        </p:txBody>
      </p:sp>
      <p:sp>
        <p:nvSpPr>
          <p:cNvPr id="311" name="Прямоугольник 310"/>
          <p:cNvSpPr/>
          <p:nvPr/>
        </p:nvSpPr>
        <p:spPr>
          <a:xfrm>
            <a:off x="5814654" y="1622626"/>
            <a:ext cx="14229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14" name="Прямоугольник 313"/>
          <p:cNvSpPr/>
          <p:nvPr/>
        </p:nvSpPr>
        <p:spPr>
          <a:xfrm>
            <a:off x="5814654" y="2071399"/>
            <a:ext cx="14229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18" name="Скругленный прямоугольник 317"/>
          <p:cNvSpPr/>
          <p:nvPr/>
        </p:nvSpPr>
        <p:spPr bwMode="auto">
          <a:xfrm>
            <a:off x="5713776" y="3204652"/>
            <a:ext cx="3286977" cy="3108392"/>
          </a:xfrm>
          <a:prstGeom prst="roundRect">
            <a:avLst/>
          </a:prstGeom>
          <a:solidFill>
            <a:srgbClr val="00B0F0">
              <a:alpha val="9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cxnSp>
        <p:nvCxnSpPr>
          <p:cNvPr id="324" name="Прямая соединительная линия 323"/>
          <p:cNvCxnSpPr/>
          <p:nvPr/>
        </p:nvCxnSpPr>
        <p:spPr bwMode="auto">
          <a:xfrm flipH="1" flipV="1">
            <a:off x="5284370" y="3002591"/>
            <a:ext cx="410" cy="29718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49DE3E"/>
            </a:solidFill>
            <a:prstDash val="solid"/>
            <a:round/>
            <a:headEnd type="stealth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25" name="Прямая соединительная линия 324"/>
          <p:cNvCxnSpPr/>
          <p:nvPr/>
        </p:nvCxnSpPr>
        <p:spPr bwMode="auto">
          <a:xfrm flipH="1" flipV="1">
            <a:off x="4104075" y="3002591"/>
            <a:ext cx="410" cy="29718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49DE3E"/>
            </a:solidFill>
            <a:prstDash val="solid"/>
            <a:round/>
            <a:headEnd type="stealth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26" name="Прямая соединительная линия 325"/>
          <p:cNvCxnSpPr/>
          <p:nvPr/>
        </p:nvCxnSpPr>
        <p:spPr bwMode="auto">
          <a:xfrm flipH="1" flipV="1">
            <a:off x="4703241" y="3002591"/>
            <a:ext cx="410" cy="29718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49DE3E"/>
            </a:solidFill>
            <a:prstDash val="solid"/>
            <a:round/>
            <a:headEnd type="stealth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16" name="Скругленный прямоугольник 315"/>
          <p:cNvSpPr/>
          <p:nvPr/>
        </p:nvSpPr>
        <p:spPr bwMode="auto">
          <a:xfrm>
            <a:off x="435162" y="1257166"/>
            <a:ext cx="3136029" cy="4991198"/>
          </a:xfrm>
          <a:prstGeom prst="roundRect">
            <a:avLst/>
          </a:prstGeom>
          <a:solidFill>
            <a:srgbClr val="BAC405">
              <a:alpha val="9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3" name="Title 1"/>
          <p:cNvSpPr txBox="1">
            <a:spLocks/>
          </p:cNvSpPr>
          <p:nvPr/>
        </p:nvSpPr>
        <p:spPr bwMode="auto">
          <a:xfrm>
            <a:off x="547211" y="49835"/>
            <a:ext cx="8487541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1800" kern="0" dirty="0">
                <a:solidFill>
                  <a:srgbClr val="BAC405"/>
                </a:solidFill>
              </a:rPr>
              <a:t>Взаимодействие с международными </a:t>
            </a:r>
            <a:r>
              <a:rPr lang="ru-RU" sz="1800" kern="0" dirty="0" smtClean="0">
                <a:solidFill>
                  <a:srgbClr val="BAC405"/>
                </a:solidFill>
              </a:rPr>
              <a:t>сетями</a:t>
            </a:r>
          </a:p>
          <a:p>
            <a:pPr algn="r"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 </a:t>
            </a:r>
            <a:r>
              <a:rPr lang="ru-RU" sz="1800" kern="0" dirty="0">
                <a:solidFill>
                  <a:srgbClr val="BAC405"/>
                </a:solidFill>
              </a:rPr>
              <a:t>и промышленностью</a:t>
            </a:r>
            <a:endParaRPr lang="en-US" sz="1800" kern="0" dirty="0">
              <a:solidFill>
                <a:srgbClr val="BAC4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592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 bwMode="auto">
          <a:xfrm>
            <a:off x="462404" y="554660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Пилотные программы</a:t>
            </a:r>
            <a:endParaRPr lang="ru-RU" sz="1800" kern="0" dirty="0">
              <a:solidFill>
                <a:srgbClr val="BAC405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>
            <a:off x="516192" y="1149081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7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>
                <a:solidFill>
                  <a:srgbClr val="BAC405"/>
                </a:solidFill>
              </a:rPr>
              <a:t>Взаимодействие с международными сетями и промышленностью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854288" y="1392859"/>
            <a:ext cx="8105182" cy="4778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ru-RU" sz="1800" b="1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       </a:t>
            </a:r>
            <a:r>
              <a:rPr lang="ru-RU" sz="1800" b="1" dirty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2012 –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Борьба с инфекционными заболеваниями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Стволовые клетки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Перспективные накопители энергии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ru-RU" sz="1800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2013 – (с ключевыми российскими компаниями, Минпром и Минэнерго)</a:t>
            </a:r>
            <a:endParaRPr lang="ru-RU" sz="1800" b="1" dirty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Композиционные материалы </a:t>
            </a:r>
            <a:endParaRPr lang="ru-RU" sz="1800" b="1" dirty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Перспективные энергосистемы 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Технологии добычи </a:t>
            </a:r>
            <a:r>
              <a:rPr lang="ru-RU" sz="1800" b="1" dirty="0" err="1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трудноизвлекаемых</a:t>
            </a: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 запасов </a:t>
            </a: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520033" y="1326185"/>
            <a:ext cx="8342608" cy="4845270"/>
          </a:xfrm>
          <a:prstGeom prst="roundRect">
            <a:avLst/>
          </a:prstGeom>
          <a:noFill/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536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 bwMode="auto">
          <a:xfrm>
            <a:off x="462404" y="554660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Пилотные программы</a:t>
            </a:r>
            <a:endParaRPr lang="ru-RU" sz="1800" kern="0" dirty="0">
              <a:solidFill>
                <a:srgbClr val="BAC405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>
            <a:off x="516192" y="1149081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7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>
                <a:solidFill>
                  <a:srgbClr val="BAC405"/>
                </a:solidFill>
              </a:rPr>
              <a:t>Взаимодействие с международными сетями и промышленностью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854288" y="1392859"/>
            <a:ext cx="8105182" cy="4778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Перспектива:     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ru-RU" sz="1800" b="1" i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             </a:t>
            </a:r>
            <a:endParaRPr lang="ru-RU" sz="1800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Т</a:t>
            </a: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ехнологии для космических систем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«  </a:t>
            </a:r>
            <a:r>
              <a:rPr lang="en-US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Big </a:t>
            </a:r>
            <a:r>
              <a:rPr lang="en-US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Data</a:t>
            </a:r>
            <a:endParaRPr lang="ru-RU" sz="1800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Институт </a:t>
            </a: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перспективной математики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Квантовые технологии и </a:t>
            </a: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 материалы</a:t>
            </a:r>
            <a:endParaRPr lang="ru-RU" sz="1800" b="1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Технологии глубокой переработки углеводородов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Новое поколение производственных технологий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err="1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Биоинформатика</a:t>
            </a:r>
            <a:endParaRPr lang="ru-RU" sz="1800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ru-RU" sz="1800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520033" y="1326185"/>
            <a:ext cx="8342608" cy="4845270"/>
          </a:xfrm>
          <a:prstGeom prst="roundRect">
            <a:avLst/>
          </a:prstGeom>
          <a:noFill/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041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516192" y="2008411"/>
            <a:ext cx="8095657" cy="157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  <a:spcAft>
                <a:spcPts val="600"/>
              </a:spcAft>
            </a:pPr>
            <a:r>
              <a:rPr lang="ru-RU" sz="2800" kern="0" dirty="0" smtClean="0">
                <a:solidFill>
                  <a:srgbClr val="BAC405"/>
                </a:solidFill>
              </a:rPr>
              <a:t>Часть </a:t>
            </a:r>
            <a:r>
              <a:rPr lang="ru-RU" sz="2800" kern="0" dirty="0">
                <a:solidFill>
                  <a:srgbClr val="BAC405"/>
                </a:solidFill>
              </a:rPr>
              <a:t>3</a:t>
            </a:r>
            <a:r>
              <a:rPr lang="ru-RU" sz="2800" kern="0" dirty="0" smtClean="0">
                <a:solidFill>
                  <a:srgbClr val="BAC405"/>
                </a:solidFill>
              </a:rPr>
              <a:t> </a:t>
            </a:r>
            <a:r>
              <a:rPr lang="ru-RU" sz="2800" kern="0" dirty="0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Внутренняя структура </a:t>
            </a:r>
            <a:r>
              <a:rPr lang="ru-RU" sz="2800" kern="0" dirty="0" err="1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Сколтеха</a:t>
            </a:r>
            <a:r>
              <a:rPr lang="ru-RU" sz="2800" kern="0" dirty="0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800" kern="0" dirty="0">
              <a:solidFill>
                <a:srgbClr val="BAC4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9552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 bwMode="auto">
          <a:xfrm>
            <a:off x="462404" y="554660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Основные элементы</a:t>
            </a:r>
            <a:endParaRPr lang="ru-RU" sz="1800" kern="0" dirty="0">
              <a:solidFill>
                <a:srgbClr val="BAC405"/>
              </a:solidFill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>
            <a:off x="516192" y="1149081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7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                                                   Внутренняя </a:t>
            </a:r>
            <a:r>
              <a:rPr lang="ru-RU" sz="2000" kern="0" dirty="0">
                <a:solidFill>
                  <a:srgbClr val="BAC405"/>
                </a:solidFill>
              </a:rPr>
              <a:t>структура </a:t>
            </a:r>
            <a:r>
              <a:rPr lang="ru-RU" sz="2000" kern="0" dirty="0" err="1">
                <a:solidFill>
                  <a:srgbClr val="BAC405"/>
                </a:solidFill>
              </a:rPr>
              <a:t>Сколтеха</a:t>
            </a:r>
            <a:endParaRPr lang="ru-RU" sz="2000" kern="0" dirty="0">
              <a:solidFill>
                <a:srgbClr val="BAC405"/>
              </a:solidFill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854288" y="1392859"/>
            <a:ext cx="8105182" cy="4778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Основа: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Tx/>
              <a:buChar char="-"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научные группы под руководством ведущих профессоров ;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Tx/>
              <a:buChar char="-"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лаборатории с оборудованием для коллективного пользования     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Tx/>
              <a:buChar char="-"/>
            </a:pPr>
            <a:r>
              <a:rPr lang="ru-RU" sz="1800" b="1" dirty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с</a:t>
            </a: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туденты и аспиранты приписаны к научных группам  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Исследования: </a:t>
            </a:r>
            <a:endParaRPr lang="ru-RU" sz="1800" b="1" dirty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ИССЛЕДОВАТЕЛЬСКИЕ ЦЕНТЫ : объединение  от 3 до10 научных групп для реализации  не менее чем 5 –летней программы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Отдельные научные группы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Образование:</a:t>
            </a:r>
            <a:endParaRPr lang="ru-RU" sz="1800" b="1" dirty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5 основные программ (ИКТ, энергетика, </a:t>
            </a:r>
            <a:r>
              <a:rPr lang="ru-RU" sz="1800" dirty="0" err="1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биомед</a:t>
            </a: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, космос, ядерная)+ «</a:t>
            </a:r>
            <a:r>
              <a:rPr lang="ru-RU" sz="1800" dirty="0" err="1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кроссекториальные</a:t>
            </a: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» (материалы и </a:t>
            </a:r>
            <a:r>
              <a:rPr lang="ru-RU" sz="1800" dirty="0" err="1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др</a:t>
            </a: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)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Инновации: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МП инициируемые научными группами или центрами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Специальные программы стимулирования и обучения</a:t>
            </a:r>
            <a:r>
              <a:rPr lang="ru-RU" sz="1800" b="1" i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            </a:t>
            </a:r>
            <a:endParaRPr lang="ru-RU" sz="1800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endParaRPr lang="ru-RU" sz="1800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 bwMode="auto">
          <a:xfrm>
            <a:off x="520033" y="1326185"/>
            <a:ext cx="8342608" cy="4845270"/>
          </a:xfrm>
          <a:prstGeom prst="roundRect">
            <a:avLst/>
          </a:prstGeom>
          <a:noFill/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797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62404" y="554660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 Исследовательские центры и отдельные научные группы</a:t>
            </a:r>
            <a:endParaRPr lang="ru-RU" sz="1800" kern="0" dirty="0">
              <a:solidFill>
                <a:srgbClr val="BAC405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516192" y="1139556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3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373793" y="1174595"/>
            <a:ext cx="3360556" cy="2323642"/>
            <a:chOff x="533342" y="1908283"/>
            <a:chExt cx="3360556" cy="2323642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720400" y="2370862"/>
              <a:ext cx="3173498" cy="1861063"/>
              <a:chOff x="978926" y="2647669"/>
              <a:chExt cx="3173498" cy="1861063"/>
            </a:xfrm>
          </p:grpSpPr>
          <p:pic>
            <p:nvPicPr>
              <p:cNvPr id="1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1540070" y="2723637"/>
                <a:ext cx="229367" cy="560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3" name="Группа 12"/>
              <p:cNvGrpSpPr/>
              <p:nvPr/>
            </p:nvGrpSpPr>
            <p:grpSpPr>
              <a:xfrm>
                <a:off x="1424680" y="3221780"/>
                <a:ext cx="456096" cy="456436"/>
                <a:chOff x="1125004" y="3344724"/>
                <a:chExt cx="456096" cy="456436"/>
              </a:xfrm>
            </p:grpSpPr>
            <p:pic>
              <p:nvPicPr>
                <p:cNvPr id="30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125004" y="3344724"/>
                  <a:ext cx="186724" cy="45643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1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394376" y="3344724"/>
                  <a:ext cx="186724" cy="45643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4" name="Группа 13"/>
              <p:cNvGrpSpPr/>
              <p:nvPr/>
            </p:nvGrpSpPr>
            <p:grpSpPr>
              <a:xfrm>
                <a:off x="1105984" y="3653161"/>
                <a:ext cx="1084436" cy="414438"/>
                <a:chOff x="1113668" y="3653161"/>
                <a:chExt cx="1084436" cy="414438"/>
              </a:xfrm>
            </p:grpSpPr>
            <p:pic>
              <p:nvPicPr>
                <p:cNvPr id="24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113668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290832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836029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7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2028561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470923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9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648087" y="3653161"/>
                  <a:ext cx="169543" cy="4144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5" name="Группа 14"/>
              <p:cNvGrpSpPr/>
              <p:nvPr/>
            </p:nvGrpSpPr>
            <p:grpSpPr>
              <a:xfrm>
                <a:off x="1332078" y="4078170"/>
                <a:ext cx="592564" cy="349800"/>
                <a:chOff x="1132294" y="3893754"/>
                <a:chExt cx="592564" cy="349800"/>
              </a:xfrm>
            </p:grpSpPr>
            <p:pic>
              <p:nvPicPr>
                <p:cNvPr id="21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132294" y="3893754"/>
                  <a:ext cx="143101" cy="3498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2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355562" y="3893754"/>
                  <a:ext cx="143101" cy="3498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3" name="Picture 2" descr="http://elaanisvital.com/final_png/icon_-49.png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86" t="17373" r="36700" b="17566"/>
                <a:stretch/>
              </p:blipFill>
              <p:spPr bwMode="auto">
                <a:xfrm>
                  <a:off x="1581757" y="3893754"/>
                  <a:ext cx="143101" cy="3498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6" name="TextBox 15"/>
              <p:cNvSpPr txBox="1"/>
              <p:nvPr/>
            </p:nvSpPr>
            <p:spPr>
              <a:xfrm>
                <a:off x="2200873" y="2823919"/>
                <a:ext cx="1358798" cy="2923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300" b="1" dirty="0" smtClean="0"/>
                  <a:t>1</a:t>
                </a:r>
                <a:r>
                  <a:rPr lang="ru-RU" sz="1300" dirty="0" smtClean="0"/>
                  <a:t> профессор</a:t>
                </a:r>
                <a:endParaRPr lang="ru-RU" sz="1300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203013" y="3200353"/>
                <a:ext cx="1581755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300" b="1" dirty="0" smtClean="0"/>
                  <a:t>2</a:t>
                </a:r>
                <a:r>
                  <a:rPr lang="ru-RU" sz="1300" dirty="0" smtClean="0"/>
                  <a:t> исследователя-</a:t>
                </a:r>
                <a:br>
                  <a:rPr lang="ru-RU" sz="1300" dirty="0" smtClean="0"/>
                </a:br>
                <a:r>
                  <a:rPr lang="ru-RU" sz="1300" dirty="0" err="1" smtClean="0"/>
                  <a:t>постдока</a:t>
                </a:r>
                <a:endParaRPr lang="ru-RU" sz="1300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193126" y="3600508"/>
                <a:ext cx="18710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300" b="1" dirty="0" smtClean="0"/>
                  <a:t>6</a:t>
                </a:r>
                <a:r>
                  <a:rPr lang="ru-RU" sz="1300" dirty="0" smtClean="0"/>
                  <a:t> магистрантов</a:t>
                </a:r>
                <a:br>
                  <a:rPr lang="ru-RU" sz="1300" dirty="0" smtClean="0"/>
                </a:br>
                <a:r>
                  <a:rPr lang="ru-RU" sz="1300" dirty="0" smtClean="0"/>
                  <a:t>/аспирантов (</a:t>
                </a:r>
                <a:r>
                  <a:rPr lang="en-US" sz="1300" dirty="0" smtClean="0"/>
                  <a:t>PhD)</a:t>
                </a:r>
                <a:endParaRPr lang="ru-RU" sz="1300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189196" y="3997239"/>
                <a:ext cx="196322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00" b="1" dirty="0" smtClean="0"/>
                  <a:t>3</a:t>
                </a:r>
                <a:r>
                  <a:rPr lang="ru-RU" sz="1300" dirty="0" smtClean="0"/>
                  <a:t> человека тех./</a:t>
                </a:r>
                <a:br>
                  <a:rPr lang="ru-RU" sz="1300" dirty="0" smtClean="0"/>
                </a:br>
                <a:r>
                  <a:rPr lang="ru-RU" sz="1300" dirty="0" err="1" smtClean="0"/>
                  <a:t>инж</a:t>
                </a:r>
                <a:r>
                  <a:rPr lang="ru-RU" sz="1300" dirty="0" smtClean="0"/>
                  <a:t>. персонала</a:t>
                </a:r>
                <a:endParaRPr lang="ru-RU" sz="1300" dirty="0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 bwMode="auto">
              <a:xfrm>
                <a:off x="978926" y="2647669"/>
                <a:ext cx="2699448" cy="1861063"/>
              </a:xfrm>
              <a:prstGeom prst="roundRect">
                <a:avLst/>
              </a:prstGeom>
              <a:noFill/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533342" y="1908283"/>
              <a:ext cx="318910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/>
                <a:t>Состав типовой</a:t>
              </a:r>
              <a:r>
                <a:rPr lang="en-US" sz="1200" b="1" dirty="0" smtClean="0"/>
                <a:t> </a:t>
              </a:r>
              <a:r>
                <a:rPr lang="ru-RU" sz="1200" b="1" dirty="0" smtClean="0"/>
                <a:t>научной группы</a:t>
              </a:r>
              <a:r>
                <a:rPr lang="ru-RU" sz="1200" dirty="0" smtClean="0"/>
                <a:t/>
              </a:r>
              <a:br>
                <a:rPr lang="ru-RU" sz="1200" dirty="0" smtClean="0"/>
              </a:br>
              <a:endParaRPr lang="ru-RU" sz="1400" dirty="0" smtClean="0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3958279" y="1642687"/>
            <a:ext cx="1004107" cy="1362822"/>
            <a:chOff x="4418318" y="2920947"/>
            <a:chExt cx="1507939" cy="1945874"/>
          </a:xfrm>
        </p:grpSpPr>
        <p:sp>
          <p:nvSpPr>
            <p:cNvPr id="50" name="Скругленный прямоугольник 49"/>
            <p:cNvSpPr/>
            <p:nvPr/>
          </p:nvSpPr>
          <p:spPr bwMode="auto">
            <a:xfrm>
              <a:off x="4704494" y="3158589"/>
              <a:ext cx="1221763" cy="1708232"/>
            </a:xfrm>
            <a:prstGeom prst="roundRect">
              <a:avLst/>
            </a:prstGeom>
            <a:solidFill>
              <a:schemeClr val="bg1"/>
            </a:solidFill>
            <a:ln w="381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 bwMode="auto">
            <a:xfrm>
              <a:off x="4558400" y="3045951"/>
              <a:ext cx="1221763" cy="1708232"/>
            </a:xfrm>
            <a:prstGeom prst="roundRect">
              <a:avLst/>
            </a:prstGeom>
            <a:solidFill>
              <a:schemeClr val="bg1"/>
            </a:solidFill>
            <a:ln w="381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 bwMode="auto">
            <a:xfrm>
              <a:off x="4418318" y="2920947"/>
              <a:ext cx="1221763" cy="1708232"/>
            </a:xfrm>
            <a:prstGeom prst="roundRect">
              <a:avLst/>
            </a:prstGeom>
            <a:solidFill>
              <a:schemeClr val="bg1"/>
            </a:solidFill>
            <a:ln w="381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pic>
          <p:nvPicPr>
            <p:cNvPr id="35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4918173" y="2951683"/>
              <a:ext cx="229367" cy="5606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4810598" y="3427764"/>
              <a:ext cx="186724" cy="456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5079970" y="3427764"/>
              <a:ext cx="186724" cy="456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4507532" y="3869331"/>
              <a:ext cx="169543" cy="414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4684696" y="3869331"/>
              <a:ext cx="169543" cy="414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5229893" y="3869331"/>
              <a:ext cx="169543" cy="414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5422425" y="3869331"/>
              <a:ext cx="169543" cy="414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4864787" y="3869331"/>
              <a:ext cx="169543" cy="414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5041951" y="3869331"/>
              <a:ext cx="169543" cy="414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4741441" y="4250217"/>
              <a:ext cx="143101" cy="349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4964709" y="4250217"/>
              <a:ext cx="143101" cy="349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5190904" y="4250217"/>
              <a:ext cx="143101" cy="349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6" name="Скругленный прямоугольник 95"/>
          <p:cNvSpPr/>
          <p:nvPr/>
        </p:nvSpPr>
        <p:spPr bwMode="auto">
          <a:xfrm>
            <a:off x="3646145" y="1324463"/>
            <a:ext cx="5216495" cy="2173774"/>
          </a:xfrm>
          <a:prstGeom prst="roundRect">
            <a:avLst/>
          </a:prstGeom>
          <a:noFill/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3748343" y="3024559"/>
            <a:ext cx="16263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от </a:t>
            </a:r>
            <a:r>
              <a:rPr lang="en-US" sz="1600" b="1" dirty="0" smtClean="0"/>
              <a:t>3</a:t>
            </a:r>
            <a:r>
              <a:rPr lang="ru-RU" sz="1600" b="1" dirty="0" smtClean="0"/>
              <a:t> до 7 групп</a:t>
            </a:r>
            <a:endParaRPr lang="ru-RU" sz="16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4738803" y="1413637"/>
            <a:ext cx="30947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Исследовательский центр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42087" y="1814065"/>
            <a:ext cx="31875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/>
              <a:t>ЕДИНАЯ ПРОГРАММА ИССЛЕДОВАНИЙ</a:t>
            </a:r>
          </a:p>
          <a:p>
            <a:r>
              <a:rPr lang="ru-RU" sz="1100" b="1" dirty="0" smtClean="0"/>
              <a:t> ЦЕНТРА</a:t>
            </a:r>
            <a:endParaRPr lang="ru-RU" sz="1100" b="1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5154824" y="1656589"/>
            <a:ext cx="1422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+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5642087" y="2198977"/>
            <a:ext cx="30923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/>
              <a:t>ПРОФИЛЬНЫЕ ЛАБОРАТОРИИ</a:t>
            </a:r>
            <a:br>
              <a:rPr lang="ru-RU" sz="1100" b="1" dirty="0" smtClean="0"/>
            </a:br>
            <a:r>
              <a:rPr lang="ru-RU" sz="1100" b="1" dirty="0" smtClean="0"/>
              <a:t>С ПОСТОЯННЫМ ТЕХНИЧЕСКИМ ПЕРСОНАЛОМ</a:t>
            </a:r>
            <a:endParaRPr lang="ru-RU" sz="1100" b="1" dirty="0"/>
          </a:p>
        </p:txBody>
      </p:sp>
      <p:sp>
        <p:nvSpPr>
          <p:cNvPr id="100" name="Прямоугольник 99"/>
          <p:cNvSpPr/>
          <p:nvPr/>
        </p:nvSpPr>
        <p:spPr>
          <a:xfrm>
            <a:off x="5154824" y="2212554"/>
            <a:ext cx="1422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+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8079642" y="1279400"/>
            <a:ext cx="7967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  <a:p>
            <a:endParaRPr lang="ru-RU" b="1" dirty="0"/>
          </a:p>
        </p:txBody>
      </p:sp>
      <p:sp>
        <p:nvSpPr>
          <p:cNvPr id="169" name="Прямоугольник 168"/>
          <p:cNvSpPr/>
          <p:nvPr/>
        </p:nvSpPr>
        <p:spPr>
          <a:xfrm>
            <a:off x="5642087" y="2780002"/>
            <a:ext cx="309233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/>
              <a:t>ПОДДЕРЖКА ДОСТУПА К МЕЖДУНАРОДНЫМ СЕТЯМ</a:t>
            </a:r>
            <a:endParaRPr lang="ru-RU" sz="1100" b="1" dirty="0"/>
          </a:p>
        </p:txBody>
      </p:sp>
      <p:sp>
        <p:nvSpPr>
          <p:cNvPr id="170" name="Прямоугольник 169"/>
          <p:cNvSpPr/>
          <p:nvPr/>
        </p:nvSpPr>
        <p:spPr>
          <a:xfrm>
            <a:off x="5154824" y="2795164"/>
            <a:ext cx="1422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+</a:t>
            </a:r>
            <a:r>
              <a:rPr lang="ru-RU" b="1" dirty="0" smtClean="0"/>
              <a:t> </a:t>
            </a:r>
            <a:endParaRPr lang="ru-RU" b="1" dirty="0"/>
          </a:p>
        </p:txBody>
      </p:sp>
      <p:grpSp>
        <p:nvGrpSpPr>
          <p:cNvPr id="174" name="Группа 173"/>
          <p:cNvGrpSpPr/>
          <p:nvPr/>
        </p:nvGrpSpPr>
        <p:grpSpPr>
          <a:xfrm>
            <a:off x="516192" y="5088786"/>
            <a:ext cx="2468330" cy="637019"/>
            <a:chOff x="375997" y="5067300"/>
            <a:chExt cx="2547642" cy="1290265"/>
          </a:xfrm>
        </p:grpSpPr>
        <p:sp>
          <p:nvSpPr>
            <p:cNvPr id="175" name="Скругленный прямоугольник 174"/>
            <p:cNvSpPr/>
            <p:nvPr/>
          </p:nvSpPr>
          <p:spPr bwMode="auto">
            <a:xfrm>
              <a:off x="375997" y="5067300"/>
              <a:ext cx="2547642" cy="974779"/>
            </a:xfrm>
            <a:prstGeom prst="roundRect">
              <a:avLst/>
            </a:prstGeom>
            <a:solidFill>
              <a:srgbClr val="BAC405">
                <a:alpha val="34000"/>
              </a:srgbClr>
            </a:solidFill>
            <a:ln w="381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76" name="Прямоугольник 175"/>
            <p:cNvSpPr/>
            <p:nvPr/>
          </p:nvSpPr>
          <p:spPr>
            <a:xfrm>
              <a:off x="440211" y="5141949"/>
              <a:ext cx="2472950" cy="12156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100" b="1" dirty="0" smtClean="0"/>
                <a:t>ОТДЕЛЬНЫЕ ИССЛЕДОВАНИЯ</a:t>
              </a:r>
              <a:br>
                <a:rPr lang="ru-RU" sz="1100" b="1" dirty="0" smtClean="0"/>
              </a:br>
              <a:r>
                <a:rPr lang="ru-RU" sz="1100" b="1" dirty="0" smtClean="0"/>
                <a:t>(вне программ исследовательских центров)</a:t>
              </a:r>
              <a:endParaRPr lang="ru-RU" sz="1100" b="1" dirty="0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2600959" y="3575085"/>
            <a:ext cx="5091508" cy="1564112"/>
            <a:chOff x="1243224" y="3990593"/>
            <a:chExt cx="5091508" cy="1564112"/>
          </a:xfrm>
        </p:grpSpPr>
        <p:grpSp>
          <p:nvGrpSpPr>
            <p:cNvPr id="171" name="Группа 170"/>
            <p:cNvGrpSpPr/>
            <p:nvPr/>
          </p:nvGrpSpPr>
          <p:grpSpPr>
            <a:xfrm>
              <a:off x="1243224" y="4636011"/>
              <a:ext cx="4117852" cy="675995"/>
              <a:chOff x="157206" y="4710318"/>
              <a:chExt cx="4390145" cy="928713"/>
            </a:xfrm>
          </p:grpSpPr>
          <p:sp>
            <p:nvSpPr>
              <p:cNvPr id="172" name="Скругленный прямоугольник 171"/>
              <p:cNvSpPr/>
              <p:nvPr/>
            </p:nvSpPr>
            <p:spPr bwMode="auto">
              <a:xfrm>
                <a:off x="157206" y="4710318"/>
                <a:ext cx="4245869" cy="928713"/>
              </a:xfrm>
              <a:prstGeom prst="roundRect">
                <a:avLst/>
              </a:prstGeom>
              <a:solidFill>
                <a:srgbClr val="BAC405">
                  <a:alpha val="34000"/>
                </a:srgbClr>
              </a:solidFill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173" name="Прямоугольник 172"/>
              <p:cNvSpPr/>
              <p:nvPr/>
            </p:nvSpPr>
            <p:spPr>
              <a:xfrm>
                <a:off x="484270" y="4836355"/>
                <a:ext cx="4063081" cy="3594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100" b="1" dirty="0" smtClean="0"/>
                  <a:t>ПРЕПОДАВАНИЕ ОБРАЗОВАТЕЛЬНЫХ ПРОГРАММ</a:t>
                </a:r>
                <a:endParaRPr lang="ru-RU" sz="1100" b="1" dirty="0"/>
              </a:p>
            </p:txBody>
          </p:sp>
        </p:grpSp>
        <p:grpSp>
          <p:nvGrpSpPr>
            <p:cNvPr id="177" name="Группа 176"/>
            <p:cNvGrpSpPr/>
            <p:nvPr/>
          </p:nvGrpSpPr>
          <p:grpSpPr>
            <a:xfrm>
              <a:off x="1902564" y="4955405"/>
              <a:ext cx="2215230" cy="574592"/>
              <a:chOff x="-22991771" y="4535445"/>
              <a:chExt cx="31108797" cy="1592570"/>
            </a:xfrm>
          </p:grpSpPr>
          <p:sp>
            <p:nvSpPr>
              <p:cNvPr id="178" name="Скругленный прямоугольник 177"/>
              <p:cNvSpPr/>
              <p:nvPr/>
            </p:nvSpPr>
            <p:spPr bwMode="auto">
              <a:xfrm>
                <a:off x="-22991771" y="4535445"/>
                <a:ext cx="4546103" cy="851028"/>
              </a:xfrm>
              <a:prstGeom prst="roundRect">
                <a:avLst/>
              </a:prstGeom>
              <a:solidFill>
                <a:srgbClr val="BAC405">
                  <a:alpha val="34000"/>
                </a:srgbClr>
              </a:solidFill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" charset="0"/>
                    <a:ea typeface="ＭＳ Ｐゴシック" charset="0"/>
                  </a:rPr>
                  <a:t>1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179" name="Прямоугольник 178"/>
              <p:cNvSpPr/>
              <p:nvPr/>
            </p:nvSpPr>
            <p:spPr>
              <a:xfrm>
                <a:off x="2957771" y="5424248"/>
                <a:ext cx="5159255" cy="7037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endParaRPr lang="ru-RU" sz="1050" b="1" dirty="0"/>
              </a:p>
            </p:txBody>
          </p:sp>
        </p:grpSp>
        <p:sp>
          <p:nvSpPr>
            <p:cNvPr id="184" name="Прямоугольник 183"/>
            <p:cNvSpPr/>
            <p:nvPr/>
          </p:nvSpPr>
          <p:spPr>
            <a:xfrm>
              <a:off x="4117794" y="4910094"/>
              <a:ext cx="7967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/>
                <a:t>N…</a:t>
              </a:r>
              <a:endParaRPr lang="ru-RU" b="1" dirty="0"/>
            </a:p>
          </p:txBody>
        </p:sp>
        <p:grpSp>
          <p:nvGrpSpPr>
            <p:cNvPr id="185" name="Группа 184"/>
            <p:cNvGrpSpPr/>
            <p:nvPr/>
          </p:nvGrpSpPr>
          <p:grpSpPr>
            <a:xfrm>
              <a:off x="3114994" y="4910094"/>
              <a:ext cx="1537686" cy="635086"/>
              <a:chOff x="-13476922" y="4367777"/>
              <a:chExt cx="21593948" cy="1760238"/>
            </a:xfrm>
          </p:grpSpPr>
          <p:sp>
            <p:nvSpPr>
              <p:cNvPr id="186" name="Скругленный прямоугольник 185"/>
              <p:cNvSpPr/>
              <p:nvPr/>
            </p:nvSpPr>
            <p:spPr bwMode="auto">
              <a:xfrm>
                <a:off x="-13476922" y="4367777"/>
                <a:ext cx="4546103" cy="851028"/>
              </a:xfrm>
              <a:prstGeom prst="roundRect">
                <a:avLst/>
              </a:prstGeom>
              <a:solidFill>
                <a:srgbClr val="BAC405">
                  <a:alpha val="34000"/>
                </a:srgbClr>
              </a:solidFill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" charset="0"/>
                    <a:ea typeface="ＭＳ Ｐゴシック" charset="0"/>
                  </a:rPr>
                  <a:t>2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187" name="Прямоугольник 186"/>
              <p:cNvSpPr/>
              <p:nvPr/>
            </p:nvSpPr>
            <p:spPr>
              <a:xfrm>
                <a:off x="2957771" y="5424248"/>
                <a:ext cx="5159255" cy="7037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endParaRPr lang="ru-RU" sz="1050" b="1" dirty="0"/>
              </a:p>
            </p:txBody>
          </p:sp>
        </p:grpSp>
        <p:sp>
          <p:nvSpPr>
            <p:cNvPr id="190" name="Прямоугольник 189"/>
            <p:cNvSpPr/>
            <p:nvPr/>
          </p:nvSpPr>
          <p:spPr>
            <a:xfrm>
              <a:off x="3300899" y="3990593"/>
              <a:ext cx="36738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1050" b="1" dirty="0"/>
            </a:p>
          </p:txBody>
        </p:sp>
        <p:sp>
          <p:nvSpPr>
            <p:cNvPr id="193" name="Прямоугольник 192"/>
            <p:cNvSpPr/>
            <p:nvPr/>
          </p:nvSpPr>
          <p:spPr>
            <a:xfrm>
              <a:off x="5391719" y="5300789"/>
              <a:ext cx="36738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1050" b="1" dirty="0"/>
            </a:p>
          </p:txBody>
        </p:sp>
        <p:sp>
          <p:nvSpPr>
            <p:cNvPr id="196" name="Прямоугольник 195"/>
            <p:cNvSpPr/>
            <p:nvPr/>
          </p:nvSpPr>
          <p:spPr>
            <a:xfrm>
              <a:off x="5967346" y="5300789"/>
              <a:ext cx="367386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ru-RU" sz="1050" b="1" dirty="0"/>
            </a:p>
          </p:txBody>
        </p:sp>
      </p:grpSp>
      <p:pic>
        <p:nvPicPr>
          <p:cNvPr id="324" name="Picture 2" descr="http://elaanisvital.com/final_png/icon_-49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6" t="17373" r="36700" b="17566"/>
          <a:stretch/>
        </p:blipFill>
        <p:spPr bwMode="auto">
          <a:xfrm>
            <a:off x="4153079" y="4041875"/>
            <a:ext cx="212589" cy="384048"/>
          </a:xfrm>
          <a:prstGeom prst="rect">
            <a:avLst/>
          </a:prstGeom>
          <a:noFill/>
          <a:extLst/>
        </p:spPr>
      </p:pic>
      <p:cxnSp>
        <p:nvCxnSpPr>
          <p:cNvPr id="329" name="Прямая соединительная линия 328"/>
          <p:cNvCxnSpPr/>
          <p:nvPr/>
        </p:nvCxnSpPr>
        <p:spPr bwMode="auto">
          <a:xfrm flipH="1" flipV="1">
            <a:off x="1483187" y="4099195"/>
            <a:ext cx="2080" cy="573678"/>
          </a:xfrm>
          <a:prstGeom prst="line">
            <a:avLst/>
          </a:prstGeom>
          <a:solidFill>
            <a:schemeClr val="accent1"/>
          </a:solidFill>
          <a:ln w="41275" cap="flat" cmpd="sng" algn="ctr">
            <a:solidFill>
              <a:srgbClr val="00B0F0">
                <a:alpha val="51000"/>
              </a:srgbClr>
            </a:solidFill>
            <a:prstDash val="solid"/>
            <a:round/>
            <a:headEnd type="none" w="med" len="med"/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cxnSp>
      <p:cxnSp>
        <p:nvCxnSpPr>
          <p:cNvPr id="333" name="Прямая соединительная линия 332"/>
          <p:cNvCxnSpPr/>
          <p:nvPr/>
        </p:nvCxnSpPr>
        <p:spPr bwMode="auto">
          <a:xfrm flipH="1" flipV="1">
            <a:off x="1462119" y="4672873"/>
            <a:ext cx="582" cy="209431"/>
          </a:xfrm>
          <a:prstGeom prst="line">
            <a:avLst/>
          </a:prstGeom>
          <a:solidFill>
            <a:schemeClr val="accent1"/>
          </a:solidFill>
          <a:ln w="41275" cap="flat" cmpd="sng" algn="ctr">
            <a:solidFill>
              <a:srgbClr val="00B0F0">
                <a:alpha val="51000"/>
              </a:srgbClr>
            </a:solidFill>
            <a:prstDash val="solid"/>
            <a:round/>
            <a:headEnd type="none" w="med" len="med"/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cxnSp>
      <p:cxnSp>
        <p:nvCxnSpPr>
          <p:cNvPr id="340" name="Прямая соединительная линия 339"/>
          <p:cNvCxnSpPr/>
          <p:nvPr/>
        </p:nvCxnSpPr>
        <p:spPr bwMode="auto">
          <a:xfrm flipV="1">
            <a:off x="2591402" y="3498237"/>
            <a:ext cx="3615" cy="575990"/>
          </a:xfrm>
          <a:prstGeom prst="line">
            <a:avLst/>
          </a:prstGeom>
          <a:solidFill>
            <a:schemeClr val="accent1"/>
          </a:solidFill>
          <a:ln w="41275" cap="flat" cmpd="sng" algn="ctr">
            <a:solidFill>
              <a:srgbClr val="00B0F0">
                <a:alpha val="51000"/>
              </a:srgbClr>
            </a:solidFill>
            <a:prstDash val="solid"/>
            <a:round/>
            <a:headEnd type="none" w="med" len="med"/>
            <a:tail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cxnSp>
      <p:sp>
        <p:nvSpPr>
          <p:cNvPr id="308" name="Прямоугольник 307"/>
          <p:cNvSpPr/>
          <p:nvPr/>
        </p:nvSpPr>
        <p:spPr>
          <a:xfrm>
            <a:off x="7563025" y="5897932"/>
            <a:ext cx="796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N…</a:t>
            </a:r>
            <a:endParaRPr lang="ru-RU" b="1" dirty="0"/>
          </a:p>
        </p:txBody>
      </p:sp>
      <p:sp>
        <p:nvSpPr>
          <p:cNvPr id="233" name="Прямоугольник 232"/>
          <p:cNvSpPr/>
          <p:nvPr/>
        </p:nvSpPr>
        <p:spPr>
          <a:xfrm>
            <a:off x="4268728" y="139162"/>
            <a:ext cx="444224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85000"/>
              </a:lnSpc>
            </a:pPr>
            <a:r>
              <a:rPr lang="ru-RU" kern="0" dirty="0">
                <a:solidFill>
                  <a:srgbClr val="BAC405"/>
                </a:solidFill>
              </a:rPr>
              <a:t>Внутренняя структура </a:t>
            </a:r>
            <a:r>
              <a:rPr lang="ru-RU" kern="0" dirty="0" err="1">
                <a:solidFill>
                  <a:srgbClr val="BAC405"/>
                </a:solidFill>
              </a:rPr>
              <a:t>Сколтеха</a:t>
            </a:r>
            <a:endParaRPr lang="en-US" kern="0" dirty="0">
              <a:solidFill>
                <a:srgbClr val="BAC4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077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>
                <a:solidFill>
                  <a:srgbClr val="BAC405"/>
                </a:solidFill>
              </a:rPr>
              <a:t>Внутренняя структура </a:t>
            </a:r>
            <a:r>
              <a:rPr lang="ru-RU" sz="2000" kern="0" dirty="0" err="1">
                <a:solidFill>
                  <a:srgbClr val="BAC405"/>
                </a:solidFill>
              </a:rPr>
              <a:t>Сколтеха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462404" y="554660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Внутренняя  структура </a:t>
            </a:r>
            <a:r>
              <a:rPr lang="ru-RU" sz="1800" kern="0" dirty="0" err="1" smtClean="0">
                <a:solidFill>
                  <a:srgbClr val="BAC405"/>
                </a:solidFill>
              </a:rPr>
              <a:t>Сколтеха</a:t>
            </a:r>
            <a:r>
              <a:rPr lang="ru-RU" sz="1800" kern="0" dirty="0" smtClean="0">
                <a:solidFill>
                  <a:srgbClr val="BAC405"/>
                </a:solidFill>
              </a:rPr>
              <a:t>. Общий вид</a:t>
            </a:r>
            <a:endParaRPr lang="ru-RU" sz="1800" kern="0" dirty="0">
              <a:solidFill>
                <a:srgbClr val="BAC405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" name="Прямая соединительная линия 12"/>
          <p:cNvCxnSpPr/>
          <p:nvPr/>
        </p:nvCxnSpPr>
        <p:spPr bwMode="auto">
          <a:xfrm>
            <a:off x="516192" y="1139556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4" name="Овал 13"/>
          <p:cNvSpPr/>
          <p:nvPr/>
        </p:nvSpPr>
        <p:spPr bwMode="auto">
          <a:xfrm>
            <a:off x="1636295" y="2685355"/>
            <a:ext cx="6323797" cy="2777984"/>
          </a:xfrm>
          <a:prstGeom prst="ellipse">
            <a:avLst/>
          </a:prstGeom>
          <a:noFill/>
          <a:ln w="444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742209" y="2421341"/>
            <a:ext cx="8068058" cy="3643263"/>
          </a:xfrm>
          <a:prstGeom prst="ellipse">
            <a:avLst/>
          </a:prstGeom>
          <a:noFill/>
          <a:ln w="31750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 bwMode="auto">
          <a:xfrm>
            <a:off x="2011680" y="3461285"/>
            <a:ext cx="2914812" cy="460535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 flipV="1">
            <a:off x="2906829" y="3912197"/>
            <a:ext cx="2010038" cy="127201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>
            <a:off x="4897617" y="3921820"/>
            <a:ext cx="2417583" cy="101213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4" name="Прямая соединительная линия 33"/>
          <p:cNvCxnSpPr/>
          <p:nvPr/>
        </p:nvCxnSpPr>
        <p:spPr bwMode="auto">
          <a:xfrm>
            <a:off x="4689416" y="2685355"/>
            <a:ext cx="200218" cy="1236465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9" name="Прямая соединительная линия 38"/>
          <p:cNvCxnSpPr/>
          <p:nvPr/>
        </p:nvCxnSpPr>
        <p:spPr bwMode="auto">
          <a:xfrm flipH="1">
            <a:off x="4899259" y="3303587"/>
            <a:ext cx="2550695" cy="610085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52" name="Группа 51"/>
          <p:cNvGrpSpPr/>
          <p:nvPr/>
        </p:nvGrpSpPr>
        <p:grpSpPr>
          <a:xfrm>
            <a:off x="705167" y="4692159"/>
            <a:ext cx="760719" cy="438675"/>
            <a:chOff x="1911576" y="4693430"/>
            <a:chExt cx="760719" cy="438675"/>
          </a:xfrm>
        </p:grpSpPr>
        <p:sp>
          <p:nvSpPr>
            <p:cNvPr id="53" name="Овал 52"/>
            <p:cNvSpPr/>
            <p:nvPr/>
          </p:nvSpPr>
          <p:spPr bwMode="auto">
            <a:xfrm>
              <a:off x="1924489" y="4693430"/>
              <a:ext cx="718819" cy="438675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911576" y="4742335"/>
              <a:ext cx="76071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/>
                <a:t>МП</a:t>
              </a:r>
              <a:endParaRPr lang="ru-RU" sz="1600" b="1" dirty="0"/>
            </a:p>
          </p:txBody>
        </p:sp>
      </p:grpSp>
      <p:sp>
        <p:nvSpPr>
          <p:cNvPr id="55" name="Прямоугольник 54"/>
          <p:cNvSpPr/>
          <p:nvPr/>
        </p:nvSpPr>
        <p:spPr>
          <a:xfrm>
            <a:off x="1855833" y="5628075"/>
            <a:ext cx="13286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…</a:t>
            </a:r>
            <a:endParaRPr lang="ru-RU" sz="1600" b="1" dirty="0"/>
          </a:p>
        </p:txBody>
      </p:sp>
      <p:cxnSp>
        <p:nvCxnSpPr>
          <p:cNvPr id="155" name="Прямая соединительная линия 154"/>
          <p:cNvCxnSpPr/>
          <p:nvPr/>
        </p:nvCxnSpPr>
        <p:spPr bwMode="auto">
          <a:xfrm flipV="1">
            <a:off x="2175420" y="5184208"/>
            <a:ext cx="731409" cy="466727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7" name="Прямая соединительная линия 156"/>
          <p:cNvCxnSpPr/>
          <p:nvPr/>
        </p:nvCxnSpPr>
        <p:spPr bwMode="auto">
          <a:xfrm>
            <a:off x="7315200" y="4933950"/>
            <a:ext cx="750771" cy="333395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0" name="Прямая соединительная линия 159"/>
          <p:cNvCxnSpPr/>
          <p:nvPr/>
        </p:nvCxnSpPr>
        <p:spPr bwMode="auto">
          <a:xfrm flipH="1">
            <a:off x="7449955" y="3171635"/>
            <a:ext cx="616016" cy="131952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4" name="Прямая соединительная линия 163"/>
          <p:cNvCxnSpPr/>
          <p:nvPr/>
        </p:nvCxnSpPr>
        <p:spPr bwMode="auto">
          <a:xfrm>
            <a:off x="4643901" y="2421341"/>
            <a:ext cx="45515" cy="264014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7" name="Прямая соединительная линия 166"/>
          <p:cNvCxnSpPr/>
          <p:nvPr/>
        </p:nvCxnSpPr>
        <p:spPr bwMode="auto">
          <a:xfrm>
            <a:off x="1280986" y="3335336"/>
            <a:ext cx="701819" cy="125949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69" name="Группа 168"/>
          <p:cNvGrpSpPr/>
          <p:nvPr/>
        </p:nvGrpSpPr>
        <p:grpSpPr>
          <a:xfrm>
            <a:off x="6856707" y="5176645"/>
            <a:ext cx="2011378" cy="774053"/>
            <a:chOff x="1904456" y="4702857"/>
            <a:chExt cx="760719" cy="527166"/>
          </a:xfrm>
        </p:grpSpPr>
        <p:sp>
          <p:nvSpPr>
            <p:cNvPr id="170" name="Овал 64"/>
            <p:cNvSpPr/>
            <p:nvPr/>
          </p:nvSpPr>
          <p:spPr bwMode="auto">
            <a:xfrm>
              <a:off x="1924489" y="4702857"/>
              <a:ext cx="718819" cy="438675"/>
            </a:xfrm>
            <a:prstGeom prst="roundRect">
              <a:avLst/>
            </a:prstGeom>
            <a:solidFill>
              <a:schemeClr val="bg1"/>
            </a:solidFill>
            <a:ln w="254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71" name="Прямоугольник 65"/>
            <p:cNvSpPr/>
            <p:nvPr/>
          </p:nvSpPr>
          <p:spPr>
            <a:xfrm>
              <a:off x="1904456" y="4708018"/>
              <a:ext cx="760719" cy="522005"/>
            </a:xfrm>
            <a:prstGeom prst="roundRect">
              <a:avLst/>
            </a:prstGeom>
          </p:spPr>
          <p:txBody>
            <a:bodyPr wrap="square" tIns="0">
              <a:spAutoFit/>
            </a:bodyPr>
            <a:lstStyle/>
            <a:p>
              <a:pPr algn="ctr"/>
              <a:r>
                <a:rPr lang="ru-RU" sz="1200" b="1" dirty="0" smtClean="0"/>
                <a:t>Центр Предпринимательства и Инноваций</a:t>
              </a:r>
              <a:endParaRPr lang="ru-RU" sz="1000" b="1" dirty="0"/>
            </a:p>
          </p:txBody>
        </p:sp>
      </p:grpSp>
      <p:grpSp>
        <p:nvGrpSpPr>
          <p:cNvPr id="172" name="Группа 171"/>
          <p:cNvGrpSpPr/>
          <p:nvPr/>
        </p:nvGrpSpPr>
        <p:grpSpPr>
          <a:xfrm>
            <a:off x="5956289" y="5624162"/>
            <a:ext cx="1376316" cy="673439"/>
            <a:chOff x="2110118" y="4758895"/>
            <a:chExt cx="492837" cy="324190"/>
          </a:xfrm>
        </p:grpSpPr>
        <p:sp>
          <p:nvSpPr>
            <p:cNvPr id="173" name="Овал 64"/>
            <p:cNvSpPr/>
            <p:nvPr/>
          </p:nvSpPr>
          <p:spPr bwMode="auto">
            <a:xfrm>
              <a:off x="2140969" y="4758895"/>
              <a:ext cx="425381" cy="301151"/>
            </a:xfrm>
            <a:prstGeom prst="roundRect">
              <a:avLst/>
            </a:prstGeom>
            <a:solidFill>
              <a:schemeClr val="bg1"/>
            </a:solidFill>
            <a:ln w="254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74" name="Прямоугольник 65"/>
            <p:cNvSpPr/>
            <p:nvPr/>
          </p:nvSpPr>
          <p:spPr>
            <a:xfrm>
              <a:off x="2110118" y="4763433"/>
              <a:ext cx="492837" cy="319652"/>
            </a:xfrm>
            <a:prstGeom prst="roundRect">
              <a:avLst/>
            </a:prstGeom>
          </p:spPr>
          <p:txBody>
            <a:bodyPr wrap="square" tIns="0">
              <a:spAutoFit/>
            </a:bodyPr>
            <a:lstStyle/>
            <a:p>
              <a:pPr algn="ctr"/>
              <a:r>
                <a:rPr lang="ru-RU" sz="1200" b="1" dirty="0" smtClean="0"/>
                <a:t>Центры Коллективного Пользования</a:t>
              </a:r>
              <a:endParaRPr lang="ru-RU" sz="1000" b="1" dirty="0"/>
            </a:p>
          </p:txBody>
        </p:sp>
      </p:grpSp>
      <p:sp>
        <p:nvSpPr>
          <p:cNvPr id="175" name="Прямоугольник 174"/>
          <p:cNvSpPr/>
          <p:nvPr/>
        </p:nvSpPr>
        <p:spPr>
          <a:xfrm>
            <a:off x="1852039" y="3896831"/>
            <a:ext cx="8871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АТОМ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2917066" y="2877599"/>
            <a:ext cx="163565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ЭНЕРГЕТИКА</a:t>
            </a:r>
            <a:endParaRPr lang="ru-RU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8" name="Прямоугольник 177"/>
          <p:cNvSpPr/>
          <p:nvPr/>
        </p:nvSpPr>
        <p:spPr>
          <a:xfrm>
            <a:off x="5664417" y="2812903"/>
            <a:ext cx="675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ИКТ</a:t>
            </a:r>
            <a:endParaRPr lang="ru-RU" sz="1600" b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9" name="Прямоугольник 178"/>
          <p:cNvSpPr/>
          <p:nvPr/>
        </p:nvSpPr>
        <p:spPr>
          <a:xfrm>
            <a:off x="6786176" y="3691552"/>
            <a:ext cx="11542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БИОМЕД</a:t>
            </a:r>
            <a:endParaRPr lang="ru-RU" sz="16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4606218" y="4976428"/>
            <a:ext cx="115429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КОСМОС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7" name="Овал 186"/>
          <p:cNvSpPr/>
          <p:nvPr/>
        </p:nvSpPr>
        <p:spPr bwMode="auto">
          <a:xfrm>
            <a:off x="2807941" y="454845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88" name="Овал 187"/>
          <p:cNvSpPr/>
          <p:nvPr/>
        </p:nvSpPr>
        <p:spPr bwMode="auto">
          <a:xfrm>
            <a:off x="3169499" y="463472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89" name="Овал 188"/>
          <p:cNvSpPr/>
          <p:nvPr/>
        </p:nvSpPr>
        <p:spPr bwMode="auto">
          <a:xfrm>
            <a:off x="2977528" y="485325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0" name="Овал 189"/>
          <p:cNvSpPr/>
          <p:nvPr/>
        </p:nvSpPr>
        <p:spPr bwMode="auto">
          <a:xfrm>
            <a:off x="3469086" y="428335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1" name="Овал 190"/>
          <p:cNvSpPr/>
          <p:nvPr/>
        </p:nvSpPr>
        <p:spPr bwMode="auto">
          <a:xfrm>
            <a:off x="3077127" y="424957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2" name="Овал 191"/>
          <p:cNvSpPr/>
          <p:nvPr/>
        </p:nvSpPr>
        <p:spPr bwMode="auto">
          <a:xfrm>
            <a:off x="2290544" y="451240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3" name="Овал 192"/>
          <p:cNvSpPr/>
          <p:nvPr/>
        </p:nvSpPr>
        <p:spPr bwMode="auto">
          <a:xfrm>
            <a:off x="2531716" y="481716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4" name="Овал 193"/>
          <p:cNvSpPr/>
          <p:nvPr/>
        </p:nvSpPr>
        <p:spPr bwMode="auto">
          <a:xfrm>
            <a:off x="2640841" y="429881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5" name="Овал 194"/>
          <p:cNvSpPr/>
          <p:nvPr/>
        </p:nvSpPr>
        <p:spPr bwMode="auto">
          <a:xfrm>
            <a:off x="2977527" y="395793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6" name="Овал 195"/>
          <p:cNvSpPr/>
          <p:nvPr/>
        </p:nvSpPr>
        <p:spPr bwMode="auto">
          <a:xfrm>
            <a:off x="3556384" y="446664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7" name="Овал 196"/>
          <p:cNvSpPr/>
          <p:nvPr/>
        </p:nvSpPr>
        <p:spPr bwMode="auto">
          <a:xfrm>
            <a:off x="3857285" y="433587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8" name="Овал 197"/>
          <p:cNvSpPr/>
          <p:nvPr/>
        </p:nvSpPr>
        <p:spPr bwMode="auto">
          <a:xfrm>
            <a:off x="3644440" y="415354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199" name="Овал 198"/>
          <p:cNvSpPr/>
          <p:nvPr/>
        </p:nvSpPr>
        <p:spPr bwMode="auto">
          <a:xfrm>
            <a:off x="4026506" y="3929130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0" name="Овал 199"/>
          <p:cNvSpPr/>
          <p:nvPr/>
        </p:nvSpPr>
        <p:spPr bwMode="auto">
          <a:xfrm>
            <a:off x="4041191" y="415354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1" name="Овал 200"/>
          <p:cNvSpPr/>
          <p:nvPr/>
        </p:nvSpPr>
        <p:spPr bwMode="auto">
          <a:xfrm>
            <a:off x="4401107" y="397660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2" name="Овал 201"/>
          <p:cNvSpPr/>
          <p:nvPr/>
        </p:nvSpPr>
        <p:spPr bwMode="auto">
          <a:xfrm>
            <a:off x="3819605" y="3885770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3" name="Овал 202"/>
          <p:cNvSpPr/>
          <p:nvPr/>
        </p:nvSpPr>
        <p:spPr bwMode="auto">
          <a:xfrm>
            <a:off x="3447259" y="403002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4" name="Овал 203"/>
          <p:cNvSpPr/>
          <p:nvPr/>
        </p:nvSpPr>
        <p:spPr bwMode="auto">
          <a:xfrm>
            <a:off x="3277039" y="319799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5" name="Овал 204"/>
          <p:cNvSpPr/>
          <p:nvPr/>
        </p:nvSpPr>
        <p:spPr bwMode="auto">
          <a:xfrm>
            <a:off x="3257543" y="391219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6" name="Овал 205"/>
          <p:cNvSpPr/>
          <p:nvPr/>
        </p:nvSpPr>
        <p:spPr bwMode="auto">
          <a:xfrm>
            <a:off x="3167468" y="375257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7" name="Овал 206"/>
          <p:cNvSpPr/>
          <p:nvPr/>
        </p:nvSpPr>
        <p:spPr bwMode="auto">
          <a:xfrm>
            <a:off x="2797704" y="378866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8" name="Овал 207"/>
          <p:cNvSpPr/>
          <p:nvPr/>
        </p:nvSpPr>
        <p:spPr bwMode="auto">
          <a:xfrm>
            <a:off x="2807941" y="411033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09" name="Овал 208"/>
          <p:cNvSpPr/>
          <p:nvPr/>
        </p:nvSpPr>
        <p:spPr bwMode="auto">
          <a:xfrm>
            <a:off x="2624753" y="367628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0" name="Овал 209"/>
          <p:cNvSpPr/>
          <p:nvPr/>
        </p:nvSpPr>
        <p:spPr bwMode="auto">
          <a:xfrm>
            <a:off x="4258281" y="4138680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1" name="Овал 210"/>
          <p:cNvSpPr/>
          <p:nvPr/>
        </p:nvSpPr>
        <p:spPr bwMode="auto">
          <a:xfrm>
            <a:off x="2640841" y="401371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2" name="Овал 211"/>
          <p:cNvSpPr/>
          <p:nvPr/>
        </p:nvSpPr>
        <p:spPr bwMode="auto">
          <a:xfrm>
            <a:off x="2345106" y="374845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3" name="Овал 212"/>
          <p:cNvSpPr/>
          <p:nvPr/>
        </p:nvSpPr>
        <p:spPr bwMode="auto">
          <a:xfrm>
            <a:off x="2356565" y="420978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4" name="Овал 213"/>
          <p:cNvSpPr/>
          <p:nvPr/>
        </p:nvSpPr>
        <p:spPr bwMode="auto">
          <a:xfrm>
            <a:off x="2247224" y="467341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5" name="Овал 214"/>
          <p:cNvSpPr/>
          <p:nvPr/>
        </p:nvSpPr>
        <p:spPr bwMode="auto">
          <a:xfrm>
            <a:off x="2088760" y="434339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6" name="Овал 215"/>
          <p:cNvSpPr/>
          <p:nvPr/>
        </p:nvSpPr>
        <p:spPr bwMode="auto">
          <a:xfrm>
            <a:off x="2013647" y="360862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7" name="Овал 216"/>
          <p:cNvSpPr/>
          <p:nvPr/>
        </p:nvSpPr>
        <p:spPr bwMode="auto">
          <a:xfrm>
            <a:off x="1860864" y="421714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8" name="Овал 217"/>
          <p:cNvSpPr/>
          <p:nvPr/>
        </p:nvSpPr>
        <p:spPr bwMode="auto">
          <a:xfrm>
            <a:off x="2120858" y="372038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19" name="Овал 218"/>
          <p:cNvSpPr/>
          <p:nvPr/>
        </p:nvSpPr>
        <p:spPr bwMode="auto">
          <a:xfrm>
            <a:off x="1852039" y="378453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0" name="Овал 219"/>
          <p:cNvSpPr/>
          <p:nvPr/>
        </p:nvSpPr>
        <p:spPr bwMode="auto">
          <a:xfrm>
            <a:off x="4494267" y="524541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1" name="Овал 220"/>
          <p:cNvSpPr/>
          <p:nvPr/>
        </p:nvSpPr>
        <p:spPr bwMode="auto">
          <a:xfrm>
            <a:off x="4801474" y="489403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2" name="Овал 221"/>
          <p:cNvSpPr/>
          <p:nvPr/>
        </p:nvSpPr>
        <p:spPr bwMode="auto">
          <a:xfrm>
            <a:off x="4419040" y="487930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3" name="Овал 222"/>
          <p:cNvSpPr/>
          <p:nvPr/>
        </p:nvSpPr>
        <p:spPr bwMode="auto">
          <a:xfrm>
            <a:off x="4309915" y="456862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4" name="Овал 223"/>
          <p:cNvSpPr/>
          <p:nvPr/>
        </p:nvSpPr>
        <p:spPr bwMode="auto">
          <a:xfrm>
            <a:off x="4725084" y="416585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5" name="Овал 224"/>
          <p:cNvSpPr/>
          <p:nvPr/>
        </p:nvSpPr>
        <p:spPr bwMode="auto">
          <a:xfrm>
            <a:off x="4951357" y="414200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6" name="Овал 225"/>
          <p:cNvSpPr/>
          <p:nvPr/>
        </p:nvSpPr>
        <p:spPr bwMode="auto">
          <a:xfrm>
            <a:off x="5042868" y="476422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7" name="Овал 226"/>
          <p:cNvSpPr/>
          <p:nvPr/>
        </p:nvSpPr>
        <p:spPr bwMode="auto">
          <a:xfrm>
            <a:off x="5438269" y="459696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8" name="Овал 227"/>
          <p:cNvSpPr/>
          <p:nvPr/>
        </p:nvSpPr>
        <p:spPr bwMode="auto">
          <a:xfrm>
            <a:off x="5373579" y="476422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29" name="Овал 228"/>
          <p:cNvSpPr/>
          <p:nvPr/>
        </p:nvSpPr>
        <p:spPr bwMode="auto">
          <a:xfrm>
            <a:off x="5733495" y="458728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0" name="Овал 229"/>
          <p:cNvSpPr/>
          <p:nvPr/>
        </p:nvSpPr>
        <p:spPr bwMode="auto">
          <a:xfrm>
            <a:off x="5151993" y="449645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1" name="Овал 230"/>
          <p:cNvSpPr/>
          <p:nvPr/>
        </p:nvSpPr>
        <p:spPr bwMode="auto">
          <a:xfrm>
            <a:off x="4779647" y="464070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2" name="Овал 231"/>
          <p:cNvSpPr/>
          <p:nvPr/>
        </p:nvSpPr>
        <p:spPr bwMode="auto">
          <a:xfrm>
            <a:off x="4806793" y="439934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3" name="Овал 232"/>
          <p:cNvSpPr/>
          <p:nvPr/>
        </p:nvSpPr>
        <p:spPr bwMode="auto">
          <a:xfrm>
            <a:off x="4628031" y="452288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4" name="Овал 233"/>
          <p:cNvSpPr/>
          <p:nvPr/>
        </p:nvSpPr>
        <p:spPr bwMode="auto">
          <a:xfrm>
            <a:off x="4461756" y="436326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5" name="Овал 234"/>
          <p:cNvSpPr/>
          <p:nvPr/>
        </p:nvSpPr>
        <p:spPr bwMode="auto">
          <a:xfrm>
            <a:off x="5590669" y="474936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6" name="Овал 235"/>
          <p:cNvSpPr/>
          <p:nvPr/>
        </p:nvSpPr>
        <p:spPr bwMode="auto">
          <a:xfrm>
            <a:off x="5005920" y="3748720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7" name="Овал 236"/>
          <p:cNvSpPr/>
          <p:nvPr/>
        </p:nvSpPr>
        <p:spPr bwMode="auto">
          <a:xfrm>
            <a:off x="5305507" y="339734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8" name="Овал 237"/>
          <p:cNvSpPr/>
          <p:nvPr/>
        </p:nvSpPr>
        <p:spPr bwMode="auto">
          <a:xfrm>
            <a:off x="4923073" y="338261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39" name="Овал 238"/>
          <p:cNvSpPr/>
          <p:nvPr/>
        </p:nvSpPr>
        <p:spPr bwMode="auto">
          <a:xfrm>
            <a:off x="4977635" y="319799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0" name="Овал 239"/>
          <p:cNvSpPr/>
          <p:nvPr/>
        </p:nvSpPr>
        <p:spPr bwMode="auto">
          <a:xfrm>
            <a:off x="5392805" y="358063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1" name="Овал 240"/>
          <p:cNvSpPr/>
          <p:nvPr/>
        </p:nvSpPr>
        <p:spPr bwMode="auto">
          <a:xfrm>
            <a:off x="5693706" y="344987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2" name="Овал 241"/>
          <p:cNvSpPr/>
          <p:nvPr/>
        </p:nvSpPr>
        <p:spPr bwMode="auto">
          <a:xfrm>
            <a:off x="5546901" y="326753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3" name="Овал 242"/>
          <p:cNvSpPr/>
          <p:nvPr/>
        </p:nvSpPr>
        <p:spPr bwMode="auto">
          <a:xfrm>
            <a:off x="6384969" y="324106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4" name="Овал 243"/>
          <p:cNvSpPr/>
          <p:nvPr/>
        </p:nvSpPr>
        <p:spPr bwMode="auto">
          <a:xfrm>
            <a:off x="5877612" y="326753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5" name="Овал 244"/>
          <p:cNvSpPr/>
          <p:nvPr/>
        </p:nvSpPr>
        <p:spPr bwMode="auto">
          <a:xfrm>
            <a:off x="6237528" y="309059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6" name="Овал 245"/>
          <p:cNvSpPr/>
          <p:nvPr/>
        </p:nvSpPr>
        <p:spPr bwMode="auto">
          <a:xfrm>
            <a:off x="5503223" y="299976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7" name="Овал 246"/>
          <p:cNvSpPr/>
          <p:nvPr/>
        </p:nvSpPr>
        <p:spPr bwMode="auto">
          <a:xfrm>
            <a:off x="5283680" y="314401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8" name="Овал 247"/>
          <p:cNvSpPr/>
          <p:nvPr/>
        </p:nvSpPr>
        <p:spPr bwMode="auto">
          <a:xfrm>
            <a:off x="5310826" y="290265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49" name="Овал 248"/>
          <p:cNvSpPr/>
          <p:nvPr/>
        </p:nvSpPr>
        <p:spPr bwMode="auto">
          <a:xfrm>
            <a:off x="5132064" y="302618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0" name="Овал 249"/>
          <p:cNvSpPr/>
          <p:nvPr/>
        </p:nvSpPr>
        <p:spPr bwMode="auto">
          <a:xfrm>
            <a:off x="4965789" y="286656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1" name="Овал 250"/>
          <p:cNvSpPr/>
          <p:nvPr/>
        </p:nvSpPr>
        <p:spPr bwMode="auto">
          <a:xfrm>
            <a:off x="6094702" y="325267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2" name="Овал 251"/>
          <p:cNvSpPr/>
          <p:nvPr/>
        </p:nvSpPr>
        <p:spPr bwMode="auto">
          <a:xfrm>
            <a:off x="6067496" y="456088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3" name="Овал 252"/>
          <p:cNvSpPr/>
          <p:nvPr/>
        </p:nvSpPr>
        <p:spPr bwMode="auto">
          <a:xfrm>
            <a:off x="6503576" y="4157820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4" name="Овал 253"/>
          <p:cNvSpPr/>
          <p:nvPr/>
        </p:nvSpPr>
        <p:spPr bwMode="auto">
          <a:xfrm>
            <a:off x="6172224" y="419438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5" name="Овал 254"/>
          <p:cNvSpPr/>
          <p:nvPr/>
        </p:nvSpPr>
        <p:spPr bwMode="auto">
          <a:xfrm>
            <a:off x="5858564" y="382989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6" name="Овал 255"/>
          <p:cNvSpPr/>
          <p:nvPr/>
        </p:nvSpPr>
        <p:spPr bwMode="auto">
          <a:xfrm>
            <a:off x="6590874" y="434110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7" name="Овал 256"/>
          <p:cNvSpPr/>
          <p:nvPr/>
        </p:nvSpPr>
        <p:spPr bwMode="auto">
          <a:xfrm>
            <a:off x="6891775" y="421034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8" name="Овал 257"/>
          <p:cNvSpPr/>
          <p:nvPr/>
        </p:nvSpPr>
        <p:spPr bwMode="auto">
          <a:xfrm>
            <a:off x="6744970" y="402800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59" name="Овал 258"/>
          <p:cNvSpPr/>
          <p:nvPr/>
        </p:nvSpPr>
        <p:spPr bwMode="auto">
          <a:xfrm>
            <a:off x="6663029" y="377890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0" name="Овал 259"/>
          <p:cNvSpPr/>
          <p:nvPr/>
        </p:nvSpPr>
        <p:spPr bwMode="auto">
          <a:xfrm>
            <a:off x="7075681" y="405086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1" name="Овал 260"/>
          <p:cNvSpPr/>
          <p:nvPr/>
        </p:nvSpPr>
        <p:spPr bwMode="auto">
          <a:xfrm>
            <a:off x="7490159" y="417313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2" name="Овал 261"/>
          <p:cNvSpPr/>
          <p:nvPr/>
        </p:nvSpPr>
        <p:spPr bwMode="auto">
          <a:xfrm>
            <a:off x="6856707" y="354502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3" name="Овал 262"/>
          <p:cNvSpPr/>
          <p:nvPr/>
        </p:nvSpPr>
        <p:spPr bwMode="auto">
          <a:xfrm>
            <a:off x="6481749" y="390449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4" name="Овал 263"/>
          <p:cNvSpPr/>
          <p:nvPr/>
        </p:nvSpPr>
        <p:spPr bwMode="auto">
          <a:xfrm>
            <a:off x="6508895" y="366312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5" name="Овал 264"/>
          <p:cNvSpPr/>
          <p:nvPr/>
        </p:nvSpPr>
        <p:spPr bwMode="auto">
          <a:xfrm>
            <a:off x="6330133" y="378666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6" name="Овал 265"/>
          <p:cNvSpPr/>
          <p:nvPr/>
        </p:nvSpPr>
        <p:spPr bwMode="auto">
          <a:xfrm>
            <a:off x="5373578" y="387611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7" name="Овал 266"/>
          <p:cNvSpPr/>
          <p:nvPr/>
        </p:nvSpPr>
        <p:spPr bwMode="auto">
          <a:xfrm>
            <a:off x="7308011" y="403600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8" name="Овал 267"/>
          <p:cNvSpPr/>
          <p:nvPr/>
        </p:nvSpPr>
        <p:spPr bwMode="auto">
          <a:xfrm>
            <a:off x="3540639" y="355468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69" name="Овал 268"/>
          <p:cNvSpPr/>
          <p:nvPr/>
        </p:nvSpPr>
        <p:spPr bwMode="auto">
          <a:xfrm>
            <a:off x="3823207" y="332517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0" name="Овал 269"/>
          <p:cNvSpPr/>
          <p:nvPr/>
        </p:nvSpPr>
        <p:spPr bwMode="auto">
          <a:xfrm>
            <a:off x="3440773" y="331044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1" name="Овал 270"/>
          <p:cNvSpPr/>
          <p:nvPr/>
        </p:nvSpPr>
        <p:spPr bwMode="auto">
          <a:xfrm>
            <a:off x="2817046" y="313555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2" name="Овал 271"/>
          <p:cNvSpPr/>
          <p:nvPr/>
        </p:nvSpPr>
        <p:spPr bwMode="auto">
          <a:xfrm>
            <a:off x="3893995" y="350846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3" name="Овал 272"/>
          <p:cNvSpPr/>
          <p:nvPr/>
        </p:nvSpPr>
        <p:spPr bwMode="auto">
          <a:xfrm>
            <a:off x="4211406" y="337770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4" name="Овал 273"/>
          <p:cNvSpPr/>
          <p:nvPr/>
        </p:nvSpPr>
        <p:spPr bwMode="auto">
          <a:xfrm>
            <a:off x="4093176" y="319536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5" name="Овал 274"/>
          <p:cNvSpPr/>
          <p:nvPr/>
        </p:nvSpPr>
        <p:spPr bwMode="auto">
          <a:xfrm>
            <a:off x="4460002" y="302810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6" name="Овал 275"/>
          <p:cNvSpPr/>
          <p:nvPr/>
        </p:nvSpPr>
        <p:spPr bwMode="auto">
          <a:xfrm>
            <a:off x="4395312" y="319536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7" name="Овал 276"/>
          <p:cNvSpPr/>
          <p:nvPr/>
        </p:nvSpPr>
        <p:spPr bwMode="auto">
          <a:xfrm>
            <a:off x="4856036" y="302332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8" name="Овал 277"/>
          <p:cNvSpPr/>
          <p:nvPr/>
        </p:nvSpPr>
        <p:spPr bwMode="auto">
          <a:xfrm>
            <a:off x="4377470" y="277438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79" name="Овал 278"/>
          <p:cNvSpPr/>
          <p:nvPr/>
        </p:nvSpPr>
        <p:spPr bwMode="auto">
          <a:xfrm>
            <a:off x="4534776" y="286684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0" name="Овал 279"/>
          <p:cNvSpPr/>
          <p:nvPr/>
        </p:nvSpPr>
        <p:spPr bwMode="auto">
          <a:xfrm>
            <a:off x="4122365" y="281151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1" name="Овал 280"/>
          <p:cNvSpPr/>
          <p:nvPr/>
        </p:nvSpPr>
        <p:spPr bwMode="auto">
          <a:xfrm>
            <a:off x="3541814" y="319832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2" name="Овал 281"/>
          <p:cNvSpPr/>
          <p:nvPr/>
        </p:nvSpPr>
        <p:spPr bwMode="auto">
          <a:xfrm>
            <a:off x="3828528" y="284654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3" name="Овал 282"/>
          <p:cNvSpPr/>
          <p:nvPr/>
        </p:nvSpPr>
        <p:spPr bwMode="auto">
          <a:xfrm>
            <a:off x="4612402" y="318050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4" name="Овал 283"/>
          <p:cNvSpPr/>
          <p:nvPr/>
        </p:nvSpPr>
        <p:spPr bwMode="auto">
          <a:xfrm>
            <a:off x="5056252" y="432717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5" name="Овал 284"/>
          <p:cNvSpPr/>
          <p:nvPr/>
        </p:nvSpPr>
        <p:spPr bwMode="auto">
          <a:xfrm>
            <a:off x="5257413" y="4255010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6" name="Овал 285"/>
          <p:cNvSpPr/>
          <p:nvPr/>
        </p:nvSpPr>
        <p:spPr bwMode="auto">
          <a:xfrm>
            <a:off x="5423636" y="436834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7" name="Овал 286"/>
          <p:cNvSpPr/>
          <p:nvPr/>
        </p:nvSpPr>
        <p:spPr bwMode="auto">
          <a:xfrm>
            <a:off x="5729799" y="438303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8" name="Овал 287"/>
          <p:cNvSpPr/>
          <p:nvPr/>
        </p:nvSpPr>
        <p:spPr bwMode="auto">
          <a:xfrm>
            <a:off x="5804450" y="489786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89" name="Овал 288"/>
          <p:cNvSpPr/>
          <p:nvPr/>
        </p:nvSpPr>
        <p:spPr bwMode="auto">
          <a:xfrm>
            <a:off x="5258758" y="491212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0" name="Овал 289"/>
          <p:cNvSpPr/>
          <p:nvPr/>
        </p:nvSpPr>
        <p:spPr bwMode="auto">
          <a:xfrm>
            <a:off x="5804449" y="508024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1" name="Овал 290"/>
          <p:cNvSpPr/>
          <p:nvPr/>
        </p:nvSpPr>
        <p:spPr bwMode="auto">
          <a:xfrm>
            <a:off x="6133743" y="482794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2" name="Овал 291"/>
          <p:cNvSpPr/>
          <p:nvPr/>
        </p:nvSpPr>
        <p:spPr bwMode="auto">
          <a:xfrm>
            <a:off x="6007829" y="472814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3" name="Овал 292"/>
          <p:cNvSpPr/>
          <p:nvPr/>
        </p:nvSpPr>
        <p:spPr bwMode="auto">
          <a:xfrm>
            <a:off x="6645436" y="487569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4" name="Овал 293"/>
          <p:cNvSpPr/>
          <p:nvPr/>
        </p:nvSpPr>
        <p:spPr bwMode="auto">
          <a:xfrm>
            <a:off x="6399770" y="502698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5" name="Овал 294"/>
          <p:cNvSpPr/>
          <p:nvPr/>
        </p:nvSpPr>
        <p:spPr bwMode="auto">
          <a:xfrm>
            <a:off x="6423568" y="481056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6" name="Овал 295"/>
          <p:cNvSpPr/>
          <p:nvPr/>
        </p:nvSpPr>
        <p:spPr bwMode="auto">
          <a:xfrm>
            <a:off x="6159687" y="513464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7" name="Овал 296"/>
          <p:cNvSpPr/>
          <p:nvPr/>
        </p:nvSpPr>
        <p:spPr bwMode="auto">
          <a:xfrm>
            <a:off x="6039325" y="504758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8" name="Овал 297"/>
          <p:cNvSpPr/>
          <p:nvPr/>
        </p:nvSpPr>
        <p:spPr bwMode="auto">
          <a:xfrm>
            <a:off x="5710588" y="524594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299" name="Овал 298"/>
          <p:cNvSpPr/>
          <p:nvPr/>
        </p:nvSpPr>
        <p:spPr bwMode="auto">
          <a:xfrm>
            <a:off x="5227007" y="531323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0" name="Овал 299"/>
          <p:cNvSpPr/>
          <p:nvPr/>
        </p:nvSpPr>
        <p:spPr bwMode="auto">
          <a:xfrm>
            <a:off x="4982354" y="532137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1" name="Овал 300"/>
          <p:cNvSpPr/>
          <p:nvPr/>
        </p:nvSpPr>
        <p:spPr bwMode="auto">
          <a:xfrm>
            <a:off x="4419040" y="512010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2" name="Овал 301"/>
          <p:cNvSpPr/>
          <p:nvPr/>
        </p:nvSpPr>
        <p:spPr bwMode="auto">
          <a:xfrm>
            <a:off x="4079649" y="507501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3" name="Овал 302"/>
          <p:cNvSpPr/>
          <p:nvPr/>
        </p:nvSpPr>
        <p:spPr bwMode="auto">
          <a:xfrm>
            <a:off x="3970524" y="476432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4" name="Овал 303"/>
          <p:cNvSpPr/>
          <p:nvPr/>
        </p:nvSpPr>
        <p:spPr bwMode="auto">
          <a:xfrm>
            <a:off x="4486595" y="468591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5" name="Овал 304"/>
          <p:cNvSpPr/>
          <p:nvPr/>
        </p:nvSpPr>
        <p:spPr bwMode="auto">
          <a:xfrm>
            <a:off x="4269164" y="474265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6" name="Овал 305"/>
          <p:cNvSpPr/>
          <p:nvPr/>
        </p:nvSpPr>
        <p:spPr bwMode="auto">
          <a:xfrm>
            <a:off x="4122365" y="455896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7" name="Овал 306"/>
          <p:cNvSpPr/>
          <p:nvPr/>
        </p:nvSpPr>
        <p:spPr bwMode="auto">
          <a:xfrm>
            <a:off x="3932066" y="506817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8" name="Овал 307"/>
          <p:cNvSpPr/>
          <p:nvPr/>
        </p:nvSpPr>
        <p:spPr bwMode="auto">
          <a:xfrm>
            <a:off x="3802723" y="491539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09" name="Овал 308"/>
          <p:cNvSpPr/>
          <p:nvPr/>
        </p:nvSpPr>
        <p:spPr bwMode="auto">
          <a:xfrm>
            <a:off x="4160039" y="493012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0" name="Овал 309"/>
          <p:cNvSpPr/>
          <p:nvPr/>
        </p:nvSpPr>
        <p:spPr bwMode="auto">
          <a:xfrm>
            <a:off x="3492962" y="495481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1" name="Овал 310"/>
          <p:cNvSpPr/>
          <p:nvPr/>
        </p:nvSpPr>
        <p:spPr bwMode="auto">
          <a:xfrm>
            <a:off x="3583530" y="512010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2" name="Овал 311"/>
          <p:cNvSpPr/>
          <p:nvPr/>
        </p:nvSpPr>
        <p:spPr bwMode="auto">
          <a:xfrm>
            <a:off x="3295643" y="510593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3" name="Овал 312"/>
          <p:cNvSpPr/>
          <p:nvPr/>
        </p:nvSpPr>
        <p:spPr bwMode="auto">
          <a:xfrm>
            <a:off x="3801379" y="526734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4" name="Овал 313"/>
          <p:cNvSpPr/>
          <p:nvPr/>
        </p:nvSpPr>
        <p:spPr bwMode="auto">
          <a:xfrm>
            <a:off x="4144053" y="524920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5" name="Овал 314"/>
          <p:cNvSpPr/>
          <p:nvPr/>
        </p:nvSpPr>
        <p:spPr bwMode="auto">
          <a:xfrm>
            <a:off x="6313398" y="433415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6" name="Овал 315"/>
          <p:cNvSpPr/>
          <p:nvPr/>
        </p:nvSpPr>
        <p:spPr bwMode="auto">
          <a:xfrm>
            <a:off x="5597643" y="399084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7" name="Овал 316"/>
          <p:cNvSpPr/>
          <p:nvPr/>
        </p:nvSpPr>
        <p:spPr bwMode="auto">
          <a:xfrm>
            <a:off x="7678033" y="403861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8" name="Овал 317"/>
          <p:cNvSpPr/>
          <p:nvPr/>
        </p:nvSpPr>
        <p:spPr bwMode="auto">
          <a:xfrm>
            <a:off x="7573521" y="438104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19" name="Овал 318"/>
          <p:cNvSpPr/>
          <p:nvPr/>
        </p:nvSpPr>
        <p:spPr bwMode="auto">
          <a:xfrm>
            <a:off x="7247994" y="426198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0" name="Овал 319"/>
          <p:cNvSpPr/>
          <p:nvPr/>
        </p:nvSpPr>
        <p:spPr bwMode="auto">
          <a:xfrm>
            <a:off x="7025880" y="436834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1" name="Овал 320"/>
          <p:cNvSpPr/>
          <p:nvPr/>
        </p:nvSpPr>
        <p:spPr bwMode="auto">
          <a:xfrm>
            <a:off x="6851227" y="4430557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2" name="Овал 321"/>
          <p:cNvSpPr/>
          <p:nvPr/>
        </p:nvSpPr>
        <p:spPr bwMode="auto">
          <a:xfrm>
            <a:off x="6891774" y="460125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3" name="Овал 322"/>
          <p:cNvSpPr/>
          <p:nvPr/>
        </p:nvSpPr>
        <p:spPr bwMode="auto">
          <a:xfrm>
            <a:off x="6659148" y="450138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4" name="Овал 323"/>
          <p:cNvSpPr/>
          <p:nvPr/>
        </p:nvSpPr>
        <p:spPr bwMode="auto">
          <a:xfrm>
            <a:off x="7347333" y="446902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5" name="Овал 324"/>
          <p:cNvSpPr/>
          <p:nvPr/>
        </p:nvSpPr>
        <p:spPr bwMode="auto">
          <a:xfrm>
            <a:off x="7155254" y="453984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6" name="Овал 325"/>
          <p:cNvSpPr/>
          <p:nvPr/>
        </p:nvSpPr>
        <p:spPr bwMode="auto">
          <a:xfrm>
            <a:off x="7155254" y="469215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7" name="Овал 326"/>
          <p:cNvSpPr/>
          <p:nvPr/>
        </p:nvSpPr>
        <p:spPr bwMode="auto">
          <a:xfrm>
            <a:off x="7378451" y="463530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8" name="Овал 327"/>
          <p:cNvSpPr/>
          <p:nvPr/>
        </p:nvSpPr>
        <p:spPr bwMode="auto">
          <a:xfrm>
            <a:off x="5870470" y="414759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29" name="Овал 328"/>
          <p:cNvSpPr/>
          <p:nvPr/>
        </p:nvSpPr>
        <p:spPr bwMode="auto">
          <a:xfrm>
            <a:off x="5678932" y="384002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0" name="Овал 329"/>
          <p:cNvSpPr/>
          <p:nvPr/>
        </p:nvSpPr>
        <p:spPr bwMode="auto">
          <a:xfrm>
            <a:off x="5877612" y="397762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1" name="Овал 330"/>
          <p:cNvSpPr/>
          <p:nvPr/>
        </p:nvSpPr>
        <p:spPr bwMode="auto">
          <a:xfrm>
            <a:off x="6120043" y="396644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2" name="Овал 331"/>
          <p:cNvSpPr/>
          <p:nvPr/>
        </p:nvSpPr>
        <p:spPr bwMode="auto">
          <a:xfrm>
            <a:off x="6292090" y="407542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3" name="Овал 332"/>
          <p:cNvSpPr/>
          <p:nvPr/>
        </p:nvSpPr>
        <p:spPr bwMode="auto">
          <a:xfrm>
            <a:off x="6135550" y="374845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4" name="Овал 333"/>
          <p:cNvSpPr/>
          <p:nvPr/>
        </p:nvSpPr>
        <p:spPr bwMode="auto">
          <a:xfrm>
            <a:off x="7028932" y="360414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5" name="Овал 334"/>
          <p:cNvSpPr/>
          <p:nvPr/>
        </p:nvSpPr>
        <p:spPr bwMode="auto">
          <a:xfrm>
            <a:off x="7175084" y="349211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6" name="Овал 335"/>
          <p:cNvSpPr/>
          <p:nvPr/>
        </p:nvSpPr>
        <p:spPr bwMode="auto">
          <a:xfrm>
            <a:off x="7375255" y="344429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7" name="Овал 336"/>
          <p:cNvSpPr/>
          <p:nvPr/>
        </p:nvSpPr>
        <p:spPr bwMode="auto">
          <a:xfrm>
            <a:off x="7567291" y="362684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8" name="Овал 337"/>
          <p:cNvSpPr/>
          <p:nvPr/>
        </p:nvSpPr>
        <p:spPr bwMode="auto">
          <a:xfrm>
            <a:off x="7315200" y="362861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39" name="Овал 338"/>
          <p:cNvSpPr/>
          <p:nvPr/>
        </p:nvSpPr>
        <p:spPr bwMode="auto">
          <a:xfrm>
            <a:off x="6040969" y="345603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0" name="Овал 339"/>
          <p:cNvSpPr/>
          <p:nvPr/>
        </p:nvSpPr>
        <p:spPr bwMode="auto">
          <a:xfrm>
            <a:off x="6635376" y="312300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1" name="Овал 340"/>
          <p:cNvSpPr/>
          <p:nvPr/>
        </p:nvSpPr>
        <p:spPr bwMode="auto">
          <a:xfrm>
            <a:off x="7125377" y="326316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2" name="Овал 341"/>
          <p:cNvSpPr/>
          <p:nvPr/>
        </p:nvSpPr>
        <p:spPr bwMode="auto">
          <a:xfrm>
            <a:off x="6618020" y="328963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3" name="Овал 342"/>
          <p:cNvSpPr/>
          <p:nvPr/>
        </p:nvSpPr>
        <p:spPr bwMode="auto">
          <a:xfrm>
            <a:off x="6915827" y="320125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4" name="Овал 343"/>
          <p:cNvSpPr/>
          <p:nvPr/>
        </p:nvSpPr>
        <p:spPr bwMode="auto">
          <a:xfrm>
            <a:off x="6369006" y="339271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5" name="Овал 344"/>
          <p:cNvSpPr/>
          <p:nvPr/>
        </p:nvSpPr>
        <p:spPr bwMode="auto">
          <a:xfrm>
            <a:off x="5110814" y="353992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6" name="Овал 345"/>
          <p:cNvSpPr/>
          <p:nvPr/>
        </p:nvSpPr>
        <p:spPr bwMode="auto">
          <a:xfrm>
            <a:off x="5581941" y="2833904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7" name="Овал 346"/>
          <p:cNvSpPr/>
          <p:nvPr/>
        </p:nvSpPr>
        <p:spPr bwMode="auto">
          <a:xfrm>
            <a:off x="5151993" y="276604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8" name="Овал 347"/>
          <p:cNvSpPr/>
          <p:nvPr/>
        </p:nvSpPr>
        <p:spPr bwMode="auto">
          <a:xfrm>
            <a:off x="4819911" y="274251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49" name="Овал 348"/>
          <p:cNvSpPr/>
          <p:nvPr/>
        </p:nvSpPr>
        <p:spPr bwMode="auto">
          <a:xfrm>
            <a:off x="6435126" y="304626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0" name="Овал 349"/>
          <p:cNvSpPr/>
          <p:nvPr/>
        </p:nvSpPr>
        <p:spPr bwMode="auto">
          <a:xfrm>
            <a:off x="2570190" y="316432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1" name="Овал 350"/>
          <p:cNvSpPr/>
          <p:nvPr/>
        </p:nvSpPr>
        <p:spPr bwMode="auto">
          <a:xfrm>
            <a:off x="2454231" y="335223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2" name="Овал 351"/>
          <p:cNvSpPr/>
          <p:nvPr/>
        </p:nvSpPr>
        <p:spPr bwMode="auto">
          <a:xfrm>
            <a:off x="2260683" y="335223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3" name="Овал 352"/>
          <p:cNvSpPr/>
          <p:nvPr/>
        </p:nvSpPr>
        <p:spPr bwMode="auto">
          <a:xfrm>
            <a:off x="2707921" y="329043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4" name="Овал 353"/>
          <p:cNvSpPr/>
          <p:nvPr/>
        </p:nvSpPr>
        <p:spPr bwMode="auto">
          <a:xfrm>
            <a:off x="2698816" y="342440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5" name="Овал 354"/>
          <p:cNvSpPr/>
          <p:nvPr/>
        </p:nvSpPr>
        <p:spPr bwMode="auto">
          <a:xfrm>
            <a:off x="2963473" y="3273229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6" name="Овал 355"/>
          <p:cNvSpPr/>
          <p:nvPr/>
        </p:nvSpPr>
        <p:spPr bwMode="auto">
          <a:xfrm>
            <a:off x="3006748" y="3449871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7" name="Овал 356"/>
          <p:cNvSpPr/>
          <p:nvPr/>
        </p:nvSpPr>
        <p:spPr bwMode="auto">
          <a:xfrm>
            <a:off x="3231548" y="3360636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8" name="Овал 357"/>
          <p:cNvSpPr/>
          <p:nvPr/>
        </p:nvSpPr>
        <p:spPr bwMode="auto">
          <a:xfrm>
            <a:off x="3373558" y="350270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59" name="Овал 358"/>
          <p:cNvSpPr/>
          <p:nvPr/>
        </p:nvSpPr>
        <p:spPr bwMode="auto">
          <a:xfrm>
            <a:off x="3649763" y="3417540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60" name="Овал 359"/>
          <p:cNvSpPr/>
          <p:nvPr/>
        </p:nvSpPr>
        <p:spPr bwMode="auto">
          <a:xfrm>
            <a:off x="3734895" y="357930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61" name="Овал 360"/>
          <p:cNvSpPr/>
          <p:nvPr/>
        </p:nvSpPr>
        <p:spPr bwMode="auto">
          <a:xfrm>
            <a:off x="4363806" y="353010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62" name="Овал 361"/>
          <p:cNvSpPr/>
          <p:nvPr/>
        </p:nvSpPr>
        <p:spPr bwMode="auto">
          <a:xfrm>
            <a:off x="4543046" y="350270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63" name="Овал 362"/>
          <p:cNvSpPr/>
          <p:nvPr/>
        </p:nvSpPr>
        <p:spPr bwMode="auto">
          <a:xfrm>
            <a:off x="4643901" y="3677642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64" name="Овал 363"/>
          <p:cNvSpPr/>
          <p:nvPr/>
        </p:nvSpPr>
        <p:spPr bwMode="auto">
          <a:xfrm>
            <a:off x="4448160" y="3710935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65" name="Овал 364"/>
          <p:cNvSpPr/>
          <p:nvPr/>
        </p:nvSpPr>
        <p:spPr bwMode="auto">
          <a:xfrm>
            <a:off x="4149156" y="3644713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366" name="Овал 365"/>
          <p:cNvSpPr/>
          <p:nvPr/>
        </p:nvSpPr>
        <p:spPr bwMode="auto">
          <a:xfrm>
            <a:off x="3070562" y="4460368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grpSp>
        <p:nvGrpSpPr>
          <p:cNvPr id="368" name="Группа 367"/>
          <p:cNvGrpSpPr/>
          <p:nvPr/>
        </p:nvGrpSpPr>
        <p:grpSpPr>
          <a:xfrm>
            <a:off x="427562" y="5963099"/>
            <a:ext cx="4193156" cy="307777"/>
            <a:chOff x="586312" y="5963099"/>
            <a:chExt cx="4193156" cy="307777"/>
          </a:xfrm>
        </p:grpSpPr>
        <p:sp>
          <p:nvSpPr>
            <p:cNvPr id="78" name="Прямоугольник 77"/>
            <p:cNvSpPr/>
            <p:nvPr/>
          </p:nvSpPr>
          <p:spPr>
            <a:xfrm>
              <a:off x="688954" y="5963099"/>
              <a:ext cx="40905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/>
                <a:t>- </a:t>
              </a:r>
              <a:r>
                <a:rPr lang="ru-RU" sz="1400" b="1" dirty="0"/>
                <a:t>в</a:t>
              </a:r>
              <a:r>
                <a:rPr lang="ru-RU" sz="1400" b="1" dirty="0" smtClean="0"/>
                <a:t>едущие научные группы</a:t>
              </a:r>
              <a:endParaRPr lang="ru-RU" sz="1400" b="1" dirty="0"/>
            </a:p>
          </p:txBody>
        </p:sp>
        <p:sp>
          <p:nvSpPr>
            <p:cNvPr id="367" name="Овал 366"/>
            <p:cNvSpPr/>
            <p:nvPr/>
          </p:nvSpPr>
          <p:spPr bwMode="auto">
            <a:xfrm>
              <a:off x="586312" y="6061852"/>
              <a:ext cx="121692" cy="142097"/>
            </a:xfrm>
            <a:prstGeom prst="ellipse">
              <a:avLst/>
            </a:prstGeom>
            <a:solidFill>
              <a:srgbClr val="00B0F0"/>
            </a:solidFill>
            <a:ln w="2857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grpSp>
        <p:nvGrpSpPr>
          <p:cNvPr id="369" name="Группа 368"/>
          <p:cNvGrpSpPr/>
          <p:nvPr/>
        </p:nvGrpSpPr>
        <p:grpSpPr>
          <a:xfrm>
            <a:off x="937874" y="5022251"/>
            <a:ext cx="760719" cy="438675"/>
            <a:chOff x="1911576" y="4693430"/>
            <a:chExt cx="760719" cy="438675"/>
          </a:xfrm>
        </p:grpSpPr>
        <p:sp>
          <p:nvSpPr>
            <p:cNvPr id="370" name="Овал 369"/>
            <p:cNvSpPr/>
            <p:nvPr/>
          </p:nvSpPr>
          <p:spPr bwMode="auto">
            <a:xfrm>
              <a:off x="1924489" y="4693430"/>
              <a:ext cx="718819" cy="438675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371" name="Прямоугольник 370"/>
            <p:cNvSpPr/>
            <p:nvPr/>
          </p:nvSpPr>
          <p:spPr>
            <a:xfrm>
              <a:off x="1911576" y="4742335"/>
              <a:ext cx="76071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/>
                <a:t>МП</a:t>
              </a:r>
              <a:endParaRPr lang="ru-RU" sz="1600" b="1" dirty="0"/>
            </a:p>
          </p:txBody>
        </p:sp>
      </p:grpSp>
      <p:grpSp>
        <p:nvGrpSpPr>
          <p:cNvPr id="372" name="Группа 371"/>
          <p:cNvGrpSpPr/>
          <p:nvPr/>
        </p:nvGrpSpPr>
        <p:grpSpPr>
          <a:xfrm>
            <a:off x="1363256" y="5316653"/>
            <a:ext cx="760719" cy="438675"/>
            <a:chOff x="1911576" y="4693430"/>
            <a:chExt cx="760719" cy="438675"/>
          </a:xfrm>
        </p:grpSpPr>
        <p:sp>
          <p:nvSpPr>
            <p:cNvPr id="373" name="Овал 372"/>
            <p:cNvSpPr/>
            <p:nvPr/>
          </p:nvSpPr>
          <p:spPr bwMode="auto">
            <a:xfrm>
              <a:off x="1924489" y="4693430"/>
              <a:ext cx="718819" cy="438675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9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374" name="Прямоугольник 373"/>
            <p:cNvSpPr/>
            <p:nvPr/>
          </p:nvSpPr>
          <p:spPr>
            <a:xfrm>
              <a:off x="1911576" y="4742335"/>
              <a:ext cx="76071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/>
                <a:t>МП</a:t>
              </a:r>
              <a:endParaRPr lang="ru-RU" sz="1600" b="1" dirty="0"/>
            </a:p>
          </p:txBody>
        </p:sp>
      </p:grpSp>
      <p:sp>
        <p:nvSpPr>
          <p:cNvPr id="378" name="Прямоугольник 377"/>
          <p:cNvSpPr/>
          <p:nvPr/>
        </p:nvSpPr>
        <p:spPr>
          <a:xfrm>
            <a:off x="5562525" y="5989766"/>
            <a:ext cx="132861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…</a:t>
            </a:r>
            <a:endParaRPr lang="ru-RU" sz="1600" b="1" dirty="0"/>
          </a:p>
        </p:txBody>
      </p:sp>
      <p:cxnSp>
        <p:nvCxnSpPr>
          <p:cNvPr id="385" name="Прямая соединительная линия 384"/>
          <p:cNvCxnSpPr/>
          <p:nvPr/>
        </p:nvCxnSpPr>
        <p:spPr bwMode="auto">
          <a:xfrm>
            <a:off x="1421840" y="1979221"/>
            <a:ext cx="0" cy="57087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87" name="Прямая соединительная линия 386"/>
          <p:cNvCxnSpPr/>
          <p:nvPr/>
        </p:nvCxnSpPr>
        <p:spPr bwMode="auto">
          <a:xfrm>
            <a:off x="1904047" y="2550091"/>
            <a:ext cx="2554" cy="127170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89" name="Прямая соединительная линия 388"/>
          <p:cNvCxnSpPr/>
          <p:nvPr/>
        </p:nvCxnSpPr>
        <p:spPr bwMode="auto">
          <a:xfrm flipH="1">
            <a:off x="1405596" y="2550092"/>
            <a:ext cx="2571507" cy="325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93" name="Прямая соединительная линия 392"/>
          <p:cNvCxnSpPr/>
          <p:nvPr/>
        </p:nvCxnSpPr>
        <p:spPr bwMode="auto">
          <a:xfrm>
            <a:off x="2695403" y="2550091"/>
            <a:ext cx="1" cy="149854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95" name="Прямая соединительная линия 394"/>
          <p:cNvCxnSpPr/>
          <p:nvPr/>
        </p:nvCxnSpPr>
        <p:spPr bwMode="auto">
          <a:xfrm flipH="1">
            <a:off x="3957601" y="2550091"/>
            <a:ext cx="481" cy="99751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97" name="Прямая соединительная линия 396"/>
          <p:cNvCxnSpPr/>
          <p:nvPr/>
        </p:nvCxnSpPr>
        <p:spPr bwMode="auto">
          <a:xfrm>
            <a:off x="3384888" y="1976605"/>
            <a:ext cx="0" cy="38800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98" name="Прямая соединительная линия 397"/>
          <p:cNvCxnSpPr/>
          <p:nvPr/>
        </p:nvCxnSpPr>
        <p:spPr bwMode="auto">
          <a:xfrm>
            <a:off x="4501864" y="2364610"/>
            <a:ext cx="859" cy="139309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99" name="Прямая соединительная линия 398"/>
          <p:cNvCxnSpPr/>
          <p:nvPr/>
        </p:nvCxnSpPr>
        <p:spPr bwMode="auto">
          <a:xfrm flipH="1" flipV="1">
            <a:off x="3373558" y="2358260"/>
            <a:ext cx="2271673" cy="635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00" name="Прямая соединительная линия 399"/>
          <p:cNvCxnSpPr/>
          <p:nvPr/>
        </p:nvCxnSpPr>
        <p:spPr bwMode="auto">
          <a:xfrm flipH="1">
            <a:off x="3699052" y="2364610"/>
            <a:ext cx="5240" cy="181789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01" name="Прямая соединительная линия 400"/>
          <p:cNvCxnSpPr/>
          <p:nvPr/>
        </p:nvCxnSpPr>
        <p:spPr bwMode="auto">
          <a:xfrm flipH="1">
            <a:off x="4979400" y="2358260"/>
            <a:ext cx="5845" cy="106419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" name="Группа 1"/>
          <p:cNvGrpSpPr/>
          <p:nvPr/>
        </p:nvGrpSpPr>
        <p:grpSpPr>
          <a:xfrm>
            <a:off x="6515631" y="1412089"/>
            <a:ext cx="1328615" cy="461665"/>
            <a:chOff x="3467059" y="1526276"/>
            <a:chExt cx="1328615" cy="461665"/>
          </a:xfrm>
        </p:grpSpPr>
        <p:sp>
          <p:nvSpPr>
            <p:cNvPr id="413" name="Прямоугольник 412"/>
            <p:cNvSpPr/>
            <p:nvPr/>
          </p:nvSpPr>
          <p:spPr>
            <a:xfrm>
              <a:off x="3467059" y="1595633"/>
              <a:ext cx="132861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/>
                <a:t>…</a:t>
              </a:r>
              <a:endParaRPr lang="ru-RU" sz="1600" b="1" dirty="0"/>
            </a:p>
          </p:txBody>
        </p:sp>
        <p:sp>
          <p:nvSpPr>
            <p:cNvPr id="414" name="Прямоугольник 413"/>
            <p:cNvSpPr/>
            <p:nvPr/>
          </p:nvSpPr>
          <p:spPr>
            <a:xfrm>
              <a:off x="3791111" y="1526276"/>
              <a:ext cx="93125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b="1" dirty="0"/>
            </a:p>
          </p:txBody>
        </p:sp>
      </p:grpSp>
      <p:cxnSp>
        <p:nvCxnSpPr>
          <p:cNvPr id="419" name="Прямая соединительная линия 418"/>
          <p:cNvCxnSpPr/>
          <p:nvPr/>
        </p:nvCxnSpPr>
        <p:spPr bwMode="auto">
          <a:xfrm flipH="1">
            <a:off x="3130627" y="2170607"/>
            <a:ext cx="3114049" cy="113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21" name="Прямая соединительная линия 420"/>
          <p:cNvCxnSpPr/>
          <p:nvPr/>
        </p:nvCxnSpPr>
        <p:spPr bwMode="auto">
          <a:xfrm>
            <a:off x="5373819" y="1970656"/>
            <a:ext cx="2037" cy="20475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42" name="Прямая соединительная линия 441"/>
          <p:cNvCxnSpPr/>
          <p:nvPr/>
        </p:nvCxnSpPr>
        <p:spPr bwMode="auto">
          <a:xfrm>
            <a:off x="5635959" y="2364610"/>
            <a:ext cx="0" cy="51478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46" name="Прямая соединительная линия 445"/>
          <p:cNvCxnSpPr/>
          <p:nvPr/>
        </p:nvCxnSpPr>
        <p:spPr bwMode="auto">
          <a:xfrm flipH="1">
            <a:off x="3428120" y="2542411"/>
            <a:ext cx="481" cy="99751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47" name="Прямая соединительная линия 446"/>
          <p:cNvCxnSpPr/>
          <p:nvPr/>
        </p:nvCxnSpPr>
        <p:spPr bwMode="auto">
          <a:xfrm flipH="1">
            <a:off x="2871610" y="2542411"/>
            <a:ext cx="2170" cy="63673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51" name="Прямая соединительная линия 450"/>
          <p:cNvCxnSpPr/>
          <p:nvPr/>
        </p:nvCxnSpPr>
        <p:spPr bwMode="auto">
          <a:xfrm flipH="1">
            <a:off x="4087441" y="2181358"/>
            <a:ext cx="15350" cy="177539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54" name="Прямая соединительная линия 453"/>
          <p:cNvCxnSpPr/>
          <p:nvPr/>
        </p:nvCxnSpPr>
        <p:spPr bwMode="auto">
          <a:xfrm>
            <a:off x="5340163" y="2181358"/>
            <a:ext cx="0" cy="98839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56" name="Прямая соединительная линия 455"/>
          <p:cNvCxnSpPr/>
          <p:nvPr/>
        </p:nvCxnSpPr>
        <p:spPr bwMode="auto">
          <a:xfrm flipH="1">
            <a:off x="5165376" y="2181358"/>
            <a:ext cx="1" cy="139250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58" name="Прямая соединительная линия 457"/>
          <p:cNvCxnSpPr/>
          <p:nvPr/>
        </p:nvCxnSpPr>
        <p:spPr bwMode="auto">
          <a:xfrm>
            <a:off x="5913126" y="2170607"/>
            <a:ext cx="449" cy="169821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62" name="Прямая соединительная линия 461"/>
          <p:cNvCxnSpPr/>
          <p:nvPr/>
        </p:nvCxnSpPr>
        <p:spPr bwMode="auto">
          <a:xfrm>
            <a:off x="6229818" y="2186740"/>
            <a:ext cx="449" cy="20486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64" name="Прямая соединительная линия 463"/>
          <p:cNvCxnSpPr/>
          <p:nvPr/>
        </p:nvCxnSpPr>
        <p:spPr bwMode="auto">
          <a:xfrm flipH="1">
            <a:off x="3134649" y="2170607"/>
            <a:ext cx="6864" cy="211705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BAC405"/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67" name="Овал 466"/>
          <p:cNvSpPr/>
          <p:nvPr/>
        </p:nvSpPr>
        <p:spPr bwMode="auto">
          <a:xfrm>
            <a:off x="3409943" y="3791090"/>
            <a:ext cx="109125" cy="72168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grpSp>
        <p:nvGrpSpPr>
          <p:cNvPr id="377" name="Группа 376"/>
          <p:cNvGrpSpPr/>
          <p:nvPr/>
        </p:nvGrpSpPr>
        <p:grpSpPr>
          <a:xfrm>
            <a:off x="505928" y="1215630"/>
            <a:ext cx="1849889" cy="823099"/>
            <a:chOff x="475599" y="4153386"/>
            <a:chExt cx="3057526" cy="1283122"/>
          </a:xfrm>
        </p:grpSpPr>
        <p:grpSp>
          <p:nvGrpSpPr>
            <p:cNvPr id="386" name="Группа 385"/>
            <p:cNvGrpSpPr/>
            <p:nvPr/>
          </p:nvGrpSpPr>
          <p:grpSpPr>
            <a:xfrm>
              <a:off x="475599" y="4153386"/>
              <a:ext cx="3057526" cy="1283122"/>
              <a:chOff x="3197327" y="1907149"/>
              <a:chExt cx="3349039" cy="1431594"/>
            </a:xfrm>
          </p:grpSpPr>
          <p:sp>
            <p:nvSpPr>
              <p:cNvPr id="465" name="Скругленный прямоугольник 464"/>
              <p:cNvSpPr/>
              <p:nvPr/>
            </p:nvSpPr>
            <p:spPr bwMode="auto">
              <a:xfrm>
                <a:off x="3197327" y="1907150"/>
                <a:ext cx="3349039" cy="1431593"/>
              </a:xfrm>
              <a:prstGeom prst="roundRect">
                <a:avLst/>
              </a:prstGeom>
              <a:solidFill>
                <a:schemeClr val="bg1"/>
              </a:solidFill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468" name="TextBox 467"/>
              <p:cNvSpPr txBox="1"/>
              <p:nvPr/>
            </p:nvSpPr>
            <p:spPr>
              <a:xfrm>
                <a:off x="3464689" y="1907149"/>
                <a:ext cx="1785071" cy="455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 smtClean="0"/>
                  <a:t>ЦЕНТР 1</a:t>
                </a:r>
                <a:endParaRPr lang="ru-RU" sz="1800" dirty="0" smtClean="0"/>
              </a:p>
            </p:txBody>
          </p:sp>
        </p:grpSp>
        <p:grpSp>
          <p:nvGrpSpPr>
            <p:cNvPr id="388" name="Группа 387"/>
            <p:cNvGrpSpPr/>
            <p:nvPr/>
          </p:nvGrpSpPr>
          <p:grpSpPr>
            <a:xfrm>
              <a:off x="588728" y="4496331"/>
              <a:ext cx="654106" cy="860970"/>
              <a:chOff x="4902116" y="3900681"/>
              <a:chExt cx="1221763" cy="1708232"/>
            </a:xfrm>
          </p:grpSpPr>
          <p:sp>
            <p:nvSpPr>
              <p:cNvPr id="444" name="Скругленный прямоугольник 443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4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4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90" name="Группа 389"/>
            <p:cNvGrpSpPr/>
            <p:nvPr/>
          </p:nvGrpSpPr>
          <p:grpSpPr>
            <a:xfrm>
              <a:off x="1308479" y="4499961"/>
              <a:ext cx="654106" cy="860970"/>
              <a:chOff x="4902116" y="3900681"/>
              <a:chExt cx="1221763" cy="1708232"/>
            </a:xfrm>
          </p:grpSpPr>
          <p:sp>
            <p:nvSpPr>
              <p:cNvPr id="430" name="Скругленный прямоугольник 429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3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3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91" name="Группа 390"/>
            <p:cNvGrpSpPr/>
            <p:nvPr/>
          </p:nvGrpSpPr>
          <p:grpSpPr>
            <a:xfrm>
              <a:off x="2022329" y="4442221"/>
              <a:ext cx="654106" cy="929229"/>
              <a:chOff x="4902116" y="3765249"/>
              <a:chExt cx="1221763" cy="1843664"/>
            </a:xfrm>
          </p:grpSpPr>
          <p:sp>
            <p:nvSpPr>
              <p:cNvPr id="415" name="Скругленный прямоугольник 414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1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18055" y="3765249"/>
                <a:ext cx="379862" cy="761982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1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92" name="Группа 391"/>
            <p:cNvGrpSpPr/>
            <p:nvPr/>
          </p:nvGrpSpPr>
          <p:grpSpPr>
            <a:xfrm>
              <a:off x="2745474" y="4510482"/>
              <a:ext cx="654106" cy="860970"/>
              <a:chOff x="4902116" y="3900681"/>
              <a:chExt cx="1221763" cy="1708232"/>
            </a:xfrm>
          </p:grpSpPr>
          <p:sp>
            <p:nvSpPr>
              <p:cNvPr id="394" name="Скругленный прямоугольник 393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39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0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470" name="Группа 469"/>
          <p:cNvGrpSpPr/>
          <p:nvPr/>
        </p:nvGrpSpPr>
        <p:grpSpPr>
          <a:xfrm>
            <a:off x="2479823" y="1223501"/>
            <a:ext cx="1849889" cy="823099"/>
            <a:chOff x="475599" y="4153386"/>
            <a:chExt cx="3057526" cy="1283122"/>
          </a:xfrm>
        </p:grpSpPr>
        <p:grpSp>
          <p:nvGrpSpPr>
            <p:cNvPr id="471" name="Группа 470"/>
            <p:cNvGrpSpPr/>
            <p:nvPr/>
          </p:nvGrpSpPr>
          <p:grpSpPr>
            <a:xfrm>
              <a:off x="475599" y="4153386"/>
              <a:ext cx="3057526" cy="1283122"/>
              <a:chOff x="3197327" y="1907149"/>
              <a:chExt cx="3349039" cy="1431594"/>
            </a:xfrm>
          </p:grpSpPr>
          <p:sp>
            <p:nvSpPr>
              <p:cNvPr id="528" name="Скругленный прямоугольник 527"/>
              <p:cNvSpPr/>
              <p:nvPr/>
            </p:nvSpPr>
            <p:spPr bwMode="auto">
              <a:xfrm>
                <a:off x="3197327" y="1907150"/>
                <a:ext cx="3349039" cy="1431593"/>
              </a:xfrm>
              <a:prstGeom prst="roundRect">
                <a:avLst/>
              </a:prstGeom>
              <a:solidFill>
                <a:schemeClr val="bg1"/>
              </a:solidFill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530" name="TextBox 529"/>
              <p:cNvSpPr txBox="1"/>
              <p:nvPr/>
            </p:nvSpPr>
            <p:spPr>
              <a:xfrm>
                <a:off x="3464689" y="1907149"/>
                <a:ext cx="1739774" cy="455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 smtClean="0"/>
                  <a:t>ЦЕНТР 2</a:t>
                </a:r>
                <a:endParaRPr lang="ru-RU" sz="1800" dirty="0" smtClean="0"/>
              </a:p>
            </p:txBody>
          </p:sp>
        </p:grpSp>
        <p:grpSp>
          <p:nvGrpSpPr>
            <p:cNvPr id="472" name="Группа 471"/>
            <p:cNvGrpSpPr/>
            <p:nvPr/>
          </p:nvGrpSpPr>
          <p:grpSpPr>
            <a:xfrm>
              <a:off x="588728" y="4496331"/>
              <a:ext cx="654106" cy="860970"/>
              <a:chOff x="4902116" y="3900681"/>
              <a:chExt cx="1221763" cy="1708232"/>
            </a:xfrm>
          </p:grpSpPr>
          <p:sp>
            <p:nvSpPr>
              <p:cNvPr id="515" name="Скругленный прямоугольник 514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1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1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73" name="Группа 472"/>
            <p:cNvGrpSpPr/>
            <p:nvPr/>
          </p:nvGrpSpPr>
          <p:grpSpPr>
            <a:xfrm>
              <a:off x="1308479" y="4499961"/>
              <a:ext cx="654106" cy="860970"/>
              <a:chOff x="4902116" y="3900681"/>
              <a:chExt cx="1221763" cy="1708232"/>
            </a:xfrm>
          </p:grpSpPr>
          <p:sp>
            <p:nvSpPr>
              <p:cNvPr id="502" name="Скругленный прямоугольник 501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0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0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74" name="Группа 473"/>
            <p:cNvGrpSpPr/>
            <p:nvPr/>
          </p:nvGrpSpPr>
          <p:grpSpPr>
            <a:xfrm>
              <a:off x="2022329" y="4442221"/>
              <a:ext cx="654106" cy="929229"/>
              <a:chOff x="4902116" y="3765249"/>
              <a:chExt cx="1221763" cy="1843664"/>
            </a:xfrm>
          </p:grpSpPr>
          <p:sp>
            <p:nvSpPr>
              <p:cNvPr id="489" name="Скругленный прямоугольник 488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9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18055" y="3765249"/>
                <a:ext cx="379862" cy="761982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9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75" name="Группа 474"/>
            <p:cNvGrpSpPr/>
            <p:nvPr/>
          </p:nvGrpSpPr>
          <p:grpSpPr>
            <a:xfrm>
              <a:off x="2745474" y="4510482"/>
              <a:ext cx="654106" cy="860970"/>
              <a:chOff x="4902116" y="3900681"/>
              <a:chExt cx="1221763" cy="1708232"/>
            </a:xfrm>
          </p:grpSpPr>
          <p:sp>
            <p:nvSpPr>
              <p:cNvPr id="476" name="Скругленный прямоугольник 475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47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47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532" name="Группа 531"/>
          <p:cNvGrpSpPr/>
          <p:nvPr/>
        </p:nvGrpSpPr>
        <p:grpSpPr>
          <a:xfrm>
            <a:off x="4461194" y="1221847"/>
            <a:ext cx="1849889" cy="823099"/>
            <a:chOff x="475599" y="4153386"/>
            <a:chExt cx="3057526" cy="1283122"/>
          </a:xfrm>
        </p:grpSpPr>
        <p:grpSp>
          <p:nvGrpSpPr>
            <p:cNvPr id="533" name="Группа 532"/>
            <p:cNvGrpSpPr/>
            <p:nvPr/>
          </p:nvGrpSpPr>
          <p:grpSpPr>
            <a:xfrm>
              <a:off x="475599" y="4153386"/>
              <a:ext cx="3057526" cy="1283122"/>
              <a:chOff x="3197327" y="1907149"/>
              <a:chExt cx="3349039" cy="1431594"/>
            </a:xfrm>
          </p:grpSpPr>
          <p:sp>
            <p:nvSpPr>
              <p:cNvPr id="590" name="Скругленный прямоугольник 589"/>
              <p:cNvSpPr/>
              <p:nvPr/>
            </p:nvSpPr>
            <p:spPr bwMode="auto">
              <a:xfrm>
                <a:off x="3197327" y="1907150"/>
                <a:ext cx="3349039" cy="1431593"/>
              </a:xfrm>
              <a:prstGeom prst="roundRect">
                <a:avLst/>
              </a:prstGeom>
              <a:solidFill>
                <a:schemeClr val="bg1"/>
              </a:solidFill>
              <a:ln w="381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592" name="TextBox 591"/>
              <p:cNvSpPr txBox="1"/>
              <p:nvPr/>
            </p:nvSpPr>
            <p:spPr>
              <a:xfrm>
                <a:off x="3464690" y="1907149"/>
                <a:ext cx="2107613" cy="4550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b="1" dirty="0" smtClean="0"/>
                  <a:t>ЦЕНТР …</a:t>
                </a:r>
                <a:endParaRPr lang="ru-RU" sz="1800" dirty="0" smtClean="0"/>
              </a:p>
            </p:txBody>
          </p:sp>
        </p:grpSp>
        <p:grpSp>
          <p:nvGrpSpPr>
            <p:cNvPr id="534" name="Группа 533"/>
            <p:cNvGrpSpPr/>
            <p:nvPr/>
          </p:nvGrpSpPr>
          <p:grpSpPr>
            <a:xfrm>
              <a:off x="588728" y="4496331"/>
              <a:ext cx="654106" cy="860970"/>
              <a:chOff x="4902116" y="3900681"/>
              <a:chExt cx="1221763" cy="1708232"/>
            </a:xfrm>
          </p:grpSpPr>
          <p:sp>
            <p:nvSpPr>
              <p:cNvPr id="577" name="Скругленный прямоугольник 576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7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7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35" name="Группа 534"/>
            <p:cNvGrpSpPr/>
            <p:nvPr/>
          </p:nvGrpSpPr>
          <p:grpSpPr>
            <a:xfrm>
              <a:off x="1308479" y="4499961"/>
              <a:ext cx="654106" cy="860970"/>
              <a:chOff x="4902116" y="3900681"/>
              <a:chExt cx="1221763" cy="1708232"/>
            </a:xfrm>
          </p:grpSpPr>
          <p:sp>
            <p:nvSpPr>
              <p:cNvPr id="564" name="Скругленный прямоугольник 563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6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6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36" name="Группа 535"/>
            <p:cNvGrpSpPr/>
            <p:nvPr/>
          </p:nvGrpSpPr>
          <p:grpSpPr>
            <a:xfrm>
              <a:off x="2022329" y="4442221"/>
              <a:ext cx="654106" cy="929229"/>
              <a:chOff x="4902116" y="3765249"/>
              <a:chExt cx="1221763" cy="1843664"/>
            </a:xfrm>
          </p:grpSpPr>
          <p:sp>
            <p:nvSpPr>
              <p:cNvPr id="551" name="Скругленный прямоугольник 550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5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18055" y="3765249"/>
                <a:ext cx="379862" cy="761982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5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37" name="Группа 536"/>
            <p:cNvGrpSpPr/>
            <p:nvPr/>
          </p:nvGrpSpPr>
          <p:grpSpPr>
            <a:xfrm>
              <a:off x="2745474" y="4510482"/>
              <a:ext cx="654106" cy="860970"/>
              <a:chOff x="4902116" y="3900681"/>
              <a:chExt cx="1221763" cy="1708232"/>
            </a:xfrm>
          </p:grpSpPr>
          <p:sp>
            <p:nvSpPr>
              <p:cNvPr id="538" name="Скругленный прямоугольник 537"/>
              <p:cNvSpPr/>
              <p:nvPr/>
            </p:nvSpPr>
            <p:spPr bwMode="auto">
              <a:xfrm>
                <a:off x="4902116" y="3900681"/>
                <a:ext cx="1221763" cy="1708232"/>
              </a:xfrm>
              <a:prstGeom prst="roundRect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BAC405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pic>
            <p:nvPicPr>
              <p:cNvPr id="53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89219" y="3928757"/>
                <a:ext cx="229367" cy="560674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54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81644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1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51016" y="4404838"/>
                <a:ext cx="186724" cy="4564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978578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155742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700939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893471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335833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512997" y="4846405"/>
                <a:ext cx="169543" cy="414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212487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435755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5661950" y="5227291"/>
                <a:ext cx="143101" cy="349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14101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3307080" y="3316428"/>
            <a:ext cx="578358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Программы   (ЦНИО)</a:t>
            </a:r>
          </a:p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Проекты </a:t>
            </a:r>
            <a:r>
              <a:rPr lang="ru-RU" dirty="0" smtClean="0">
                <a:solidFill>
                  <a:srgbClr val="BAC405"/>
                </a:solidFill>
              </a:rPr>
              <a:t>2014.</a:t>
            </a:r>
            <a:endParaRPr lang="ru-RU" dirty="0" smtClean="0">
              <a:solidFill>
                <a:srgbClr val="BAC405"/>
              </a:solidFill>
            </a:endParaRPr>
          </a:p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 </a:t>
            </a:r>
            <a:endParaRPr lang="en-US" dirty="0">
              <a:solidFill>
                <a:srgbClr val="BAC405"/>
              </a:solidFill>
            </a:endParaRPr>
          </a:p>
        </p:txBody>
      </p:sp>
      <p:pic>
        <p:nvPicPr>
          <p:cNvPr id="6" name="Picture 2" descr="C:\Users\Ivan Bogdanov\Pictures\1346684817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374" y="3120859"/>
            <a:ext cx="1481353" cy="1229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r>
              <a:rPr lang="ru-RU" sz="2000" b="1" dirty="0" smtClean="0">
                <a:solidFill>
                  <a:srgbClr val="BAC405"/>
                </a:solidFill>
              </a:rPr>
              <a:t>Приложение 1</a:t>
            </a: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03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42452" y="3644174"/>
            <a:ext cx="8701548" cy="2653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3 </a:t>
            </a:r>
            <a:r>
              <a:rPr lang="ru-RU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ЦНИО совместно с индустрией</a:t>
            </a:r>
            <a:r>
              <a:rPr lang="en-US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:</a:t>
            </a:r>
          </a:p>
          <a:p>
            <a:pPr lvl="3">
              <a:spcAft>
                <a:spcPts val="1200"/>
              </a:spcAft>
            </a:pPr>
            <a: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Моделирование сложных энергетических систем</a:t>
            </a:r>
            <a:endParaRPr lang="en-US" sz="16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lvl="2">
              <a:spcAft>
                <a:spcPts val="1200"/>
              </a:spcAft>
            </a:pPr>
            <a: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Разведка и добыча углеводородов</a:t>
            </a:r>
            <a:endParaRPr lang="en-US" sz="20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lvl="1">
              <a:spcAft>
                <a:spcPts val="1200"/>
              </a:spcAft>
            </a:pPr>
            <a: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Перспективные материалы</a:t>
            </a:r>
            <a:b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и конструкции, в том числе,</a:t>
            </a:r>
            <a:b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композитные</a:t>
            </a:r>
            <a:endParaRPr lang="en-US" sz="2000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pic>
        <p:nvPicPr>
          <p:cNvPr id="13" name="Picture 4" descr="http://www.compositepools.ru/content/images/Composite_3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846" y="5286496"/>
            <a:ext cx="1217829" cy="8179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" name="Picture 2" descr="https://encrypted-tbn3.google.com/images?q=tbn:ANd9GcTqnMSOFPo_SY-LGKu77g0oh_zeK5KoxlteblNHM1iFhjSEEql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3190" y="4078097"/>
            <a:ext cx="746584" cy="819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6" descr="http://er.ru/media/userdata/news/2012/04/22/55beee448919c62619ecd7321becc0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668" y="4700208"/>
            <a:ext cx="1288998" cy="745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42452" y="1235644"/>
            <a:ext cx="8701548" cy="2653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3 </a:t>
            </a:r>
            <a:r>
              <a:rPr lang="ru-RU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ЦНИО по итогам отбора предложений</a:t>
            </a:r>
            <a:r>
              <a:rPr lang="en-US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:</a:t>
            </a:r>
          </a:p>
          <a:p>
            <a:pPr lvl="3">
              <a:spcAft>
                <a:spcPts val="1200"/>
              </a:spcAft>
            </a:pPr>
            <a: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Стволовые клетки</a:t>
            </a:r>
            <a:r>
              <a:rPr lang="en-US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</a:p>
          <a:p>
            <a:pPr lvl="2">
              <a:spcAft>
                <a:spcPts val="1200"/>
              </a:spcAft>
            </a:pPr>
            <a: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Электрохимические</a:t>
            </a:r>
            <a:b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источники питания</a:t>
            </a:r>
            <a:r>
              <a:rPr lang="en-US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</a:p>
          <a:p>
            <a:pPr lvl="1">
              <a:spcAft>
                <a:spcPts val="1200"/>
              </a:spcAft>
            </a:pPr>
            <a:r>
              <a:rPr lang="ru-RU" sz="20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Инфекционные заболевания и РНК-терапия</a:t>
            </a:r>
            <a:endParaRPr lang="en-US" sz="1600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pic>
        <p:nvPicPr>
          <p:cNvPr id="1026" name="Picture 2" descr="C:\Users\Ivan Bogdanov\Documents\Events\07 18-09-2012 Innovations in Medicine\Презентация\рабочее\infectious-disease-mode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539" y="2712720"/>
            <a:ext cx="961419" cy="678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Ivan Bogdanov\Documents\Events\07 18-09-2012 Innovations in Medicine\Презентация\рабочее\Stem Cell Engineerin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371" y="1849995"/>
            <a:ext cx="492777" cy="4927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van Bogdanov\Documents\Events\07 18-09-2012 Innovations in Medicine\Презентация\рабочее\galvanic_cell_b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44"/>
          <a:stretch/>
        </p:blipFill>
        <p:spPr bwMode="auto">
          <a:xfrm>
            <a:off x="5824061" y="2054095"/>
            <a:ext cx="1209695" cy="7703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Ivan Bogdanov\Pictures\1346684817_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075" y="81346"/>
            <a:ext cx="1141945" cy="947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4899455" y="177306"/>
            <a:ext cx="379637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О СКОЛТЕХЕ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Создаваемые ЦНИО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98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516192" y="2008411"/>
            <a:ext cx="8095657" cy="157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  <a:spcAft>
                <a:spcPts val="600"/>
              </a:spcAft>
            </a:pPr>
            <a:r>
              <a:rPr lang="ru-RU" sz="3600" kern="0" dirty="0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</a:t>
            </a:r>
            <a:endParaRPr lang="en-US" sz="3600" kern="0" dirty="0">
              <a:solidFill>
                <a:srgbClr val="BAC4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5779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3257868" y="3227934"/>
            <a:ext cx="570325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ЦЕНТР</a:t>
            </a:r>
            <a:br>
              <a:rPr lang="ru-RU" dirty="0" smtClean="0">
                <a:solidFill>
                  <a:srgbClr val="BAC405"/>
                </a:solidFill>
              </a:rPr>
            </a:br>
            <a:r>
              <a:rPr lang="ru-RU" dirty="0" smtClean="0">
                <a:solidFill>
                  <a:srgbClr val="BAC405"/>
                </a:solidFill>
              </a:rPr>
              <a:t>МОДЕЛИРОВАНИЯ</a:t>
            </a:r>
            <a:br>
              <a:rPr lang="ru-RU" dirty="0" smtClean="0">
                <a:solidFill>
                  <a:srgbClr val="BAC405"/>
                </a:solidFill>
              </a:rPr>
            </a:br>
            <a:r>
              <a:rPr lang="ru-RU" dirty="0" smtClean="0">
                <a:solidFill>
                  <a:srgbClr val="BAC405"/>
                </a:solidFill>
              </a:rPr>
              <a:t>И УПРАВЛЕНИЯ</a:t>
            </a:r>
            <a:br>
              <a:rPr lang="ru-RU" dirty="0" smtClean="0">
                <a:solidFill>
                  <a:srgbClr val="BAC405"/>
                </a:solidFill>
              </a:rPr>
            </a:br>
            <a:r>
              <a:rPr lang="ru-RU" dirty="0" smtClean="0">
                <a:solidFill>
                  <a:srgbClr val="BAC405"/>
                </a:solidFill>
              </a:rPr>
              <a:t>СЛОЖНЫМИ</a:t>
            </a:r>
          </a:p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ЭНЕРГОСИСТЕМАМИ</a:t>
            </a:r>
            <a:endParaRPr lang="en-US" dirty="0">
              <a:solidFill>
                <a:srgbClr val="BAC405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pic>
        <p:nvPicPr>
          <p:cNvPr id="1026" name="Picture 2" descr="C:\Users\Ivan Bogdanov\Desktop\smart-grid-photo (1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45" y="3038774"/>
            <a:ext cx="1923415" cy="12165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356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325880"/>
            <a:ext cx="8580120" cy="521970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900" b="1" dirty="0">
                <a:latin typeface="+mn-lt"/>
              </a:rPr>
              <a:t>Интеллектуальные активно-адаптивные </a:t>
            </a:r>
            <a:r>
              <a:rPr lang="ru-RU" sz="2900" b="1" dirty="0" smtClean="0">
                <a:latin typeface="+mn-lt"/>
              </a:rPr>
              <a:t>сети (ИААС)</a:t>
            </a:r>
            <a:endParaRPr lang="ru-RU" sz="2900" b="1" dirty="0">
              <a:latin typeface="+mn-lt"/>
            </a:endParaRP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>
                <a:latin typeface="+mn-lt"/>
              </a:rPr>
              <a:t>Системы управления и рекомендации по реализации ИААС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>
                <a:latin typeface="+mn-lt"/>
              </a:rPr>
              <a:t>Разработки в области противоаварийной автоматики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>
                <a:latin typeface="+mn-lt"/>
              </a:rPr>
              <a:t>Интеграция и управление распределенной генерацией и управляемой нагрузкой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900" b="1" dirty="0" smtClean="0">
                <a:latin typeface="+mn-lt"/>
              </a:rPr>
              <a:t>Рынки, регулирование и планирование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Оптимальная модернизация генерирующих мощностей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Энергосберегающее управление энергопотоками и технологиями потребления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Новые алгоритмы и рекомендации по рынкам мощности, электроэнергии и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системных услуг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endParaRPr lang="ru-RU" sz="700" dirty="0" smtClean="0">
              <a:latin typeface="+mn-lt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900" b="1" dirty="0" smtClean="0">
                <a:latin typeface="+mn-lt"/>
              </a:rPr>
              <a:t>Связанные инфраструктуры (электричество, газ, тепло)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Повышение надежности и эффективности координированного управления инфраструктурами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Разработка моделей и алгоритмов для управления и оптимальной модернизации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endParaRPr lang="ru-RU" sz="700" dirty="0" smtClean="0">
              <a:latin typeface="+mn-lt"/>
            </a:endParaRPr>
          </a:p>
          <a:p>
            <a:pPr lvl="1">
              <a:lnSpc>
                <a:spcPct val="120000"/>
              </a:lnSpc>
              <a:spcAft>
                <a:spcPts val="0"/>
              </a:spcAft>
            </a:pPr>
            <a:endParaRPr lang="ru-RU" sz="700" dirty="0" smtClean="0">
              <a:latin typeface="+mn-lt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900" b="1" dirty="0" smtClean="0">
                <a:latin typeface="+mn-lt"/>
              </a:rPr>
              <a:t>Высоковольтная электроника и силовая электротехника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Новое поколение конвертеров энергии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Аналоговые симулятор</a:t>
            </a:r>
            <a:r>
              <a:rPr lang="ru-RU" dirty="0">
                <a:latin typeface="+mn-lt"/>
              </a:rPr>
              <a:t>ы</a:t>
            </a:r>
            <a:r>
              <a:rPr lang="ru-RU" dirty="0" smtClean="0">
                <a:latin typeface="+mn-lt"/>
              </a:rPr>
              <a:t> крупных электросетей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endParaRPr lang="ru-RU" dirty="0" smtClean="0">
              <a:latin typeface="+mn-lt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dirty="0">
              <a:latin typeface="+mn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энергетике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Основные направления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pic>
        <p:nvPicPr>
          <p:cNvPr id="14" name="Picture 2" descr="C:\Users\Ivan Bogdanov\Desktop\smart-grid-photo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06" y="97696"/>
            <a:ext cx="1473834" cy="932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406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4880614" y="1527820"/>
            <a:ext cx="4011809" cy="2191610"/>
            <a:chOff x="6023236" y="1676400"/>
            <a:chExt cx="4011809" cy="2191610"/>
          </a:xfrm>
        </p:grpSpPr>
        <p:grpSp>
          <p:nvGrpSpPr>
            <p:cNvPr id="40" name="Group 39"/>
            <p:cNvGrpSpPr/>
            <p:nvPr/>
          </p:nvGrpSpPr>
          <p:grpSpPr>
            <a:xfrm>
              <a:off x="6023236" y="1676400"/>
              <a:ext cx="4011809" cy="2191610"/>
              <a:chOff x="6023236" y="1676400"/>
              <a:chExt cx="4011809" cy="2191610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6324600" y="1676400"/>
                <a:ext cx="3513856" cy="1905000"/>
                <a:chOff x="6324600" y="2057400"/>
                <a:chExt cx="3513856" cy="1905000"/>
              </a:xfrm>
            </p:grpSpPr>
            <p:cxnSp>
              <p:nvCxnSpPr>
                <p:cNvPr id="48" name="Straight Arrow Connector 47"/>
                <p:cNvCxnSpPr/>
                <p:nvPr/>
              </p:nvCxnSpPr>
              <p:spPr>
                <a:xfrm flipV="1">
                  <a:off x="6324600" y="2057400"/>
                  <a:ext cx="0" cy="1905000"/>
                </a:xfrm>
                <a:prstGeom prst="straightConnector1">
                  <a:avLst/>
                </a:prstGeom>
                <a:ln w="25400" cmpd="sng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/>
                <p:cNvCxnSpPr/>
                <p:nvPr/>
              </p:nvCxnSpPr>
              <p:spPr>
                <a:xfrm>
                  <a:off x="6324600" y="3962400"/>
                  <a:ext cx="3513856" cy="0"/>
                </a:xfrm>
                <a:prstGeom prst="straightConnector1">
                  <a:avLst/>
                </a:prstGeom>
                <a:ln w="25400" cmpd="sng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TextBox 42"/>
              <p:cNvSpPr txBox="1"/>
              <p:nvPr/>
            </p:nvSpPr>
            <p:spPr>
              <a:xfrm>
                <a:off x="7583793" y="3591011"/>
                <a:ext cx="12192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200" b="1" dirty="0" smtClean="0"/>
                  <a:t>Детальность</a:t>
                </a:r>
                <a:endParaRPr lang="en-US" sz="1200" b="1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 rot="16200000">
                <a:off x="5455025" y="2473447"/>
                <a:ext cx="139803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b="1" dirty="0" smtClean="0"/>
                  <a:t>Универсальность</a:t>
                </a:r>
                <a:endParaRPr lang="en-US" sz="1100" b="1" dirty="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6367233" y="1848088"/>
                <a:ext cx="24376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tx2"/>
                    </a:solidFill>
                  </a:rPr>
                  <a:t>(1) Архитектура</a:t>
                </a:r>
                <a:endParaRPr lang="en-US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7209976" y="3005558"/>
                <a:ext cx="28250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tx2"/>
                    </a:solidFill>
                  </a:rPr>
                  <a:t>(4) Моделирование</a:t>
                </a:r>
                <a:endParaRPr lang="en-US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926025" y="2624611"/>
                <a:ext cx="22889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tx2"/>
                    </a:solidFill>
                  </a:rPr>
                  <a:t>(3) Управление</a:t>
                </a:r>
                <a:endParaRPr lang="en-US" b="1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6639694" y="2223136"/>
              <a:ext cx="22528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chemeClr val="tx2"/>
                  </a:solidFill>
                </a:rPr>
                <a:t>(2) Алгоритмы</a:t>
              </a:r>
              <a:endParaRPr lang="en-US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энергетике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ИААС, </a:t>
            </a:r>
            <a:r>
              <a:rPr lang="ru-RU" sz="1800" i="1" kern="0" dirty="0" smtClean="0">
                <a:solidFill>
                  <a:srgbClr val="BAC405"/>
                </a:solidFill>
              </a:rPr>
              <a:t>примеры проектов</a:t>
            </a:r>
            <a:endParaRPr lang="en-US" sz="2000" i="1" kern="0" dirty="0">
              <a:solidFill>
                <a:srgbClr val="BAC405"/>
              </a:solidFill>
            </a:endParaRPr>
          </a:p>
        </p:txBody>
      </p:sp>
      <p:pic>
        <p:nvPicPr>
          <p:cNvPr id="21" name="Picture 2" descr="C:\Users\Ivan Bogdanov\Desktop\smart-grid-photo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06" y="97696"/>
            <a:ext cx="1473834" cy="932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663130" y="1352012"/>
            <a:ext cx="4235365" cy="2450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5875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latin typeface="+mn-lt"/>
                <a:ea typeface="ＭＳ Ｐゴシック" pitchFamily="34" charset="-128"/>
                <a:cs typeface="Times New Roman" pitchFamily="18" charset="0"/>
              </a:rPr>
              <a:t>1. Многоуровневая архитектура</a:t>
            </a:r>
          </a:p>
          <a:p>
            <a:pPr marL="15875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latin typeface="+mn-lt"/>
                <a:ea typeface="ＭＳ Ｐゴシック" pitchFamily="34" charset="-128"/>
                <a:cs typeface="Times New Roman" pitchFamily="18" charset="0"/>
              </a:rPr>
              <a:t>    будущих сетей:</a:t>
            </a:r>
            <a:endParaRPr lang="en-US" sz="1800" b="1" dirty="0" smtClean="0">
              <a:latin typeface="+mn-lt"/>
              <a:ea typeface="ＭＳ Ｐゴシック" pitchFamily="34" charset="-128"/>
              <a:cs typeface="Times New Roman" pitchFamily="18" charset="0"/>
            </a:endParaRPr>
          </a:p>
          <a:p>
            <a:pPr marL="358775" lvl="3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latin typeface="+mn-lt"/>
              </a:rPr>
              <a:t>Распределенное оценивание состояния индивидуальными агентами с ограниченной </a:t>
            </a:r>
            <a:r>
              <a:rPr lang="ru-RU" sz="1400" dirty="0" smtClean="0">
                <a:latin typeface="+mn-lt"/>
              </a:rPr>
              <a:t>информацией.</a:t>
            </a:r>
            <a:endParaRPr lang="ru-RU" sz="1400" dirty="0">
              <a:latin typeface="+mn-lt"/>
            </a:endParaRPr>
          </a:p>
          <a:p>
            <a:pPr marL="358775" lvl="3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latin typeface="+mn-lt"/>
              </a:rPr>
              <a:t>Фундаментальные пределы эффективности и надежности систем управления </a:t>
            </a:r>
            <a:r>
              <a:rPr lang="ru-RU" sz="1400" dirty="0" smtClean="0">
                <a:latin typeface="+mn-lt"/>
              </a:rPr>
              <a:t>спросом.</a:t>
            </a:r>
            <a:endParaRPr lang="en-US" sz="1400" dirty="0">
              <a:latin typeface="+mn-lt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 bwMode="auto">
          <a:xfrm>
            <a:off x="442149" y="3177847"/>
            <a:ext cx="4235365" cy="2450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5875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latin typeface="+mn-lt"/>
                <a:ea typeface="ＭＳ Ｐゴシック" pitchFamily="34" charset="-128"/>
                <a:cs typeface="Times New Roman" pitchFamily="18" charset="0"/>
              </a:rPr>
              <a:t>     2. Новое поколение алгоритмов:</a:t>
            </a:r>
            <a:endParaRPr lang="en-US" sz="1800" b="1" dirty="0" smtClean="0">
              <a:latin typeface="+mn-lt"/>
              <a:ea typeface="ＭＳ Ｐゴシック" pitchFamily="34" charset="-128"/>
              <a:cs typeface="Times New Roman" pitchFamily="18" charset="0"/>
            </a:endParaRPr>
          </a:p>
          <a:p>
            <a:pPr marL="617220" lvl="3"/>
            <a:r>
              <a:rPr lang="ru-RU" sz="1400" dirty="0">
                <a:latin typeface="+mn-lt"/>
              </a:rPr>
              <a:t>Точное определение границ устойчивости в системах с распределенной </a:t>
            </a:r>
            <a:r>
              <a:rPr lang="ru-RU" sz="1400" dirty="0" smtClean="0">
                <a:latin typeface="+mn-lt"/>
              </a:rPr>
              <a:t>генерацией.</a:t>
            </a:r>
            <a:endParaRPr lang="ru-RU" sz="1400" dirty="0">
              <a:latin typeface="+mn-lt"/>
            </a:endParaRPr>
          </a:p>
          <a:p>
            <a:pPr marL="617220" lvl="3"/>
            <a:r>
              <a:rPr lang="ru-RU" sz="1400" dirty="0">
                <a:latin typeface="+mn-lt"/>
              </a:rPr>
              <a:t>Локализация причин неустойчивостей и </a:t>
            </a:r>
            <a:r>
              <a:rPr lang="ru-RU" sz="1400" dirty="0" err="1">
                <a:latin typeface="+mn-lt"/>
              </a:rPr>
              <a:t>несуществования</a:t>
            </a:r>
            <a:r>
              <a:rPr lang="ru-RU" sz="1400" dirty="0">
                <a:latin typeface="+mn-lt"/>
              </a:rPr>
              <a:t> </a:t>
            </a:r>
            <a:r>
              <a:rPr lang="ru-RU" sz="1400" dirty="0" smtClean="0">
                <a:latin typeface="+mn-lt"/>
              </a:rPr>
              <a:t>решения.</a:t>
            </a:r>
            <a:endParaRPr lang="ru-RU" sz="1400" dirty="0">
              <a:latin typeface="+mn-lt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 bwMode="auto">
          <a:xfrm>
            <a:off x="465474" y="4609508"/>
            <a:ext cx="4235365" cy="1501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5875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latin typeface="+mn-lt"/>
                <a:ea typeface="ＭＳ Ｐゴシック" pitchFamily="34" charset="-128"/>
                <a:cs typeface="Times New Roman" pitchFamily="18" charset="0"/>
              </a:rPr>
              <a:t>     3. Системы управления сетями:</a:t>
            </a:r>
            <a:endParaRPr lang="en-US" sz="1800" b="1" dirty="0" smtClean="0">
              <a:latin typeface="+mn-lt"/>
              <a:ea typeface="ＭＳ Ｐゴシック" pitchFamily="34" charset="-128"/>
              <a:cs typeface="Times New Roman" pitchFamily="18" charset="0"/>
            </a:endParaRPr>
          </a:p>
          <a:p>
            <a:pPr marL="617220" lvl="3"/>
            <a:r>
              <a:rPr lang="ru-RU" sz="1400" dirty="0">
                <a:latin typeface="+mn-lt"/>
              </a:rPr>
              <a:t>Технико-экономический анализ возможных подходов к интеграции </a:t>
            </a:r>
            <a:r>
              <a:rPr lang="ru-RU" sz="1400" dirty="0" smtClean="0">
                <a:latin typeface="+mn-lt"/>
              </a:rPr>
              <a:t>энергосистем.</a:t>
            </a:r>
            <a:endParaRPr lang="ru-RU" sz="1400" dirty="0">
              <a:latin typeface="+mn-lt"/>
            </a:endParaRPr>
          </a:p>
          <a:p>
            <a:pPr marL="617220" lvl="3"/>
            <a:r>
              <a:rPr lang="ru-RU" sz="1400" dirty="0">
                <a:latin typeface="+mn-lt"/>
              </a:rPr>
              <a:t>Разработка алгоритмов автоматического управления </a:t>
            </a:r>
            <a:r>
              <a:rPr lang="ru-RU" sz="1400" dirty="0" smtClean="0">
                <a:latin typeface="+mn-lt"/>
              </a:rPr>
              <a:t>электропотреблением.</a:t>
            </a:r>
            <a:endParaRPr lang="ru-RU" sz="1400" dirty="0">
              <a:latin typeface="+mn-lt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4520640" y="4056449"/>
            <a:ext cx="4235365" cy="2450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5875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latin typeface="+mn-lt"/>
                <a:ea typeface="ＭＳ Ｐゴシック" pitchFamily="34" charset="-128"/>
                <a:cs typeface="Times New Roman" pitchFamily="18" charset="0"/>
              </a:rPr>
              <a:t>     4. Моделирование энергосистем:</a:t>
            </a:r>
            <a:endParaRPr lang="en-US" sz="1800" b="1" dirty="0" smtClean="0">
              <a:latin typeface="+mn-lt"/>
              <a:ea typeface="ＭＳ Ｐゴシック" pitchFamily="34" charset="-128"/>
              <a:cs typeface="Times New Roman" pitchFamily="18" charset="0"/>
            </a:endParaRPr>
          </a:p>
          <a:p>
            <a:pPr marL="617220" lvl="3"/>
            <a:r>
              <a:rPr lang="ru-RU" sz="1400" dirty="0">
                <a:latin typeface="+mn-lt"/>
              </a:rPr>
              <a:t>Адаптация пакета </a:t>
            </a:r>
            <a:r>
              <a:rPr lang="en-US" sz="1400" dirty="0" err="1">
                <a:latin typeface="+mn-lt"/>
              </a:rPr>
              <a:t>GridLab</a:t>
            </a:r>
            <a:r>
              <a:rPr lang="en-US" sz="1400" dirty="0">
                <a:latin typeface="+mn-lt"/>
              </a:rPr>
              <a:t>-D </a:t>
            </a:r>
            <a:r>
              <a:rPr lang="ru-RU" sz="1400" dirty="0">
                <a:latin typeface="+mn-lt"/>
              </a:rPr>
              <a:t>под российские типовые сети и создание моделей этих сетей.</a:t>
            </a:r>
          </a:p>
          <a:p>
            <a:pPr marL="617220" lvl="3"/>
            <a:r>
              <a:rPr lang="ru-RU" sz="1400" dirty="0">
                <a:latin typeface="+mn-lt"/>
              </a:rPr>
              <a:t>Создание виртуального полигона для тестирования алгоритмов управления активными агентами будущих сетей.</a:t>
            </a:r>
          </a:p>
        </p:txBody>
      </p:sp>
      <p:sp>
        <p:nvSpPr>
          <p:cNvPr id="2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414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энергетике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Рынки и регулирование</a:t>
            </a:r>
            <a:endParaRPr lang="en-US" sz="2000" i="1" kern="0" dirty="0">
              <a:solidFill>
                <a:srgbClr val="BAC405"/>
              </a:solidFill>
            </a:endParaRPr>
          </a:p>
        </p:txBody>
      </p:sp>
      <p:pic>
        <p:nvPicPr>
          <p:cNvPr id="8" name="Picture 2" descr="C:\Users\Ivan Bogdanov\Desktop\smart-grid-photo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06" y="97696"/>
            <a:ext cx="1473834" cy="932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13250" y="3169423"/>
            <a:ext cx="8303089" cy="2450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5875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latin typeface="+mn-lt"/>
                <a:ea typeface="ＭＳ Ｐゴシック" pitchFamily="34" charset="-128"/>
                <a:cs typeface="Times New Roman" pitchFamily="18" charset="0"/>
              </a:rPr>
              <a:t>Основные направления работ:</a:t>
            </a:r>
          </a:p>
          <a:p>
            <a:pPr marL="15875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500" b="1" dirty="0" smtClean="0">
              <a:latin typeface="+mn-lt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1600" dirty="0">
                <a:latin typeface="+mn-lt"/>
              </a:rPr>
              <a:t>Формирование экономических стимулов и рыночных механизмов модернизации парка генерирующих мощностей, сетевой и управляющей инфраструктуры</a:t>
            </a:r>
            <a:r>
              <a:rPr lang="en-US" sz="1600" dirty="0">
                <a:latin typeface="+mn-lt"/>
              </a:rPr>
              <a:t> </a:t>
            </a:r>
            <a:r>
              <a:rPr lang="ru-RU" sz="1600" dirty="0" smtClean="0">
                <a:latin typeface="+mn-lt"/>
              </a:rPr>
              <a:t>отрасли.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ru-RU" sz="500" dirty="0">
              <a:latin typeface="+mn-lt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1600" dirty="0">
                <a:latin typeface="+mn-lt"/>
              </a:rPr>
              <a:t>Разработка алгоритмов функционирования рынков, направленных на повышение эффективности ЕЭС России, а также для совместной оптимизации </a:t>
            </a:r>
            <a:r>
              <a:rPr lang="ru-RU" sz="1600" dirty="0" err="1">
                <a:latin typeface="+mn-lt"/>
              </a:rPr>
              <a:t>элекро</a:t>
            </a:r>
            <a:r>
              <a:rPr lang="ru-RU" sz="1600" dirty="0">
                <a:latin typeface="+mn-lt"/>
              </a:rPr>
              <a:t>- и теплоснабжения и параллельного функционирования ЕЭС и системы </a:t>
            </a:r>
            <a:r>
              <a:rPr lang="ru-RU" sz="1600" dirty="0" smtClean="0">
                <a:latin typeface="+mn-lt"/>
              </a:rPr>
              <a:t>газоснабжения.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ru-RU" sz="500" dirty="0" smtClean="0">
              <a:latin typeface="+mn-lt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1600" dirty="0" smtClean="0">
                <a:latin typeface="+mn-lt"/>
              </a:rPr>
              <a:t>Разработка </a:t>
            </a:r>
            <a:r>
              <a:rPr lang="ru-RU" sz="1600" dirty="0">
                <a:latin typeface="+mn-lt"/>
              </a:rPr>
              <a:t>рыночных механизмов стимулирования энергосбережения и эффективности функционирования существующих и будущих технологий </a:t>
            </a:r>
            <a:r>
              <a:rPr lang="ru-RU" sz="1600" dirty="0" smtClean="0">
                <a:latin typeface="+mn-lt"/>
              </a:rPr>
              <a:t>энергопотребления.</a:t>
            </a:r>
            <a:endParaRPr lang="en-US" sz="1600" dirty="0">
              <a:latin typeface="+mn-lt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513250" y="1343232"/>
            <a:ext cx="8303089" cy="2062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5875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latin typeface="+mn-lt"/>
                <a:ea typeface="ＭＳ Ｐゴシック" pitchFamily="34" charset="-128"/>
                <a:cs typeface="Times New Roman" pitchFamily="18" charset="0"/>
              </a:rPr>
              <a:t>Ключевая исследовательская задача:</a:t>
            </a:r>
          </a:p>
          <a:p>
            <a:pPr marL="15875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500" b="1" dirty="0" smtClean="0">
              <a:latin typeface="+mn-lt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600" dirty="0">
                <a:latin typeface="+mn-lt"/>
              </a:rPr>
              <a:t>Проектирование, анализ, моделирование и формирование алгоритмов рынков электроэнергии, мощности и системных услуг на основе мульти-дисциплинарного подхода, сочетающего исследования по экономике, управлению, исследованию операций и вычислительным методам, информационным технологиям и </a:t>
            </a:r>
            <a:r>
              <a:rPr lang="ru-RU" sz="1600" dirty="0" smtClean="0">
                <a:latin typeface="+mn-lt"/>
              </a:rPr>
              <a:t>инжинирингу.</a:t>
            </a:r>
            <a:endParaRPr lang="en-US" sz="1600" dirty="0">
              <a:latin typeface="+mn-lt"/>
            </a:endParaRP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463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597405" y="1531357"/>
            <a:ext cx="3883113" cy="4653082"/>
            <a:chOff x="588781" y="1907738"/>
            <a:chExt cx="3883113" cy="4653082"/>
          </a:xfrm>
        </p:grpSpPr>
        <p:sp>
          <p:nvSpPr>
            <p:cNvPr id="60" name="Content Placeholder 2"/>
            <p:cNvSpPr txBox="1">
              <a:spLocks/>
            </p:cNvSpPr>
            <p:nvPr/>
          </p:nvSpPr>
          <p:spPr bwMode="auto">
            <a:xfrm>
              <a:off x="733201" y="1907738"/>
              <a:ext cx="3738693" cy="4569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lvl="1">
                <a:lnSpc>
                  <a:spcPct val="8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Массачусетский технологический институт</a:t>
              </a:r>
              <a:endParaRPr lang="en-US" sz="1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8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Калифорнийский технологический институт</a:t>
              </a:r>
              <a:endParaRPr lang="en-US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Университет Мичигана</a:t>
              </a:r>
              <a:endParaRPr lang="en-US" sz="1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Бостонский университет</a:t>
              </a: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ЛАНЛ</a:t>
              </a:r>
              <a:endParaRPr lang="en-US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ПННЛ</a:t>
              </a:r>
              <a:endParaRPr lang="en-US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Швейцарская высшая техническая школа Цюриха</a:t>
              </a:r>
              <a:endParaRPr lang="ru-RU" sz="1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Политехнический университет Мадрида</a:t>
              </a: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endParaRPr lang="en-US" sz="12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endParaRPr lang="en-US" sz="18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endParaRPr lang="en-US" sz="2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pic>
          <p:nvPicPr>
            <p:cNvPr id="3076" name="Picture 4" descr="C:\Users\Ivan Bogdanov\Documents\PPT\Energy\pics\citlogo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781" y="2413854"/>
              <a:ext cx="575729" cy="575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C:\Users\Ivan Bogdanov\Documents\PPT\Energy\pics\images (1)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735" y="3063900"/>
              <a:ext cx="584635" cy="561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http://people.csail.mit.edu/alexch/imgs/MIT.gi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82" y="1907738"/>
              <a:ext cx="672369" cy="397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6" descr="http://spacepy.lanl.gov/img/lanl_logo.gi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781" y="4139375"/>
              <a:ext cx="961029" cy="468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Изображение 1" descr="bu-logo.gif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546" y="3697919"/>
              <a:ext cx="802049" cy="358058"/>
            </a:xfrm>
            <a:prstGeom prst="rect">
              <a:avLst/>
            </a:prstGeom>
          </p:spPr>
        </p:pic>
        <p:pic>
          <p:nvPicPr>
            <p:cNvPr id="21" name="Picture 8" descr="https://encrypted-tbn2.gstatic.com/images?q=tbn:ANd9GcRGC0FfAiWrYLHr9jJ0GCHpJSHAVvgrvOBUR2y86f8YNkK64VQ_k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785" y="4711611"/>
              <a:ext cx="995470" cy="421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2" descr="https://encrypted-tbn0.gstatic.com/images?q=tbn:ANd9GcQeAVQYDiwyHzYOuSWf7A3r4aQUgadmwyZ1MaoVWUncdBd4sG0h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201" y="5281885"/>
              <a:ext cx="780859" cy="448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Изображение 2" descr="universidad_politecnica_logoI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298" y="5760721"/>
              <a:ext cx="763172" cy="800099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6" name="Группа 5"/>
          <p:cNvGrpSpPr/>
          <p:nvPr/>
        </p:nvGrpSpPr>
        <p:grpSpPr>
          <a:xfrm>
            <a:off x="4866506" y="1458158"/>
            <a:ext cx="3934593" cy="4556297"/>
            <a:chOff x="5209406" y="1907738"/>
            <a:chExt cx="3934593" cy="4556297"/>
          </a:xfrm>
        </p:grpSpPr>
        <p:sp>
          <p:nvSpPr>
            <p:cNvPr id="61" name="Content Placeholder 2"/>
            <p:cNvSpPr txBox="1">
              <a:spLocks/>
            </p:cNvSpPr>
            <p:nvPr/>
          </p:nvSpPr>
          <p:spPr bwMode="auto">
            <a:xfrm>
              <a:off x="5528732" y="1907738"/>
              <a:ext cx="3615267" cy="2524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457200" lvl="1" indent="0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  <a:buNone/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Институт систем энергетики</a:t>
              </a:r>
              <a:b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</a:b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им. Л. А. Мелентьева</a:t>
              </a:r>
              <a:endParaRPr lang="en-US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marL="457200" lvl="1" indent="0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  <a:buNone/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Томский политехнический университет</a:t>
              </a:r>
            </a:p>
            <a:p>
              <a:pPr marL="457200" lvl="1" indent="0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  <a:buNone/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Иркутский государственный университет</a:t>
              </a:r>
              <a:endParaRPr lang="en-US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marL="457200" lvl="1" indent="0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  <a:buNone/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Новосибирский государственный университет</a:t>
              </a:r>
              <a:endParaRPr lang="en-US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marL="457200" lvl="1" indent="0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  <a:buNone/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Новосибирский государственный технический университет</a:t>
              </a:r>
            </a:p>
            <a:p>
              <a:pPr marL="457200" lvl="1" indent="0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  <a:buNone/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МИФИ</a:t>
              </a:r>
            </a:p>
            <a:p>
              <a:pPr marL="457200" lvl="1" indent="0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  <a:buNone/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РАН</a:t>
              </a:r>
            </a:p>
            <a:p>
              <a:pPr marL="457200" lvl="1" indent="0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  <a:buNone/>
              </a:pPr>
              <a:endParaRPr lang="en-US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marL="457200" lvl="1" indent="0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  <a:buNone/>
              </a:pPr>
              <a:endParaRPr lang="en-US" sz="1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pic>
          <p:nvPicPr>
            <p:cNvPr id="27" name="Picture 20" descr="http://www.sei.irk.ru/bitrix/templates/SEI_site_bitrix/img/sei_logo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029" y="1912621"/>
              <a:ext cx="650427" cy="501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8" descr="https://encrypted-tbn3.gstatic.com/images?q=tbn:ANd9GcRaGsb_fv04MklCqWhpVzFSxTOamJ1lHHFdAPFWkS9shVgnzwPMAQ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9406" y="2583181"/>
              <a:ext cx="772901" cy="68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4" descr="https://encrypted-tbn0.gstatic.com/images?q=tbn:ANd9GcRqm4IHacUEsjAiNTcjOyQliQINVI3UsRIqGg-BMa50Bf6Tx-0ZEw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3515" y="4088172"/>
              <a:ext cx="612910" cy="612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6" descr="https://encrypted-tbn2.gstatic.com/images?q=tbn:ANd9GcQbkFk1YuHWlyDsCF-dYfnQl0ocESXMJ_64OdT1rRrep3XOhwQxt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268" y="4779950"/>
              <a:ext cx="650428" cy="593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8" descr="C:\Users\Ivan Bogdanov\Documents\PPT\Energy\pics\b_12722733311086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7889" y="3399968"/>
              <a:ext cx="584088" cy="599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C:\Users\Ivan Bogdanov\Documents\PPT\Energy\pics\200px-МИФИ-лого_версия_1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0448" y="5419651"/>
              <a:ext cx="621379" cy="6089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7" descr="Рисунок14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5387887" y="6072048"/>
              <a:ext cx="540231" cy="391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34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энергетике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Университеты-партнеры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pic>
        <p:nvPicPr>
          <p:cNvPr id="36" name="Picture 2" descr="C:\Users\Ivan Bogdanov\Desktop\smart-grid-photo (1)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06" y="97696"/>
            <a:ext cx="1473834" cy="932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7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496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ontent Placeholder 2"/>
          <p:cNvSpPr txBox="1">
            <a:spLocks/>
          </p:cNvSpPr>
          <p:nvPr/>
        </p:nvSpPr>
        <p:spPr bwMode="auto">
          <a:xfrm>
            <a:off x="475167" y="1447802"/>
            <a:ext cx="8384458" cy="555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ru-RU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Российские компании</a:t>
            </a:r>
            <a:r>
              <a:rPr lang="en-US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:</a:t>
            </a:r>
            <a:endParaRPr lang="en-US" sz="2400" b="1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80907" y="2111733"/>
            <a:ext cx="3738693" cy="2282839"/>
            <a:chOff x="680907" y="3971013"/>
            <a:chExt cx="3738693" cy="2282839"/>
          </a:xfrm>
        </p:grpSpPr>
        <p:sp>
          <p:nvSpPr>
            <p:cNvPr id="60" name="Content Placeholder 2"/>
            <p:cNvSpPr txBox="1">
              <a:spLocks/>
            </p:cNvSpPr>
            <p:nvPr/>
          </p:nvSpPr>
          <p:spPr bwMode="auto">
            <a:xfrm>
              <a:off x="680907" y="3995617"/>
              <a:ext cx="3738693" cy="2193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en-US" sz="1800" b="1" dirty="0" err="1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En+Group</a:t>
              </a:r>
              <a:endParaRPr lang="en-US" sz="18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ФСК ЕЭС</a:t>
              </a:r>
              <a:endParaRPr lang="en-US" sz="18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СО ЕЭС</a:t>
              </a:r>
              <a:endParaRPr lang="en-US" sz="18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Холдинг МРСК</a:t>
              </a:r>
              <a:endParaRPr lang="en-US" sz="18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endParaRPr lang="en-US" sz="2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pic>
          <p:nvPicPr>
            <p:cNvPr id="2050" name="Picture 2" descr="C:\Users\Ivan Bogdanov\Documents\PPT\Energy\pics\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6539" y="3971013"/>
              <a:ext cx="763453" cy="4644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Users\Ivan Bogdanov\Documents\PPT\Energy\pics\0c5fbc1f954f923c2a8a1b10e566c61c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1280" y="4517707"/>
              <a:ext cx="807184" cy="662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C:\Users\Ivan Bogdanov\Documents\PPT\Energy\pics\so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5896" y="4973003"/>
              <a:ext cx="684325" cy="725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C:\Users\Ivan Bogdanov\Documents\PPT\Energy\pics\1322739531_2011_07_13_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7022" y="5553129"/>
              <a:ext cx="875904" cy="700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энергетике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Компании-партнеры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pic>
        <p:nvPicPr>
          <p:cNvPr id="21" name="Picture 2" descr="C:\Users\Ivan Bogdanov\Desktop\smart-grid-photo (1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06" y="97696"/>
            <a:ext cx="1473834" cy="932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487807" y="4723481"/>
            <a:ext cx="8384458" cy="555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lang="ru-RU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Заинтересованные зарубежные компании</a:t>
            </a:r>
            <a:r>
              <a:rPr lang="en-US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:</a:t>
            </a:r>
            <a:endParaRPr lang="en-US" sz="2400" b="1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pic>
        <p:nvPicPr>
          <p:cNvPr id="24" name="Picture 24" descr="https://encrypted-tbn0.gstatic.com/images?q=tbn:ANd9GcROxAypVLfET0Xq46dQndNomfWJMPYejEER8liNALvsy1He6nev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840" y="5379717"/>
            <a:ext cx="1744196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https://encrypted-tbn1.gstatic.com/images?q=tbn:ANd9GcS7uZFzq0M1XCz96i-ytRiJOpeILj7Zj664PmTXjyMVNoKUN-H_Fw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191" y="5163734"/>
            <a:ext cx="1166677" cy="78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Ivan Bogdanov\Desktop\Alstom_web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893" y="5118958"/>
            <a:ext cx="2138270" cy="102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4431824" y="1941856"/>
            <a:ext cx="4120028" cy="2697803"/>
            <a:chOff x="4431824" y="1941856"/>
            <a:chExt cx="4120028" cy="2697803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4431824" y="2115381"/>
              <a:ext cx="4120028" cy="2524278"/>
              <a:chOff x="4165124" y="4028001"/>
              <a:chExt cx="4120028" cy="2524278"/>
            </a:xfrm>
          </p:grpSpPr>
          <p:sp>
            <p:nvSpPr>
              <p:cNvPr id="61" name="Content Placeholder 2"/>
              <p:cNvSpPr txBox="1">
                <a:spLocks/>
              </p:cNvSpPr>
              <p:nvPr/>
            </p:nvSpPr>
            <p:spPr bwMode="auto">
              <a:xfrm>
                <a:off x="4165124" y="4028001"/>
                <a:ext cx="4120028" cy="25242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  <a:ext uri="{FAA26D3D-D897-4be2-8F04-BA451C77F1D7}">
                  <ma14:placeholderFlag xmlns:ma14="http://schemas.microsoft.com/office/mac/drawingml/2011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lnSpc>
                    <a:spcPts val="2700"/>
                  </a:lnSpc>
                  <a:spcBef>
                    <a:spcPct val="0"/>
                  </a:spcBef>
                  <a:spcAft>
                    <a:spcPts val="140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  <a:cs typeface="ＭＳ Ｐゴシック" charset="0"/>
                  </a:defRPr>
                </a:lvl1pPr>
                <a:lvl2pPr marL="800100" indent="-342900" algn="l" rtl="0" eaLnBrk="1" fontAlgn="base" hangingPunct="1">
                  <a:lnSpc>
                    <a:spcPts val="2800"/>
                  </a:lnSpc>
                  <a:spcBef>
                    <a:spcPct val="0"/>
                  </a:spcBef>
                  <a:spcAft>
                    <a:spcPts val="140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</a:defRPr>
                </a:lvl2pPr>
                <a:lvl3pPr marL="12573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</a:defRPr>
                </a:lvl3pPr>
                <a:lvl4pPr marL="17145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</a:defRPr>
                </a:lvl4pPr>
                <a:lvl5pPr marL="21717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r>
                  <a:rPr lang="ru-RU" sz="1800" b="1" dirty="0" smtClean="0">
                    <a:latin typeface="Times New Roman" pitchFamily="18" charset="0"/>
                    <a:ea typeface="ＭＳ Ｐゴシック" pitchFamily="34" charset="-128"/>
                    <a:cs typeface="Times New Roman" pitchFamily="18" charset="0"/>
                  </a:rPr>
                  <a:t>РАО ЭС</a:t>
                </a:r>
                <a:endParaRPr lang="en-US" sz="1800" b="1" dirty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r>
                  <a:rPr lang="ru-RU" sz="1800" b="1" dirty="0" err="1" smtClean="0">
                    <a:latin typeface="Times New Roman" pitchFamily="18" charset="0"/>
                    <a:ea typeface="ＭＳ Ｐゴシック" pitchFamily="34" charset="-128"/>
                    <a:cs typeface="Times New Roman" pitchFamily="18" charset="0"/>
                  </a:rPr>
                  <a:t>РусГидро</a:t>
                </a:r>
                <a:endParaRPr lang="en-US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r>
                  <a:rPr lang="ru-RU" sz="1800" b="1" dirty="0" smtClean="0">
                    <a:latin typeface="Times New Roman" pitchFamily="18" charset="0"/>
                    <a:ea typeface="ＭＳ Ｐゴシック" pitchFamily="34" charset="-128"/>
                    <a:cs typeface="Times New Roman" pitchFamily="18" charset="0"/>
                  </a:rPr>
                  <a:t>АПБЭ</a:t>
                </a:r>
                <a:endParaRPr lang="en-US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r>
                  <a:rPr lang="ru-RU" sz="1800" b="1" dirty="0" err="1" smtClean="0">
                    <a:latin typeface="Times New Roman" pitchFamily="18" charset="0"/>
                    <a:ea typeface="ＭＳ Ｐゴシック" pitchFamily="34" charset="-128"/>
                    <a:cs typeface="Times New Roman" pitchFamily="18" charset="0"/>
                  </a:rPr>
                  <a:t>ВНИПИэнергопром</a:t>
                </a:r>
                <a:endParaRPr lang="en-US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endParaRPr lang="en-US" sz="2400" b="1" dirty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</p:txBody>
          </p:sp>
          <p:pic>
            <p:nvPicPr>
              <p:cNvPr id="2054" name="Picture 6" descr="C:\Users\Ivan Bogdanov\Documents\PPT\Energy\pics\logo.gif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5990" y="4859857"/>
                <a:ext cx="1026477" cy="89197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6" name="Picture 8" descr="C:\Users\Ivan Bogdanov\Documents\PPT\Energy\pics\Безымянный.jpg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6150" y="5726484"/>
                <a:ext cx="695325" cy="5048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7" name="Picture 9" descr="C:\Users\Ivan Bogdanov\Documents\PPT\Energy\pics\images.jpg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36765" y="4466293"/>
                <a:ext cx="650875" cy="6761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6" name="Picture 2" descr="C:\Users\Ivan Bogdanov\Desktop\logo_rao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5549" y="1941856"/>
              <a:ext cx="765015" cy="7318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1094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600" b="1" dirty="0" smtClean="0">
                <a:latin typeface="+mn-lt"/>
              </a:rPr>
              <a:t>Новые компетенции и инструментарий для модернизации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ru-RU" sz="600" b="1" dirty="0" smtClean="0">
              <a:latin typeface="+mn-lt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600" b="1" dirty="0" smtClean="0">
                <a:latin typeface="+mn-lt"/>
              </a:rPr>
              <a:t>Новые каналы взаимодействия с международным сообществом: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механизм запуска совместных исследовательских проектов;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независимая экспертиза проектов и предложений.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endParaRPr lang="ru-RU" sz="600" dirty="0" smtClean="0">
              <a:latin typeface="+mn-lt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600" b="1" dirty="0" smtClean="0">
                <a:latin typeface="+mn-lt"/>
              </a:rPr>
              <a:t>Высококвалифицированные кадры: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современные курсы по энергетике, стажировки в ведущих лабораториях;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ориентировочно </a:t>
            </a:r>
            <a:r>
              <a:rPr lang="en-US" dirty="0" smtClean="0">
                <a:latin typeface="+mn-lt"/>
              </a:rPr>
              <a:t>~100 </a:t>
            </a:r>
            <a:r>
              <a:rPr lang="ru-RU" dirty="0" smtClean="0">
                <a:latin typeface="+mn-lt"/>
              </a:rPr>
              <a:t>молодых специалистов за 5 лет.</a:t>
            </a:r>
          </a:p>
          <a:p>
            <a:pPr marL="457200" lvl="1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i="1" dirty="0" smtClean="0">
                <a:latin typeface="+mn-lt"/>
              </a:rPr>
              <a:t>имеет критическое значение в условиях «неблагоприятной демографии» профессуры в российских университетах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endParaRPr lang="ru-RU" sz="600" dirty="0" smtClean="0">
              <a:latin typeface="+mn-lt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600" b="1" dirty="0" smtClean="0">
                <a:latin typeface="+mn-lt"/>
              </a:rPr>
              <a:t>Активное участие России в развитии мировой энергетики: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необходимый элемент для будущего экспорта технологий;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latin typeface="+mn-lt"/>
              </a:rPr>
              <a:t>возрождение уникальных достижений </a:t>
            </a:r>
            <a:r>
              <a:rPr lang="ru-RU" dirty="0">
                <a:latin typeface="+mn-lt"/>
              </a:rPr>
              <a:t>советской </a:t>
            </a:r>
            <a:r>
              <a:rPr lang="ru-RU" dirty="0" smtClean="0">
                <a:latin typeface="+mn-lt"/>
              </a:rPr>
              <a:t>энергетики: противоаварийная защита, </a:t>
            </a:r>
            <a:r>
              <a:rPr lang="ru-RU" dirty="0" err="1" smtClean="0">
                <a:latin typeface="+mn-lt"/>
              </a:rPr>
              <a:t>теплоэнергоцентраль</a:t>
            </a:r>
            <a:endParaRPr lang="ru-RU" dirty="0">
              <a:latin typeface="+mn-lt"/>
            </a:endParaRPr>
          </a:p>
          <a:p>
            <a:pPr marL="457200" lvl="1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i="1" dirty="0" smtClean="0">
                <a:latin typeface="+mn-lt"/>
              </a:rPr>
              <a:t>актуально в условиях слабой роли России – сейчас </a:t>
            </a:r>
            <a:r>
              <a:rPr lang="ru-RU" i="1" dirty="0">
                <a:latin typeface="+mn-lt"/>
              </a:rPr>
              <a:t>доля российских публикаций </a:t>
            </a:r>
            <a:r>
              <a:rPr lang="en-US" i="1" dirty="0">
                <a:latin typeface="+mn-lt"/>
              </a:rPr>
              <a:t>~0.1% </a:t>
            </a:r>
            <a:r>
              <a:rPr lang="ru-RU" i="1" dirty="0">
                <a:latin typeface="+mn-lt"/>
              </a:rPr>
              <a:t>от мирового (уровень Египта)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endParaRPr lang="ru-RU" dirty="0" smtClean="0">
              <a:latin typeface="+mn-lt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энергетике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Долгосрочный эффект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pic>
        <p:nvPicPr>
          <p:cNvPr id="8" name="Picture 2" descr="C:\Users\Ivan Bogdanov\Desktop\smart-grid-photo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06" y="97696"/>
            <a:ext cx="1473834" cy="932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482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2141220" y="2667000"/>
            <a:ext cx="6880860" cy="201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ЦЕНТР</a:t>
            </a:r>
          </a:p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В ОБЛАСТИ</a:t>
            </a:r>
            <a:br>
              <a:rPr lang="ru-RU" dirty="0" smtClean="0">
                <a:solidFill>
                  <a:srgbClr val="BAC405"/>
                </a:solidFill>
              </a:rPr>
            </a:br>
            <a:r>
              <a:rPr lang="ru-RU" dirty="0" smtClean="0">
                <a:solidFill>
                  <a:srgbClr val="BAC405"/>
                </a:solidFill>
              </a:rPr>
              <a:t>ПЕРСПЕКТИВНЫХ ТЕХНОЛОГИЙ РАЗВЕДКИ, ДОБЫЧИ И ПЕРЕРАБОТКИ УГЛЕВОДОРОДОВ</a:t>
            </a:r>
            <a:endParaRPr lang="en-US" dirty="0">
              <a:solidFill>
                <a:srgbClr val="BAC405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7" name="Picture 3" descr="C:\Users\Ivan Bogdanov\Pictures\Oil Rig in Sunset_41998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15" y="3110602"/>
            <a:ext cx="1522065" cy="11244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8214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020" y="1844040"/>
            <a:ext cx="4099560" cy="431292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latin typeface="+mn-lt"/>
              </a:rPr>
              <a:t>Области знаний / компетенций</a:t>
            </a:r>
            <a:endParaRPr lang="ru-RU" sz="2000" b="1" dirty="0">
              <a:latin typeface="+mn-lt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процессы </a:t>
            </a:r>
            <a:r>
              <a:rPr lang="ru-RU" sz="1400" dirty="0" err="1">
                <a:latin typeface="+mn-lt"/>
                <a:ea typeface="Calibri"/>
                <a:cs typeface="Calibri"/>
              </a:rPr>
              <a:t>нефте</a:t>
            </a:r>
            <a:r>
              <a:rPr lang="ru-RU" sz="1400" dirty="0">
                <a:latin typeface="+mn-lt"/>
                <a:ea typeface="Calibri"/>
                <a:cs typeface="Calibri"/>
              </a:rPr>
              <a:t>- и </a:t>
            </a:r>
            <a:r>
              <a:rPr lang="ru-RU" sz="1400" dirty="0" err="1" smtClean="0">
                <a:latin typeface="+mn-lt"/>
                <a:ea typeface="Calibri"/>
                <a:cs typeface="Calibri"/>
              </a:rPr>
              <a:t>газопереработки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кинетика и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катализ;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 smtClean="0">
                <a:latin typeface="+mn-lt"/>
                <a:ea typeface="Calibri"/>
                <a:cs typeface="Calibri"/>
              </a:rPr>
              <a:t>нефтехимия;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химия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полимеров;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 err="1" smtClean="0">
                <a:latin typeface="+mn-lt"/>
                <a:ea typeface="Calibri"/>
                <a:cs typeface="Calibri"/>
              </a:rPr>
              <a:t>газохимия</a:t>
            </a:r>
            <a:r>
              <a:rPr lang="ru-RU" sz="1400" dirty="0">
                <a:latin typeface="+mn-lt"/>
                <a:ea typeface="Calibri"/>
                <a:cs typeface="Calibri"/>
              </a:rPr>
              <a:t>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физика и химия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масел;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нефтегазовый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инжиниринг;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контроль и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оптимизация;</a:t>
            </a: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 smtClean="0">
                <a:latin typeface="+mn-lt"/>
                <a:ea typeface="Calibri"/>
                <a:cs typeface="Calibri"/>
              </a:rPr>
              <a:t>технологических процессов;</a:t>
            </a:r>
            <a:endParaRPr lang="ru-RU" sz="1400" dirty="0">
              <a:latin typeface="+mn-lt"/>
              <a:ea typeface="Calibri"/>
              <a:cs typeface="Calibri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аналитическая химия и экологический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мониторинг.</a:t>
            </a:r>
            <a:endParaRPr lang="en-US" sz="1400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Основные направления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9" name="Picture 3" descr="C:\Users\Ivan Bogdanov\Pictures\Oil Rig in Sunset_41998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792" y="101191"/>
            <a:ext cx="1213854" cy="8967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углеводородам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4442460" y="1859280"/>
            <a:ext cx="4550496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b="1" kern="0" dirty="0" err="1" smtClean="0">
                <a:latin typeface="+mn-lt"/>
              </a:rPr>
              <a:t>Необоходимые</a:t>
            </a:r>
            <a:r>
              <a:rPr lang="ru-RU" sz="2000" b="1" kern="0" dirty="0" smtClean="0">
                <a:latin typeface="+mn-lt"/>
              </a:rPr>
              <a:t> технологии / объекты</a:t>
            </a: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повышение качества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топлив;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увеличение глубины переработки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нефти;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повышение добавленной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стоимости;</a:t>
            </a: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 smtClean="0">
                <a:latin typeface="+mn-lt"/>
                <a:ea typeface="Calibri"/>
                <a:cs typeface="Calibri"/>
              </a:rPr>
              <a:t>продукции </a:t>
            </a:r>
            <a:r>
              <a:rPr lang="ru-RU" sz="1400" dirty="0">
                <a:latin typeface="+mn-lt"/>
                <a:ea typeface="Calibri"/>
                <a:cs typeface="Calibri"/>
              </a:rPr>
              <a:t>нефтепереработки и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нефтехимии;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газификация кокса и тяжелых фракций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нефтепереработки;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утилизация газов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нефтепереработки;  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утилизация </a:t>
            </a:r>
            <a:r>
              <a:rPr lang="ru-RU" sz="1400" dirty="0" err="1" smtClean="0">
                <a:latin typeface="+mn-lt"/>
                <a:ea typeface="Calibri"/>
                <a:cs typeface="Calibri"/>
              </a:rPr>
              <a:t>нефтешламов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 err="1">
                <a:latin typeface="+mn-lt"/>
                <a:ea typeface="Calibri"/>
                <a:cs typeface="Calibri"/>
              </a:rPr>
              <a:t>энергоэффективность</a:t>
            </a:r>
            <a:r>
              <a:rPr lang="ru-RU" sz="1400" dirty="0">
                <a:latin typeface="+mn-lt"/>
                <a:ea typeface="Calibri"/>
                <a:cs typeface="Calibri"/>
              </a:rPr>
              <a:t> (альтернативные источники топлив, рекуперация тепла, новое оборудование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);</a:t>
            </a:r>
            <a:endParaRPr lang="en-US" sz="1400" dirty="0">
              <a:latin typeface="+mn-lt"/>
              <a:ea typeface="Calibri"/>
              <a:cs typeface="Times New Roman"/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ru-RU" sz="1400" dirty="0">
                <a:latin typeface="+mn-lt"/>
                <a:ea typeface="Calibri"/>
                <a:cs typeface="Calibri"/>
              </a:rPr>
              <a:t>новые технологии производства, хранения и использования </a:t>
            </a:r>
            <a:r>
              <a:rPr lang="ru-RU" sz="1400" dirty="0" smtClean="0">
                <a:latin typeface="+mn-lt"/>
                <a:ea typeface="Calibri"/>
                <a:cs typeface="Calibri"/>
              </a:rPr>
              <a:t>водорода.</a:t>
            </a:r>
            <a:endParaRPr lang="en-US" sz="1400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434340" y="1196340"/>
            <a:ext cx="7053695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kern="0" dirty="0" smtClean="0">
                <a:latin typeface="+mn-lt"/>
              </a:rPr>
              <a:t>Переработка углеводородов</a:t>
            </a:r>
            <a:endParaRPr lang="ru-RU" sz="1400" kern="0" dirty="0" smtClean="0">
              <a:latin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7753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09507" y="2036112"/>
            <a:ext cx="3384692" cy="3093801"/>
            <a:chOff x="726627" y="3838629"/>
            <a:chExt cx="3384692" cy="3093801"/>
          </a:xfrm>
        </p:grpSpPr>
        <p:pic>
          <p:nvPicPr>
            <p:cNvPr id="29" name="Picture 6" descr="h_logo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04620" y="5222237"/>
              <a:ext cx="781303" cy="621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7" descr="OAO Gazprom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5788" y="5923447"/>
              <a:ext cx="742740" cy="405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29" descr="Газпром Нефть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368579" y="3838629"/>
              <a:ext cx="742740" cy="493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Picture 14" descr="NOVATEK"/>
            <p:cNvPicPr/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372" b="62500"/>
            <a:stretch/>
          </p:blipFill>
          <p:spPr bwMode="auto">
            <a:xfrm>
              <a:off x="2693422" y="6673985"/>
              <a:ext cx="1186417" cy="25844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0" name="Content Placeholder 2"/>
            <p:cNvSpPr txBox="1">
              <a:spLocks/>
            </p:cNvSpPr>
            <p:nvPr/>
          </p:nvSpPr>
          <p:spPr bwMode="auto">
            <a:xfrm>
              <a:off x="726627" y="3995618"/>
              <a:ext cx="2668645" cy="25242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800" b="1" dirty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Газпром нефть</a:t>
              </a:r>
              <a:endParaRPr lang="en-US" sz="18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800" b="1" dirty="0" err="1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Салым</a:t>
              </a:r>
              <a:r>
                <a:rPr lang="ru-RU" sz="1800" b="1" dirty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 Петролеум</a:t>
              </a: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Роснефть</a:t>
              </a:r>
              <a:endParaRPr lang="en-US" sz="18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Газпром</a:t>
              </a:r>
              <a:endParaRPr lang="en-US" sz="18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 lvl="1"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r>
                <a:rPr lang="ru-RU" sz="1800" b="1" dirty="0" err="1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Новатэк</a:t>
              </a:r>
              <a:endParaRPr lang="en-US" sz="18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  <a:p>
              <a:pPr>
                <a:lnSpc>
                  <a:spcPct val="100000"/>
                </a:lnSpc>
                <a:spcBef>
                  <a:spcPts val="0"/>
                </a:spcBef>
                <a:spcAft>
                  <a:spcPts val="2400"/>
                </a:spcAft>
              </a:pPr>
              <a:endParaRPr lang="en-US" sz="2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</p:grpSp>
      <p:pic>
        <p:nvPicPr>
          <p:cNvPr id="17" name="Picture 3" descr="C:\Users\Ivan Bogdanov\Pictures\Oil Rig in Sunset_419984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792" y="101191"/>
            <a:ext cx="1213854" cy="8967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углеводородам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Компании-партнеры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23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1026" name="Picture 2" descr="E:\04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347" y="2849141"/>
            <a:ext cx="1550964" cy="469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4530885" y="2329374"/>
            <a:ext cx="3592224" cy="2788956"/>
            <a:chOff x="4530885" y="2217864"/>
            <a:chExt cx="3592224" cy="2788956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4530885" y="2217864"/>
              <a:ext cx="2996502" cy="2788956"/>
              <a:chOff x="4729005" y="4020381"/>
              <a:chExt cx="2996502" cy="2788956"/>
            </a:xfrm>
          </p:grpSpPr>
          <p:pic>
            <p:nvPicPr>
              <p:cNvPr id="54" name="Picture 13" descr="ТНК-ВР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6940374" y="4540148"/>
                <a:ext cx="639252" cy="483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" name="Picture 14" descr="logo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6935467" y="5110727"/>
                <a:ext cx="790040" cy="4819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Picture 16" descr="main_logo_eng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 t="-10222" r="77216"/>
              <a:stretch>
                <a:fillRect/>
              </a:stretch>
            </p:blipFill>
            <p:spPr bwMode="auto">
              <a:xfrm>
                <a:off x="6393936" y="6232202"/>
                <a:ext cx="806460" cy="577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8" descr="LUKOIL oil company">
                <a:hlinkClick r:id="rId13"/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6699247" y="4058481"/>
                <a:ext cx="1002299" cy="289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" name="Content Placeholder 2"/>
              <p:cNvSpPr txBox="1">
                <a:spLocks/>
              </p:cNvSpPr>
              <p:nvPr/>
            </p:nvSpPr>
            <p:spPr bwMode="auto">
              <a:xfrm>
                <a:off x="4729005" y="4020381"/>
                <a:ext cx="2530996" cy="25242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  <a:ext uri="{FAA26D3D-D897-4be2-8F04-BA451C77F1D7}">
                  <ma14:placeholderFlag xmlns:ma14="http://schemas.microsoft.com/office/mac/drawingml/2011/main" val="1"/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1" fontAlgn="base" hangingPunct="1">
                  <a:lnSpc>
                    <a:spcPts val="2700"/>
                  </a:lnSpc>
                  <a:spcBef>
                    <a:spcPct val="0"/>
                  </a:spcBef>
                  <a:spcAft>
                    <a:spcPts val="140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  <a:cs typeface="ＭＳ Ｐゴシック" charset="0"/>
                  </a:defRPr>
                </a:lvl1pPr>
                <a:lvl2pPr marL="800100" indent="-342900" algn="l" rtl="0" eaLnBrk="1" fontAlgn="base" hangingPunct="1">
                  <a:lnSpc>
                    <a:spcPts val="2800"/>
                  </a:lnSpc>
                  <a:spcBef>
                    <a:spcPct val="0"/>
                  </a:spcBef>
                  <a:spcAft>
                    <a:spcPts val="140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</a:defRPr>
                </a:lvl2pPr>
                <a:lvl3pPr marL="12573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</a:defRPr>
                </a:lvl3pPr>
                <a:lvl4pPr marL="17145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</a:defRPr>
                </a:lvl4pPr>
                <a:lvl5pPr marL="2171700" indent="-3429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lr>
                    <a:srgbClr val="9FAD28"/>
                  </a:buClr>
                  <a:buFont typeface="Lucida Grande" charset="0"/>
                  <a:buChar char="➜"/>
                  <a:defRPr sz="2300">
                    <a:solidFill>
                      <a:schemeClr val="tx1"/>
                    </a:solidFill>
                    <a:latin typeface="+mj-lt"/>
                    <a:ea typeface="MS PGothic" pitchFamily="34" charset="-128"/>
                  </a:defRPr>
                </a:lvl5pPr>
                <a:lvl6pPr marL="25146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eaLnBrk="1" fontAlgn="base" hangingPunct="1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r>
                  <a:rPr lang="ru-RU" sz="1800" b="1" dirty="0" smtClean="0">
                    <a:latin typeface="Times New Roman" pitchFamily="18" charset="0"/>
                    <a:ea typeface="ＭＳ Ｐゴシック" pitchFamily="34" charset="-128"/>
                    <a:cs typeface="Times New Roman" pitchFamily="18" charset="0"/>
                  </a:rPr>
                  <a:t>Лукойл</a:t>
                </a:r>
                <a:endParaRPr lang="en-US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r>
                  <a:rPr lang="ru-RU" sz="1800" b="1" dirty="0" smtClean="0">
                    <a:latin typeface="Times New Roman" pitchFamily="18" charset="0"/>
                    <a:ea typeface="ＭＳ Ｐゴシック" pitchFamily="34" charset="-128"/>
                    <a:cs typeface="Times New Roman" pitchFamily="18" charset="0"/>
                  </a:rPr>
                  <a:t>ТНК-ВР</a:t>
                </a:r>
                <a:endParaRPr lang="en-US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r>
                  <a:rPr lang="ru-RU" sz="1800" b="1" dirty="0" smtClean="0">
                    <a:latin typeface="Times New Roman" pitchFamily="18" charset="0"/>
                    <a:ea typeface="ＭＳ Ｐゴシック" pitchFamily="34" charset="-128"/>
                    <a:cs typeface="Times New Roman" pitchFamily="18" charset="0"/>
                  </a:rPr>
                  <a:t>Татнефть</a:t>
                </a:r>
                <a:endParaRPr lang="en-US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r>
                  <a:rPr lang="ru-RU" sz="1800" b="1" dirty="0" err="1" smtClean="0">
                    <a:latin typeface="Times New Roman" pitchFamily="18" charset="0"/>
                    <a:ea typeface="ＭＳ Ｐゴシック" pitchFamily="34" charset="-128"/>
                    <a:cs typeface="Times New Roman" pitchFamily="18" charset="0"/>
                  </a:rPr>
                  <a:t>Зарубежнефть</a:t>
                </a:r>
                <a:endParaRPr lang="ru-RU" sz="18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r>
                  <a:rPr lang="ru-RU" sz="1800" b="1" dirty="0" smtClean="0">
                    <a:latin typeface="Times New Roman" pitchFamily="18" charset="0"/>
                    <a:ea typeface="ＭＳ Ｐゴシック" pitchFamily="34" charset="-128"/>
                    <a:cs typeface="Times New Roman" pitchFamily="18" charset="0"/>
                  </a:rPr>
                  <a:t>СНГ</a:t>
                </a:r>
                <a:endParaRPr lang="en-US" sz="1800" b="1" dirty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2400"/>
                  </a:spcAft>
                </a:pPr>
                <a:endParaRPr lang="en-US" sz="2400" b="1" dirty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endParaRPr>
              </a:p>
            </p:txBody>
          </p:sp>
        </p:grpSp>
        <p:pic>
          <p:nvPicPr>
            <p:cNvPr id="1027" name="Picture 3" descr="E:\9414320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9135" y="3810541"/>
              <a:ext cx="1153974" cy="7154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1863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42452" y="1225502"/>
            <a:ext cx="8351028" cy="5079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0"/>
              </a:spcAft>
              <a:buNone/>
            </a:pPr>
            <a:endParaRPr lang="en-US" sz="24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ru-RU" sz="2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ортал для получения компетенций из-за рубежа, их развития и распространения, для  обеспечения и повышения эффективности доступа в международные исследовательские и образовательные сети.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ru-RU" sz="2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Модель, </a:t>
            </a:r>
            <a:r>
              <a:rPr lang="ru-RU" sz="2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экспериментальная площадка </a:t>
            </a:r>
            <a:r>
              <a:rPr lang="ru-RU" sz="2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и « </a:t>
            </a:r>
            <a:r>
              <a:rPr lang="en-US" sz="2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show room</a:t>
            </a:r>
            <a:r>
              <a:rPr lang="ru-RU" sz="2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» для лучших международных практик и новых подходов. Коммуникационные центр новых практик.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ru-RU" sz="24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Инструмент сокращения оттока </a:t>
            </a:r>
            <a:r>
              <a:rPr lang="ru-RU" sz="2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талантов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ru-RU" sz="2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Источник инициатив, компетенций и кадров для проекта «</a:t>
            </a:r>
            <a:r>
              <a:rPr lang="ru-RU" sz="2400" dirty="0" err="1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Сколково</a:t>
            </a:r>
            <a:r>
              <a:rPr lang="ru-RU" sz="24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» в целом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ru-RU" sz="2400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sz="2400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en-US" sz="2400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512506" y="164694"/>
            <a:ext cx="8126669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en-US" dirty="0" smtClean="0">
                <a:solidFill>
                  <a:srgbClr val="BAC405"/>
                </a:solidFill>
              </a:rPr>
              <a:t>			   </a:t>
            </a:r>
            <a:r>
              <a:rPr lang="ru-RU" dirty="0" smtClean="0">
                <a:solidFill>
                  <a:srgbClr val="BAC405"/>
                </a:solidFill>
              </a:rPr>
              <a:t>Основания  </a:t>
            </a:r>
            <a:r>
              <a:rPr lang="en-US" dirty="0" smtClean="0">
                <a:solidFill>
                  <a:srgbClr val="BAC405"/>
                </a:solidFill>
              </a:rPr>
              <a:t> </a:t>
            </a:r>
            <a:endParaRPr lang="en-US" dirty="0">
              <a:solidFill>
                <a:srgbClr val="BAC405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68567" y="126594"/>
            <a:ext cx="2637063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endParaRPr lang="en-US" kern="0" dirty="0">
              <a:solidFill>
                <a:srgbClr val="BAC405"/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en-US" dirty="0" smtClean="0"/>
              <a:t>May, 2013  |   Pa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717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3257868" y="2667000"/>
            <a:ext cx="5703252" cy="201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ЦЕНТР</a:t>
            </a:r>
            <a:endParaRPr lang="ru-RU" dirty="0">
              <a:solidFill>
                <a:srgbClr val="BAC405"/>
              </a:solidFill>
            </a:endParaRPr>
          </a:p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В ОБЛАСТИ ПЕРСПЕКТИВНЫХ</a:t>
            </a:r>
          </a:p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МАТЕРИАЛОВ И КОНСТРУКЦИЙ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10" name="Picture 6" descr="http://www.rosatom.ru/en/resources/eadf20804a014f0dadf1af291df200c6/1/kompozit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940" y="3034253"/>
            <a:ext cx="1702896" cy="12771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670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" y="1188720"/>
            <a:ext cx="8580120" cy="52197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400" b="1" dirty="0" smtClean="0">
                <a:latin typeface="+mn-lt"/>
              </a:rPr>
              <a:t>Цели и задачи центра: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ru-RU" sz="500" b="1" dirty="0">
              <a:latin typeface="+mn-lt"/>
            </a:endParaRP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600" dirty="0" smtClean="0">
                <a:latin typeface="+mn-lt"/>
              </a:rPr>
              <a:t>Формирование </a:t>
            </a:r>
            <a:r>
              <a:rPr lang="ru-RU" sz="1600" dirty="0">
                <a:latin typeface="+mn-lt"/>
              </a:rPr>
              <a:t>в РФ новых компетенций в области проектирования, сертификации и мониторинга перспективных </a:t>
            </a:r>
            <a:r>
              <a:rPr lang="ru-RU" sz="1600" dirty="0" err="1">
                <a:latin typeface="+mn-lt"/>
              </a:rPr>
              <a:t>высокоотвественных</a:t>
            </a:r>
            <a:r>
              <a:rPr lang="ru-RU" sz="1600" dirty="0">
                <a:latin typeface="+mn-lt"/>
              </a:rPr>
              <a:t> конструкций из многокомпонентных, в </a:t>
            </a:r>
            <a:r>
              <a:rPr lang="ru-RU" sz="1600" dirty="0" err="1">
                <a:latin typeface="+mn-lt"/>
              </a:rPr>
              <a:t>т.ч</a:t>
            </a:r>
            <a:r>
              <a:rPr lang="ru-RU" sz="1600" dirty="0">
                <a:latin typeface="+mn-lt"/>
              </a:rPr>
              <a:t>. композиционных, </a:t>
            </a:r>
            <a:r>
              <a:rPr lang="ru-RU" sz="1600" dirty="0" smtClean="0">
                <a:latin typeface="+mn-lt"/>
              </a:rPr>
              <a:t>материалов.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endParaRPr lang="ru-RU" sz="500" dirty="0">
              <a:latin typeface="+mn-lt"/>
            </a:endParaRP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600" dirty="0" smtClean="0">
                <a:latin typeface="+mn-lt"/>
              </a:rPr>
              <a:t>Решение </a:t>
            </a:r>
            <a:r>
              <a:rPr lang="ru-RU" sz="1600" dirty="0">
                <a:latin typeface="+mn-lt"/>
              </a:rPr>
              <a:t>научно-технических и прикладных задач, связанных с основными вызовами, стоящими перед российской </a:t>
            </a:r>
            <a:r>
              <a:rPr lang="ru-RU" sz="1600" dirty="0" smtClean="0">
                <a:latin typeface="+mn-lt"/>
              </a:rPr>
              <a:t>промышленностью.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endParaRPr lang="ru-RU" sz="500" dirty="0">
              <a:latin typeface="+mn-lt"/>
            </a:endParaRP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600" dirty="0" smtClean="0">
                <a:latin typeface="+mn-lt"/>
              </a:rPr>
              <a:t>Создание </a:t>
            </a:r>
            <a:r>
              <a:rPr lang="ru-RU" sz="1600" dirty="0">
                <a:latin typeface="+mn-lt"/>
              </a:rPr>
              <a:t>«центра компетенции» и выход на передовые рубежи по основным научным критериям, в </a:t>
            </a:r>
            <a:r>
              <a:rPr lang="ru-RU" sz="1600" dirty="0" err="1">
                <a:latin typeface="+mn-lt"/>
              </a:rPr>
              <a:t>т.ч</a:t>
            </a:r>
            <a:r>
              <a:rPr lang="ru-RU" sz="1600" dirty="0">
                <a:latin typeface="+mn-lt"/>
              </a:rPr>
              <a:t>. по критерию цитируемости печатных работ </a:t>
            </a:r>
          </a:p>
          <a:p>
            <a:pPr lvl="1">
              <a:lnSpc>
                <a:spcPct val="120000"/>
              </a:lnSpc>
              <a:spcAft>
                <a:spcPts val="0"/>
              </a:spcAft>
            </a:pPr>
            <a:endParaRPr lang="ru-RU" dirty="0" smtClean="0">
              <a:latin typeface="+mn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Концепция центра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материалам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pic>
        <p:nvPicPr>
          <p:cNvPr id="9" name="Picture 6" descr="http://www.rosatom.ru/en/resources/eadf20804a014f0dadf1af291df200c6/1/kompozit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453" y="124031"/>
            <a:ext cx="1169583" cy="877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64820" y="3710940"/>
            <a:ext cx="858012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ru-RU" sz="2400" b="1" kern="0" dirty="0" smtClean="0">
                <a:latin typeface="+mn-lt"/>
              </a:rPr>
              <a:t>Предлагаемый подход: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ru-RU" sz="500" b="1" kern="0" dirty="0" smtClean="0">
              <a:latin typeface="+mn-lt"/>
            </a:endParaRP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600" dirty="0" smtClean="0">
                <a:latin typeface="+mn-lt"/>
              </a:rPr>
              <a:t>Реализация </a:t>
            </a:r>
            <a:r>
              <a:rPr lang="ru-RU" sz="1600" dirty="0">
                <a:latin typeface="+mn-lt"/>
              </a:rPr>
              <a:t>новой </a:t>
            </a:r>
            <a:r>
              <a:rPr lang="ru-RU" sz="1600" dirty="0" err="1">
                <a:latin typeface="+mn-lt"/>
              </a:rPr>
              <a:t>мультидисциплинарной</a:t>
            </a:r>
            <a:r>
              <a:rPr lang="ru-RU" sz="1600" dirty="0">
                <a:latin typeface="+mn-lt"/>
              </a:rPr>
              <a:t> методологии проектирования, сертификации и эксплуатации особо ответственных, силовых, высоконагруженных конструкций за счёт построения «сквозной» модели жизненного цикла конструкции: от изучения процессов, происходящих в материале на микроуровне и особенностей технологических процессов производства до перспективных методов неразрушающего контроля в эксплуатации с привлечением продвинутых расчётных моделей, вероятностного многофакторного анализа и «виртуальных испытательных лабораторий». </a:t>
            </a:r>
            <a:endParaRPr lang="ru-RU" sz="1600" kern="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4252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" y="1188720"/>
            <a:ext cx="8580120" cy="52197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500" dirty="0" smtClean="0">
                <a:latin typeface="+mn-lt"/>
              </a:rPr>
              <a:t>Разработка </a:t>
            </a:r>
            <a:r>
              <a:rPr lang="ru-RU" sz="1500" dirty="0">
                <a:latin typeface="+mn-lt"/>
              </a:rPr>
              <a:t>и создание материалов (в </a:t>
            </a:r>
            <a:r>
              <a:rPr lang="ru-RU" sz="1500" dirty="0" err="1">
                <a:latin typeface="+mn-lt"/>
              </a:rPr>
              <a:t>т.ч</a:t>
            </a:r>
            <a:r>
              <a:rPr lang="ru-RU" sz="1500" dirty="0">
                <a:latin typeface="+mn-lt"/>
              </a:rPr>
              <a:t>. композиционных), покрытий и конструкций с возможностью адаптации к внешним воздействиям (силовым, температурным, радиационным, частотным и пр</a:t>
            </a:r>
            <a:r>
              <a:rPr lang="ru-RU" sz="1500" dirty="0" smtClean="0">
                <a:latin typeface="+mn-lt"/>
              </a:rPr>
              <a:t>.).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ru-RU" sz="500" dirty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500" dirty="0" smtClean="0">
                <a:latin typeface="+mn-lt"/>
              </a:rPr>
              <a:t>Разработка </a:t>
            </a:r>
            <a:r>
              <a:rPr lang="ru-RU" sz="1500" dirty="0">
                <a:latin typeface="+mn-lt"/>
              </a:rPr>
              <a:t>технологий неразъемных соединений, в том числе сварки современных металлических сплавов и композиций, включая слоистые </a:t>
            </a:r>
            <a:r>
              <a:rPr lang="ru-RU" sz="1500" dirty="0" smtClean="0">
                <a:latin typeface="+mn-lt"/>
              </a:rPr>
              <a:t>материалы</a:t>
            </a:r>
            <a:r>
              <a:rPr lang="ru-RU" sz="1500" dirty="0">
                <a:latin typeface="+mn-lt"/>
              </a:rPr>
              <a:t>.</a:t>
            </a:r>
            <a:endParaRPr lang="ru-RU" sz="1500" dirty="0" smtClean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ru-RU" sz="500" dirty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500" dirty="0" smtClean="0">
                <a:latin typeface="+mn-lt"/>
              </a:rPr>
              <a:t>Разработка </a:t>
            </a:r>
            <a:r>
              <a:rPr lang="ru-RU" sz="1500" dirty="0">
                <a:latin typeface="+mn-lt"/>
              </a:rPr>
              <a:t>комплексных методов сбора данных по технологической и эксплуатационной повреждаемости конструкций с целью формирования на их основе интегрированных баз данных, определение остаточного ресурса конструкций, в том числе для материалов с плакированными слоями и защитными </a:t>
            </a:r>
            <a:r>
              <a:rPr lang="ru-RU" sz="1500" dirty="0" smtClean="0">
                <a:latin typeface="+mn-lt"/>
              </a:rPr>
              <a:t>покрытиями</a:t>
            </a:r>
            <a:r>
              <a:rPr lang="ru-RU" sz="1500" dirty="0">
                <a:latin typeface="+mn-lt"/>
              </a:rPr>
              <a:t>.</a:t>
            </a:r>
            <a:endParaRPr lang="ru-RU" sz="1500" dirty="0" smtClean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ru-RU" sz="500" dirty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500" dirty="0" smtClean="0">
                <a:latin typeface="+mn-lt"/>
              </a:rPr>
              <a:t>Обеспечения </a:t>
            </a:r>
            <a:r>
              <a:rPr lang="ru-RU" sz="1500" dirty="0">
                <a:latin typeface="+mn-lt"/>
              </a:rPr>
              <a:t>безопасности, эффективности и эксплуатационной технологичности конструкций из композиционных материалов на основе конструктивно-технологических </a:t>
            </a:r>
            <a:r>
              <a:rPr lang="ru-RU" sz="1500" dirty="0" smtClean="0">
                <a:latin typeface="+mn-lt"/>
              </a:rPr>
              <a:t>способов.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ru-RU" sz="500" dirty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500" dirty="0" smtClean="0">
                <a:latin typeface="+mn-lt"/>
              </a:rPr>
              <a:t>Разработка </a:t>
            </a:r>
            <a:r>
              <a:rPr lang="ru-RU" sz="1500" dirty="0">
                <a:latin typeface="+mn-lt"/>
              </a:rPr>
              <a:t>методологии расчетного определения уровня безопасности конструкций, учитывающей многофакторные сочетания вероятных повреждений на основе анализа (в реальном времени) комплексной базы данных, по результатам мониторинга конструкции в условиях производства и эксплуатации и обеспечивающей возможность прогноза прочности и </a:t>
            </a:r>
            <a:r>
              <a:rPr lang="ru-RU" sz="1500" dirty="0" smtClean="0">
                <a:latin typeface="+mn-lt"/>
              </a:rPr>
              <a:t>ресурса.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ru-RU" sz="500" dirty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500" dirty="0" smtClean="0">
                <a:latin typeface="+mn-lt"/>
              </a:rPr>
              <a:t>Разработка </a:t>
            </a:r>
            <a:r>
              <a:rPr lang="ru-RU" sz="1500" dirty="0">
                <a:latin typeface="+mn-lt"/>
              </a:rPr>
              <a:t>на основе физико-механических и химических моделей инструментария для создания электронной (цифровой) модели конструкции и оборудования и нового поколения систем автоматизированного проектирования с применением CALS </a:t>
            </a:r>
            <a:r>
              <a:rPr lang="ru-RU" sz="1500" dirty="0" smtClean="0">
                <a:latin typeface="+mn-lt"/>
              </a:rPr>
              <a:t>технологий</a:t>
            </a:r>
            <a:r>
              <a:rPr lang="ru-RU" sz="1500" dirty="0">
                <a:latin typeface="+mn-lt"/>
              </a:rPr>
              <a:t>.</a:t>
            </a:r>
            <a:endParaRPr lang="ru-RU" sz="1500" dirty="0" smtClean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endParaRPr lang="ru-RU" sz="500" dirty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500" dirty="0" smtClean="0">
                <a:latin typeface="+mn-lt"/>
              </a:rPr>
              <a:t>Разработка </a:t>
            </a:r>
            <a:r>
              <a:rPr lang="ru-RU" sz="1500" dirty="0">
                <a:latin typeface="+mn-lt"/>
              </a:rPr>
              <a:t>математических моделей, численных методов и оборудования для мониторинга состояния конструкций и оценки безопасности их </a:t>
            </a:r>
            <a:r>
              <a:rPr lang="ru-RU" sz="1500" dirty="0" smtClean="0">
                <a:latin typeface="+mn-lt"/>
              </a:rPr>
              <a:t>эксплуатации.</a:t>
            </a:r>
            <a:endParaRPr lang="ru-RU" sz="1500" dirty="0">
              <a:latin typeface="+mn-lt"/>
            </a:endParaRPr>
          </a:p>
          <a:p>
            <a:pPr lvl="1">
              <a:lnSpc>
                <a:spcPct val="100000"/>
              </a:lnSpc>
              <a:spcAft>
                <a:spcPts val="0"/>
              </a:spcAft>
            </a:pPr>
            <a:endParaRPr lang="ru-RU" sz="1500" dirty="0" smtClean="0">
              <a:latin typeface="+mn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Основные направления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материалам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pic>
        <p:nvPicPr>
          <p:cNvPr id="9" name="Picture 6" descr="http://www.rosatom.ru/en/resources/eadf20804a014f0dadf1af291df200c6/1/kompozit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453" y="124031"/>
            <a:ext cx="1169583" cy="877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73167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/>
          <p:cNvSpPr>
            <a:spLocks noGrp="1"/>
          </p:cNvSpPr>
          <p:nvPr>
            <p:ph idx="1"/>
          </p:nvPr>
        </p:nvSpPr>
        <p:spPr>
          <a:xfrm>
            <a:off x="1327686" y="1748350"/>
            <a:ext cx="3603564" cy="4525963"/>
          </a:xfrm>
        </p:spPr>
        <p:txBody>
          <a:bodyPr/>
          <a:lstStyle/>
          <a:p>
            <a:pPr marL="0" indent="0" eaLnBrk="1" hangingPunct="1">
              <a:lnSpc>
                <a:spcPct val="100000"/>
              </a:lnSpc>
              <a:spcAft>
                <a:spcPts val="0"/>
              </a:spcAft>
              <a:buNone/>
            </a:pPr>
            <a:endParaRPr lang="en-US" sz="14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Массачусетский технологический институт</a:t>
            </a: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endParaRPr lang="ru-RU" sz="14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Исследовательский институт университета </a:t>
            </a:r>
            <a:r>
              <a:rPr lang="ru-RU" sz="1400" b="1" dirty="0" err="1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Дэйтона</a:t>
            </a:r>
            <a:endParaRPr lang="ru-RU" sz="14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endParaRPr lang="ru-RU" sz="14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Университет Южной Каролины</a:t>
            </a: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endParaRPr lang="ru-RU" sz="14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r>
              <a:rPr lang="ru-RU" sz="1400" b="1" dirty="0" err="1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Лёвенский</a:t>
            </a:r>
            <a:r>
              <a:rPr lang="ru-RU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католический университет</a:t>
            </a: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endParaRPr lang="ru-RU" sz="14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r>
              <a:rPr lang="ru-RU" sz="1400" b="1" dirty="0" err="1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Делфтский</a:t>
            </a:r>
            <a:r>
              <a:rPr lang="ru-RU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технический университет</a:t>
            </a: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endParaRPr lang="ru-RU" sz="14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Технологический университет Берлина</a:t>
            </a:r>
          </a:p>
          <a:p>
            <a:pPr eaLnBrk="1" hangingPunct="1">
              <a:lnSpc>
                <a:spcPct val="100000"/>
              </a:lnSpc>
              <a:spcAft>
                <a:spcPts val="0"/>
              </a:spcAft>
            </a:pPr>
            <a:endParaRPr lang="ru-RU" sz="1400" b="1" dirty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 eaLnBrk="1" hangingPunct="1">
              <a:lnSpc>
                <a:spcPct val="100000"/>
              </a:lnSpc>
              <a:spcAft>
                <a:spcPts val="0"/>
              </a:spcAft>
              <a:buNone/>
            </a:pPr>
            <a:endParaRPr lang="en-US" sz="14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484" y="4286709"/>
            <a:ext cx="1103597" cy="308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5259" y="2569004"/>
            <a:ext cx="877157" cy="56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4812" y="4778600"/>
            <a:ext cx="674837" cy="47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3" descr="C:\Users\Andrew\Documents\ЦАГИ\осколково\лёвен\KULeuven-logo-20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39" y="3737755"/>
            <a:ext cx="895342" cy="38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www.midlandsbiz.com/public/files/img/USC-logo-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50" y="3153779"/>
            <a:ext cx="615260" cy="533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5888989" y="1968040"/>
            <a:ext cx="30645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/>
                <a:cs typeface="Times New Roman"/>
              </a:rPr>
              <a:t>Центральный аэрогидродинамический институт</a:t>
            </a:r>
          </a:p>
          <a:p>
            <a:endParaRPr lang="ru-RU" sz="1400" b="1" dirty="0">
              <a:latin typeface="Times New Roman"/>
              <a:cs typeface="Times New Roman"/>
            </a:endParaRPr>
          </a:p>
          <a:p>
            <a:r>
              <a:rPr lang="ru-RU" sz="1400" b="1" dirty="0" smtClean="0">
                <a:latin typeface="Times New Roman"/>
                <a:cs typeface="Times New Roman"/>
              </a:rPr>
              <a:t>Московский государственный институт сплавов и стали</a:t>
            </a:r>
          </a:p>
          <a:p>
            <a:endParaRPr lang="ru-RU" sz="1400" b="1" dirty="0" smtClean="0">
              <a:latin typeface="Times New Roman"/>
              <a:cs typeface="Times New Roman"/>
            </a:endParaRPr>
          </a:p>
          <a:p>
            <a:r>
              <a:rPr lang="ru-RU" sz="1400" b="1" dirty="0" smtClean="0">
                <a:latin typeface="Times New Roman"/>
                <a:cs typeface="Times New Roman"/>
              </a:rPr>
              <a:t>Московский государственный университет</a:t>
            </a:r>
          </a:p>
          <a:p>
            <a:endParaRPr lang="ru-RU" sz="1400" b="1" dirty="0">
              <a:latin typeface="Times New Roman"/>
              <a:cs typeface="Times New Roman"/>
            </a:endParaRPr>
          </a:p>
          <a:p>
            <a:r>
              <a:rPr lang="ru-RU" sz="1400" b="1" dirty="0" smtClean="0">
                <a:latin typeface="Times New Roman"/>
                <a:cs typeface="Times New Roman"/>
              </a:rPr>
              <a:t>Пермский государственный университет</a:t>
            </a:r>
          </a:p>
          <a:p>
            <a:endParaRPr lang="ru-RU" sz="1400" b="1" dirty="0" smtClean="0">
              <a:latin typeface="Times New Roman"/>
              <a:cs typeface="Times New Roman"/>
            </a:endParaRPr>
          </a:p>
          <a:p>
            <a:r>
              <a:rPr lang="ru-RU" sz="1400" b="1" dirty="0" smtClean="0">
                <a:latin typeface="Times New Roman"/>
                <a:cs typeface="Times New Roman"/>
              </a:rPr>
              <a:t>Сибирское отделение РАН</a:t>
            </a:r>
          </a:p>
          <a:p>
            <a:endParaRPr lang="ru-RU" sz="1400" b="1" dirty="0">
              <a:latin typeface="Times New Roman"/>
              <a:cs typeface="Times New Roman"/>
            </a:endParaRPr>
          </a:p>
          <a:p>
            <a:r>
              <a:rPr lang="ru-RU" sz="1400" b="1" dirty="0" smtClean="0">
                <a:latin typeface="Times New Roman"/>
                <a:cs typeface="Times New Roman"/>
              </a:rPr>
              <a:t>Уральское отделение РАН</a:t>
            </a:r>
          </a:p>
          <a:p>
            <a:endParaRPr lang="ru-RU" sz="1400" b="1" dirty="0">
              <a:latin typeface="Times New Roman"/>
              <a:cs typeface="Times New Roman"/>
            </a:endParaRPr>
          </a:p>
        </p:txBody>
      </p:sp>
      <p:pic>
        <p:nvPicPr>
          <p:cNvPr id="60" name="Изображение 4" descr="logo-misis-ru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220" y="2616935"/>
            <a:ext cx="774700" cy="459080"/>
          </a:xfrm>
          <a:prstGeom prst="rect">
            <a:avLst/>
          </a:prstGeom>
        </p:spPr>
      </p:pic>
      <p:pic>
        <p:nvPicPr>
          <p:cNvPr id="61" name="Изображение 5" descr="GerbMSU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049" y="3210836"/>
            <a:ext cx="495301" cy="542160"/>
          </a:xfrm>
          <a:prstGeom prst="rect">
            <a:avLst/>
          </a:prstGeom>
        </p:spPr>
      </p:pic>
      <p:pic>
        <p:nvPicPr>
          <p:cNvPr id="62" name="Изображение 6" descr="GerbPermStateUniversity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949" y="3868060"/>
            <a:ext cx="552450" cy="592041"/>
          </a:xfrm>
          <a:prstGeom prst="rect">
            <a:avLst/>
          </a:prstGeom>
        </p:spPr>
      </p:pic>
      <p:pic>
        <p:nvPicPr>
          <p:cNvPr id="63" name="Изображение 7" descr="63119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676" y="4498201"/>
            <a:ext cx="437476" cy="437476"/>
          </a:xfrm>
          <a:prstGeom prst="rect">
            <a:avLst/>
          </a:prstGeom>
        </p:spPr>
      </p:pic>
      <p:pic>
        <p:nvPicPr>
          <p:cNvPr id="64" name="Изображение 8" descr="ran.gi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670" y="5023504"/>
            <a:ext cx="997110" cy="234296"/>
          </a:xfrm>
          <a:prstGeom prst="rect">
            <a:avLst/>
          </a:prstGeom>
        </p:spPr>
      </p:pic>
      <p:pic>
        <p:nvPicPr>
          <p:cNvPr id="65" name="Изображение 12" descr="20090517000221!Tsagi_logo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620" y="2096699"/>
            <a:ext cx="1014570" cy="236598"/>
          </a:xfrm>
          <a:prstGeom prst="rect">
            <a:avLst/>
          </a:prstGeom>
        </p:spPr>
      </p:pic>
      <p:pic>
        <p:nvPicPr>
          <p:cNvPr id="66" name="Picture 2" descr="http://people.csail.mit.edu/alexch/imgs/MIT.g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01" y="1982248"/>
            <a:ext cx="672369" cy="39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69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материалам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70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Университеты-партнеры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pic>
        <p:nvPicPr>
          <p:cNvPr id="71" name="Picture 6" descr="http://www.rosatom.ru/en/resources/eadf20804a014f0dadf1af291df200c6/1/kompozit_orig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453" y="124031"/>
            <a:ext cx="1169583" cy="877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815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713209" y="1812126"/>
            <a:ext cx="5200049" cy="405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Clr>
                <a:srgbClr val="C3CF27"/>
              </a:buClr>
              <a:buFont typeface="Lucida Grande"/>
              <a:buChar char="➜"/>
            </a:pPr>
            <a:r>
              <a:rPr lang="ru-RU" sz="1800" b="1" dirty="0" smtClean="0">
                <a:latin typeface="+mn-lt"/>
              </a:rPr>
              <a:t>ОАО «Вертолеты России»</a:t>
            </a:r>
          </a:p>
          <a:p>
            <a:pPr>
              <a:lnSpc>
                <a:spcPct val="110000"/>
              </a:lnSpc>
              <a:buClr>
                <a:srgbClr val="C3CF27"/>
              </a:buClr>
            </a:pPr>
            <a:endParaRPr lang="ru-RU" sz="1800" b="1" dirty="0" smtClean="0">
              <a:latin typeface="+mn-lt"/>
            </a:endParaRPr>
          </a:p>
          <a:p>
            <a:pPr marL="285750" indent="-285750">
              <a:lnSpc>
                <a:spcPct val="110000"/>
              </a:lnSpc>
              <a:buClr>
                <a:srgbClr val="C3CF27"/>
              </a:buClr>
              <a:buFont typeface="Lucida Grande"/>
              <a:buChar char="➜"/>
            </a:pPr>
            <a:r>
              <a:rPr lang="ru-RU" sz="1800" b="1" dirty="0" smtClean="0">
                <a:latin typeface="+mn-lt"/>
              </a:rPr>
              <a:t>ГК «</a:t>
            </a:r>
            <a:r>
              <a:rPr lang="ru-RU" sz="1800" b="1" dirty="0" err="1" smtClean="0">
                <a:latin typeface="+mn-lt"/>
              </a:rPr>
              <a:t>Росатом</a:t>
            </a:r>
            <a:r>
              <a:rPr lang="ru-RU" sz="1800" b="1" dirty="0" smtClean="0">
                <a:latin typeface="+mn-lt"/>
              </a:rPr>
              <a:t>»</a:t>
            </a:r>
          </a:p>
          <a:p>
            <a:pPr>
              <a:lnSpc>
                <a:spcPct val="110000"/>
              </a:lnSpc>
              <a:buClr>
                <a:srgbClr val="C3CF27"/>
              </a:buClr>
            </a:pPr>
            <a:endParaRPr lang="ru-RU" sz="1800" b="1" dirty="0" smtClean="0">
              <a:latin typeface="+mn-lt"/>
            </a:endParaRPr>
          </a:p>
          <a:p>
            <a:pPr marL="285750" indent="-285750">
              <a:lnSpc>
                <a:spcPct val="110000"/>
              </a:lnSpc>
              <a:buClr>
                <a:srgbClr val="C3CF27"/>
              </a:buClr>
              <a:buFont typeface="Lucida Grande"/>
              <a:buChar char="➜"/>
            </a:pPr>
            <a:r>
              <a:rPr lang="ru-RU" sz="1800" b="1" dirty="0" smtClean="0">
                <a:latin typeface="+mn-lt"/>
              </a:rPr>
              <a:t>ОПК «</a:t>
            </a:r>
            <a:r>
              <a:rPr lang="ru-RU" sz="1800" b="1" dirty="0" err="1" smtClean="0">
                <a:latin typeface="+mn-lt"/>
              </a:rPr>
              <a:t>Оборонпром</a:t>
            </a:r>
            <a:r>
              <a:rPr lang="ru-RU" sz="1800" b="1" dirty="0" smtClean="0">
                <a:latin typeface="+mn-lt"/>
              </a:rPr>
              <a:t>»</a:t>
            </a:r>
          </a:p>
          <a:p>
            <a:pPr>
              <a:lnSpc>
                <a:spcPct val="110000"/>
              </a:lnSpc>
              <a:buClr>
                <a:srgbClr val="C3CF27"/>
              </a:buClr>
            </a:pPr>
            <a:endParaRPr lang="ru-RU" sz="1800" b="1" dirty="0" smtClean="0">
              <a:latin typeface="+mn-lt"/>
            </a:endParaRPr>
          </a:p>
          <a:p>
            <a:pPr marL="285750" indent="-285750">
              <a:lnSpc>
                <a:spcPct val="110000"/>
              </a:lnSpc>
              <a:buClr>
                <a:srgbClr val="C3CF27"/>
              </a:buClr>
              <a:buFont typeface="Lucida Grande"/>
              <a:buChar char="➜"/>
            </a:pPr>
            <a:r>
              <a:rPr lang="ru-RU" sz="1800" b="1" dirty="0" smtClean="0">
                <a:latin typeface="+mn-lt"/>
              </a:rPr>
              <a:t>УК «Объединенная двигателестроительная корпорация»</a:t>
            </a:r>
          </a:p>
          <a:p>
            <a:pPr>
              <a:lnSpc>
                <a:spcPct val="110000"/>
              </a:lnSpc>
              <a:buClr>
                <a:srgbClr val="C3CF27"/>
              </a:buClr>
            </a:pPr>
            <a:endParaRPr lang="ru-RU" sz="1800" b="1" dirty="0" smtClean="0">
              <a:latin typeface="+mn-lt"/>
            </a:endParaRPr>
          </a:p>
          <a:p>
            <a:pPr marL="285750" indent="-285750">
              <a:lnSpc>
                <a:spcPct val="110000"/>
              </a:lnSpc>
              <a:buClr>
                <a:srgbClr val="C3CF27"/>
              </a:buClr>
              <a:buFont typeface="Lucida Grande"/>
              <a:buChar char="➜"/>
            </a:pPr>
            <a:r>
              <a:rPr lang="ru-RU" sz="1800" b="1" dirty="0" smtClean="0">
                <a:latin typeface="+mn-lt"/>
              </a:rPr>
              <a:t>ОАО «Объединенная авиастроительная корпорация»</a:t>
            </a:r>
          </a:p>
          <a:p>
            <a:pPr marL="285750" indent="-285750">
              <a:lnSpc>
                <a:spcPct val="110000"/>
              </a:lnSpc>
              <a:buClr>
                <a:srgbClr val="C3CF27"/>
              </a:buClr>
              <a:buFont typeface="Lucida Grande"/>
              <a:buChar char="➜"/>
            </a:pPr>
            <a:endParaRPr lang="ru-RU" sz="1800" b="1" dirty="0" smtClean="0">
              <a:latin typeface="+mn-lt"/>
            </a:endParaRPr>
          </a:p>
          <a:p>
            <a:pPr marL="285750" indent="-285750">
              <a:lnSpc>
                <a:spcPct val="110000"/>
              </a:lnSpc>
              <a:buClr>
                <a:srgbClr val="C3CF27"/>
              </a:buClr>
              <a:buFont typeface="Lucida Grande"/>
              <a:buChar char="➜"/>
            </a:pPr>
            <a:r>
              <a:rPr lang="ru-RU" sz="1800" b="1" dirty="0" smtClean="0">
                <a:latin typeface="+mn-lt"/>
              </a:rPr>
              <a:t>РКК «Энергия» им. С. П. Королёва</a:t>
            </a:r>
            <a:endParaRPr lang="ru-RU" sz="1800" b="1" dirty="0">
              <a:latin typeface="+mn-lt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4887" y="4710150"/>
            <a:ext cx="1958497" cy="402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5" descr="http://pr.adcontext.net/files/%D0%AD%D0%BD%D0%B5%D1%80%D0%B3%D0%B8%D1%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6498" y="5275494"/>
            <a:ext cx="2346822" cy="747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Oboronpr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880" y="3002096"/>
            <a:ext cx="1810989" cy="55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belseven.by/images/news/000/000559/207-1_rea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469" y="2192972"/>
            <a:ext cx="1012056" cy="80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caterhamf1.com/umbraco/ImageGen.ashx?image=/media/809001/rh_big_Normal.jpg&amp;width=618&amp;height=412&amp;quality=1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244" y="1580351"/>
            <a:ext cx="1685654" cy="84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OAO 'United engine corporation managing company'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258" y="3491885"/>
            <a:ext cx="3344578" cy="78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39052" y="164694"/>
            <a:ext cx="5282628" cy="83820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endParaRPr lang="en-US" sz="2000" b="1" dirty="0">
              <a:solidFill>
                <a:srgbClr val="BAC405"/>
              </a:solidFill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 bwMode="auto">
          <a:xfrm>
            <a:off x="4680036" y="177306"/>
            <a:ext cx="4015798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400" kern="0" dirty="0" smtClean="0">
                <a:solidFill>
                  <a:srgbClr val="BAC405"/>
                </a:solidFill>
              </a:rPr>
              <a:t>ЦНИО по материалам</a:t>
            </a:r>
            <a:endParaRPr lang="en-US" sz="2400" kern="0" dirty="0">
              <a:solidFill>
                <a:srgbClr val="BAC405"/>
              </a:solidFill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 bwMode="auto">
          <a:xfrm>
            <a:off x="4680035" y="661862"/>
            <a:ext cx="4015798" cy="32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Компании-партнеры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pic>
        <p:nvPicPr>
          <p:cNvPr id="27" name="Picture 6" descr="http://www.rosatom.ru/en/resources/eadf20804a014f0dadf1af291df200c6/1/kompozit_orig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453" y="124031"/>
            <a:ext cx="1169583" cy="877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8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330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539052" y="1303867"/>
            <a:ext cx="8551608" cy="4504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lnSpc>
                <a:spcPct val="85000"/>
              </a:lnSpc>
            </a:pPr>
            <a:endParaRPr lang="ru-RU" dirty="0" smtClean="0">
              <a:solidFill>
                <a:srgbClr val="BAC405"/>
              </a:solidFill>
            </a:endParaRPr>
          </a:p>
          <a:p>
            <a:pPr algn="ctr">
              <a:lnSpc>
                <a:spcPct val="85000"/>
              </a:lnSpc>
            </a:pPr>
            <a:r>
              <a:rPr lang="ru-RU" dirty="0" smtClean="0">
                <a:solidFill>
                  <a:srgbClr val="BAC405"/>
                </a:solidFill>
              </a:rPr>
              <a:t> СПАСИБО ЗА ВНИМАНИЕ</a:t>
            </a:r>
            <a:endParaRPr lang="en-US" dirty="0">
              <a:solidFill>
                <a:srgbClr val="BAC405"/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Апрель</a:t>
            </a:r>
            <a:r>
              <a:rPr lang="en-US" dirty="0" smtClean="0"/>
              <a:t>, 2013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3928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516192" y="2008411"/>
            <a:ext cx="8095657" cy="157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  <a:spcAft>
                <a:spcPts val="600"/>
              </a:spcAft>
            </a:pPr>
            <a:r>
              <a:rPr lang="ru-RU" sz="2800" kern="0" dirty="0" smtClean="0">
                <a:solidFill>
                  <a:srgbClr val="BAC405"/>
                </a:solidFill>
              </a:rPr>
              <a:t>Часть 1. </a:t>
            </a:r>
            <a:r>
              <a:rPr lang="ru-RU" sz="2800" kern="0" dirty="0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2800" kern="0" dirty="0" err="1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Сколтех</a:t>
            </a:r>
            <a:r>
              <a:rPr lang="ru-RU" sz="2800" kern="0" dirty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kern="0" dirty="0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портал</a:t>
            </a:r>
            <a:endParaRPr lang="en-US" sz="2800" kern="0" dirty="0">
              <a:solidFill>
                <a:srgbClr val="BAC4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825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C:\Users\Ivan Bogdanov\Documents\PPT\Обоснование\pics\world-glo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095" y="3118500"/>
            <a:ext cx="1189172" cy="118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.Инструмент приобретения</a:t>
            </a:r>
            <a:br>
              <a:rPr lang="ru-RU" sz="2000" kern="0" dirty="0" smtClean="0">
                <a:solidFill>
                  <a:srgbClr val="BAC405"/>
                </a:solidFill>
              </a:rPr>
            </a:br>
            <a:r>
              <a:rPr lang="ru-RU" sz="2000" kern="0" dirty="0" smtClean="0">
                <a:solidFill>
                  <a:srgbClr val="BAC405"/>
                </a:solidFill>
              </a:rPr>
              <a:t>необходимых технологий и компетенций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47" name="Title 1"/>
          <p:cNvSpPr txBox="1">
            <a:spLocks/>
          </p:cNvSpPr>
          <p:nvPr/>
        </p:nvSpPr>
        <p:spPr bwMode="auto">
          <a:xfrm>
            <a:off x="462404" y="554660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Для чего ?</a:t>
            </a:r>
            <a:endParaRPr lang="en-US" sz="1800" kern="0" dirty="0">
              <a:solidFill>
                <a:srgbClr val="BAC405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5" name="Прямая соединительная линия 64"/>
          <p:cNvCxnSpPr/>
          <p:nvPr/>
        </p:nvCxnSpPr>
        <p:spPr bwMode="auto">
          <a:xfrm>
            <a:off x="516192" y="1139556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" name="Прямоугольник 5"/>
          <p:cNvSpPr/>
          <p:nvPr/>
        </p:nvSpPr>
        <p:spPr>
          <a:xfrm>
            <a:off x="983826" y="1540805"/>
            <a:ext cx="4216824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/>
              <a:t>ЦЕЛЬ </a:t>
            </a:r>
          </a:p>
          <a:p>
            <a:endParaRPr lang="ru-RU" sz="500" dirty="0"/>
          </a:p>
          <a:p>
            <a:r>
              <a:rPr lang="ru-RU" sz="1600" dirty="0" smtClean="0"/>
              <a:t>Заполнение пробелов </a:t>
            </a:r>
            <a:r>
              <a:rPr lang="ru-RU" sz="1600" dirty="0"/>
              <a:t>в </a:t>
            </a:r>
            <a:r>
              <a:rPr lang="ru-RU" sz="1600" dirty="0" smtClean="0"/>
              <a:t>научных и технологических компетенциях</a:t>
            </a:r>
            <a:br>
              <a:rPr lang="ru-RU" sz="1600" dirty="0" smtClean="0"/>
            </a:br>
            <a:r>
              <a:rPr lang="ru-RU" sz="1600" dirty="0" smtClean="0"/>
              <a:t>России за счет</a:t>
            </a:r>
            <a:endParaRPr lang="ru-RU" sz="1600" dirty="0"/>
          </a:p>
          <a:p>
            <a:r>
              <a:rPr lang="ru-RU" sz="1600" b="1" dirty="0" smtClean="0"/>
              <a:t>использования зарубежных носителей</a:t>
            </a:r>
            <a:br>
              <a:rPr lang="ru-RU" sz="1600" b="1" dirty="0" smtClean="0"/>
            </a:br>
            <a:r>
              <a:rPr lang="ru-RU" sz="1600" b="1" dirty="0" smtClean="0"/>
              <a:t>отсутствующих компетенций</a:t>
            </a:r>
          </a:p>
          <a:p>
            <a:r>
              <a:rPr lang="ru-RU" sz="1600" dirty="0"/>
              <a:t>п</a:t>
            </a:r>
            <a:r>
              <a:rPr lang="ru-RU" sz="1600" dirty="0" smtClean="0"/>
              <a:t>утем привлечения их в Россию и (или) организации дистанционного</a:t>
            </a:r>
            <a:br>
              <a:rPr lang="ru-RU" sz="1600" dirty="0" smtClean="0"/>
            </a:br>
            <a:r>
              <a:rPr lang="ru-RU" sz="1600" dirty="0" smtClean="0"/>
              <a:t>сотрудничества</a:t>
            </a:r>
            <a:endParaRPr lang="ru-RU" sz="1600" dirty="0"/>
          </a:p>
        </p:txBody>
      </p:sp>
      <p:pic>
        <p:nvPicPr>
          <p:cNvPr id="42" name="Picture 2" descr="C:\Users\Ivan Bogdanov\Documents\PPT\Обоснование\pics\asomi-ma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842" y="3093898"/>
            <a:ext cx="2327634" cy="111496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Группа 43"/>
          <p:cNvGrpSpPr/>
          <p:nvPr/>
        </p:nvGrpSpPr>
        <p:grpSpPr>
          <a:xfrm>
            <a:off x="5719023" y="3151821"/>
            <a:ext cx="1251829" cy="756143"/>
            <a:chOff x="1407506" y="1967513"/>
            <a:chExt cx="1251829" cy="756143"/>
          </a:xfrm>
        </p:grpSpPr>
        <p:grpSp>
          <p:nvGrpSpPr>
            <p:cNvPr id="45" name="Группа 44"/>
            <p:cNvGrpSpPr/>
            <p:nvPr/>
          </p:nvGrpSpPr>
          <p:grpSpPr>
            <a:xfrm rot="16200000">
              <a:off x="1750910" y="1815231"/>
              <a:ext cx="565021" cy="1251829"/>
              <a:chOff x="1586131" y="2695231"/>
              <a:chExt cx="565021" cy="1297212"/>
            </a:xfrm>
          </p:grpSpPr>
          <p:sp>
            <p:nvSpPr>
              <p:cNvPr id="58" name="Штриховая стрелка вправо 57"/>
              <p:cNvSpPr/>
              <p:nvPr/>
            </p:nvSpPr>
            <p:spPr bwMode="auto">
              <a:xfrm rot="5400000">
                <a:off x="1669422" y="2611940"/>
                <a:ext cx="398440" cy="565021"/>
              </a:xfrm>
              <a:prstGeom prst="stripedRightArrow">
                <a:avLst/>
              </a:prstGeom>
              <a:no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59" name="Штриховая стрелка вправо 58"/>
              <p:cNvSpPr/>
              <p:nvPr/>
            </p:nvSpPr>
            <p:spPr bwMode="auto">
              <a:xfrm rot="5400000">
                <a:off x="1669422" y="3057417"/>
                <a:ext cx="398440" cy="565021"/>
              </a:xfrm>
              <a:prstGeom prst="stripedRightArrow">
                <a:avLst/>
              </a:prstGeom>
              <a:no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60" name="Штриховая стрелка вправо 59"/>
              <p:cNvSpPr/>
              <p:nvPr/>
            </p:nvSpPr>
            <p:spPr bwMode="auto">
              <a:xfrm rot="5400000">
                <a:off x="1669422" y="3510712"/>
                <a:ext cx="398440" cy="565021"/>
              </a:xfrm>
              <a:prstGeom prst="stripedRightArrow">
                <a:avLst/>
              </a:prstGeom>
              <a:no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pic>
          <p:nvPicPr>
            <p:cNvPr id="46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1447177" y="2009556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1667650" y="1967513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1875707" y="2146500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065933" y="2066341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274834" y="1967513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1" name="Скругленный прямоугольник 60"/>
          <p:cNvSpPr/>
          <p:nvPr/>
        </p:nvSpPr>
        <p:spPr bwMode="auto">
          <a:xfrm>
            <a:off x="462403" y="1322553"/>
            <a:ext cx="8400237" cy="4895367"/>
          </a:xfrm>
          <a:prstGeom prst="roundRect">
            <a:avLst/>
          </a:prstGeom>
          <a:noFill/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 bwMode="auto">
          <a:xfrm>
            <a:off x="983826" y="4008326"/>
            <a:ext cx="7664874" cy="1840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b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Основные направления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endParaRPr lang="ru-RU" sz="5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spc="-2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Создать систему </a:t>
            </a:r>
            <a:r>
              <a:rPr lang="ru-RU" sz="1600" spc="-20" dirty="0" err="1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рекрутинга</a:t>
            </a:r>
            <a:r>
              <a:rPr lang="ru-RU" sz="1600" spc="-2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,</a:t>
            </a:r>
            <a:r>
              <a:rPr lang="ru-RU" sz="1600" spc="-2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канал для перемещения и закрепления в  России (на срок не менее 5 лет) критической массы зарубежных носителей компетенций.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endParaRPr lang="ru-RU" sz="500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Создать систему передачи в КБ, научные институты и университеты перенесенных из-за рубежа и созданных на их базе новых знаний, компетенций и технологий.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600" i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Потребители</a:t>
            </a:r>
            <a:r>
              <a:rPr lang="ru-RU" sz="16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: компании, университеты, ведомства, Фонд перспективных исследований, другие институты развития.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911642" y="1540805"/>
            <a:ext cx="379096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/>
              <a:t>Важнейшая задача </a:t>
            </a:r>
          </a:p>
          <a:p>
            <a:endParaRPr lang="ru-RU" sz="500" dirty="0"/>
          </a:p>
          <a:p>
            <a:r>
              <a:rPr lang="ru-RU" sz="1600" dirty="0" smtClean="0"/>
              <a:t>Создать эффективный режим использования зарубежных носителей компетенций для развития собственной технологической базы.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7244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478492" y="1443658"/>
            <a:ext cx="7843608" cy="4778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endParaRPr lang="ru-RU" sz="1800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Изначально создать гармонизированные с международной практикой  условия, в которые могут быть привлечены лучшие иностранные специалисты</a:t>
            </a:r>
            <a:r>
              <a:rPr lang="ru-RU" sz="1800" dirty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. </a:t>
            </a: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 Эти условия существенно отличаются от среды российских организаций.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Не </a:t>
            </a:r>
            <a:r>
              <a:rPr lang="ru-RU" sz="1800" dirty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тратить время и усилия на преодоление   сопротивления традиционной среды университетов и научных институтов  новой организации работы и найму новых  людей.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Сконцентрироваться исключительно на наиболее критичной для российской экономики и перспективной для глобального технологического развития тематике, под эти направления выстроить исследовательскую и образовательную структуру организации</a:t>
            </a:r>
            <a:endParaRPr lang="ru-RU" sz="1800" dirty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endParaRPr lang="ru-RU" sz="1800" b="1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endParaRPr lang="ru-RU" sz="1800" b="1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b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               </a:t>
            </a:r>
            <a:r>
              <a:rPr lang="ru-RU" sz="1800" b="1" i="1" dirty="0" smtClean="0">
                <a:latin typeface="Calibri" pitchFamily="34" charset="0"/>
                <a:ea typeface="ＭＳ Ｐゴシック" pitchFamily="34" charset="-128"/>
                <a:cs typeface="Times New Roman" pitchFamily="18" charset="0"/>
              </a:rPr>
              <a:t>              </a:t>
            </a:r>
            <a:endParaRPr lang="ru-RU" sz="1800" dirty="0" smtClean="0">
              <a:latin typeface="Calibri" pitchFamily="34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47" name="Title 1"/>
          <p:cNvSpPr txBox="1">
            <a:spLocks/>
          </p:cNvSpPr>
          <p:nvPr/>
        </p:nvSpPr>
        <p:spPr bwMode="auto">
          <a:xfrm>
            <a:off x="462404" y="554660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Почему создаем с нуля?</a:t>
            </a:r>
            <a:endParaRPr lang="en-US" sz="1800" kern="0" dirty="0">
              <a:solidFill>
                <a:srgbClr val="BAC405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520033" y="1326185"/>
            <a:ext cx="8342608" cy="4845270"/>
          </a:xfrm>
          <a:prstGeom prst="roundRect">
            <a:avLst/>
          </a:prstGeom>
          <a:noFill/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5" name="Прямая соединительная линия 64"/>
          <p:cNvCxnSpPr/>
          <p:nvPr/>
        </p:nvCxnSpPr>
        <p:spPr bwMode="auto">
          <a:xfrm>
            <a:off x="516192" y="1139556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Инструмент </a:t>
            </a:r>
            <a:r>
              <a:rPr lang="ru-RU" sz="2000" kern="0" dirty="0">
                <a:solidFill>
                  <a:srgbClr val="BAC405"/>
                </a:solidFill>
              </a:rPr>
              <a:t>приобретения</a:t>
            </a:r>
            <a:br>
              <a:rPr lang="ru-RU" sz="2000" kern="0" dirty="0">
                <a:solidFill>
                  <a:srgbClr val="BAC405"/>
                </a:solidFill>
              </a:rPr>
            </a:br>
            <a:r>
              <a:rPr lang="ru-RU" sz="2000" kern="0" dirty="0">
                <a:solidFill>
                  <a:srgbClr val="BAC405"/>
                </a:solidFill>
              </a:rPr>
              <a:t>необходимых технологий и компетенций</a:t>
            </a:r>
            <a:endParaRPr lang="en-US" sz="2000" kern="0" dirty="0">
              <a:solidFill>
                <a:srgbClr val="BAC4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987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516192" y="2008411"/>
            <a:ext cx="8095657" cy="1572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  <a:spcAft>
                <a:spcPts val="600"/>
              </a:spcAft>
            </a:pPr>
            <a:r>
              <a:rPr lang="ru-RU" sz="2800" kern="0" dirty="0" smtClean="0">
                <a:solidFill>
                  <a:srgbClr val="BAC405"/>
                </a:solidFill>
              </a:rPr>
              <a:t>Часть 2 </a:t>
            </a:r>
            <a:r>
              <a:rPr lang="ru-RU" sz="2800" kern="0" dirty="0" smtClean="0">
                <a:solidFill>
                  <a:srgbClr val="BAC4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Внешние взаимодействия и тематика </a:t>
            </a:r>
            <a:endParaRPr lang="en-US" sz="2800" kern="0" dirty="0">
              <a:solidFill>
                <a:srgbClr val="BAC4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0048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050" name="Picture 2" descr="C:\Users\Ivan Bogdanov\Documents\PPT\Обоснование\pics\world-glo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97" y="1856526"/>
            <a:ext cx="991303" cy="99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Группа 33"/>
          <p:cNvGrpSpPr/>
          <p:nvPr/>
        </p:nvGrpSpPr>
        <p:grpSpPr>
          <a:xfrm rot="1208610">
            <a:off x="2656069" y="5749375"/>
            <a:ext cx="2695101" cy="590287"/>
            <a:chOff x="2284529" y="5698988"/>
            <a:chExt cx="2695101" cy="590287"/>
          </a:xfrm>
        </p:grpSpPr>
        <p:sp>
          <p:nvSpPr>
            <p:cNvPr id="262" name="Content Placeholder 2"/>
            <p:cNvSpPr txBox="1">
              <a:spLocks/>
            </p:cNvSpPr>
            <p:nvPr/>
          </p:nvSpPr>
          <p:spPr bwMode="auto">
            <a:xfrm rot="19431474">
              <a:off x="2486711" y="5922142"/>
              <a:ext cx="2069320" cy="260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ru-RU" sz="12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КОСМОС</a:t>
              </a:r>
              <a:endParaRPr lang="ru-RU" sz="12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sp>
          <p:nvSpPr>
            <p:cNvPr id="142" name="Content Placeholder 2"/>
            <p:cNvSpPr txBox="1">
              <a:spLocks/>
            </p:cNvSpPr>
            <p:nvPr/>
          </p:nvSpPr>
          <p:spPr bwMode="auto">
            <a:xfrm rot="19431474">
              <a:off x="2486710" y="5698988"/>
              <a:ext cx="2069320" cy="2600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ru-RU" sz="12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МАШИНОСТРОЕНИЕ</a:t>
              </a:r>
              <a:endParaRPr lang="ru-RU" sz="12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sp>
          <p:nvSpPr>
            <p:cNvPr id="140" name="Content Placeholder 2"/>
            <p:cNvSpPr txBox="1">
              <a:spLocks/>
            </p:cNvSpPr>
            <p:nvPr/>
          </p:nvSpPr>
          <p:spPr bwMode="auto">
            <a:xfrm rot="19373867">
              <a:off x="2284529" y="5889454"/>
              <a:ext cx="1365712" cy="218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ru-RU" sz="12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ЭНЕРГЕТИКА</a:t>
              </a:r>
              <a:endParaRPr lang="ru-RU" sz="12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sp>
          <p:nvSpPr>
            <p:cNvPr id="141" name="Content Placeholder 2"/>
            <p:cNvSpPr txBox="1">
              <a:spLocks/>
            </p:cNvSpPr>
            <p:nvPr/>
          </p:nvSpPr>
          <p:spPr bwMode="auto">
            <a:xfrm rot="19409077">
              <a:off x="3042928" y="6003273"/>
              <a:ext cx="1365712" cy="2691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ru-RU" sz="12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ИКТ</a:t>
              </a:r>
              <a:endParaRPr lang="ru-RU" sz="12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sp>
          <p:nvSpPr>
            <p:cNvPr id="143" name="Content Placeholder 2"/>
            <p:cNvSpPr txBox="1">
              <a:spLocks/>
            </p:cNvSpPr>
            <p:nvPr/>
          </p:nvSpPr>
          <p:spPr bwMode="auto">
            <a:xfrm rot="19431474">
              <a:off x="2910310" y="6010868"/>
              <a:ext cx="2069320" cy="278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ru-RU" sz="12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…</a:t>
              </a:r>
              <a:endParaRPr lang="ru-RU" sz="12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637915" y="2996361"/>
            <a:ext cx="92462" cy="3250758"/>
            <a:chOff x="2006887" y="2756215"/>
            <a:chExt cx="84024" cy="2886519"/>
          </a:xfrm>
        </p:grpSpPr>
        <p:sp>
          <p:nvSpPr>
            <p:cNvPr id="193" name="Прямоугольник 192"/>
            <p:cNvSpPr/>
            <p:nvPr/>
          </p:nvSpPr>
          <p:spPr bwMode="auto">
            <a:xfrm>
              <a:off x="2010696" y="2756215"/>
              <a:ext cx="80215" cy="311822"/>
            </a:xfrm>
            <a:prstGeom prst="rect">
              <a:avLst/>
            </a:prstGeom>
            <a:solidFill>
              <a:srgbClr val="00B0F0">
                <a:alpha val="58000"/>
              </a:srgb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94" name="Прямоугольник 193"/>
            <p:cNvSpPr/>
            <p:nvPr/>
          </p:nvSpPr>
          <p:spPr bwMode="auto">
            <a:xfrm>
              <a:off x="2010696" y="3125049"/>
              <a:ext cx="80215" cy="311822"/>
            </a:xfrm>
            <a:prstGeom prst="rect">
              <a:avLst/>
            </a:prstGeom>
            <a:solidFill>
              <a:srgbClr val="00B0F0">
                <a:alpha val="58000"/>
              </a:srgb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95" name="Прямоугольник 194"/>
            <p:cNvSpPr/>
            <p:nvPr/>
          </p:nvSpPr>
          <p:spPr bwMode="auto">
            <a:xfrm>
              <a:off x="2009862" y="3493710"/>
              <a:ext cx="80215" cy="311822"/>
            </a:xfrm>
            <a:prstGeom prst="rect">
              <a:avLst/>
            </a:prstGeom>
            <a:solidFill>
              <a:srgbClr val="00B0F0">
                <a:alpha val="58000"/>
              </a:srgb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96" name="Прямоугольник 195"/>
            <p:cNvSpPr/>
            <p:nvPr/>
          </p:nvSpPr>
          <p:spPr bwMode="auto">
            <a:xfrm>
              <a:off x="2009862" y="3862154"/>
              <a:ext cx="80215" cy="311822"/>
            </a:xfrm>
            <a:prstGeom prst="rect">
              <a:avLst/>
            </a:prstGeom>
            <a:solidFill>
              <a:srgbClr val="00B0F0">
                <a:alpha val="58000"/>
              </a:srgb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97" name="Прямоугольник 196"/>
            <p:cNvSpPr/>
            <p:nvPr/>
          </p:nvSpPr>
          <p:spPr bwMode="auto">
            <a:xfrm>
              <a:off x="2009862" y="4230988"/>
              <a:ext cx="80215" cy="311822"/>
            </a:xfrm>
            <a:prstGeom prst="rect">
              <a:avLst/>
            </a:prstGeom>
            <a:solidFill>
              <a:srgbClr val="00B0F0">
                <a:alpha val="58000"/>
              </a:srgb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98" name="Прямоугольник 197"/>
            <p:cNvSpPr/>
            <p:nvPr/>
          </p:nvSpPr>
          <p:spPr bwMode="auto">
            <a:xfrm>
              <a:off x="2009028" y="4599649"/>
              <a:ext cx="80215" cy="311822"/>
            </a:xfrm>
            <a:prstGeom prst="rect">
              <a:avLst/>
            </a:prstGeom>
            <a:solidFill>
              <a:srgbClr val="00B0F0">
                <a:alpha val="58000"/>
              </a:srgb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199" name="Прямоугольник 198"/>
            <p:cNvSpPr/>
            <p:nvPr/>
          </p:nvSpPr>
          <p:spPr bwMode="auto">
            <a:xfrm>
              <a:off x="2008194" y="4965085"/>
              <a:ext cx="80215" cy="311822"/>
            </a:xfrm>
            <a:prstGeom prst="rect">
              <a:avLst/>
            </a:prstGeom>
            <a:solidFill>
              <a:srgbClr val="00B0F0">
                <a:alpha val="58000"/>
              </a:srgb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200" name="Прямоугольник 199"/>
            <p:cNvSpPr/>
            <p:nvPr/>
          </p:nvSpPr>
          <p:spPr bwMode="auto">
            <a:xfrm>
              <a:off x="2006887" y="5330912"/>
              <a:ext cx="80215" cy="311822"/>
            </a:xfrm>
            <a:prstGeom prst="rect">
              <a:avLst/>
            </a:prstGeom>
            <a:solidFill>
              <a:srgbClr val="00B0F0">
                <a:alpha val="58000"/>
              </a:srgbClr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sp>
        <p:nvSpPr>
          <p:cNvPr id="1024" name="Овал 1023"/>
          <p:cNvSpPr/>
          <p:nvPr/>
        </p:nvSpPr>
        <p:spPr bwMode="auto">
          <a:xfrm>
            <a:off x="985613" y="3171946"/>
            <a:ext cx="3179429" cy="722304"/>
          </a:xfrm>
          <a:prstGeom prst="ellipse">
            <a:avLst/>
          </a:prstGeom>
          <a:noFill/>
          <a:ln w="44450" cap="flat" cmpd="sng" algn="ctr">
            <a:solidFill>
              <a:srgbClr val="00B0F0">
                <a:alpha val="59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5331139" y="3221181"/>
            <a:ext cx="3230222" cy="1000444"/>
            <a:chOff x="5423347" y="3418006"/>
            <a:chExt cx="3230222" cy="1000444"/>
          </a:xfrm>
        </p:grpSpPr>
        <p:grpSp>
          <p:nvGrpSpPr>
            <p:cNvPr id="1032" name="Группа 1031"/>
            <p:cNvGrpSpPr/>
            <p:nvPr/>
          </p:nvGrpSpPr>
          <p:grpSpPr>
            <a:xfrm>
              <a:off x="5423347" y="3418006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22" name="Прямоугольник 221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1031" name="Прямоугольник 1030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1025" name="Равнобедренный треугольник 1024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grpSp>
          <p:nvGrpSpPr>
            <p:cNvPr id="223" name="Группа 222"/>
            <p:cNvGrpSpPr/>
            <p:nvPr/>
          </p:nvGrpSpPr>
          <p:grpSpPr>
            <a:xfrm>
              <a:off x="5929708" y="3493710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24" name="Прямоугольник 223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225" name="Прямоугольник 224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226" name="Равнобедренный треугольник 225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grpSp>
          <p:nvGrpSpPr>
            <p:cNvPr id="227" name="Группа 226"/>
            <p:cNvGrpSpPr/>
            <p:nvPr/>
          </p:nvGrpSpPr>
          <p:grpSpPr>
            <a:xfrm>
              <a:off x="6442086" y="3572013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28" name="Прямоугольник 227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229" name="Прямоугольник 228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230" name="Равнобедренный треугольник 229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grpSp>
          <p:nvGrpSpPr>
            <p:cNvPr id="231" name="Группа 230"/>
            <p:cNvGrpSpPr/>
            <p:nvPr/>
          </p:nvGrpSpPr>
          <p:grpSpPr>
            <a:xfrm>
              <a:off x="6948447" y="3647717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32" name="Прямоугольник 231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233" name="Прямоугольник 232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234" name="Равнобедренный треугольник 233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grpSp>
          <p:nvGrpSpPr>
            <p:cNvPr id="235" name="Группа 234"/>
            <p:cNvGrpSpPr/>
            <p:nvPr/>
          </p:nvGrpSpPr>
          <p:grpSpPr>
            <a:xfrm>
              <a:off x="7483266" y="3747268"/>
              <a:ext cx="1170303" cy="671182"/>
              <a:chOff x="5144555" y="3676256"/>
              <a:chExt cx="1170303" cy="67118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36" name="Прямоугольник 235"/>
              <p:cNvSpPr/>
              <p:nvPr/>
            </p:nvSpPr>
            <p:spPr bwMode="auto">
              <a:xfrm>
                <a:off x="5829191" y="3676256"/>
                <a:ext cx="135561" cy="530651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237" name="Прямоугольник 236"/>
              <p:cNvSpPr/>
              <p:nvPr/>
            </p:nvSpPr>
            <p:spPr bwMode="auto">
              <a:xfrm>
                <a:off x="5309730" y="4024129"/>
                <a:ext cx="849294" cy="323309"/>
              </a:xfrm>
              <a:prstGeom prst="rect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238" name="Равнобедренный треугольник 237"/>
              <p:cNvSpPr/>
              <p:nvPr/>
            </p:nvSpPr>
            <p:spPr bwMode="auto">
              <a:xfrm>
                <a:off x="5144555" y="3817322"/>
                <a:ext cx="1170303" cy="246570"/>
              </a:xfrm>
              <a:prstGeom prst="triangle">
                <a:avLst>
                  <a:gd name="adj" fmla="val 26363"/>
                </a:avLst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</p:grpSp>
      <p:cxnSp>
        <p:nvCxnSpPr>
          <p:cNvPr id="244" name="Прямая соединительная линия 243"/>
          <p:cNvCxnSpPr/>
          <p:nvPr/>
        </p:nvCxnSpPr>
        <p:spPr bwMode="auto">
          <a:xfrm flipH="1">
            <a:off x="3183324" y="4847813"/>
            <a:ext cx="3851190" cy="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oval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45" name="Прямая соединительная линия 244"/>
          <p:cNvCxnSpPr/>
          <p:nvPr/>
        </p:nvCxnSpPr>
        <p:spPr bwMode="auto">
          <a:xfrm>
            <a:off x="7029507" y="4372337"/>
            <a:ext cx="0" cy="475476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0" name="Группа 9"/>
          <p:cNvGrpSpPr/>
          <p:nvPr/>
        </p:nvGrpSpPr>
        <p:grpSpPr>
          <a:xfrm>
            <a:off x="2739531" y="1930620"/>
            <a:ext cx="2247433" cy="1038101"/>
            <a:chOff x="5191775" y="1788513"/>
            <a:chExt cx="2404887" cy="1107252"/>
          </a:xfrm>
        </p:grpSpPr>
        <p:pic>
          <p:nvPicPr>
            <p:cNvPr id="1026" name="Picture 2" descr="C:\Users\Ivan Bogdanov\Documents\PPT\Обоснование\pics\asomi-map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1775" y="1867337"/>
              <a:ext cx="2404887" cy="1028428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 bwMode="auto">
            <a:xfrm>
              <a:off x="5533849" y="2269485"/>
              <a:ext cx="1607567" cy="137236"/>
            </a:xfrm>
            <a:prstGeom prst="rect">
              <a:avLst/>
            </a:prstGeom>
            <a:solidFill>
              <a:srgbClr val="BAC405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pic>
          <p:nvPicPr>
            <p:cNvPr id="201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6076181" y="1797067"/>
              <a:ext cx="229367" cy="5606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2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6428677" y="1797067"/>
              <a:ext cx="229367" cy="5606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4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6665438" y="1797067"/>
              <a:ext cx="229367" cy="5606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6886583" y="1797067"/>
              <a:ext cx="229367" cy="5606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6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5682324" y="1788513"/>
              <a:ext cx="229367" cy="5606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1582325" y="1920327"/>
            <a:ext cx="1251829" cy="756143"/>
            <a:chOff x="1407506" y="1967513"/>
            <a:chExt cx="1251829" cy="756143"/>
          </a:xfrm>
        </p:grpSpPr>
        <p:grpSp>
          <p:nvGrpSpPr>
            <p:cNvPr id="71" name="Группа 70"/>
            <p:cNvGrpSpPr/>
            <p:nvPr/>
          </p:nvGrpSpPr>
          <p:grpSpPr>
            <a:xfrm rot="16200000">
              <a:off x="1750910" y="1815231"/>
              <a:ext cx="565021" cy="1251829"/>
              <a:chOff x="1586131" y="2695231"/>
              <a:chExt cx="565021" cy="1297212"/>
            </a:xfrm>
          </p:grpSpPr>
          <p:sp>
            <p:nvSpPr>
              <p:cNvPr id="72" name="Штриховая стрелка вправо 71"/>
              <p:cNvSpPr/>
              <p:nvPr/>
            </p:nvSpPr>
            <p:spPr bwMode="auto">
              <a:xfrm rot="5400000">
                <a:off x="1669422" y="2611940"/>
                <a:ext cx="398440" cy="565021"/>
              </a:xfrm>
              <a:prstGeom prst="stripedRightArrow">
                <a:avLst/>
              </a:prstGeom>
              <a:no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73" name="Штриховая стрелка вправо 72"/>
              <p:cNvSpPr/>
              <p:nvPr/>
            </p:nvSpPr>
            <p:spPr bwMode="auto">
              <a:xfrm rot="5400000">
                <a:off x="1669422" y="3057417"/>
                <a:ext cx="398440" cy="565021"/>
              </a:xfrm>
              <a:prstGeom prst="stripedRightArrow">
                <a:avLst/>
              </a:prstGeom>
              <a:no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  <p:sp>
            <p:nvSpPr>
              <p:cNvPr id="74" name="Штриховая стрелка вправо 73"/>
              <p:cNvSpPr/>
              <p:nvPr/>
            </p:nvSpPr>
            <p:spPr bwMode="auto">
              <a:xfrm rot="5400000">
                <a:off x="1669422" y="3510712"/>
                <a:ext cx="398440" cy="565021"/>
              </a:xfrm>
              <a:prstGeom prst="stripedRightArrow">
                <a:avLst/>
              </a:prstGeom>
              <a:noFill/>
              <a:ln w="1270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" charset="0"/>
                  <a:ea typeface="ＭＳ Ｐゴシック" charset="0"/>
                </a:endParaRPr>
              </a:p>
            </p:txBody>
          </p:sp>
        </p:grpSp>
        <p:pic>
          <p:nvPicPr>
            <p:cNvPr id="207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1447177" y="2009556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1667650" y="1967513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1875707" y="2146500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065933" y="2066341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274834" y="1967513"/>
              <a:ext cx="172914" cy="422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5811158" y="1768781"/>
            <a:ext cx="2814682" cy="1065861"/>
            <a:chOff x="-1970064" y="1551258"/>
            <a:chExt cx="2860452" cy="414281"/>
          </a:xfrm>
        </p:grpSpPr>
        <p:sp>
          <p:nvSpPr>
            <p:cNvPr id="206" name="Content Placeholder 2"/>
            <p:cNvSpPr txBox="1">
              <a:spLocks/>
            </p:cNvSpPr>
            <p:nvPr/>
          </p:nvSpPr>
          <p:spPr bwMode="auto">
            <a:xfrm>
              <a:off x="-1777895" y="1573559"/>
              <a:ext cx="2572151" cy="354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0"/>
                </a:spcAft>
                <a:buNone/>
              </a:pPr>
              <a:r>
                <a:rPr lang="ru-RU" sz="1400" b="1" dirty="0" smtClean="0">
                  <a:latin typeface="+mn-lt"/>
                  <a:ea typeface="ＭＳ Ｐゴシック" pitchFamily="34" charset="-128"/>
                  <a:cs typeface="Times New Roman" pitchFamily="18" charset="0"/>
                </a:rPr>
                <a:t>     СОЗДАНИЕ </a:t>
              </a:r>
              <a:r>
                <a:rPr lang="ru-RU" sz="1400" b="1" dirty="0">
                  <a:latin typeface="+mn-lt"/>
                  <a:ea typeface="ＭＳ Ｐゴシック" charset="0"/>
                </a:rPr>
                <a:t>УСЛОВИЙ</a:t>
              </a:r>
              <a:endParaRPr lang="ru-RU" sz="1400" b="1" dirty="0" smtClean="0">
                <a:latin typeface="+mn-lt"/>
                <a:ea typeface="ＭＳ Ｐゴシック" pitchFamily="34" charset="-128"/>
                <a:cs typeface="Times New Roman" pitchFamily="18" charset="0"/>
              </a:endParaRPr>
            </a:p>
            <a:p>
              <a:pPr marL="171450" indent="-171450">
                <a:lnSpc>
                  <a:spcPct val="100000"/>
                </a:lnSpc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ru-RU" sz="1400" dirty="0" smtClean="0">
                  <a:latin typeface="+mn-lt"/>
                  <a:ea typeface="ＭＳ Ｐゴシック" charset="0"/>
                </a:rPr>
                <a:t>Организационных</a:t>
              </a:r>
              <a:endParaRPr lang="ru-RU" sz="1400" dirty="0">
                <a:latin typeface="+mn-lt"/>
                <a:ea typeface="ＭＳ Ｐゴシック" charset="0"/>
              </a:endParaRPr>
            </a:p>
            <a:p>
              <a:pPr marL="171450" indent="-171450">
                <a:lnSpc>
                  <a:spcPct val="100000"/>
                </a:lnSpc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ru-RU" sz="1400" dirty="0" smtClean="0">
                  <a:latin typeface="+mn-lt"/>
                  <a:ea typeface="ＭＳ Ｐゴシック" charset="0"/>
                </a:rPr>
                <a:t>Материальных</a:t>
              </a:r>
              <a:endParaRPr lang="ru-RU" sz="1400" dirty="0">
                <a:latin typeface="+mn-lt"/>
                <a:ea typeface="ＭＳ Ｐゴシック" charset="0"/>
              </a:endParaRPr>
            </a:p>
            <a:p>
              <a:pPr marL="171450" indent="-171450">
                <a:lnSpc>
                  <a:spcPct val="100000"/>
                </a:lnSpc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ru-RU" sz="1400" dirty="0" smtClean="0">
                  <a:latin typeface="+mn-lt"/>
                  <a:ea typeface="ＭＳ Ｐゴシック" charset="0"/>
                </a:rPr>
                <a:t>Творческих</a:t>
              </a:r>
            </a:p>
            <a:p>
              <a:pPr marL="0" indent="0">
                <a:lnSpc>
                  <a:spcPct val="100000"/>
                </a:lnSpc>
                <a:spcAft>
                  <a:spcPts val="0"/>
                </a:spcAft>
                <a:buNone/>
              </a:pPr>
              <a:r>
                <a:rPr lang="ru-RU" sz="1400" b="1" dirty="0" smtClean="0">
                  <a:latin typeface="+mn-lt"/>
                  <a:ea typeface="ＭＳ Ｐゴシック" charset="0"/>
                </a:rPr>
                <a:t>      </a:t>
              </a:r>
              <a:endParaRPr lang="ru-RU" sz="1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sp>
          <p:nvSpPr>
            <p:cNvPr id="213" name="Скругленный прямоугольник 212"/>
            <p:cNvSpPr/>
            <p:nvPr/>
          </p:nvSpPr>
          <p:spPr bwMode="auto">
            <a:xfrm>
              <a:off x="-1970064" y="1551258"/>
              <a:ext cx="2860452" cy="414281"/>
            </a:xfrm>
            <a:prstGeom prst="roundRect">
              <a:avLst/>
            </a:prstGeom>
            <a:noFill/>
            <a:ln w="381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sp>
        <p:nvSpPr>
          <p:cNvPr id="221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240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 smtClean="0">
                <a:solidFill>
                  <a:srgbClr val="BAC405"/>
                </a:solidFill>
              </a:rPr>
              <a:t>Взаимодействие с международными сетями и промышленностью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241" name="Title 1"/>
          <p:cNvSpPr txBox="1">
            <a:spLocks/>
          </p:cNvSpPr>
          <p:nvPr/>
        </p:nvSpPr>
        <p:spPr bwMode="auto">
          <a:xfrm>
            <a:off x="462404" y="554660"/>
            <a:ext cx="8487541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Общая схема работы</a:t>
            </a:r>
            <a:endParaRPr lang="en-US" sz="1800" kern="0" dirty="0">
              <a:solidFill>
                <a:srgbClr val="BAC405"/>
              </a:solidFill>
            </a:endParaRPr>
          </a:p>
        </p:txBody>
      </p:sp>
      <p:cxnSp>
        <p:nvCxnSpPr>
          <p:cNvPr id="246" name="Прямая соединительная линия 245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9" name="Группа 18"/>
          <p:cNvGrpSpPr/>
          <p:nvPr/>
        </p:nvGrpSpPr>
        <p:grpSpPr>
          <a:xfrm>
            <a:off x="827342" y="3121551"/>
            <a:ext cx="510533" cy="741963"/>
            <a:chOff x="2242603" y="4341778"/>
            <a:chExt cx="510533" cy="741963"/>
          </a:xfrm>
        </p:grpSpPr>
        <p:pic>
          <p:nvPicPr>
            <p:cNvPr id="250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242603" y="4425622"/>
              <a:ext cx="214350" cy="52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2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408559" y="4341778"/>
              <a:ext cx="214350" cy="52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3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538786" y="4558084"/>
              <a:ext cx="214350" cy="52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4" name="Группа 253"/>
          <p:cNvGrpSpPr/>
          <p:nvPr/>
        </p:nvGrpSpPr>
        <p:grpSpPr>
          <a:xfrm>
            <a:off x="1374413" y="3301073"/>
            <a:ext cx="510533" cy="741963"/>
            <a:chOff x="2242603" y="4341778"/>
            <a:chExt cx="510533" cy="741963"/>
          </a:xfrm>
        </p:grpSpPr>
        <p:pic>
          <p:nvPicPr>
            <p:cNvPr id="255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242603" y="4425622"/>
              <a:ext cx="214350" cy="52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408559" y="4341778"/>
              <a:ext cx="214350" cy="52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7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538786" y="4558084"/>
              <a:ext cx="214350" cy="52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7" name="Прямая соединительная линия 26"/>
          <p:cNvCxnSpPr/>
          <p:nvPr/>
        </p:nvCxnSpPr>
        <p:spPr bwMode="auto">
          <a:xfrm flipH="1">
            <a:off x="4735202" y="2441833"/>
            <a:ext cx="1058379" cy="4053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rgbClr val="BAC405"/>
            </a:solidFill>
            <a:prstDash val="solid"/>
            <a:round/>
            <a:headEnd type="none" w="med" len="med"/>
            <a:tailEnd type="stealth" w="lg" len="lg"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  <a:extLst/>
        </p:spPr>
      </p:cxnSp>
      <p:grpSp>
        <p:nvGrpSpPr>
          <p:cNvPr id="36" name="Группа 35"/>
          <p:cNvGrpSpPr/>
          <p:nvPr/>
        </p:nvGrpSpPr>
        <p:grpSpPr>
          <a:xfrm>
            <a:off x="2866718" y="3173818"/>
            <a:ext cx="1936148" cy="2335697"/>
            <a:chOff x="2597778" y="2989413"/>
            <a:chExt cx="1936148" cy="2498570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2614516" y="2989413"/>
              <a:ext cx="1855802" cy="916355"/>
              <a:chOff x="2806616" y="3081621"/>
              <a:chExt cx="1855802" cy="916355"/>
            </a:xfrm>
          </p:grpSpPr>
          <p:pic>
            <p:nvPicPr>
              <p:cNvPr id="21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2806616" y="3449554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3136492" y="3457576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7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3472564" y="3457605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8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3782120" y="3464268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9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111996" y="3472290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0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448068" y="3472319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2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2993452" y="3081621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3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3323328" y="3089643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4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3659400" y="3089672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5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3968956" y="3096335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6" name="Picture 2" descr="http://elaanisvital.com/final_png/icon_-49.pn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686" t="17373" r="36700" b="17566"/>
              <a:stretch/>
            </p:blipFill>
            <p:spPr bwMode="auto">
              <a:xfrm>
                <a:off x="4298832" y="3104357"/>
                <a:ext cx="214350" cy="5256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66" name="Штриховая стрелка вправо 265"/>
            <p:cNvSpPr/>
            <p:nvPr/>
          </p:nvSpPr>
          <p:spPr bwMode="auto">
            <a:xfrm rot="5400000">
              <a:off x="2163999" y="4418166"/>
              <a:ext cx="1500668" cy="633110"/>
            </a:xfrm>
            <a:prstGeom prst="stripedRightArrow">
              <a:avLst/>
            </a:prstGeom>
            <a:no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267" name="Штриховая стрелка вправо 266"/>
            <p:cNvSpPr/>
            <p:nvPr/>
          </p:nvSpPr>
          <p:spPr bwMode="auto">
            <a:xfrm rot="5400000">
              <a:off x="2817141" y="4420914"/>
              <a:ext cx="1500668" cy="633110"/>
            </a:xfrm>
            <a:prstGeom prst="stripedRightArrow">
              <a:avLst/>
            </a:prstGeom>
            <a:no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  <p:sp>
          <p:nvSpPr>
            <p:cNvPr id="268" name="Штриховая стрелка вправо 267"/>
            <p:cNvSpPr/>
            <p:nvPr/>
          </p:nvSpPr>
          <p:spPr bwMode="auto">
            <a:xfrm rot="5400000">
              <a:off x="3467037" y="4421094"/>
              <a:ext cx="1500668" cy="633110"/>
            </a:xfrm>
            <a:prstGeom prst="stripedRightArrow">
              <a:avLst/>
            </a:prstGeom>
            <a:no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grpSp>
        <p:nvGrpSpPr>
          <p:cNvPr id="269" name="Группа 268"/>
          <p:cNvGrpSpPr/>
          <p:nvPr/>
        </p:nvGrpSpPr>
        <p:grpSpPr>
          <a:xfrm>
            <a:off x="4950901" y="5081937"/>
            <a:ext cx="3987940" cy="1003842"/>
            <a:chOff x="550296" y="1648600"/>
            <a:chExt cx="4075244" cy="537254"/>
          </a:xfrm>
        </p:grpSpPr>
        <p:sp>
          <p:nvSpPr>
            <p:cNvPr id="270" name="Content Placeholder 2"/>
            <p:cNvSpPr txBox="1">
              <a:spLocks/>
            </p:cNvSpPr>
            <p:nvPr/>
          </p:nvSpPr>
          <p:spPr bwMode="auto">
            <a:xfrm>
              <a:off x="666169" y="1730972"/>
              <a:ext cx="3882998" cy="376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ОТРАЖЕНИЕ ПРИОРИТЕТОВ РОССИЙСКОЙ ИНДУСТРИИ В ВЫБОРЕ НАПРАВЛЕНИЙ РАБОТЫ</a:t>
              </a:r>
              <a:endParaRPr lang="ru-RU" sz="1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sp>
          <p:nvSpPr>
            <p:cNvPr id="271" name="Скругленный прямоугольник 270"/>
            <p:cNvSpPr/>
            <p:nvPr/>
          </p:nvSpPr>
          <p:spPr bwMode="auto">
            <a:xfrm>
              <a:off x="550296" y="1648600"/>
              <a:ext cx="4075244" cy="537254"/>
            </a:xfrm>
            <a:prstGeom prst="roundRect">
              <a:avLst/>
            </a:prstGeom>
            <a:noFill/>
            <a:ln w="381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cxnSp>
        <p:nvCxnSpPr>
          <p:cNvPr id="277" name="Прямая соединительная линия 276"/>
          <p:cNvCxnSpPr/>
          <p:nvPr/>
        </p:nvCxnSpPr>
        <p:spPr bwMode="auto">
          <a:xfrm flipH="1">
            <a:off x="3849028" y="4687500"/>
            <a:ext cx="3185486" cy="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oval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78" name="Прямая соединительная линия 277"/>
          <p:cNvCxnSpPr/>
          <p:nvPr/>
        </p:nvCxnSpPr>
        <p:spPr bwMode="auto">
          <a:xfrm flipH="1">
            <a:off x="4501680" y="4524934"/>
            <a:ext cx="2532834" cy="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oval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80" name="Правая круглая скобка 279"/>
          <p:cNvSpPr/>
          <p:nvPr/>
        </p:nvSpPr>
        <p:spPr bwMode="auto">
          <a:xfrm rot="5400000">
            <a:off x="6930836" y="2456680"/>
            <a:ext cx="194055" cy="3635318"/>
          </a:xfrm>
          <a:prstGeom prst="rightBracket">
            <a:avLst/>
          </a:prstGeom>
          <a:noFill/>
          <a:ln w="317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grpSp>
        <p:nvGrpSpPr>
          <p:cNvPr id="281" name="Группа 280"/>
          <p:cNvGrpSpPr/>
          <p:nvPr/>
        </p:nvGrpSpPr>
        <p:grpSpPr>
          <a:xfrm>
            <a:off x="440858" y="4252748"/>
            <a:ext cx="2001319" cy="1342280"/>
            <a:chOff x="550296" y="1648600"/>
            <a:chExt cx="1883093" cy="488845"/>
          </a:xfrm>
        </p:grpSpPr>
        <p:sp>
          <p:nvSpPr>
            <p:cNvPr id="282" name="Content Placeholder 2"/>
            <p:cNvSpPr txBox="1">
              <a:spLocks/>
            </p:cNvSpPr>
            <p:nvPr/>
          </p:nvSpPr>
          <p:spPr bwMode="auto">
            <a:xfrm>
              <a:off x="573462" y="1675111"/>
              <a:ext cx="1849036" cy="462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ru-RU" sz="1400" b="1" spc="-40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МЕЖДУНАРОДНАЯ КООПЕРАЦИЯ В ИССЛЕДОВАНИЯХ, РАЗРАБОТКАХ И ОБРАЗОВАНИИ</a:t>
              </a:r>
              <a:endParaRPr lang="ru-RU" sz="1400" b="1" spc="-4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sp>
          <p:nvSpPr>
            <p:cNvPr id="283" name="Скругленный прямоугольник 282"/>
            <p:cNvSpPr/>
            <p:nvPr/>
          </p:nvSpPr>
          <p:spPr bwMode="auto">
            <a:xfrm>
              <a:off x="550296" y="1648600"/>
              <a:ext cx="1883093" cy="478438"/>
            </a:xfrm>
            <a:prstGeom prst="roundRect">
              <a:avLst/>
            </a:prstGeom>
            <a:noFill/>
            <a:ln w="381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  <p:grpSp>
        <p:nvGrpSpPr>
          <p:cNvPr id="288" name="Группа 287"/>
          <p:cNvGrpSpPr/>
          <p:nvPr/>
        </p:nvGrpSpPr>
        <p:grpSpPr>
          <a:xfrm>
            <a:off x="1903133" y="3016884"/>
            <a:ext cx="510533" cy="741963"/>
            <a:chOff x="2242603" y="4341778"/>
            <a:chExt cx="510533" cy="741963"/>
          </a:xfrm>
        </p:grpSpPr>
        <p:pic>
          <p:nvPicPr>
            <p:cNvPr id="289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242603" y="4425622"/>
              <a:ext cx="214350" cy="52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0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408559" y="4341778"/>
              <a:ext cx="214350" cy="52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1" name="Picture 2" descr="http://elaanisvital.com/final_png/icon_-49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86" t="17373" r="36700" b="17566"/>
            <a:stretch/>
          </p:blipFill>
          <p:spPr bwMode="auto">
            <a:xfrm>
              <a:off x="2538786" y="4558084"/>
              <a:ext cx="214350" cy="52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4" name="Группа 113"/>
          <p:cNvGrpSpPr/>
          <p:nvPr/>
        </p:nvGrpSpPr>
        <p:grpSpPr>
          <a:xfrm>
            <a:off x="481265" y="1257248"/>
            <a:ext cx="4627654" cy="447192"/>
            <a:chOff x="550296" y="1648600"/>
            <a:chExt cx="4464331" cy="447192"/>
          </a:xfrm>
        </p:grpSpPr>
        <p:sp>
          <p:nvSpPr>
            <p:cNvPr id="115" name="Content Placeholder 2"/>
            <p:cNvSpPr txBox="1">
              <a:spLocks/>
            </p:cNvSpPr>
            <p:nvPr/>
          </p:nvSpPr>
          <p:spPr bwMode="auto">
            <a:xfrm>
              <a:off x="579476" y="1719583"/>
              <a:ext cx="4435151" cy="376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1" fontAlgn="base" hangingPunct="1">
                <a:lnSpc>
                  <a:spcPts val="27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  <a:cs typeface="ＭＳ Ｐゴシック" charset="0"/>
                </a:defRPr>
              </a:lvl1pPr>
              <a:lvl2pPr marL="800100" indent="-342900" algn="l" rtl="0" eaLnBrk="1" fontAlgn="base" hangingPunct="1">
                <a:lnSpc>
                  <a:spcPts val="2800"/>
                </a:lnSpc>
                <a:spcBef>
                  <a:spcPct val="0"/>
                </a:spcBef>
                <a:spcAft>
                  <a:spcPts val="140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3pPr>
              <a:lvl4pPr marL="17145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4pPr>
              <a:lvl5pPr marL="21717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9FAD28"/>
                </a:buClr>
                <a:buFont typeface="Lucida Grande" charset="0"/>
                <a:buChar char="➜"/>
                <a:defRPr sz="2300">
                  <a:solidFill>
                    <a:schemeClr val="tx1"/>
                  </a:solidFill>
                  <a:latin typeface="+mj-lt"/>
                  <a:ea typeface="MS PGothic" pitchFamily="34" charset="-128"/>
                </a:defRPr>
              </a:lvl5pPr>
              <a:lvl6pPr marL="25146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29718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34290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3886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600"/>
                </a:spcAft>
                <a:buNone/>
              </a:pPr>
              <a:r>
                <a:rPr lang="ru-RU" sz="1400" b="1" dirty="0" smtClean="0">
                  <a:latin typeface="Times New Roman" pitchFamily="18" charset="0"/>
                  <a:ea typeface="ＭＳ Ｐゴシック" pitchFamily="34" charset="-128"/>
                  <a:cs typeface="Times New Roman" pitchFamily="18" charset="0"/>
                </a:rPr>
                <a:t>ПЕРЕМЕЩЕНИЕ НОСИТЕЛЕЙ КОМПЕТЕНЦИЙ</a:t>
              </a:r>
              <a:endParaRPr lang="ru-RU" sz="1400" b="1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endParaRPr>
            </a:p>
          </p:txBody>
        </p:sp>
        <p:sp>
          <p:nvSpPr>
            <p:cNvPr id="116" name="Скругленный прямоугольник 115"/>
            <p:cNvSpPr/>
            <p:nvPr/>
          </p:nvSpPr>
          <p:spPr bwMode="auto">
            <a:xfrm>
              <a:off x="550296" y="1648600"/>
              <a:ext cx="4272547" cy="418806"/>
            </a:xfrm>
            <a:prstGeom prst="roundRect">
              <a:avLst/>
            </a:prstGeom>
            <a:noFill/>
            <a:ln w="38100" cap="flat" cmpd="sng" algn="ctr">
              <a:solidFill>
                <a:srgbClr val="BAC405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5978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300" y="-12038"/>
            <a:ext cx="8095657" cy="838200"/>
          </a:xfrm>
        </p:spPr>
        <p:txBody>
          <a:bodyPr>
            <a:noAutofit/>
          </a:bodyPr>
          <a:lstStyle/>
          <a:p>
            <a:pPr algn="just">
              <a:lnSpc>
                <a:spcPct val="85000"/>
              </a:lnSpc>
            </a:pPr>
            <a:r>
              <a:rPr lang="ru-RU" dirty="0" err="1" smtClean="0"/>
              <a:t>Сколтех</a:t>
            </a:r>
            <a:endParaRPr lang="en-US" b="1" dirty="0">
              <a:solidFill>
                <a:srgbClr val="BAC405"/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1000" y="6477000"/>
            <a:ext cx="2084388" cy="457200"/>
          </a:xfrm>
        </p:spPr>
        <p:txBody>
          <a:bodyPr/>
          <a:lstStyle/>
          <a:p>
            <a:r>
              <a:rPr lang="ru-RU" dirty="0" smtClean="0"/>
              <a:t>Февраль</a:t>
            </a:r>
            <a:r>
              <a:rPr lang="en-US" dirty="0" smtClean="0"/>
              <a:t>, 201</a:t>
            </a:r>
            <a:r>
              <a:rPr lang="ru-RU" dirty="0" smtClean="0"/>
              <a:t>3</a:t>
            </a:r>
            <a:r>
              <a:rPr lang="en-US" dirty="0" smtClean="0"/>
              <a:t>  |   </a:t>
            </a:r>
            <a:r>
              <a:rPr lang="ru-RU" dirty="0" smtClean="0"/>
              <a:t>Стр.</a:t>
            </a:r>
            <a:r>
              <a:rPr lang="en-US" dirty="0" smtClean="0"/>
              <a:t> </a:t>
            </a:r>
            <a:fld id="{2801CD2F-DCD3-4409-9070-82145C5D9AF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854288" y="-19533"/>
            <a:ext cx="809565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85000"/>
              </a:lnSpc>
            </a:pPr>
            <a:r>
              <a:rPr lang="ru-RU" sz="2000" kern="0" dirty="0">
                <a:solidFill>
                  <a:srgbClr val="BAC405"/>
                </a:solidFill>
              </a:rPr>
              <a:t>Взаимодействие с международными сетями и промышленностью</a:t>
            </a:r>
            <a:endParaRPr lang="en-US" sz="2000" kern="0" dirty="0">
              <a:solidFill>
                <a:srgbClr val="BAC405"/>
              </a:solidFill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1106337" y="1551602"/>
            <a:ext cx="7876319" cy="212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ts val="27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marL="800100" indent="-342900" algn="l" rtl="0" eaLnBrk="1" fontAlgn="base" hangingPunct="1">
              <a:lnSpc>
                <a:spcPts val="2800"/>
              </a:lnSpc>
              <a:spcBef>
                <a:spcPct val="0"/>
              </a:spcBef>
              <a:spcAft>
                <a:spcPts val="140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3pPr>
            <a:lvl4pPr marL="17145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4pPr>
            <a:lvl5pPr marL="21717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FAD28"/>
              </a:buClr>
              <a:buFont typeface="Lucida Grande" charset="0"/>
              <a:buChar char="➜"/>
              <a:defRPr sz="2300">
                <a:solidFill>
                  <a:schemeClr val="tx1"/>
                </a:solidFill>
                <a:latin typeface="+mj-lt"/>
                <a:ea typeface="MS PGothic" pitchFamily="34" charset="-128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endParaRPr lang="ru-RU" sz="1800" b="1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1800" b="1" i="1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                 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ВНУТРЕННЯЯ СРЕДА УНИВЕРСИТЕТА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наличие позиции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«профессорская независимость»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с</a:t>
            </a: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труктура научных групп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мобильность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научные сети, содействие внедрению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критическая масса талантов (отбор магистрантов и аспирантов)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лабораторная база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конкурентная зарплата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endParaRPr lang="ru-RU" sz="500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ВНЕШНЯЯ СРЕДА УНИВЕРСИТЕТА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интегрированность в международные научные сети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надежная позиция университета (господдержка, долгосрочные программы с компаниями)</a:t>
            </a:r>
          </a:p>
          <a:p>
            <a:pPr lvl="1">
              <a:lnSpc>
                <a:spcPct val="100000"/>
              </a:lnSpc>
              <a:spcAft>
                <a:spcPts val="0"/>
              </a:spcAft>
            </a:pPr>
            <a:endParaRPr lang="ru-RU" sz="1800" dirty="0" smtClean="0"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sp>
        <p:nvSpPr>
          <p:cNvPr id="47" name="Title 1"/>
          <p:cNvSpPr txBox="1">
            <a:spLocks/>
          </p:cNvSpPr>
          <p:nvPr/>
        </p:nvSpPr>
        <p:spPr bwMode="auto">
          <a:xfrm>
            <a:off x="462404" y="554660"/>
            <a:ext cx="8095657" cy="996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595959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defRPr sz="3400" b="1">
                <a:solidFill>
                  <a:srgbClr val="993333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5000"/>
              </a:lnSpc>
            </a:pPr>
            <a:r>
              <a:rPr lang="ru-RU" sz="1800" kern="0" dirty="0" smtClean="0">
                <a:solidFill>
                  <a:srgbClr val="BAC405"/>
                </a:solidFill>
              </a:rPr>
              <a:t> Условия привлечение носителей компетенций в Россию</a:t>
            </a:r>
            <a:endParaRPr lang="en-US" sz="1800" kern="0" dirty="0">
              <a:solidFill>
                <a:srgbClr val="BAC405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640048" y="1589261"/>
            <a:ext cx="8342608" cy="4345737"/>
          </a:xfrm>
          <a:prstGeom prst="roundRect">
            <a:avLst/>
          </a:prstGeom>
          <a:noFill/>
          <a:ln w="38100" cap="flat" cmpd="sng" algn="ctr">
            <a:solidFill>
              <a:srgbClr val="BAC405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charset="0"/>
              <a:ea typeface="ＭＳ Ｐゴシック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 bwMode="auto">
          <a:xfrm>
            <a:off x="516192" y="780247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5" name="Прямая соединительная линия 64"/>
          <p:cNvCxnSpPr/>
          <p:nvPr/>
        </p:nvCxnSpPr>
        <p:spPr bwMode="auto">
          <a:xfrm>
            <a:off x="516192" y="1139556"/>
            <a:ext cx="834644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04334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koltech">
  <a:themeElements>
    <a:clrScheme name="Custom 5">
      <a:dk1>
        <a:srgbClr val="000000"/>
      </a:dk1>
      <a:lt1>
        <a:srgbClr val="FFFFFF"/>
      </a:lt1>
      <a:dk2>
        <a:srgbClr val="646C18"/>
      </a:dk2>
      <a:lt2>
        <a:srgbClr val="E8EADB"/>
      </a:lt2>
      <a:accent1>
        <a:srgbClr val="646E04"/>
      </a:accent1>
      <a:accent2>
        <a:srgbClr val="CEE408"/>
      </a:accent2>
      <a:accent3>
        <a:srgbClr val="7D8A05"/>
      </a:accent3>
      <a:accent4>
        <a:srgbClr val="F9FFB2"/>
      </a:accent4>
      <a:accent5>
        <a:srgbClr val="4D5503"/>
      </a:accent5>
      <a:accent6>
        <a:srgbClr val="97A706"/>
      </a:accent6>
      <a:hlink>
        <a:srgbClr val="8CFF08"/>
      </a:hlink>
      <a:folHlink>
        <a:srgbClr val="3D6F03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BAC405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solidFill>
          <a:schemeClr val="accent1"/>
        </a:solidFill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triangle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Skoltech.thmx</Template>
  <TotalTime>8543</TotalTime>
  <Words>2216</Words>
  <Application>Microsoft Macintosh PowerPoint</Application>
  <PresentationFormat>On-screen Show (4:3)</PresentationFormat>
  <Paragraphs>486</Paragraphs>
  <Slides>35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Skoltech</vt:lpstr>
      <vt:lpstr>PowerPoint Presentation</vt:lpstr>
      <vt:lpstr>PowerPoint Presentation</vt:lpstr>
      <vt:lpstr>PowerPoint Presentation</vt:lpstr>
      <vt:lpstr>PowerPoint Presentation</vt:lpstr>
      <vt:lpstr>Сколтех</vt:lpstr>
      <vt:lpstr>Сколтех</vt:lpstr>
      <vt:lpstr>PowerPoint Presentation</vt:lpstr>
      <vt:lpstr>Сколтех</vt:lpstr>
      <vt:lpstr>Сколтех</vt:lpstr>
      <vt:lpstr>Сколтех</vt:lpstr>
      <vt:lpstr>Сколтех</vt:lpstr>
      <vt:lpstr>Сколтех</vt:lpstr>
      <vt:lpstr>Сколтех</vt:lpstr>
      <vt:lpstr>PowerPoint Presentation</vt:lpstr>
      <vt:lpstr>Сколтех</vt:lpstr>
      <vt:lpstr>Сколтех</vt:lpstr>
      <vt:lpstr>Сколтех</vt:lpstr>
      <vt:lpstr>Приложение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</vt:lpstr>
    </vt:vector>
  </TitlesOfParts>
  <Company>SkolTech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Dmitry Nazarov</dc:creator>
  <cp:lastModifiedBy>Alex</cp:lastModifiedBy>
  <cp:revision>616</cp:revision>
  <dcterms:created xsi:type="dcterms:W3CDTF">2012-11-07T12:44:53Z</dcterms:created>
  <dcterms:modified xsi:type="dcterms:W3CDTF">2014-06-25T11:25:18Z</dcterms:modified>
</cp:coreProperties>
</file>