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7" r:id="rId3"/>
    <p:sldId id="270" r:id="rId4"/>
    <p:sldId id="261" r:id="rId5"/>
    <p:sldId id="271" r:id="rId6"/>
    <p:sldId id="272" r:id="rId7"/>
    <p:sldId id="262" r:id="rId8"/>
    <p:sldId id="273" r:id="rId9"/>
    <p:sldId id="263" r:id="rId10"/>
    <p:sldId id="264" r:id="rId11"/>
    <p:sldId id="274" r:id="rId12"/>
    <p:sldId id="265" r:id="rId13"/>
    <p:sldId id="258" r:id="rId14"/>
    <p:sldId id="266" r:id="rId15"/>
    <p:sldId id="267" r:id="rId16"/>
    <p:sldId id="268" r:id="rId17"/>
    <p:sldId id="269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0ED0D-C641-4D8F-8C95-B92B9C1D449C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58B46-642D-4DC1-9276-4EA8223B72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98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3249CD-1269-45D7-8745-0E71FD0F8D45}" type="slidenum">
              <a:rPr lang="ru-RU" smtClean="0">
                <a:cs typeface="Arial" charset="0"/>
              </a:rPr>
              <a:pPr/>
              <a:t>1</a:t>
            </a:fld>
            <a:endParaRPr lang="ru-RU" dirty="0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58B46-642D-4DC1-9276-4EA8223B721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779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752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7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017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980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0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72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97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93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46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19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B3BEB-5B42-4536-AE01-8EA2F4DD776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EF20-9548-4CA9-ACBB-224870D06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03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pei.ru/" TargetMode="External"/><Relationship Id="rId13" Type="http://schemas.openxmlformats.org/officeDocument/2006/relationships/hyperlink" Target="http://www.muctr.ru/" TargetMode="External"/><Relationship Id="rId3" Type="http://schemas.openxmlformats.org/officeDocument/2006/relationships/hyperlink" Target="http://www.ispu.ru/" TargetMode="External"/><Relationship Id="rId7" Type="http://schemas.openxmlformats.org/officeDocument/2006/relationships/hyperlink" Target="http://www.tpu.ru/" TargetMode="External"/><Relationship Id="rId12" Type="http://schemas.openxmlformats.org/officeDocument/2006/relationships/hyperlink" Target="http://www.unn.ru/" TargetMode="External"/><Relationship Id="rId17" Type="http://schemas.openxmlformats.org/officeDocument/2006/relationships/hyperlink" Target="http://www.gma.ru/" TargetMode="External"/><Relationship Id="rId2" Type="http://schemas.openxmlformats.org/officeDocument/2006/relationships/hyperlink" Target="http://www.mephi.ru/" TargetMode="External"/><Relationship Id="rId16" Type="http://schemas.openxmlformats.org/officeDocument/2006/relationships/hyperlink" Target="http://www.urfu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isis.ru/" TargetMode="External"/><Relationship Id="rId11" Type="http://schemas.openxmlformats.org/officeDocument/2006/relationships/hyperlink" Target="http://www.nntu.nnov.ru/" TargetMode="External"/><Relationship Id="rId5" Type="http://schemas.openxmlformats.org/officeDocument/2006/relationships/hyperlink" Target="http://www.bmstu.ru/" TargetMode="External"/><Relationship Id="rId15" Type="http://schemas.openxmlformats.org/officeDocument/2006/relationships/hyperlink" Target="http://www.spbu.ru/" TargetMode="External"/><Relationship Id="rId10" Type="http://schemas.openxmlformats.org/officeDocument/2006/relationships/image" Target="../media/image4.png"/><Relationship Id="rId4" Type="http://schemas.openxmlformats.org/officeDocument/2006/relationships/hyperlink" Target="http://www.mgsu.ru/" TargetMode="External"/><Relationship Id="rId9" Type="http://schemas.openxmlformats.org/officeDocument/2006/relationships/image" Target="../media/image3.png"/><Relationship Id="rId14" Type="http://schemas.openxmlformats.org/officeDocument/2006/relationships/hyperlink" Target="http://www.spbstu.ru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002">
            <a:off x="7047765" y="4605971"/>
            <a:ext cx="1963873" cy="213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850" y="0"/>
            <a:ext cx="8820150" cy="76517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000" b="1" kern="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403648" y="2584186"/>
            <a:ext cx="7128792" cy="2520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Ежегодное общее собрание ассоциации 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высших учебных заведений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Консорциум опорных вузов Государственной корпорации по атомной энергии «Росатом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»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291"/>
            <a:ext cx="2560357" cy="2462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227165" y="435721"/>
            <a:ext cx="3851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u="sng" dirty="0">
                <a:solidFill>
                  <a:srgbClr val="006600"/>
                </a:solidFill>
                <a:latin typeface="+mn-lt"/>
                <a:cs typeface="+mn-cs"/>
              </a:rPr>
              <a:t>Адрес места </a:t>
            </a:r>
            <a:r>
              <a:rPr lang="ru-RU" sz="1600" b="1" i="1" u="sng" dirty="0" smtClean="0">
                <a:solidFill>
                  <a:srgbClr val="006600"/>
                </a:solidFill>
                <a:latin typeface="+mn-lt"/>
                <a:cs typeface="+mn-cs"/>
              </a:rPr>
              <a:t>нахождения ассоциации: </a:t>
            </a:r>
            <a:endParaRPr lang="ru-RU" sz="1600" b="1" i="1" u="sng" dirty="0">
              <a:solidFill>
                <a:srgbClr val="006600"/>
              </a:solidFill>
              <a:latin typeface="+mn-lt"/>
              <a:cs typeface="+mn-cs"/>
            </a:endParaRPr>
          </a:p>
          <a:p>
            <a:pPr algn="ctr"/>
            <a:r>
              <a:rPr lang="ru-RU" sz="1600" i="1" dirty="0">
                <a:solidFill>
                  <a:srgbClr val="006600"/>
                </a:solidFill>
                <a:latin typeface="+mn-lt"/>
                <a:cs typeface="+mn-cs"/>
              </a:rPr>
              <a:t>Российская Федерация, 115409, </a:t>
            </a:r>
          </a:p>
          <a:p>
            <a:pPr algn="ctr"/>
            <a:r>
              <a:rPr lang="ru-RU" sz="1600" i="1" dirty="0">
                <a:solidFill>
                  <a:srgbClr val="006600"/>
                </a:solidFill>
                <a:latin typeface="+mn-lt"/>
                <a:cs typeface="+mn-cs"/>
              </a:rPr>
              <a:t>г. Москва, Каширское шоссе, д.31</a:t>
            </a:r>
          </a:p>
          <a:p>
            <a:pPr algn="ctr"/>
            <a:r>
              <a:rPr lang="ru-RU" sz="1600" i="1" dirty="0">
                <a:solidFill>
                  <a:srgbClr val="006600"/>
                </a:solidFill>
                <a:latin typeface="+mn-lt"/>
                <a:cs typeface="+mn-cs"/>
              </a:rPr>
              <a:t>тел. +7 (499) 788-56-99 доб.80-69</a:t>
            </a:r>
          </a:p>
          <a:p>
            <a:pPr algn="ctr"/>
            <a:r>
              <a:rPr lang="ru-RU" sz="1600" i="1" dirty="0">
                <a:solidFill>
                  <a:srgbClr val="006600"/>
                </a:solidFill>
                <a:latin typeface="+mn-lt"/>
                <a:cs typeface="+mn-cs"/>
              </a:rPr>
              <a:t>факс. +7(499) </a:t>
            </a:r>
            <a:r>
              <a:rPr lang="ru-RU" sz="1600" i="1" dirty="0" smtClean="0">
                <a:solidFill>
                  <a:srgbClr val="006600"/>
                </a:solidFill>
                <a:latin typeface="+mn-lt"/>
                <a:cs typeface="+mn-cs"/>
              </a:rPr>
              <a:t>725-24-19</a:t>
            </a:r>
            <a:endParaRPr lang="en-US" sz="1600" i="1" dirty="0" smtClean="0">
              <a:solidFill>
                <a:srgbClr val="006600"/>
              </a:solidFill>
              <a:latin typeface="+mn-lt"/>
              <a:cs typeface="+mn-cs"/>
            </a:endParaRPr>
          </a:p>
          <a:p>
            <a:pPr algn="ctr"/>
            <a:r>
              <a:rPr lang="en-US" sz="1600" i="1" u="sng" dirty="0" smtClean="0">
                <a:solidFill>
                  <a:srgbClr val="006600"/>
                </a:solidFill>
                <a:latin typeface="+mn-lt"/>
                <a:cs typeface="+mn-cs"/>
              </a:rPr>
              <a:t>mail</a:t>
            </a:r>
            <a:r>
              <a:rPr lang="ru-RU" sz="1600" i="1" u="sng" dirty="0" smtClean="0">
                <a:solidFill>
                  <a:srgbClr val="006600"/>
                </a:solidFill>
                <a:latin typeface="+mn-lt"/>
                <a:cs typeface="+mn-cs"/>
              </a:rPr>
              <a:t>:</a:t>
            </a:r>
            <a:r>
              <a:rPr lang="en-US" sz="1600" i="1" u="sng" dirty="0" smtClean="0">
                <a:solidFill>
                  <a:srgbClr val="006600"/>
                </a:solidFill>
                <a:latin typeface="+mn-lt"/>
                <a:cs typeface="+mn-cs"/>
              </a:rPr>
              <a:t> iakokorina@mephi.ru</a:t>
            </a:r>
            <a:endParaRPr lang="ru-RU" sz="1600" i="1" u="sng" dirty="0">
              <a:solidFill>
                <a:srgbClr val="006600"/>
              </a:solidFill>
              <a:latin typeface="+mn-lt"/>
              <a:cs typeface="+mn-cs"/>
            </a:endParaRPr>
          </a:p>
          <a:p>
            <a:pPr algn="ctr"/>
            <a:r>
              <a:rPr lang="en-US" sz="1600" i="1" u="sng" dirty="0" smtClean="0">
                <a:solidFill>
                  <a:srgbClr val="006600"/>
                </a:solidFill>
                <a:latin typeface="+mn-lt"/>
                <a:cs typeface="+mn-cs"/>
              </a:rPr>
              <a:t>www.uniatom.mephi.ru</a:t>
            </a:r>
            <a:endParaRPr lang="ru-RU" sz="1600" i="1" u="sng" dirty="0">
              <a:solidFill>
                <a:srgbClr val="006600"/>
              </a:solidFill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567359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 smtClean="0">
                <a:solidFill>
                  <a:schemeClr val="tx2"/>
                </a:solidFill>
              </a:rPr>
              <a:t>НИЯУ МИФИ и</a:t>
            </a:r>
            <a:r>
              <a:rPr lang="ru-RU" sz="2000" b="1" i="1" u="sng" dirty="0" smtClean="0">
                <a:solidFill>
                  <a:schemeClr val="tx2"/>
                </a:solidFill>
                <a:latin typeface="+mn-lt"/>
                <a:cs typeface="+mn-cs"/>
              </a:rPr>
              <a:t>юнь 2014 г.</a:t>
            </a:r>
            <a:endParaRPr lang="ru-RU" sz="2000" b="1" i="1" u="sng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15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510523"/>
              </p:ext>
            </p:extLst>
          </p:nvPr>
        </p:nvGraphicFramePr>
        <p:xfrm>
          <a:off x="298837" y="548680"/>
          <a:ext cx="8615435" cy="5845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6455"/>
                <a:gridCol w="1423785"/>
                <a:gridCol w="6455195"/>
              </a:tblGrid>
              <a:tr h="5615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1747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март 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Круглый стол «Новые компетенции для новой энергетики», посвященный вопросам профессиональной подготовки специалистов в области инновационной энергетики в рамках 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II Международного форума по инновациям в энергетике «</a:t>
                      </a:r>
                      <a:r>
                        <a:rPr lang="en-US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NewGen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– энергия будущего»</a:t>
                      </a:r>
                    </a:p>
                    <a:p>
                      <a:pPr algn="l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внедрение системы управления знаниями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в образовательную сферу;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результаты мониторинга рынка труда молодых специалистов 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новая концепция стипендиальной программы Государственной корпорации «Росатом».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53172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май 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Открытая лекция заместителя генерального директора – директора блока по управлению инновациями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Вячеслава Александровича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Першукова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научного руководителя проекта «Прорыв» Евгения Олеговича Адамова «Новая технологическая платформа атомной энергетики: проект «ПРОРЫВ»</a:t>
                      </a:r>
                    </a:p>
                    <a:p>
                      <a:pPr marL="0" indent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Привлечь молодежь к разработкам ядерных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энерготехнологий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нового поколения на базе реакторов на быстрых нейтронах с замкнутым ядерным топливным циклом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3780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май </a:t>
                      </a:r>
                    </a:p>
                    <a:p>
                      <a:pPr marL="0" algn="ctr" defTabSz="914400" rtl="0" eaLnBrk="1" latinLnBrk="0" hangingPunct="1"/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Всероссийские студенческие олимпиады 2014 года по специальностям: «Физика», «Ядерная физика и технологии», «Системный анализ и управление», «Автоматика и управление», «Электроника и микроэлектроника», «Информационная безопасность»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системы интеллектуальных, творческих и профессиональных состязаний студенческой молодежи и повышения качества высшего профессионального образования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3054" y="23147"/>
            <a:ext cx="8247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2014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опорных вузов</a:t>
            </a:r>
          </a:p>
        </p:txBody>
      </p:sp>
    </p:spTree>
    <p:extLst>
      <p:ext uri="{BB962C8B-B14F-4D97-AF65-F5344CB8AC3E}">
        <p14:creationId xmlns:p14="http://schemas.microsoft.com/office/powerpoint/2010/main" val="216592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218688"/>
              </p:ext>
            </p:extLst>
          </p:nvPr>
        </p:nvGraphicFramePr>
        <p:xfrm>
          <a:off x="395536" y="692696"/>
          <a:ext cx="8726254" cy="5576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1694995"/>
                <a:gridCol w="6455195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03244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июнь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Международная школа-семинар по менеджменту ядерных знаний «Формирование компетенций в области менеджмента ядерных знаний в рамках университетских образовательных программ», при участии специалистов МАГАТЭ и Государственной корпорации «Росатом»</a:t>
                      </a:r>
                    </a:p>
                    <a:p>
                      <a:pPr algn="ctr"/>
                      <a:endParaRPr lang="ru-RU" sz="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менеджмент знаний и повышение конкурентоспособности российского ядерного образования;	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менеджмент знаний в высокотехнологических компаниях; 	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формирование компетенций в области менеджмента ядерных знаний как составной части компетенций специалиста инженерно-физического профиля;	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Технологии управления знаниями в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Современные технология управления интеллектуальным капиталом – СУЗ атомной отрасли. Опыт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«Росатом»;	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Кибернетическая обучающая платформа 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CLP4NET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2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Менеджмент знаний в образовательных организациях; 	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Связь системы подготовки персонала АЭС и управления знаниями; 	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Мастер-класс  по теме «Менеджмент рисков связанных с потерей критических знаний в ядерных организациях»;	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Мастер-класс по теме «Оценка зрелости предприятий в области менеджмента ядерных знаний»;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Особенности менеджмента ядерных знаний.</a:t>
                      </a:r>
                    </a:p>
                    <a:p>
                      <a:pPr marL="0" indent="0" algn="ctr">
                        <a:buFont typeface="Arial" pitchFamily="34" charset="0"/>
                        <a:buNone/>
                      </a:pPr>
                      <a:endParaRPr lang="ru-RU" sz="12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111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25 июня 2014г.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Общее собрание ассоциации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83054" y="23147"/>
            <a:ext cx="8247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2014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опорных вузов</a:t>
            </a:r>
          </a:p>
        </p:txBody>
      </p:sp>
    </p:spTree>
    <p:extLst>
      <p:ext uri="{BB962C8B-B14F-4D97-AF65-F5344CB8AC3E}">
        <p14:creationId xmlns:p14="http://schemas.microsoft.com/office/powerpoint/2010/main" val="392316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44671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  <a:tabLst>
                <a:tab pos="447675" algn="l"/>
              </a:tabLst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ru-RU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8640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ctr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 участии ассоциации опорных вузов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Госкорпорации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Росатом с 2012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2014 год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прошло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19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мероприятий,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направленных на обсуждение вопросов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кадровых ресурсов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атомной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отрасли, из них:</a:t>
            </a:r>
          </a:p>
        </p:txBody>
      </p:sp>
      <p:pic>
        <p:nvPicPr>
          <p:cNvPr id="1026" name="Picture 2" descr="D:\Кокорина\Резервная копия на 1221 от 13 12 12\РАБОЧАЯ\АссоцОпорВузов\ОБЩ_СОБР_2\ПРЕЗЕНТАЦИИ _ общего собрания Ассоциации опдля рассылки\ФОТО общ собр\100CANON\IMG_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81128"/>
            <a:ext cx="241176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Кокорина\Резервная копия на 1221 от 13 12 12\РАБОЧАЯ\АссоцОпорВузов\ОБЩ_СОБР_2\ПРЕЗЕНТАЦИИ _ общего собрания Ассоциации опдля рассылки\ФОТО общ собр\100CANON\IMG_00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746" y="3231717"/>
            <a:ext cx="2355254" cy="362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Кокорина\Резервная копия на 1221 от 13 12 12\РАБОЧАЯ\АссоцОпорВузов\ОБЩ_СОБР_2\ПРЕЗЕНТАЦИИ _ общего собрания Ассоциации опдля рассылки\ФОТО общ собр\101MSDCF\DSC092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168"/>
            <a:ext cx="2447256" cy="175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АссоцОпорВузов\_2011-2012 год\3-6 дек МАГАТЭ\ФотоКонференция Росатом-МАГАТЭ\_B0127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93096"/>
            <a:ext cx="2376264" cy="178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0" y="1397000"/>
          <a:ext cx="6120680" cy="2782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7506"/>
                <a:gridCol w="633174"/>
              </a:tblGrid>
              <a:tr h="461794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44767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международные конференции и семинары</a:t>
                      </a:r>
                    </a:p>
                    <a:p>
                      <a:pPr>
                        <a:tabLst>
                          <a:tab pos="447675" algn="l"/>
                        </a:tabLst>
                      </a:pPr>
                      <a:endParaRPr lang="ru-RU" sz="900" b="0" dirty="0" smtClean="0">
                        <a:solidFill>
                          <a:schemeClr val="tx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6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87738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542925" algn="l"/>
                        </a:tabLst>
                        <a:defRPr/>
                      </a:pPr>
                      <a:r>
                        <a:rPr lang="ru-RU" sz="1800" b="0" dirty="0" smtClean="0"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собрания </a:t>
                      </a:r>
                      <a:endParaRPr lang="ru-RU" b="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4</a:t>
                      </a:r>
                      <a:endParaRPr lang="ru-RU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13682">
                <a:tc>
                  <a:txBody>
                    <a:bodyPr/>
                    <a:lstStyle/>
                    <a:p>
                      <a:pPr>
                        <a:tabLst>
                          <a:tab pos="447675" algn="l"/>
                        </a:tabLst>
                      </a:pPr>
                      <a:endParaRPr lang="ru-RU" sz="9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54292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круглые столы и рабочие совещания с </a:t>
                      </a:r>
                    </a:p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54292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предприятиями атомной отрасли </a:t>
                      </a:r>
                      <a:endParaRPr lang="ru-RU" b="0" dirty="0"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839626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54292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обсуждение научно-образовательных программ, </a:t>
                      </a:r>
                    </a:p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54292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школы-семинары,  олимпиады,  открытые лекции</a:t>
                      </a:r>
                    </a:p>
                    <a:p>
                      <a:pPr marL="285750" indent="-285750">
                        <a:buFont typeface="Wingdings" pitchFamily="2" charset="2"/>
                        <a:buNone/>
                        <a:tabLst>
                          <a:tab pos="542925" algn="l"/>
                        </a:tabLst>
                      </a:pPr>
                      <a:r>
                        <a:rPr lang="ru-RU" sz="18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студентов вузов ассоциации </a:t>
                      </a:r>
                      <a:endParaRPr lang="ru-RU" b="0" dirty="0">
                        <a:effectLst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" descr="E:\АссоцОпорВузов\_2011-2012 год\3-6 дек МАГАТЭ\ФотоКонференция Росатом-МАГАТЭ\_B01349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214" y="1340768"/>
            <a:ext cx="3072786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00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7030" y="180917"/>
            <a:ext cx="8629426" cy="7146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Портал научно-исследовательских и образовательных ресурсов ассоциации «Консорциум опорных вузов ГК «Росатом»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515082" y="908720"/>
            <a:ext cx="47525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www.uniatom.mephi.ru</a:t>
            </a:r>
            <a:endParaRPr lang="ru-RU" sz="2800" b="1" i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957" y="1556792"/>
            <a:ext cx="5206779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448234" y="3968246"/>
            <a:ext cx="36602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карты университетской науки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»,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описывающей ресурсы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компетенции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вузов ассоциации для проведения исследований в интересах организаций атомной отрасли и других отраслей промышленности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73858" y="1114398"/>
            <a:ext cx="3673143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Дивизионы ГК Росатом,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тесно сотрудничающие с ассоциацией опорных вузов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Блок по управлению инновациями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ЯОК ГК Росатом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ЯЭК ГК Росатом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Департамент кадровой политики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 заинтересованные в формировании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9208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Источники финансирования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деятельности ассоциации опорных вузов ГК Росатом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c 201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1г.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по 2013г.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55031"/>
              </p:ext>
            </p:extLst>
          </p:nvPr>
        </p:nvGraphicFramePr>
        <p:xfrm>
          <a:off x="467544" y="1628800"/>
          <a:ext cx="8352928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767"/>
                <a:gridCol w="2558049"/>
                <a:gridCol w="2203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Виды взносов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Размер взносов, тыс. руб.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Получено на р/с, тыс. руб.</a:t>
                      </a:r>
                      <a:endParaRPr lang="ru-RU" sz="2400" dirty="0"/>
                    </a:p>
                  </a:txBody>
                  <a:tcPr anchor="ctr"/>
                </a:tc>
              </a:tr>
              <a:tr h="133728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Вступительные</a:t>
                      </a:r>
                      <a:r>
                        <a:rPr lang="ru-RU" sz="2800" baseline="0" dirty="0" smtClean="0"/>
                        <a:t> взносы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800" dirty="0" smtClean="0"/>
                        <a:t>50,00</a:t>
                      </a:r>
                      <a:endParaRPr lang="ru-RU" sz="2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800" dirty="0" smtClean="0"/>
                        <a:t>700,00</a:t>
                      </a:r>
                      <a:endParaRPr lang="ru-RU" sz="2800" dirty="0"/>
                    </a:p>
                  </a:txBody>
                  <a:tcPr anchor="ctr" anchorCtr="1"/>
                </a:tc>
              </a:tr>
              <a:tr h="1008112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Ежегодные взносы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800" dirty="0" smtClean="0"/>
                        <a:t>20,00</a:t>
                      </a:r>
                      <a:endParaRPr lang="ru-RU" sz="2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800" dirty="0" smtClean="0"/>
                        <a:t>500,00</a:t>
                      </a:r>
                      <a:endParaRPr lang="ru-RU" sz="2800" dirty="0"/>
                    </a:p>
                  </a:txBody>
                  <a:tcPr anchor="ctr" anchorCtr="1"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6"/>
                          </a:solidFill>
                        </a:rPr>
                        <a:t>ИТОГО</a:t>
                      </a:r>
                      <a:endParaRPr lang="ru-RU" sz="28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ru-RU" sz="28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800" dirty="0" smtClean="0">
                          <a:solidFill>
                            <a:schemeClr val="accent6"/>
                          </a:solidFill>
                        </a:rPr>
                        <a:t>1200,00</a:t>
                      </a:r>
                      <a:endParaRPr lang="ru-RU" sz="2800" dirty="0">
                        <a:solidFill>
                          <a:schemeClr val="accent6"/>
                        </a:solidFill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25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Задолженность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вузов ассоциации по взносам </a:t>
            </a:r>
            <a:b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с 2011г. </a:t>
            </a:r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по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2013г.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5463307"/>
              </p:ext>
            </p:extLst>
          </p:nvPr>
        </p:nvGraphicFramePr>
        <p:xfrm>
          <a:off x="457200" y="1600200"/>
          <a:ext cx="8363272" cy="4435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0864"/>
                <a:gridCol w="2232248"/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Член</a:t>
                      </a:r>
                      <a:r>
                        <a:rPr lang="ru-RU" sz="2400" baseline="0" dirty="0" smtClean="0"/>
                        <a:t> Ассоциации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взносов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Сумма, тыс. руб.</a:t>
                      </a:r>
                      <a:endParaRPr lang="ru-RU" sz="2400" dirty="0"/>
                    </a:p>
                  </a:txBody>
                  <a:tcPr anchor="ctr"/>
                </a:tc>
              </a:tr>
              <a:tr h="136588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ФГБОУ ВПО «Санкт-Петербургский государственный политехнический университет»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Ежегодные</a:t>
                      </a:r>
                    </a:p>
                    <a:p>
                      <a:r>
                        <a:rPr lang="ru-RU" sz="2000" dirty="0" smtClean="0"/>
                        <a:t>(за 2013 год)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20,00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 anchor="ctr"/>
                </a:tc>
              </a:tr>
              <a:tr h="172819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ФГАОУ ВПО «Национальный исследовательский технологический университет «</a:t>
                      </a:r>
                      <a:r>
                        <a:rPr lang="ru-RU" sz="2400" dirty="0" err="1" smtClean="0"/>
                        <a:t>МИСиС</a:t>
                      </a:r>
                      <a:r>
                        <a:rPr lang="ru-RU" sz="2400" dirty="0" smtClean="0"/>
                        <a:t>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Ежегодные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(за 2012 -2013 год)</a:t>
                      </a:r>
                      <a:endParaRPr lang="ru-RU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40,00</a:t>
                      </a:r>
                      <a:endParaRPr lang="ru-RU" sz="2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accent6"/>
                          </a:solidFill>
                        </a:rPr>
                        <a:t>ИТОГО</a:t>
                      </a:r>
                      <a:endParaRPr lang="ru-RU" sz="2400" b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0" kern="1200" dirty="0" smtClean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60,00</a:t>
                      </a:r>
                      <a:endParaRPr lang="ru-RU" sz="2800" b="0" kern="1200" dirty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2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31142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Направления использования полученных средств </a:t>
            </a: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</a:b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в 2011г. - 2013г.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7019565"/>
              </p:ext>
            </p:extLst>
          </p:nvPr>
        </p:nvGraphicFramePr>
        <p:xfrm>
          <a:off x="539552" y="1412776"/>
          <a:ext cx="8147248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960"/>
                <a:gridCol w="2592288"/>
              </a:tblGrid>
              <a:tr h="93580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Статья затрат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Всего за отчетный период, тыс. руб.</a:t>
                      </a:r>
                      <a:endParaRPr lang="ru-RU" sz="2000" dirty="0"/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Содержание аппарата,</a:t>
                      </a:r>
                      <a:r>
                        <a:rPr lang="ru-RU" sz="2000" baseline="0" dirty="0" smtClean="0"/>
                        <a:t> в </a:t>
                      </a:r>
                      <a:r>
                        <a:rPr lang="ru-RU" sz="2000" baseline="0" dirty="0" err="1" smtClean="0"/>
                        <a:t>т.ч</a:t>
                      </a:r>
                      <a:r>
                        <a:rPr lang="ru-RU" sz="2000" baseline="0" dirty="0" smtClean="0"/>
                        <a:t>.: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pPr lvl="1"/>
                      <a:r>
                        <a:rPr lang="ru-RU" sz="2000" dirty="0" smtClean="0"/>
                        <a:t>Заработная плата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346,00</a:t>
                      </a:r>
                      <a:endParaRPr lang="ru-RU" sz="2000" dirty="0"/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pPr lvl="1"/>
                      <a:r>
                        <a:rPr lang="ru-RU" sz="2000" dirty="0" smtClean="0"/>
                        <a:t>Платежи в бюджет и во внебюджетные</a:t>
                      </a:r>
                      <a:r>
                        <a:rPr lang="ru-RU" sz="2000" baseline="0" dirty="0" smtClean="0"/>
                        <a:t> фонды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148,82</a:t>
                      </a:r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Рекламная продукция 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72,00</a:t>
                      </a:r>
                      <a:endParaRPr lang="ru-RU" sz="2000" dirty="0"/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Канцелярские товары 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24,02</a:t>
                      </a:r>
                      <a:endParaRPr lang="ru-RU" sz="2000" dirty="0"/>
                    </a:p>
                  </a:txBody>
                  <a:tcPr anchor="ctr"/>
                </a:tc>
              </a:tr>
              <a:tr h="53583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Оплата услуг банка</a:t>
                      </a:r>
                      <a:endParaRPr lang="ru-RU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20,17</a:t>
                      </a:r>
                      <a:endParaRPr lang="ru-RU" sz="2000" dirty="0"/>
                    </a:p>
                  </a:txBody>
                  <a:tcPr anchor="ctr"/>
                </a:tc>
              </a:tr>
              <a:tr h="5085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ИТОГО</a:t>
                      </a:r>
                      <a:endParaRPr lang="ru-RU" sz="2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611,01</a:t>
                      </a:r>
                      <a:endParaRPr lang="ru-RU" sz="2400" b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8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1764"/>
            <a:ext cx="6940074" cy="77732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Органы управления ассоциации 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2884" y="1865023"/>
            <a:ext cx="36957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Совет ассоциации: </a:t>
            </a:r>
          </a:p>
          <a:p>
            <a:pPr marL="342900" indent="-342900">
              <a:buAutoNum type="arabicPeriod"/>
            </a:pPr>
            <a:r>
              <a:rPr lang="ru-RU" dirty="0" smtClean="0"/>
              <a:t>Ректор НИЯУ МИФИ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Стриханов М.Н.</a:t>
            </a:r>
          </a:p>
          <a:p>
            <a:r>
              <a:rPr lang="ru-RU" dirty="0" smtClean="0"/>
              <a:t>2.   Ректор НГТУ им. Р.Е. Алексеева</a:t>
            </a:r>
          </a:p>
          <a:p>
            <a:r>
              <a:rPr lang="ru-RU" dirty="0" smtClean="0"/>
              <a:t>    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Дмитриев С.М.</a:t>
            </a:r>
          </a:p>
          <a:p>
            <a:r>
              <a:rPr lang="ru-RU" dirty="0" smtClean="0"/>
              <a:t>3.   Ректор </a:t>
            </a:r>
            <a:r>
              <a:rPr lang="ru-RU" dirty="0" err="1" smtClean="0"/>
              <a:t>СПбГПУ</a:t>
            </a: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Рудской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А.И. 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/>
              <a:t>4.   Ректор ТПУ 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Чубик П.С.</a:t>
            </a:r>
          </a:p>
          <a:p>
            <a:r>
              <a:rPr lang="ru-RU" dirty="0" smtClean="0"/>
              <a:t>5.   Ректор </a:t>
            </a:r>
            <a:r>
              <a:rPr lang="ru-RU" dirty="0" err="1" smtClean="0"/>
              <a:t>УрФУ</a:t>
            </a:r>
            <a:r>
              <a:rPr lang="ru-RU" dirty="0" smtClean="0"/>
              <a:t> им. Б.Н. Ельцина</a:t>
            </a:r>
          </a:p>
          <a:p>
            <a:r>
              <a:rPr lang="ru-RU" dirty="0" smtClean="0"/>
              <a:t>      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Кокшаров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В.А.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69471" y="889085"/>
            <a:ext cx="3051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Председатель ассоциации: </a:t>
            </a:r>
          </a:p>
          <a:p>
            <a:pPr marL="342900" indent="-342900">
              <a:buAutoNum type="arabicPeriod"/>
            </a:pPr>
            <a:r>
              <a:rPr lang="ru-RU" dirty="0" smtClean="0"/>
              <a:t>Ректор НИЯУ МИФИ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      Стриханов М.Н.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963"/>
            <a:ext cx="1556870" cy="149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97834" y="1818690"/>
            <a:ext cx="38884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Ревизионная </a:t>
            </a:r>
            <a:r>
              <a:rPr lang="ru-RU" b="1" u="sng" dirty="0" err="1" smtClean="0">
                <a:solidFill>
                  <a:schemeClr val="accent6">
                    <a:lumMod val="75000"/>
                  </a:schemeClr>
                </a:solidFill>
              </a:rPr>
              <a:t>комис</a:t>
            </a:r>
            <a:r>
              <a:rPr lang="en-US" b="1" u="sng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r>
              <a:rPr lang="ru-RU" b="1" u="sng" smtClean="0">
                <a:solidFill>
                  <a:schemeClr val="accent6">
                    <a:lumMod val="75000"/>
                  </a:schemeClr>
                </a:solidFill>
              </a:rPr>
              <a:t>ия</a:t>
            </a:r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</a:p>
          <a:p>
            <a:pPr marL="342900" indent="-342900">
              <a:buAutoNum type="arabicPeriod"/>
            </a:pPr>
            <a:r>
              <a:rPr lang="ru-RU" dirty="0" smtClean="0"/>
              <a:t>Ректор ИГЭУ им. В.И. Ленина</a:t>
            </a:r>
          </a:p>
          <a:p>
            <a:r>
              <a:rPr lang="ru-RU" dirty="0" smtClean="0"/>
              <a:t>    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Тарарыкин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С.В.</a:t>
            </a:r>
          </a:p>
          <a:p>
            <a:r>
              <a:rPr lang="ru-RU" dirty="0" smtClean="0"/>
              <a:t>2.    Ректор НГУ им. Н.И. Лобачевского</a:t>
            </a:r>
          </a:p>
          <a:p>
            <a:r>
              <a:rPr lang="ru-RU" dirty="0" smtClean="0"/>
              <a:t>      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Чупрунов Е.В.</a:t>
            </a:r>
          </a:p>
          <a:p>
            <a:r>
              <a:rPr lang="ru-RU" dirty="0" smtClean="0"/>
              <a:t>3.    Ректор РХТУ им. Д.И. Менделеева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Колесников В.А.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62449" y="4149080"/>
            <a:ext cx="3559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Главный бухгалтер  ассоциации:</a:t>
            </a:r>
            <a:r>
              <a:rPr lang="ru-RU" b="1" u="sng" dirty="0" smtClean="0"/>
              <a:t> 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Бочкарева Т.Н.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75857" y="5004344"/>
            <a:ext cx="33192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Секретариат ассоциации: 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Проректор НИЯУ МИФИ </a:t>
            </a:r>
          </a:p>
          <a:p>
            <a:r>
              <a:rPr lang="ru-RU" dirty="0" smtClean="0"/>
              <a:t>     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Весна Е.Б.</a:t>
            </a:r>
          </a:p>
          <a:p>
            <a:r>
              <a:rPr lang="ru-RU" dirty="0" smtClean="0"/>
              <a:t>2.   Координатор ассоциации </a:t>
            </a:r>
          </a:p>
          <a:p>
            <a:r>
              <a:rPr lang="ru-RU" dirty="0" smtClean="0"/>
              <a:t>      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Кокорина И.А. 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4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49610" y="260648"/>
            <a:ext cx="9158511" cy="576064"/>
          </a:xfrm>
          <a:prstGeom prst="rect">
            <a:avLst/>
          </a:prstGeom>
        </p:spPr>
        <p:txBody>
          <a:bodyPr/>
          <a:lstStyle/>
          <a:p>
            <a:pPr marL="0" marR="0" lvl="0" indent="361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Состав ассоциации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179512" y="908720"/>
            <a:ext cx="4320480" cy="524763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Национальный исследовательский ядерный университет «МИФИ» 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2"/>
              </a:rPr>
              <a:t>www.mephi.ru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МИФИ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Ивановский государственный энергетический университет имени В.И.Ленина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   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3"/>
              </a:rPr>
              <a:t>www.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3"/>
              </a:rPr>
              <a:t>ispu.ru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ИГЭУ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Московский государственный строительный университет 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4"/>
              </a:rPr>
              <a:t>www.mgsu.ru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МГСУ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Московский государственный технический университет имени Н.Э.Баумана 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5"/>
              </a:rPr>
              <a:t>www.bmstu.ru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МГТУ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Национальный исследовательский технологический университет «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МИСиС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» 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6"/>
              </a:rPr>
              <a:t>www.misis.ru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МИСиС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Национальный исследовательский Томский политехнический университет          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7"/>
              </a:rPr>
              <a:t>www.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7"/>
              </a:rPr>
              <a:t>tpu.ru</a:t>
            </a:r>
            <a:r>
              <a:rPr kumimoji="0" lang="ru-RU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ТПУ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1400" b="0" i="0" u="sng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Национальный исследовательский университет «МЭИ» </a:t>
            </a:r>
            <a:r>
              <a:rPr kumimoji="0" lang="en-US" sz="1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8"/>
              </a:rPr>
              <a:t>www.</a:t>
            </a:r>
            <a:r>
              <a:rPr kumimoji="0" lang="ru-RU" sz="14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  <a:hlinkClick r:id="rId8"/>
              </a:rPr>
              <a:t>mpei.ru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МЭИ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572000" y="980728"/>
            <a:ext cx="4392488" cy="601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1" fontAlgn="base" hangingPunct="1">
              <a:spcBef>
                <a:spcPct val="40000"/>
              </a:spcBef>
              <a:spcAft>
                <a:spcPct val="20000"/>
              </a:spcAft>
              <a:buBlip>
                <a:blip r:embed="rId9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1" fontAlgn="base" hangingPunct="1">
              <a:spcBef>
                <a:spcPct val="0"/>
              </a:spcBef>
              <a:spcAft>
                <a:spcPct val="20000"/>
              </a:spcAft>
              <a:buBlip>
                <a:blip r:embed="rId10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892175" indent="-268288" algn="l" rtl="0" eaLnBrk="1" fontAlgn="base" hangingPunct="1">
              <a:spcBef>
                <a:spcPct val="0"/>
              </a:spcBef>
              <a:spcAft>
                <a:spcPct val="30000"/>
              </a:spcAft>
              <a:buBlip>
                <a:blip r:embed="rId10"/>
              </a:buBlip>
              <a:defRPr sz="2200">
                <a:solidFill>
                  <a:schemeClr val="tx1"/>
                </a:solidFill>
                <a:latin typeface="+mn-lt"/>
                <a:cs typeface="+mn-cs"/>
              </a:defRPr>
            </a:lvl3pPr>
            <a:lvl4pPr marL="1665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732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304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87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448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020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Нижегородский государственный технический университет им.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Р.Е.Алексеева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1"/>
              </a:rPr>
              <a:t>www.nntu.nnov.ru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НГТУ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Нижегородский государственный университет им. Н.И. Лобачевского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2"/>
              </a:rPr>
              <a:t>www.unn.ru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НГУ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Российский химико-технологический университет имени </a:t>
            </a:r>
            <a:r>
              <a:rPr lang="ru-RU" sz="1400" dirty="0" err="1">
                <a:latin typeface="Arial" pitchFamily="34" charset="0"/>
                <a:cs typeface="Arial" pitchFamily="34" charset="0"/>
              </a:rPr>
              <a:t>Д.И.Менделеева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3"/>
              </a:rPr>
              <a:t>www.muctr.ru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РХТУ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Санкт-Петербургский государственный политехнический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университет     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4"/>
              </a:rPr>
              <a:t>www.spbstu.ru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СПбГПУ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Санкт-Петербургский государственный университет </a:t>
            </a:r>
            <a:r>
              <a:rPr lang="en-US" sz="1400" dirty="0" smtClean="0">
                <a:latin typeface="Arial" pitchFamily="34" charset="0"/>
                <a:cs typeface="Arial" pitchFamily="34" charset="0"/>
                <a:hlinkClick r:id="rId15"/>
              </a:rPr>
              <a:t>www.s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5"/>
              </a:rPr>
              <a:t>pbu.ru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 СПбГУ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Уральский федеральный университет имени первого Президента России Б.Н. Ельцина </a:t>
            </a:r>
            <a:r>
              <a:rPr lang="en-US" sz="1400" dirty="0" smtClean="0">
                <a:latin typeface="Arial" pitchFamily="34" charset="0"/>
                <a:cs typeface="Arial" pitchFamily="34" charset="0"/>
                <a:hlinkClick r:id="rId16"/>
              </a:rPr>
              <a:t>www.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6"/>
              </a:rPr>
              <a:t>urfu.ru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УрФУ</a:t>
            </a:r>
            <a:endParaRPr lang="ru-RU" sz="1400" dirty="0"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Государственный университет морского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и речного флота имени адмирала С.О.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Макарова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  <a:hlinkClick r:id="rId17"/>
              </a:rPr>
              <a:t>www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7"/>
              </a:rPr>
              <a:t>.</a:t>
            </a:r>
            <a:r>
              <a:rPr lang="en-US" sz="1400" dirty="0" err="1" smtClean="0">
                <a:latin typeface="Arial" pitchFamily="34" charset="0"/>
                <a:cs typeface="Arial" pitchFamily="34" charset="0"/>
                <a:hlinkClick r:id="rId17"/>
              </a:rPr>
              <a:t>spbuwc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17"/>
              </a:rPr>
              <a:t>.</a:t>
            </a:r>
            <a:r>
              <a:rPr lang="ru-RU" sz="1400" dirty="0" err="1" smtClean="0">
                <a:latin typeface="Arial" pitchFamily="34" charset="0"/>
                <a:cs typeface="Arial" pitchFamily="34" charset="0"/>
                <a:hlinkClick r:id="rId17"/>
              </a:rPr>
              <a:t>ru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 ГУМРФ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68" y="188640"/>
            <a:ext cx="91257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Основные направления деятельности ассоциации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844824" y="1484784"/>
            <a:ext cx="482710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endParaRPr lang="ru-RU" sz="1400" b="1" dirty="0">
              <a:solidFill>
                <a:srgbClr val="0070C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endParaRPr lang="ru-RU" sz="50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500" b="1" i="1" dirty="0">
              <a:solidFill>
                <a:srgbClr val="0066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500" b="1" dirty="0" smtClean="0">
              <a:solidFill>
                <a:srgbClr val="0070C0"/>
              </a:solidFill>
            </a:endParaRPr>
          </a:p>
          <a:p>
            <a:endParaRPr lang="ru-RU" sz="500" b="1" dirty="0">
              <a:solidFill>
                <a:srgbClr val="0070C0"/>
              </a:solidFill>
            </a:endParaRPr>
          </a:p>
          <a:p>
            <a:endParaRPr lang="ru-RU" sz="1400" b="1" dirty="0" smtClean="0">
              <a:solidFill>
                <a:srgbClr val="0070C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4288" y="1268760"/>
            <a:ext cx="41764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endParaRPr lang="ru-RU" sz="1400" b="1" dirty="0">
              <a:solidFill>
                <a:srgbClr val="0070C0"/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endParaRPr lang="ru-RU" sz="1400" b="1" dirty="0" smtClean="0">
              <a:solidFill>
                <a:srgbClr val="0070C0"/>
              </a:solidFill>
            </a:endParaRPr>
          </a:p>
          <a:p>
            <a:pPr marL="180975" indent="-180975">
              <a:buFont typeface="Arial" pitchFamily="34" charset="0"/>
              <a:buChar char="•"/>
            </a:pPr>
            <a:endParaRPr lang="ru-RU" sz="500" b="1" i="1" dirty="0" smtClean="0">
              <a:solidFill>
                <a:srgbClr val="0066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5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676789"/>
              </p:ext>
            </p:extLst>
          </p:nvPr>
        </p:nvGraphicFramePr>
        <p:xfrm>
          <a:off x="177652" y="764704"/>
          <a:ext cx="8784976" cy="6042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142"/>
                <a:gridCol w="4737302"/>
                <a:gridCol w="3526532"/>
              </a:tblGrid>
              <a:tr h="4080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 деятельности</a:t>
                      </a:r>
                      <a:endParaRPr lang="ru-RU" dirty="0"/>
                    </a:p>
                  </a:txBody>
                  <a:tcPr/>
                </a:tc>
              </a:tr>
              <a:tr h="672075">
                <a:tc>
                  <a:txBody>
                    <a:bodyPr/>
                    <a:lstStyle/>
                    <a:p>
                      <a:pPr marL="0" lvl="0" indent="-285750" algn="ctr" defTabSz="914400" rtl="0" eaLnBrk="1" latinLnBrk="0" hangingPunct="1">
                        <a:buFont typeface="Arial" pitchFamily="34" charset="0"/>
                        <a:buChar char="•"/>
                      </a:pPr>
                      <a:endParaRPr lang="ru-RU" sz="14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 algn="ctr" defTabSz="914400" rtl="0" eaLnBrk="1" latinLnBrk="0" hangingPunct="1">
                        <a:buFont typeface="+mj-lt"/>
                        <a:buNone/>
                      </a:pPr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Содействие формированию заказа на подготовку кадров для атомной отрасли</a:t>
                      </a:r>
                    </a:p>
                    <a:p>
                      <a:pPr algn="l"/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Ежегодный сбор информации о контингенте учащихся в вузах ассоциации и формирование КЦП</a:t>
                      </a:r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8521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Развитие системы оценки и сертификации квалификаций молодых специалистов в атомной отрасли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Участие выпускников вузов ассоциации в процедурах оценки и сертификации квалификаций</a:t>
                      </a:r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543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Интеграция образования и научных исследований</a:t>
                      </a:r>
                    </a:p>
                    <a:p>
                      <a:pPr algn="l"/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Сбор информации о формировании системы базовых кафедр на предприятиях ГК Росатом</a:t>
                      </a:r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7945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Привлечение к оценке ОП и квалификаций специалистов атомной отрасли, владеющих современными знаниями и технологиям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Аккредитовано 12 образовательных программ</a:t>
                      </a:r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0804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Участие специалистов ассоциации вузов в разработке и экспертизе профессиональных стандартов для специалистов атомной отрасли 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Разработано и прошли экспертизу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43 профессиональных стандарта</a:t>
                      </a:r>
                    </a:p>
                    <a:p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5548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Формирование профессионального экспертного сообщества</a:t>
                      </a:r>
                    </a:p>
                    <a:p>
                      <a:pPr marL="0" algn="l" defTabSz="914400" rtl="0" eaLnBrk="1" latinLnBrk="0" hangingPunct="1"/>
                      <a:endParaRPr lang="ru-RU" sz="1400" b="1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26 специалистов вузов ассоциации прошли подготовку для участия в экспертной оценке и сертификации квалификаций</a:t>
                      </a:r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0804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Создание системы независимой профессиональной оценки качества ядерного образования </a:t>
                      </a:r>
                    </a:p>
                    <a:p>
                      <a:pPr marL="0" algn="l" defTabSz="914400" rtl="0" eaLnBrk="1" latinLnBrk="0" hangingPunct="1"/>
                      <a:endParaRPr lang="ru-RU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Участие в создании ассоциации НЯИК</a:t>
                      </a:r>
                    </a:p>
                    <a:p>
                      <a:endParaRPr lang="ru-RU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51398"/>
              </p:ext>
            </p:extLst>
          </p:nvPr>
        </p:nvGraphicFramePr>
        <p:xfrm>
          <a:off x="107504" y="497453"/>
          <a:ext cx="8928992" cy="6203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1672615"/>
                <a:gridCol w="6752321"/>
              </a:tblGrid>
              <a:tr h="4112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371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октябрь 2011г.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Учредительное собрание ассоциации вузов «Консорциум опорных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вузов ГК «Росатом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роли опорных вузов в реализации «Программы инновационного развития и технологической модернизации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на период до 2020 года».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обсуждение учредительных документов и их утверждение;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избрание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исполнительных органов.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791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декабрь-февраль 2012г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Юридические мероприятия по регистрации ассоциации вузов «Консорциум опорных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вузов ГК «Росатом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органах исполнительной власти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37177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июнь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Общее собрание ассоциации</a:t>
                      </a:r>
                    </a:p>
                    <a:p>
                      <a:pPr algn="l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отраслевого заказа на подготовку вузами специалистов для атомной отрасли РФ;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всероссийской студенческой олимпиаде «Ядерная физика и ядерные технологии»;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Взаимодействие НГТУ им. Р.Е. Алексеева с предприятиями ГК «Росатом»;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вхождении ассоциации опорных вузов в некоммерческое партнерство НЯИК.</a:t>
                      </a:r>
                    </a:p>
                    <a:p>
                      <a:pPr marL="0" indent="0" algn="l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46919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сентябрь 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Совещание организаций атомной отрасли с университетами ассоциации по вопросу сотрудничества в области совместных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инновационно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-ориентированных исследований и разработок в рамках реализации инновационной программы развития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вопросы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:</a:t>
                      </a:r>
                    </a:p>
                    <a:p>
                      <a:pPr marL="0" lvl="0" indent="-1714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механизмах развития совместных с профильными университетами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инновационно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-ориентированных исследований в интересах атомной отрасли;</a:t>
                      </a:r>
                    </a:p>
                    <a:p>
                      <a:pPr marL="0" lvl="0" indent="-1714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практических рекомендациях по развитию сотрудничества в области совместных исследований и разработок;</a:t>
                      </a:r>
                    </a:p>
                    <a:p>
                      <a:pPr marL="0" lvl="0" indent="-1714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возможностях портала опорных вузов для интенсификации взаимодействия предприятий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и профильных вузов;</a:t>
                      </a:r>
                    </a:p>
                    <a:p>
                      <a:pPr marL="0" lvl="0" indent="-1714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 итогах проведения Всероссийской студенческой олимпиады «Ядерная физика и ядерные технологии».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07977" y="44624"/>
            <a:ext cx="6463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2012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</a:t>
            </a:r>
          </a:p>
        </p:txBody>
      </p:sp>
    </p:spTree>
    <p:extLst>
      <p:ext uri="{BB962C8B-B14F-4D97-AF65-F5344CB8AC3E}">
        <p14:creationId xmlns:p14="http://schemas.microsoft.com/office/powerpoint/2010/main" val="118431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578474"/>
              </p:ext>
            </p:extLst>
          </p:nvPr>
        </p:nvGraphicFramePr>
        <p:xfrm>
          <a:off x="107504" y="404664"/>
          <a:ext cx="8964587" cy="6173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394"/>
                <a:gridCol w="1547954"/>
                <a:gridCol w="6779239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26487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октябрь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Заседание НТС ЯОК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«Росатом», Ученого Совета НИЯУ МИФИ и вузов ассоциации, где рассматривались проблемы комплектования предприятий и организаций ядерно-оружейного комплекса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необходимыми кадрами и пути повышения качества подготовки специалистов в вузах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проблемы и пути повышения качества подготовки специалистов в вузах;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повышение эффективности взаимодействия вузов, городских администраций и предприятий ОПК в области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профориентационной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работы со школьниками;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модернизация учебно-лабораторной и научно-исследовательской базы университетов, готовящих специалистов для предприятий ОПК;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пути повышения эффективности взаимодействия предприятий и вузов в ходе подготовки специалистов для предприятий ОПК;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пути повышения эффективности взаимодействия предприятий и вузов в ходе выполнения совместных НИР и ОКР;</a:t>
                      </a:r>
                    </a:p>
                    <a:p>
                      <a:pPr marL="171450" lvl="0" indent="-171450" algn="just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пути повышения мотивации и стимулирования преподавателей, осуществляющих подготовку специалистов, а также студентов вузов, направляемых после окончания учебы на работу на предприятия ОПК.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0295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ноябрь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Совещание директоров по управлению персоналом филиалов ОАО «Концерн Росэнергоатом» с представителями вузов ассоциации для решения вопросов, связанных с комплектованием атомных станций выпускниками вузов ассоциации и формирования специализированного резерва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оценка и сертификация квалификаций выпускников в интересах атомной отрасли;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опыт представителей работодателя во взаимоотношениях с образовательными  учреждениями высшего профессионального образования в целях комплектования действующих и строящихся атомных станций ОАО «Концерн Росэнергоатом»;</a:t>
                      </a:r>
                    </a:p>
                    <a:p>
                      <a:pPr marL="171450" lvl="0" indent="-171450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опыт ИАТЭ НИЯУ МИФИ совместно с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Балаковской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АС по опережающей подготовке выпускников в части подготовки на должность.</a:t>
                      </a:r>
                    </a:p>
                    <a:p>
                      <a:pPr algn="ctr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53542" y="0"/>
            <a:ext cx="6463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2012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</a:t>
            </a:r>
          </a:p>
        </p:txBody>
      </p:sp>
    </p:spTree>
    <p:extLst>
      <p:ext uri="{BB962C8B-B14F-4D97-AF65-F5344CB8AC3E}">
        <p14:creationId xmlns:p14="http://schemas.microsoft.com/office/powerpoint/2010/main" val="233478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12364"/>
              </p:ext>
            </p:extLst>
          </p:nvPr>
        </p:nvGraphicFramePr>
        <p:xfrm>
          <a:off x="396451" y="1340768"/>
          <a:ext cx="8496945" cy="42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144"/>
                <a:gridCol w="1467205"/>
                <a:gridCol w="6425596"/>
              </a:tblGrid>
              <a:tr h="73249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5159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декабрь</a:t>
                      </a:r>
                      <a:r>
                        <a:rPr lang="ru-RU" sz="1700" dirty="0" smtClean="0"/>
                        <a:t> </a:t>
                      </a:r>
                      <a:endParaRPr lang="ru-R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Международная конференция «Менеджмент знаний и инновации: уроки технологических лидеров», проведенная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Госкорпорацией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«Росатом» при поддержке МАГАТЭ, по обмену технологиями управления знаниями</a:t>
                      </a:r>
                    </a:p>
                    <a:p>
                      <a:pPr algn="ctr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современные технологии управления знаниями: фокус на инновации и трансфер технологий;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инновации в атомной энергетике: требования устойчивого развития, возможности промышленности и стремления учёных;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управление знаниями в ВУЗе;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менеджмент знаний в CEA;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трансфер знаний -основа трансфера технологий;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сохранение знаний по быстрым реакторам;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управление знаниями: от зарождения идеи  до ее коммерциализации;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дорожная карта ИТЭР к термоядерной энергии;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трансфер ядерных технологий: вопросы нераспространения.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13396" y="764704"/>
            <a:ext cx="6463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2012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</a:t>
            </a:r>
          </a:p>
        </p:txBody>
      </p:sp>
    </p:spTree>
    <p:extLst>
      <p:ext uri="{BB962C8B-B14F-4D97-AF65-F5344CB8AC3E}">
        <p14:creationId xmlns:p14="http://schemas.microsoft.com/office/powerpoint/2010/main" val="33427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3699" y="104201"/>
            <a:ext cx="62354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2013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33786"/>
              </p:ext>
            </p:extLst>
          </p:nvPr>
        </p:nvGraphicFramePr>
        <p:xfrm>
          <a:off x="179512" y="620688"/>
          <a:ext cx="8517532" cy="618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087"/>
                <a:gridCol w="1768211"/>
                <a:gridCol w="6021234"/>
              </a:tblGrid>
              <a:tr h="56853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59170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январь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Научно-образовательная программа «Проект «ПРОРЫВ» – для молодых», направленная на формирование новой технологической платформы в сфере замыкания ядерного топливного цикла с реакторами на быстрых нейтронах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Сформировать и реализовать  научно-образовательную программу с целью привлечения молодежи к данному проекту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94421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апрель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Отраслевая научная конференция «АтомТех-2013», где были рассмотрены вопросы оценки современного состояния научных и технологических разработок, а также перспективы их развития, определены основные направления развития научно-технологического комплекса и новые направления развития сотрудничества </a:t>
                      </a:r>
                      <a:r>
                        <a:rPr lang="ru-RU" sz="1200" b="1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 опорными вузами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Оценка современного состояния и перспективы научных и технологических разработок, определения направлений развития научно-технологического комплекса, а также развития сотрудничества с опорными вузами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Госкорпорации</a:t>
                      </a:r>
                      <a:endParaRPr lang="ru-RU" sz="1200" b="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ctr" defTabSz="914400" rtl="0" eaLnBrk="1" latinLnBrk="0" hangingPunct="1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20761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май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Всероссийские студенческие олимпиады 2013 года по специальностям: «Физика», «Ядерная физика и технологии», «Системный анализ и управление», «Автоматика и управление», «Электроника и микроэлектроника», «Информационная безопасность»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Развитие системы интеллектуальных, творческих и профессиональных состязаний студенческой молодежи и повышения качества высшего профессионального образования</a:t>
                      </a:r>
                    </a:p>
                    <a:p>
                      <a:pPr algn="ctr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35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281393"/>
              </p:ext>
            </p:extLst>
          </p:nvPr>
        </p:nvGraphicFramePr>
        <p:xfrm>
          <a:off x="352647" y="692696"/>
          <a:ext cx="8517532" cy="5481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8087"/>
                <a:gridCol w="1768211"/>
                <a:gridCol w="602123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94421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июнь</a:t>
                      </a:r>
                    </a:p>
                    <a:p>
                      <a:pPr algn="ctr"/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рамках Международного промышленного форума «Атомэкспо-2013», Круглый стол «Корпорация знаний: через университетское образование  к глобальному технологическому лидерству», был посвящен обсуждению роли современных профильных университетов в обеспечении технологического развития крупных инновационных компаний, задачам развития взаимодействия и сотрудничества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</a:t>
                      </a:r>
                    </a:p>
                    <a:p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Обсуждение роли профильных университетов обеспечении технологического развития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крупных инновационных компаний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22413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7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июнь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Общее собрание ассоциации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вопросы аккредитации образовательных программ; 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оценки и сертификации выпускников;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проблемы формирования контрольных цифр приема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88257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июнь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Молодежная школа «Быстрые реакторы» в г. Обнинск, по ключевым вопросам проектирования и эксплуатации исследовательских и энергетических реакторов на быстрых нейтронах (с посещением экспериментальных установок ФГУП «ГНЦ РФ-ФЭИ» и НИФХИ им. Карпова)</a:t>
                      </a:r>
                    </a:p>
                    <a:p>
                      <a:pPr algn="ctr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l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</a:t>
                      </a:r>
                    </a:p>
                    <a:p>
                      <a:pPr algn="l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Вовлечь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молодежь в тематику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проектирования и эксплуатации исследовательских и энергетических реакторов на быстрых нейтронах</a:t>
                      </a:r>
                    </a:p>
                    <a:p>
                      <a:pPr algn="ctr"/>
                      <a:endParaRPr lang="ru-RU" sz="12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87912" y="104201"/>
            <a:ext cx="8247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2013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опорных вузов</a:t>
            </a:r>
          </a:p>
        </p:txBody>
      </p:sp>
    </p:spTree>
    <p:extLst>
      <p:ext uri="{BB962C8B-B14F-4D97-AF65-F5344CB8AC3E}">
        <p14:creationId xmlns:p14="http://schemas.microsoft.com/office/powerpoint/2010/main" val="226280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235074"/>
              </p:ext>
            </p:extLst>
          </p:nvPr>
        </p:nvGraphicFramePr>
        <p:xfrm>
          <a:off x="395535" y="586621"/>
          <a:ext cx="8391401" cy="6189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7305"/>
                <a:gridCol w="1638742"/>
                <a:gridCol w="6035354"/>
              </a:tblGrid>
              <a:tr h="5790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Период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Мероприятие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14148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октябрь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Совещание  «Международная система ядерной информации ИНИС в информационной поддержке ядерного образования и организации ядерной индустрии» в рамках деятельности Национального центра Международной ядерной информационной системы ИНИС МАГАТЭ, совместно с Секцией ИНИС МАГАТЭ и при участии МАГАТЭ и государств – участников СНГ (Республики Армения, Республики Беларусь, Республики Казахстан, Украина и др.)</a:t>
                      </a:r>
                    </a:p>
                    <a:p>
                      <a:pPr marL="0" indent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Цель: 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ознакомить специалистов с возможностями использования информационных ресурсов системы ИНИС МАГАТЭ и ее российского Национального центра (НИЯУ МИФИ) в учебном процессе подготовки специалистов ядерного профиля и представить возможности использования международной информационной сети ИНИС в качестве средства информирования международного профессионального сообщества о результатах научной интеллектуальной деятельности организаций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61351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ноябрь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Международный научно-технический семинар по теме «Роль учебных лабораторий с использованием компьютерных систем в ядерно-инженерных образовательных программах университетов»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при участии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вузов государств СНГ, представителей отдела управления знаниями МАГАТЭ  и заинтересованных организаций атомной отрасли  РФ</a:t>
                      </a:r>
                    </a:p>
                    <a:p>
                      <a:pPr algn="ctr"/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Рассматривались вопросы: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опыт разработки и использования компьютерных систем для совершенствования ядерного образования и обучения персонала атомных станций;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проблемы, задачи, перспективы и сотрудничество в области развития компьютерных систем в ядерно-инженерных образовательных программах университетов.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2290" y="155734"/>
            <a:ext cx="8247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2013 года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 участием ассоциации опорных вузов</a:t>
            </a:r>
          </a:p>
        </p:txBody>
      </p:sp>
    </p:spTree>
    <p:extLst>
      <p:ext uri="{BB962C8B-B14F-4D97-AF65-F5344CB8AC3E}">
        <p14:creationId xmlns:p14="http://schemas.microsoft.com/office/powerpoint/2010/main" val="102135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</TotalTime>
  <Words>2076</Words>
  <Application>Microsoft Office PowerPoint</Application>
  <PresentationFormat>Экран (4:3)</PresentationFormat>
  <Paragraphs>328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финансирования деятельности ассоциации опорных вузов ГК Росатом  c 2011г. по 2013г. </vt:lpstr>
      <vt:lpstr>Задолженность вузов ассоциации по взносам  с 2011г. по 2013г. </vt:lpstr>
      <vt:lpstr>Направления использования полученных средств  в 2011г. - 2013г.</vt:lpstr>
      <vt:lpstr>Органы управления ассоциации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User</cp:lastModifiedBy>
  <cp:revision>112</cp:revision>
  <cp:lastPrinted>2014-06-23T13:59:45Z</cp:lastPrinted>
  <dcterms:created xsi:type="dcterms:W3CDTF">2014-06-22T06:44:13Z</dcterms:created>
  <dcterms:modified xsi:type="dcterms:W3CDTF">2014-06-25T09:01:23Z</dcterms:modified>
</cp:coreProperties>
</file>