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69" r:id="rId1"/>
  </p:sldMasterIdLst>
  <p:notesMasterIdLst>
    <p:notesMasterId r:id="rId20"/>
  </p:notesMasterIdLst>
  <p:sldIdLst>
    <p:sldId id="256" r:id="rId2"/>
    <p:sldId id="289" r:id="rId3"/>
    <p:sldId id="290" r:id="rId4"/>
    <p:sldId id="294" r:id="rId5"/>
    <p:sldId id="295" r:id="rId6"/>
    <p:sldId id="296" r:id="rId7"/>
    <p:sldId id="276" r:id="rId8"/>
    <p:sldId id="278" r:id="rId9"/>
    <p:sldId id="279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69" r:id="rId18"/>
    <p:sldId id="298" r:id="rId19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47BC"/>
    <a:srgbClr val="14541F"/>
    <a:srgbClr val="228E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705" autoAdjust="0"/>
  </p:normalViewPr>
  <p:slideViewPr>
    <p:cSldViewPr>
      <p:cViewPr>
        <p:scale>
          <a:sx n="87" d="100"/>
          <a:sy n="87" d="100"/>
        </p:scale>
        <p:origin x="-2220" y="-5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28.36041" units="1/cm"/>
          <inkml:channelProperty channel="Y" name="resolution" value="28.34646" units="1/cm"/>
        </inkml:channelProperties>
      </inkml:inkSource>
      <inkml:timestamp xml:id="ts0" timeString="2013-12-08T03:16:39.527"/>
    </inkml:context>
    <inkml:brush xml:id="br0">
      <inkml:brushProperty name="width" value="0.08333" units="cm"/>
      <inkml:brushProperty name="height" value="0.08333" units="cm"/>
      <inkml:brushProperty name="fitToCurve" value="1"/>
    </inkml:brush>
  </inkml:definitions>
  <inkml:trace contextRef="#ctx0" brushRef="#br0">0 0,'24'0</inkml:trace>
  <inkml:trace contextRef="#ctx0" brushRef="#br0" timeOffset="555.0318">24 0</inkml:trace>
  <inkml:trace contextRef="#ctx0" brushRef="#br0" timeOffset="342.0196">24 0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FD5487-E24B-4581-8234-EE9CCB3B79AF}" type="datetimeFigureOut">
              <a:rPr lang="ru-RU" smtClean="0"/>
              <a:t>25.06.2014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70A4F4-DBAD-4DD7-986E-79512C1433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38192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63249CD-1269-45D7-8745-0E71FD0F8D45}" type="slidenum">
              <a:rPr lang="ru-RU" smtClean="0">
                <a:cs typeface="Arial" charset="0"/>
              </a:rPr>
              <a:pPr/>
              <a:t>1</a:t>
            </a:fld>
            <a:endParaRPr lang="ru-RU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F9C2DC-A5F1-484F-B0E3-01B88ACA597C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32887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Разработчик проекта</a:t>
            </a:r>
            <a:r>
              <a:rPr lang="ru-RU" baseline="0" dirty="0" smtClean="0"/>
              <a:t> ПС должен обеспечить участие в обсуждении «всех основных игроков» – пользователей ПС – значительная часть сектора экономики, предприятий, занимающих большую часть рынка, авторитетных экспертов.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CB5CCF-7D0F-4B32-9580-CA436A9E3955}" type="slidenum">
              <a:rPr lang="ru-RU" smtClean="0"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70A4F4-DBAD-4DD7-986E-79512C14332B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749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957E3-CFC8-4A23-A6C4-A6FA87A26C58}" type="datetimeFigureOut">
              <a:rPr lang="ru-RU" smtClean="0"/>
              <a:t>25.06.2014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9D5A928-BEA7-4B6E-8084-82347484FB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957E3-CFC8-4A23-A6C4-A6FA87A26C58}" type="datetimeFigureOut">
              <a:rPr lang="ru-RU" smtClean="0"/>
              <a:t>25.06.2014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5A928-BEA7-4B6E-8084-82347484FB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957E3-CFC8-4A23-A6C4-A6FA87A26C58}" type="datetimeFigureOut">
              <a:rPr lang="ru-RU" smtClean="0"/>
              <a:t>25.06.2014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5A928-BEA7-4B6E-8084-82347484FB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957E3-CFC8-4A23-A6C4-A6FA87A26C58}" type="datetimeFigureOut">
              <a:rPr lang="ru-RU" smtClean="0"/>
              <a:t>25.06.2014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5A928-BEA7-4B6E-8084-82347484FB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957E3-CFC8-4A23-A6C4-A6FA87A26C58}" type="datetimeFigureOut">
              <a:rPr lang="ru-RU" smtClean="0"/>
              <a:t>25.06.2014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D5A928-BEA7-4B6E-8084-82347484FB1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957E3-CFC8-4A23-A6C4-A6FA87A26C58}" type="datetimeFigureOut">
              <a:rPr lang="ru-RU" smtClean="0"/>
              <a:t>25.06.2014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5A928-BEA7-4B6E-8084-82347484FB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957E3-CFC8-4A23-A6C4-A6FA87A26C58}" type="datetimeFigureOut">
              <a:rPr lang="ru-RU" smtClean="0"/>
              <a:t>25.06.2014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5A928-BEA7-4B6E-8084-82347484FB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957E3-CFC8-4A23-A6C4-A6FA87A26C58}" type="datetimeFigureOut">
              <a:rPr lang="ru-RU" smtClean="0"/>
              <a:t>25.06.2014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5A928-BEA7-4B6E-8084-82347484FB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957E3-CFC8-4A23-A6C4-A6FA87A26C58}" type="datetimeFigureOut">
              <a:rPr lang="ru-RU" smtClean="0"/>
              <a:t>25.06.2014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5A928-BEA7-4B6E-8084-82347484FB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957E3-CFC8-4A23-A6C4-A6FA87A26C58}" type="datetimeFigureOut">
              <a:rPr lang="ru-RU" smtClean="0"/>
              <a:t>25.06.2014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5A928-BEA7-4B6E-8084-82347484FB1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957E3-CFC8-4A23-A6C4-A6FA87A26C58}" type="datetimeFigureOut">
              <a:rPr lang="ru-RU" smtClean="0"/>
              <a:t>25.06.2014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9D5A928-BEA7-4B6E-8084-82347484FB1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CA7957E3-CFC8-4A23-A6C4-A6FA87A26C58}" type="datetimeFigureOut">
              <a:rPr lang="ru-RU" smtClean="0"/>
              <a:t>25.06.2014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09D5A928-BEA7-4B6E-8084-82347484FB1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70" r:id="rId1"/>
    <p:sldLayoutId id="2147484471" r:id="rId2"/>
    <p:sldLayoutId id="2147484472" r:id="rId3"/>
    <p:sldLayoutId id="2147484473" r:id="rId4"/>
    <p:sldLayoutId id="2147484474" r:id="rId5"/>
    <p:sldLayoutId id="2147484475" r:id="rId6"/>
    <p:sldLayoutId id="2147484476" r:id="rId7"/>
    <p:sldLayoutId id="2147484477" r:id="rId8"/>
    <p:sldLayoutId id="2147484478" r:id="rId9"/>
    <p:sldLayoutId id="2147484479" r:id="rId10"/>
    <p:sldLayoutId id="2147484480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emf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customXml" Target="../ink/ink1.xml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16" y="3645024"/>
            <a:ext cx="2952328" cy="2541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234"/>
            <a:ext cx="3487719" cy="1687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323850" y="0"/>
            <a:ext cx="8820150" cy="765175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90000"/>
              </a:lnSpc>
              <a:defRPr/>
            </a:pPr>
            <a:endParaRPr lang="ru-RU" sz="2000" b="1" kern="0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112387" y="3959073"/>
            <a:ext cx="3146322" cy="1422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8800" kern="1200" cap="all" spc="-8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spcBef>
                <a:spcPts val="0"/>
              </a:spcBef>
            </a:pPr>
            <a:r>
              <a:rPr lang="ru-RU" sz="1600" b="1" cap="none" dirty="0" smtClean="0">
                <a:solidFill>
                  <a:srgbClr val="2247BC"/>
                </a:solidFill>
                <a:latin typeface="Times New Roman" pitchFamily="18" charset="0"/>
                <a:cs typeface="Times New Roman" pitchFamily="18" charset="0"/>
              </a:rPr>
              <a:t>Кокорина Инна Андреевна</a:t>
            </a:r>
            <a:endParaRPr lang="ru-RU" sz="1800" cap="none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29569" y="2420888"/>
            <a:ext cx="640871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2100" cap="all" spc="-6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РАЗРАБОТКА ПРОФЕССИОНАЛЬНЫХ СТАНДАРТОВ   </a:t>
            </a:r>
            <a:r>
              <a:rPr lang="ru-RU" sz="2100" cap="all" spc="-6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с участием специалистов вузов ГК </a:t>
            </a:r>
            <a:r>
              <a:rPr lang="ru-RU" sz="2100" cap="all" spc="-6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Росатом</a:t>
            </a:r>
            <a:endParaRPr lang="ru-RU" sz="2100" cap="all" spc="-6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86316"/>
            <a:ext cx="1525048" cy="1466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5707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5791200" cy="615598"/>
          </a:xfrm>
        </p:spPr>
        <p:txBody>
          <a:bodyPr>
            <a:normAutofit/>
          </a:bodyPr>
          <a:lstStyle/>
          <a:p>
            <a:r>
              <a:rPr lang="ru-RU" sz="2600" b="1" dirty="0" smtClean="0"/>
              <a:t>Разработка проекта ПС</a:t>
            </a:r>
            <a:endParaRPr lang="ru-RU" sz="2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Согласование перечня ОТФ и ТФ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(опрос экспертов: анкеты, интервью, фокус-группы и др.)</a:t>
            </a:r>
          </a:p>
          <a:p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0070C0"/>
                </a:solidFill>
              </a:rPr>
              <a:t>Составление перечня ТД/З/У</a:t>
            </a:r>
          </a:p>
          <a:p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0070C0"/>
                </a:solidFill>
              </a:rPr>
              <a:t>Согласование (уточнение) перечня ТД/З/У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Составление Карты профессиональной деятельности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21377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5791200" cy="471582"/>
          </a:xfrm>
        </p:spPr>
        <p:txBody>
          <a:bodyPr>
            <a:normAutofit fontScale="90000"/>
          </a:bodyPr>
          <a:lstStyle/>
          <a:p>
            <a:r>
              <a:rPr lang="ru-RU" sz="2600" b="1" dirty="0" smtClean="0"/>
              <a:t>Разработка проекта ПС</a:t>
            </a:r>
            <a:endParaRPr lang="ru-RU" sz="2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12776"/>
            <a:ext cx="7620000" cy="4373563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Заполнение макета ПС</a:t>
            </a:r>
          </a:p>
          <a:p>
            <a:pPr lvl="1">
              <a:buNone/>
            </a:pPr>
            <a:r>
              <a:rPr lang="ru-RU" dirty="0">
                <a:solidFill>
                  <a:srgbClr val="0070C0"/>
                </a:solidFill>
              </a:rPr>
              <a:t>	</a:t>
            </a:r>
            <a:r>
              <a:rPr lang="ru-RU" dirty="0" smtClean="0">
                <a:solidFill>
                  <a:srgbClr val="0070C0"/>
                </a:solidFill>
              </a:rPr>
              <a:t>	перенос информации из КПД</a:t>
            </a:r>
          </a:p>
          <a:p>
            <a:pPr lvl="1">
              <a:buNone/>
            </a:pPr>
            <a:r>
              <a:rPr lang="ru-RU" dirty="0">
                <a:solidFill>
                  <a:srgbClr val="0070C0"/>
                </a:solidFill>
              </a:rPr>
              <a:t>	</a:t>
            </a:r>
            <a:r>
              <a:rPr lang="ru-RU" dirty="0" smtClean="0">
                <a:solidFill>
                  <a:srgbClr val="0070C0"/>
                </a:solidFill>
              </a:rPr>
              <a:t>	поиск доп. сведений (коды по ОКЗ, ОКВЭД; требований к образованию, опыту работы; требования по допуску к работе и др.)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6350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5791200" cy="615598"/>
          </a:xfrm>
        </p:spPr>
        <p:txBody>
          <a:bodyPr>
            <a:normAutofit/>
          </a:bodyPr>
          <a:lstStyle/>
          <a:p>
            <a:r>
              <a:rPr lang="ru-RU" sz="2600" b="1" dirty="0" smtClean="0"/>
              <a:t>Обсуждение проекта ПС</a:t>
            </a:r>
            <a:endParaRPr lang="ru-RU" sz="2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с</a:t>
            </a:r>
            <a:r>
              <a:rPr lang="ru-RU" dirty="0" smtClean="0">
                <a:solidFill>
                  <a:srgbClr val="0070C0"/>
                </a:solidFill>
              </a:rPr>
              <a:t> экспертами, не участвующими в разработке проекта ПС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с экспертами сферы труда и сферы профессионального образования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с «коллективными экспертами» (объединения работодателей, профессиональные сообщества)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Кто может быть экспертом?  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Формы обсуждения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17440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5791200" cy="831622"/>
          </a:xfrm>
        </p:spPr>
        <p:txBody>
          <a:bodyPr>
            <a:normAutofit/>
          </a:bodyPr>
          <a:lstStyle/>
          <a:p>
            <a:r>
              <a:rPr lang="ru-RU" sz="2600" b="1" dirty="0" smtClean="0"/>
              <a:t>Обсуждение проекта ПС</a:t>
            </a:r>
            <a:endParaRPr lang="ru-RU" sz="2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12776"/>
            <a:ext cx="7620000" cy="4373563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Цель обсуждения: </a:t>
            </a:r>
          </a:p>
          <a:p>
            <a:pPr>
              <a:buNone/>
            </a:pPr>
            <a:r>
              <a:rPr lang="ru-RU" dirty="0">
                <a:solidFill>
                  <a:srgbClr val="0070C0"/>
                </a:solidFill>
              </a:rPr>
              <a:t>	</a:t>
            </a:r>
            <a:r>
              <a:rPr lang="ru-RU" dirty="0" smtClean="0">
                <a:solidFill>
                  <a:srgbClr val="0070C0"/>
                </a:solidFill>
              </a:rPr>
              <a:t>	получить поддержку проекта;</a:t>
            </a:r>
          </a:p>
          <a:p>
            <a:pPr>
              <a:buNone/>
            </a:pPr>
            <a:r>
              <a:rPr lang="ru-RU" dirty="0">
                <a:solidFill>
                  <a:srgbClr val="0070C0"/>
                </a:solidFill>
              </a:rPr>
              <a:t>	</a:t>
            </a:r>
            <a:r>
              <a:rPr lang="ru-RU" dirty="0" smtClean="0">
                <a:solidFill>
                  <a:srgbClr val="0070C0"/>
                </a:solidFill>
              </a:rPr>
              <a:t>	получить конструктивные </a:t>
            </a:r>
            <a:r>
              <a:rPr lang="ru-RU" dirty="0" err="1" smtClean="0">
                <a:solidFill>
                  <a:srgbClr val="0070C0"/>
                </a:solidFill>
              </a:rPr>
              <a:t>замечания\предложения</a:t>
            </a:r>
            <a:r>
              <a:rPr lang="ru-RU" dirty="0" smtClean="0">
                <a:solidFill>
                  <a:srgbClr val="0070C0"/>
                </a:solidFill>
              </a:rPr>
              <a:t>;</a:t>
            </a:r>
          </a:p>
          <a:p>
            <a:pPr>
              <a:buNone/>
            </a:pPr>
            <a:r>
              <a:rPr lang="ru-RU" dirty="0">
                <a:solidFill>
                  <a:srgbClr val="0070C0"/>
                </a:solidFill>
              </a:rPr>
              <a:t>	</a:t>
            </a:r>
            <a:r>
              <a:rPr lang="ru-RU" dirty="0" smtClean="0">
                <a:solidFill>
                  <a:srgbClr val="0070C0"/>
                </a:solidFill>
              </a:rPr>
              <a:t>	усовершенствовать документ</a:t>
            </a:r>
          </a:p>
          <a:p>
            <a:pPr>
              <a:buNone/>
            </a:pPr>
            <a:endParaRPr lang="ru-RU" dirty="0" smtClean="0">
              <a:solidFill>
                <a:srgbClr val="0070C0"/>
              </a:solidFill>
            </a:endParaRPr>
          </a:p>
          <a:p>
            <a:r>
              <a:rPr lang="ru-RU" dirty="0" smtClean="0">
                <a:solidFill>
                  <a:srgbClr val="0070C0"/>
                </a:solidFill>
              </a:rPr>
              <a:t>Четко документировать все поступающие </a:t>
            </a:r>
            <a:r>
              <a:rPr lang="ru-RU" dirty="0" err="1" smtClean="0">
                <a:solidFill>
                  <a:srgbClr val="0070C0"/>
                </a:solidFill>
              </a:rPr>
              <a:t>замечания\предложения</a:t>
            </a: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dirty="0">
                <a:solidFill>
                  <a:srgbClr val="0070C0"/>
                </a:solidFill>
              </a:rPr>
              <a:t> </a:t>
            </a: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	</a:t>
            </a:r>
            <a:endParaRPr lang="ru-RU" b="1" dirty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</a:rPr>
              <a:t>	В обсуждении должно быть открытым и </a:t>
            </a:r>
            <a:r>
              <a:rPr lang="ru-RU" b="1" dirty="0" smtClean="0">
                <a:solidFill>
                  <a:srgbClr val="0070C0"/>
                </a:solidFill>
              </a:rPr>
              <a:t>широким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595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600" b="1" dirty="0" smtClean="0"/>
              <a:t>Доработка проекта ПС</a:t>
            </a:r>
            <a:endParaRPr lang="ru-RU" sz="2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Составления перечня поступивших замечаний/предложений и «реакции» на них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Внесение корректив по итогам обсуждения</a:t>
            </a:r>
          </a:p>
          <a:p>
            <a:endParaRPr lang="ru-RU" dirty="0">
              <a:solidFill>
                <a:srgbClr val="0070C0"/>
              </a:solidFill>
            </a:endParaRPr>
          </a:p>
          <a:p>
            <a:pPr algn="ctr">
              <a:buNone/>
            </a:pPr>
            <a:r>
              <a:rPr lang="ru-RU" dirty="0" smtClean="0">
                <a:solidFill>
                  <a:srgbClr val="0070C0"/>
                </a:solidFill>
              </a:rPr>
              <a:t>	</a:t>
            </a:r>
            <a:r>
              <a:rPr lang="ru-RU" b="1" dirty="0" smtClean="0">
                <a:solidFill>
                  <a:srgbClr val="0070C0"/>
                </a:solidFill>
              </a:rPr>
              <a:t>Представление проекта ПС на утверждение</a:t>
            </a:r>
          </a:p>
          <a:p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40138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9498" y="512995"/>
            <a:ext cx="8280920" cy="3419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400" dirty="0" smtClean="0"/>
              <a:t>Основные Этапы разработки Профессиональных стандартов </a:t>
            </a:r>
            <a:endParaRPr lang="ru-RU" sz="1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124744"/>
            <a:ext cx="8424936" cy="4716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6213" indent="-176213">
              <a:spcBef>
                <a:spcPts val="3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ru-RU" sz="1200" b="1" dirty="0" smtClean="0"/>
              <a:t>Сформированы</a:t>
            </a:r>
            <a:r>
              <a:rPr lang="ru-RU" sz="1200" b="1" dirty="0" smtClean="0">
                <a:solidFill>
                  <a:srgbClr val="2247BC"/>
                </a:solidFill>
              </a:rPr>
              <a:t> экспертные группы </a:t>
            </a:r>
            <a:r>
              <a:rPr lang="ru-RU" sz="1200" b="1" dirty="0" smtClean="0"/>
              <a:t>по каждому ПС (не менее </a:t>
            </a:r>
            <a:r>
              <a:rPr lang="ru-RU" sz="1200" b="1" dirty="0" smtClean="0">
                <a:solidFill>
                  <a:srgbClr val="C00000"/>
                </a:solidFill>
              </a:rPr>
              <a:t>20 человек</a:t>
            </a:r>
            <a:r>
              <a:rPr lang="ru-RU" sz="1200" b="1" dirty="0" smtClean="0"/>
              <a:t>);</a:t>
            </a:r>
          </a:p>
          <a:p>
            <a:pPr marL="176213" indent="-176213">
              <a:spcBef>
                <a:spcPts val="3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ru-RU" sz="1200" b="1" dirty="0" smtClean="0"/>
              <a:t>Проведен</a:t>
            </a:r>
            <a:r>
              <a:rPr lang="ru-RU" sz="1200" b="1" dirty="0" smtClean="0">
                <a:solidFill>
                  <a:srgbClr val="2247BC"/>
                </a:solidFill>
              </a:rPr>
              <a:t> анализ состояния и перспектив развития</a:t>
            </a:r>
            <a:r>
              <a:rPr lang="ru-RU" sz="1200" b="1" dirty="0" smtClean="0"/>
              <a:t> соответствующих </a:t>
            </a:r>
            <a:r>
              <a:rPr lang="ru-RU" sz="1200" b="1" dirty="0" smtClean="0">
                <a:solidFill>
                  <a:srgbClr val="2247BC"/>
                </a:solidFill>
              </a:rPr>
              <a:t>видов профессиональной деятельности </a:t>
            </a:r>
            <a:r>
              <a:rPr lang="ru-RU" sz="1200" b="1" dirty="0" smtClean="0"/>
              <a:t>с учетом отечественных и международных тенденций;</a:t>
            </a:r>
          </a:p>
          <a:p>
            <a:pPr marL="176213" indent="-176213">
              <a:spcBef>
                <a:spcPts val="3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ru-RU" sz="1200" b="1" dirty="0" smtClean="0"/>
              <a:t>Сформированы репрезентативные </a:t>
            </a:r>
            <a:r>
              <a:rPr lang="ru-RU" sz="1200" b="1" dirty="0" smtClean="0">
                <a:solidFill>
                  <a:srgbClr val="2247BC"/>
                </a:solidFill>
              </a:rPr>
              <a:t>выборки организаций – </a:t>
            </a:r>
            <a:r>
              <a:rPr lang="en-US" sz="1200" b="1" dirty="0" smtClean="0">
                <a:solidFill>
                  <a:srgbClr val="2247BC"/>
                </a:solidFill>
              </a:rPr>
              <a:t>“</a:t>
            </a:r>
            <a:r>
              <a:rPr lang="ru-RU" sz="1200" b="1" dirty="0" smtClean="0">
                <a:solidFill>
                  <a:srgbClr val="2247BC"/>
                </a:solidFill>
              </a:rPr>
              <a:t>экспертов -разработчиков</a:t>
            </a:r>
            <a:r>
              <a:rPr lang="en-US" sz="1200" b="1" dirty="0" smtClean="0">
                <a:solidFill>
                  <a:srgbClr val="2247BC"/>
                </a:solidFill>
              </a:rPr>
              <a:t>” </a:t>
            </a:r>
            <a:r>
              <a:rPr lang="ru-RU" sz="1200" b="1" dirty="0" smtClean="0"/>
              <a:t>включающие (не менее </a:t>
            </a:r>
            <a:r>
              <a:rPr lang="ru-RU" sz="1200" b="1" dirty="0" smtClean="0">
                <a:solidFill>
                  <a:srgbClr val="C00000"/>
                </a:solidFill>
              </a:rPr>
              <a:t>4</a:t>
            </a:r>
            <a:r>
              <a:rPr lang="ru-RU" sz="1200" b="1" dirty="0" smtClean="0"/>
              <a:t> действующих атомных станций</a:t>
            </a:r>
            <a:r>
              <a:rPr lang="ru-RU" sz="1200" b="1" dirty="0" smtClean="0">
                <a:solidFill>
                  <a:srgbClr val="2247BC"/>
                </a:solidFill>
              </a:rPr>
              <a:t> для ЯЭК</a:t>
            </a:r>
            <a:r>
              <a:rPr lang="en-US" sz="1200" b="1" dirty="0" smtClean="0">
                <a:solidFill>
                  <a:srgbClr val="2247BC"/>
                </a:solidFill>
              </a:rPr>
              <a:t> </a:t>
            </a:r>
            <a:r>
              <a:rPr lang="ru-RU" sz="1200" b="1" dirty="0" smtClean="0"/>
              <a:t>и не менее </a:t>
            </a:r>
            <a:r>
              <a:rPr lang="ru-RU" sz="1200" b="1" dirty="0" smtClean="0">
                <a:solidFill>
                  <a:srgbClr val="C00000"/>
                </a:solidFill>
              </a:rPr>
              <a:t>12 </a:t>
            </a:r>
            <a:r>
              <a:rPr lang="ru-RU" sz="1200" b="1" dirty="0" smtClean="0"/>
              <a:t>организаций </a:t>
            </a:r>
            <a:r>
              <a:rPr lang="ru-RU" sz="1200" b="1" dirty="0" smtClean="0">
                <a:solidFill>
                  <a:srgbClr val="2247BC"/>
                </a:solidFill>
              </a:rPr>
              <a:t>для ЯОК</a:t>
            </a:r>
            <a:r>
              <a:rPr lang="en-US" sz="1200" b="1" dirty="0" smtClean="0"/>
              <a:t>) </a:t>
            </a:r>
            <a:r>
              <a:rPr lang="ru-RU" sz="1200" b="1" dirty="0" smtClean="0"/>
              <a:t>по каждому профессиональному стандарту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ru-RU" sz="1200" b="1" dirty="0" smtClean="0"/>
          </a:p>
          <a:p>
            <a:pPr marL="176213" indent="-176213">
              <a:spcBef>
                <a:spcPts val="3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ru-RU" sz="1200" b="1" dirty="0" smtClean="0"/>
              <a:t>Проведены </a:t>
            </a:r>
            <a:r>
              <a:rPr lang="ru-RU" sz="1200" b="1" dirty="0" smtClean="0">
                <a:solidFill>
                  <a:srgbClr val="2247BC"/>
                </a:solidFill>
              </a:rPr>
              <a:t>опросы работников  </a:t>
            </a:r>
            <a:r>
              <a:rPr lang="ru-RU" sz="1200" b="1" dirty="0" smtClean="0"/>
              <a:t>(не менее </a:t>
            </a:r>
            <a:r>
              <a:rPr lang="ru-RU" sz="1200" b="1" dirty="0" smtClean="0">
                <a:solidFill>
                  <a:srgbClr val="C00000"/>
                </a:solidFill>
              </a:rPr>
              <a:t>135 человек </a:t>
            </a:r>
            <a:r>
              <a:rPr lang="ru-RU" sz="1200" b="1" dirty="0" smtClean="0"/>
              <a:t>- специалистов соответствующего профиля </a:t>
            </a:r>
            <a:r>
              <a:rPr lang="ru-RU" sz="1200" b="1" dirty="0" smtClean="0">
                <a:solidFill>
                  <a:srgbClr val="2247BC"/>
                </a:solidFill>
              </a:rPr>
              <a:t>для ЯЭК</a:t>
            </a:r>
            <a:r>
              <a:rPr lang="ru-RU" sz="1200" b="1" dirty="0" smtClean="0"/>
              <a:t> и </a:t>
            </a:r>
            <a:r>
              <a:rPr lang="ru-RU" sz="1200" b="1" dirty="0" smtClean="0">
                <a:solidFill>
                  <a:srgbClr val="C00000"/>
                </a:solidFill>
              </a:rPr>
              <a:t>60 человек </a:t>
            </a:r>
            <a:r>
              <a:rPr lang="ru-RU" sz="1200" b="1" dirty="0" smtClean="0"/>
              <a:t>- специалистов соответствующего профиля  </a:t>
            </a:r>
            <a:r>
              <a:rPr lang="ru-RU" sz="1200" b="1" dirty="0" smtClean="0">
                <a:solidFill>
                  <a:srgbClr val="2247BC"/>
                </a:solidFill>
              </a:rPr>
              <a:t>для ЯОК</a:t>
            </a:r>
            <a:r>
              <a:rPr lang="ru-RU" sz="1200" b="1" dirty="0" smtClean="0"/>
              <a:t>) по каждому профессиональному стандарту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ru-RU" sz="1200" b="1" dirty="0" smtClean="0"/>
          </a:p>
          <a:p>
            <a:pPr marL="176213" indent="-176213">
              <a:spcBef>
                <a:spcPts val="3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ru-RU" sz="1200" b="1" dirty="0" smtClean="0"/>
              <a:t>Проведены </a:t>
            </a:r>
            <a:r>
              <a:rPr lang="ru-RU" sz="1200" b="1" dirty="0" smtClean="0">
                <a:solidFill>
                  <a:srgbClr val="2247BC"/>
                </a:solidFill>
              </a:rPr>
              <a:t>профессионально-общественные обсуждения </a:t>
            </a:r>
            <a:r>
              <a:rPr lang="ru-RU" sz="1200" b="1" dirty="0" smtClean="0"/>
              <a:t>проектов профессиональных стандартов:</a:t>
            </a:r>
          </a:p>
          <a:p>
            <a:pPr marL="531813" indent="-171450" algn="just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v"/>
            </a:pPr>
            <a:r>
              <a:rPr lang="ru-RU" sz="1200" b="1" dirty="0" smtClean="0"/>
              <a:t>проекты </a:t>
            </a:r>
            <a:r>
              <a:rPr lang="ru-RU" sz="1200" b="1" dirty="0" err="1" smtClean="0"/>
              <a:t>профстандартов</a:t>
            </a:r>
            <a:r>
              <a:rPr lang="ru-RU" sz="1200" b="1" dirty="0" smtClean="0"/>
              <a:t> </a:t>
            </a:r>
            <a:r>
              <a:rPr lang="ru-RU" sz="1200" b="1" dirty="0" smtClean="0">
                <a:solidFill>
                  <a:srgbClr val="2247BC"/>
                </a:solidFill>
              </a:rPr>
              <a:t>размещены на сайте</a:t>
            </a:r>
            <a:r>
              <a:rPr lang="ru-RU" sz="1200" b="1" dirty="0" smtClean="0"/>
              <a:t> </a:t>
            </a:r>
            <a:r>
              <a:rPr lang="ru-RU" sz="1200" b="1" dirty="0" smtClean="0">
                <a:solidFill>
                  <a:srgbClr val="2247BC"/>
                </a:solidFill>
              </a:rPr>
              <a:t>НИЯУ МИФИ и</a:t>
            </a:r>
            <a:r>
              <a:rPr lang="ru-RU" sz="1200" b="1" dirty="0" smtClean="0"/>
              <a:t> на сайте </a:t>
            </a:r>
            <a:r>
              <a:rPr lang="ru-RU" sz="1200" b="1" dirty="0" smtClean="0">
                <a:solidFill>
                  <a:srgbClr val="2247BC"/>
                </a:solidFill>
              </a:rPr>
              <a:t>ОАО Концерн Росэнергоатом </a:t>
            </a:r>
            <a:r>
              <a:rPr lang="ru-RU" sz="1000" b="1" dirty="0" smtClean="0"/>
              <a:t>(в случае ЯОК</a:t>
            </a:r>
            <a:r>
              <a:rPr lang="en-US" sz="1000" b="1" dirty="0" smtClean="0"/>
              <a:t> </a:t>
            </a:r>
            <a:r>
              <a:rPr lang="ru-RU" sz="1000" b="1" dirty="0" smtClean="0"/>
              <a:t>проекты ПС проходили закрытое обсуждение, со специалистами, имеющими соответствующую форму допуска);</a:t>
            </a:r>
          </a:p>
          <a:p>
            <a:pPr marL="531813" indent="-17145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v"/>
            </a:pPr>
            <a:r>
              <a:rPr lang="ru-RU" sz="1200" b="1" dirty="0" smtClean="0"/>
              <a:t>проведено </a:t>
            </a:r>
            <a:r>
              <a:rPr lang="ru-RU" sz="1200" b="1" dirty="0" smtClean="0">
                <a:solidFill>
                  <a:srgbClr val="C00000"/>
                </a:solidFill>
              </a:rPr>
              <a:t>10  </a:t>
            </a:r>
            <a:r>
              <a:rPr lang="ru-RU" sz="1200" b="1" dirty="0" smtClean="0">
                <a:solidFill>
                  <a:srgbClr val="2247BC"/>
                </a:solidFill>
              </a:rPr>
              <a:t>межрегиональных круглых столов </a:t>
            </a:r>
            <a:r>
              <a:rPr lang="ru-RU" sz="1200" b="1" dirty="0" smtClean="0"/>
              <a:t>для представителей профессионального сообщества </a:t>
            </a:r>
            <a:r>
              <a:rPr lang="ru-RU" sz="1000" b="1" dirty="0"/>
              <a:t>(с общим количеством участников не менее </a:t>
            </a:r>
            <a:r>
              <a:rPr lang="ru-RU" sz="1000" b="1" dirty="0">
                <a:solidFill>
                  <a:srgbClr val="C00000"/>
                </a:solidFill>
              </a:rPr>
              <a:t>100 </a:t>
            </a:r>
            <a:r>
              <a:rPr lang="ru-RU" sz="1000" b="1" dirty="0" smtClean="0">
                <a:solidFill>
                  <a:srgbClr val="C00000"/>
                </a:solidFill>
              </a:rPr>
              <a:t>человек</a:t>
            </a:r>
            <a:r>
              <a:rPr lang="ru-RU" sz="1000" b="1" dirty="0" smtClean="0"/>
              <a:t>);</a:t>
            </a:r>
          </a:p>
          <a:p>
            <a:pPr marL="531813" indent="-17145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v"/>
            </a:pPr>
            <a:r>
              <a:rPr lang="ru-RU" sz="1200" b="1" dirty="0" smtClean="0">
                <a:solidFill>
                  <a:srgbClr val="2247BC"/>
                </a:solidFill>
              </a:rPr>
              <a:t>информация</a:t>
            </a:r>
            <a:r>
              <a:rPr lang="ru-RU" sz="1200" b="1" dirty="0" smtClean="0"/>
              <a:t> </a:t>
            </a:r>
            <a:r>
              <a:rPr lang="ru-RU" sz="1200" b="1" dirty="0"/>
              <a:t>о ходе разработки профессиональных стандартов </a:t>
            </a:r>
            <a:r>
              <a:rPr lang="ru-RU" sz="1200" b="1" dirty="0" smtClean="0">
                <a:solidFill>
                  <a:srgbClr val="2247BC"/>
                </a:solidFill>
              </a:rPr>
              <a:t>размещена в </a:t>
            </a:r>
            <a:r>
              <a:rPr lang="ru-RU" sz="1200" b="1" dirty="0">
                <a:solidFill>
                  <a:srgbClr val="2247BC"/>
                </a:solidFill>
              </a:rPr>
              <a:t>СМИ</a:t>
            </a:r>
            <a:r>
              <a:rPr lang="ru-RU" sz="1200" b="1" dirty="0"/>
              <a:t>, профильных изданиях, в сети </a:t>
            </a:r>
            <a:r>
              <a:rPr lang="ru-RU" sz="1200" b="1" dirty="0">
                <a:solidFill>
                  <a:srgbClr val="2247BC"/>
                </a:solidFill>
              </a:rPr>
              <a:t>Интернет</a:t>
            </a:r>
            <a:r>
              <a:rPr lang="ru-RU" sz="1200" b="1" dirty="0"/>
              <a:t>, </a:t>
            </a:r>
            <a:r>
              <a:rPr lang="ru-RU" sz="1200" b="1" dirty="0">
                <a:solidFill>
                  <a:srgbClr val="2247BC"/>
                </a:solidFill>
              </a:rPr>
              <a:t>на сайте НИЯУ МИФИ</a:t>
            </a:r>
            <a:r>
              <a:rPr lang="ru-RU" sz="1200" b="1" dirty="0"/>
              <a:t> организован форум для участия в обсуждении </a:t>
            </a:r>
            <a:r>
              <a:rPr lang="ru-RU" sz="1200" i="1" u="sng" dirty="0">
                <a:solidFill>
                  <a:srgbClr val="2247BC"/>
                </a:solidFill>
              </a:rPr>
              <a:t>http://</a:t>
            </a:r>
            <a:r>
              <a:rPr lang="ru-RU" sz="1200" i="1" u="sng" dirty="0" smtClean="0">
                <a:solidFill>
                  <a:srgbClr val="2247BC"/>
                </a:solidFill>
              </a:rPr>
              <a:t>mephi.ru/obrdeyat/Profstandarg </a:t>
            </a:r>
          </a:p>
          <a:p>
            <a:pPr marL="360363">
              <a:spcBef>
                <a:spcPts val="300"/>
              </a:spcBef>
              <a:spcAft>
                <a:spcPts val="300"/>
              </a:spcAft>
            </a:pPr>
            <a:endParaRPr lang="ru-RU" sz="1200" b="1" u="sng" dirty="0" smtClean="0"/>
          </a:p>
        </p:txBody>
      </p:sp>
    </p:spTree>
    <p:extLst>
      <p:ext uri="{BB962C8B-B14F-4D97-AF65-F5344CB8AC3E}">
        <p14:creationId xmlns:p14="http://schemas.microsoft.com/office/powerpoint/2010/main" val="567516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4572"/>
            <a:ext cx="2736304" cy="1219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8801" y="1613248"/>
            <a:ext cx="8270908" cy="45473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44000">
              <a:spcBef>
                <a:spcPts val="100"/>
              </a:spcBef>
              <a:spcAft>
                <a:spcPts val="100"/>
              </a:spcAft>
              <a:buFont typeface="Wingdings" pitchFamily="2" charset="2"/>
              <a:buChar char="ü"/>
            </a:pPr>
            <a:r>
              <a:rPr lang="ru-RU" sz="1200" dirty="0">
                <a:solidFill>
                  <a:srgbClr val="2247BC"/>
                </a:solidFill>
              </a:rPr>
              <a:t>ЗАО «</a:t>
            </a:r>
            <a:r>
              <a:rPr lang="ru-RU" sz="1200" dirty="0" err="1">
                <a:solidFill>
                  <a:srgbClr val="2247BC"/>
                </a:solidFill>
              </a:rPr>
              <a:t>Гринатом</a:t>
            </a:r>
            <a:r>
              <a:rPr lang="ru-RU" sz="1200" dirty="0" smtClean="0">
                <a:solidFill>
                  <a:srgbClr val="2247BC"/>
                </a:solidFill>
              </a:rPr>
              <a:t>»</a:t>
            </a:r>
          </a:p>
          <a:p>
            <a:pPr marL="171450" indent="-144000">
              <a:spcBef>
                <a:spcPts val="100"/>
              </a:spcBef>
              <a:spcAft>
                <a:spcPts val="100"/>
              </a:spcAft>
              <a:buFont typeface="Wingdings" pitchFamily="2" charset="2"/>
              <a:buChar char="ü"/>
            </a:pPr>
            <a:r>
              <a:rPr lang="ru-RU" sz="1200" dirty="0" smtClean="0">
                <a:solidFill>
                  <a:srgbClr val="2247BC"/>
                </a:solidFill>
              </a:rPr>
              <a:t>ОАО ТВЭЛ</a:t>
            </a:r>
            <a:endParaRPr lang="ru-RU" sz="1200" dirty="0">
              <a:solidFill>
                <a:srgbClr val="2247BC"/>
              </a:solidFill>
            </a:endParaRPr>
          </a:p>
          <a:p>
            <a:pPr marL="171450" indent="-144000">
              <a:spcBef>
                <a:spcPts val="100"/>
              </a:spcBef>
              <a:spcAft>
                <a:spcPts val="100"/>
              </a:spcAft>
              <a:buFont typeface="Wingdings" pitchFamily="2" charset="2"/>
              <a:buChar char="ü"/>
            </a:pPr>
            <a:r>
              <a:rPr lang="ru-RU" sz="1200" dirty="0">
                <a:solidFill>
                  <a:srgbClr val="2247BC"/>
                </a:solidFill>
              </a:rPr>
              <a:t>ОАО Концерн </a:t>
            </a:r>
            <a:r>
              <a:rPr lang="ru-RU" sz="1200" dirty="0" smtClean="0">
                <a:solidFill>
                  <a:srgbClr val="2247BC"/>
                </a:solidFill>
              </a:rPr>
              <a:t>Росэнергоатом (Ростовская, </a:t>
            </a:r>
            <a:r>
              <a:rPr lang="ru-RU" sz="1200" dirty="0" err="1" smtClean="0">
                <a:solidFill>
                  <a:srgbClr val="2247BC"/>
                </a:solidFill>
              </a:rPr>
              <a:t>Балаковская</a:t>
            </a:r>
            <a:r>
              <a:rPr lang="ru-RU" sz="1200" dirty="0" smtClean="0">
                <a:solidFill>
                  <a:srgbClr val="2247BC"/>
                </a:solidFill>
              </a:rPr>
              <a:t>, </a:t>
            </a:r>
            <a:r>
              <a:rPr lang="ru-RU" sz="1200" dirty="0" err="1" smtClean="0">
                <a:solidFill>
                  <a:srgbClr val="2247BC"/>
                </a:solidFill>
              </a:rPr>
              <a:t>Нововоронежская</a:t>
            </a:r>
            <a:r>
              <a:rPr lang="ru-RU" sz="1200" dirty="0" smtClean="0">
                <a:solidFill>
                  <a:srgbClr val="2247BC"/>
                </a:solidFill>
              </a:rPr>
              <a:t>, Курская, Ленинградская, Калининская, Белоярская, Смоленская, Кольская, Волгоградская атомные электростанции)</a:t>
            </a:r>
            <a:endParaRPr lang="ru-RU" sz="1200" dirty="0">
              <a:solidFill>
                <a:srgbClr val="2247BC"/>
              </a:solidFill>
            </a:endParaRPr>
          </a:p>
          <a:p>
            <a:pPr marL="171450" indent="-144000">
              <a:spcBef>
                <a:spcPts val="100"/>
              </a:spcBef>
              <a:spcAft>
                <a:spcPts val="100"/>
              </a:spcAft>
              <a:buFont typeface="Wingdings" pitchFamily="2" charset="2"/>
              <a:buChar char="ü"/>
            </a:pPr>
            <a:r>
              <a:rPr lang="ru-RU" sz="1200" dirty="0" smtClean="0">
                <a:solidFill>
                  <a:srgbClr val="2247BC"/>
                </a:solidFill>
              </a:rPr>
              <a:t>ОАО «Научно-исследовательский и конструкторский институт энерготехники имени Н.А. </a:t>
            </a:r>
            <a:r>
              <a:rPr lang="ru-RU" sz="1200" dirty="0" err="1" smtClean="0">
                <a:solidFill>
                  <a:srgbClr val="2247BC"/>
                </a:solidFill>
              </a:rPr>
              <a:t>Доллежаля</a:t>
            </a:r>
            <a:r>
              <a:rPr lang="ru-RU" sz="1200" dirty="0" smtClean="0">
                <a:solidFill>
                  <a:srgbClr val="2247BC"/>
                </a:solidFill>
              </a:rPr>
              <a:t>» (ОАО НИКИЭТ)</a:t>
            </a:r>
          </a:p>
          <a:p>
            <a:pPr marL="171450" indent="-144000">
              <a:spcBef>
                <a:spcPts val="100"/>
              </a:spcBef>
              <a:spcAft>
                <a:spcPts val="100"/>
              </a:spcAft>
              <a:buFont typeface="Wingdings" pitchFamily="2" charset="2"/>
              <a:buChar char="ü"/>
            </a:pPr>
            <a:r>
              <a:rPr lang="ru-RU" sz="1200" dirty="0" smtClean="0">
                <a:solidFill>
                  <a:srgbClr val="2247BC"/>
                </a:solidFill>
              </a:rPr>
              <a:t>ФГУП «Комбинат </a:t>
            </a:r>
            <a:r>
              <a:rPr lang="ru-RU" sz="1200" dirty="0" err="1" smtClean="0">
                <a:solidFill>
                  <a:srgbClr val="2247BC"/>
                </a:solidFill>
              </a:rPr>
              <a:t>Электрохимприбор</a:t>
            </a:r>
            <a:r>
              <a:rPr lang="ru-RU" sz="1200" dirty="0" smtClean="0">
                <a:solidFill>
                  <a:srgbClr val="2247BC"/>
                </a:solidFill>
              </a:rPr>
              <a:t>» (ФГУП ЭХП)</a:t>
            </a:r>
          </a:p>
          <a:p>
            <a:pPr marL="171450" indent="-144000">
              <a:spcBef>
                <a:spcPts val="100"/>
              </a:spcBef>
              <a:spcAft>
                <a:spcPts val="100"/>
              </a:spcAft>
              <a:buFont typeface="Wingdings" pitchFamily="2" charset="2"/>
              <a:buChar char="ü"/>
            </a:pPr>
            <a:r>
              <a:rPr lang="ru-RU" sz="1200" dirty="0" smtClean="0">
                <a:solidFill>
                  <a:srgbClr val="2247BC"/>
                </a:solidFill>
              </a:rPr>
              <a:t>ФГУП «Всероссийский научно-исследовательский институт автоматики им. Н.Л. Духова» (ФГУП ВНИИА)</a:t>
            </a:r>
          </a:p>
          <a:p>
            <a:pPr marL="171450" indent="-144000">
              <a:spcBef>
                <a:spcPts val="100"/>
              </a:spcBef>
              <a:spcAft>
                <a:spcPts val="100"/>
              </a:spcAft>
              <a:buFont typeface="Wingdings" pitchFamily="2" charset="2"/>
              <a:buChar char="ü"/>
            </a:pPr>
            <a:r>
              <a:rPr lang="ru-RU" sz="1200" dirty="0" smtClean="0">
                <a:solidFill>
                  <a:srgbClr val="2247BC"/>
                </a:solidFill>
              </a:rPr>
              <a:t>ФГУП «Производственное объединение «МАЯК»</a:t>
            </a:r>
          </a:p>
          <a:p>
            <a:pPr marL="171450" indent="-144000">
              <a:spcBef>
                <a:spcPts val="100"/>
              </a:spcBef>
              <a:spcAft>
                <a:spcPts val="100"/>
              </a:spcAft>
              <a:buFont typeface="Wingdings" pitchFamily="2" charset="2"/>
              <a:buChar char="ü"/>
            </a:pPr>
            <a:r>
              <a:rPr lang="ru-RU" sz="1200" dirty="0" smtClean="0">
                <a:solidFill>
                  <a:srgbClr val="2247BC"/>
                </a:solidFill>
              </a:rPr>
              <a:t>ФГУП «РФЯЦ – ВНИИ технической физики им. академика Е.И. </a:t>
            </a:r>
            <a:r>
              <a:rPr lang="ru-RU" sz="1200" dirty="0" err="1" smtClean="0">
                <a:solidFill>
                  <a:srgbClr val="2247BC"/>
                </a:solidFill>
              </a:rPr>
              <a:t>Забабахина</a:t>
            </a:r>
            <a:r>
              <a:rPr lang="ru-RU" sz="1200" dirty="0" smtClean="0">
                <a:solidFill>
                  <a:srgbClr val="2247BC"/>
                </a:solidFill>
              </a:rPr>
              <a:t>»</a:t>
            </a:r>
          </a:p>
          <a:p>
            <a:pPr marL="171450" indent="-144000">
              <a:spcBef>
                <a:spcPts val="100"/>
              </a:spcBef>
              <a:spcAft>
                <a:spcPts val="100"/>
              </a:spcAft>
              <a:buFont typeface="Wingdings" pitchFamily="2" charset="2"/>
              <a:buChar char="ü"/>
            </a:pPr>
            <a:r>
              <a:rPr lang="ru-RU" sz="1200" dirty="0" smtClean="0">
                <a:solidFill>
                  <a:srgbClr val="2247BC"/>
                </a:solidFill>
              </a:rPr>
              <a:t>ФГУП «РФЯЦ – ВНИИ экспериментальной физики»</a:t>
            </a:r>
          </a:p>
          <a:p>
            <a:pPr marL="171450" indent="-144000">
              <a:spcBef>
                <a:spcPts val="100"/>
              </a:spcBef>
              <a:spcAft>
                <a:spcPts val="100"/>
              </a:spcAft>
              <a:buFont typeface="Wingdings" pitchFamily="2" charset="2"/>
              <a:buChar char="ü"/>
            </a:pPr>
            <a:r>
              <a:rPr lang="ru-RU" sz="1200" dirty="0" smtClean="0">
                <a:solidFill>
                  <a:srgbClr val="2247BC"/>
                </a:solidFill>
              </a:rPr>
              <a:t>ФГУП </a:t>
            </a:r>
            <a:r>
              <a:rPr lang="ru-RU" sz="1200" dirty="0">
                <a:solidFill>
                  <a:srgbClr val="2247BC"/>
                </a:solidFill>
              </a:rPr>
              <a:t>«ФНЦП Производственное объединение „Старт“ имени M. B. Проценко</a:t>
            </a:r>
            <a:r>
              <a:rPr lang="ru-RU" sz="1200" dirty="0" smtClean="0">
                <a:solidFill>
                  <a:srgbClr val="2247BC"/>
                </a:solidFill>
              </a:rPr>
              <a:t>»  (ПО СТАРТ)</a:t>
            </a:r>
          </a:p>
          <a:p>
            <a:pPr marL="171450" indent="-144000">
              <a:spcBef>
                <a:spcPts val="100"/>
              </a:spcBef>
              <a:spcAft>
                <a:spcPts val="100"/>
              </a:spcAft>
              <a:buFont typeface="Wingdings" pitchFamily="2" charset="2"/>
              <a:buChar char="ü"/>
            </a:pPr>
            <a:r>
              <a:rPr lang="ru-RU" sz="1200" dirty="0" smtClean="0">
                <a:solidFill>
                  <a:srgbClr val="2247BC"/>
                </a:solidFill>
              </a:rPr>
              <a:t>ФГУП ФНПЦ «Научно-исследовательский институт измерительных систем им. Ю.Е. </a:t>
            </a:r>
            <a:r>
              <a:rPr lang="ru-RU" sz="1200" dirty="0" err="1" smtClean="0">
                <a:solidFill>
                  <a:srgbClr val="2247BC"/>
                </a:solidFill>
              </a:rPr>
              <a:t>Седакова</a:t>
            </a:r>
            <a:r>
              <a:rPr lang="ru-RU" sz="1200" dirty="0" smtClean="0">
                <a:solidFill>
                  <a:srgbClr val="2247BC"/>
                </a:solidFill>
              </a:rPr>
              <a:t>» (ФГУП ФНПЦ НИИС)</a:t>
            </a:r>
          </a:p>
          <a:p>
            <a:pPr marL="171450" indent="-144000">
              <a:spcBef>
                <a:spcPts val="100"/>
              </a:spcBef>
              <a:spcAft>
                <a:spcPts val="100"/>
              </a:spcAft>
              <a:buFont typeface="Wingdings" pitchFamily="2" charset="2"/>
              <a:buChar char="ü"/>
            </a:pPr>
            <a:r>
              <a:rPr lang="ru-RU" sz="1200" dirty="0" smtClean="0">
                <a:solidFill>
                  <a:srgbClr val="2247BC"/>
                </a:solidFill>
              </a:rPr>
              <a:t>ОАО «Сибирский химический комбинат» (ОАО СХК)</a:t>
            </a:r>
          </a:p>
          <a:p>
            <a:pPr marL="171450" indent="-144000">
              <a:spcBef>
                <a:spcPts val="100"/>
              </a:spcBef>
              <a:spcAft>
                <a:spcPts val="100"/>
              </a:spcAft>
              <a:buFont typeface="Wingdings" pitchFamily="2" charset="2"/>
              <a:buChar char="ü"/>
            </a:pPr>
            <a:r>
              <a:rPr lang="ru-RU" sz="1200" dirty="0" smtClean="0">
                <a:solidFill>
                  <a:srgbClr val="2247BC"/>
                </a:solidFill>
              </a:rPr>
              <a:t>ОАО «Научно-исследовательский, проектно-конструкторский и изыскательский институт «</a:t>
            </a:r>
            <a:r>
              <a:rPr lang="ru-RU" sz="1200" dirty="0" err="1" smtClean="0">
                <a:solidFill>
                  <a:srgbClr val="2247BC"/>
                </a:solidFill>
              </a:rPr>
              <a:t>Атомэнергопроект</a:t>
            </a:r>
            <a:r>
              <a:rPr lang="ru-RU" sz="1200" dirty="0" smtClean="0">
                <a:solidFill>
                  <a:srgbClr val="2247BC"/>
                </a:solidFill>
              </a:rPr>
              <a:t>»</a:t>
            </a:r>
          </a:p>
          <a:p>
            <a:pPr marL="171450" indent="-144000">
              <a:spcBef>
                <a:spcPts val="100"/>
              </a:spcBef>
              <a:spcAft>
                <a:spcPts val="100"/>
              </a:spcAft>
              <a:buFont typeface="Wingdings" pitchFamily="2" charset="2"/>
              <a:buChar char="ü"/>
            </a:pPr>
            <a:r>
              <a:rPr lang="ru-RU" sz="1200" dirty="0" smtClean="0">
                <a:solidFill>
                  <a:srgbClr val="2247BC"/>
                </a:solidFill>
              </a:rPr>
              <a:t>ФГУП Горно-химический комбинат» (ФГУП ГХК)</a:t>
            </a:r>
          </a:p>
          <a:p>
            <a:pPr marL="171450" indent="-144000">
              <a:spcBef>
                <a:spcPts val="100"/>
              </a:spcBef>
              <a:spcAft>
                <a:spcPts val="100"/>
              </a:spcAft>
              <a:buFont typeface="Wingdings" pitchFamily="2" charset="2"/>
              <a:buChar char="ü"/>
            </a:pPr>
            <a:r>
              <a:rPr lang="ru-RU" sz="1200" dirty="0" smtClean="0">
                <a:solidFill>
                  <a:srgbClr val="2247BC"/>
                </a:solidFill>
              </a:rPr>
              <a:t>ФГУП «Научно-исследовательский институт Научно-производственное объединение «ЛУЧ» (НПО ЛУЧ)</a:t>
            </a:r>
          </a:p>
          <a:p>
            <a:pPr marL="171450" indent="-144000">
              <a:spcBef>
                <a:spcPts val="100"/>
              </a:spcBef>
              <a:spcAft>
                <a:spcPts val="100"/>
              </a:spcAft>
              <a:buFont typeface="Wingdings" pitchFamily="2" charset="2"/>
              <a:buChar char="ü"/>
            </a:pPr>
            <a:r>
              <a:rPr lang="ru-RU" sz="1200" dirty="0" smtClean="0">
                <a:solidFill>
                  <a:srgbClr val="2247BC"/>
                </a:solidFill>
              </a:rPr>
              <a:t>ООО Ядерное общество России </a:t>
            </a:r>
          </a:p>
          <a:p>
            <a:pPr marL="171450" indent="-144000">
              <a:spcBef>
                <a:spcPts val="100"/>
              </a:spcBef>
              <a:spcAft>
                <a:spcPts val="100"/>
              </a:spcAft>
              <a:buFont typeface="Wingdings" pitchFamily="2" charset="2"/>
              <a:buChar char="ü"/>
            </a:pPr>
            <a:r>
              <a:rPr lang="ru-RU" sz="1200" dirty="0" smtClean="0">
                <a:solidFill>
                  <a:srgbClr val="2247BC"/>
                </a:solidFill>
              </a:rPr>
              <a:t>Ассоциация вузов «Консорциум опорных вузов ГК «Росатом» </a:t>
            </a:r>
          </a:p>
          <a:p>
            <a:pPr algn="r"/>
            <a:r>
              <a:rPr lang="ru-RU" sz="1200" dirty="0" smtClean="0">
                <a:solidFill>
                  <a:srgbClr val="2247BC"/>
                </a:solidFill>
              </a:rPr>
              <a:t>и другие организации.</a:t>
            </a:r>
          </a:p>
          <a:p>
            <a:endParaRPr lang="ru-RU" sz="1000" u="sng" dirty="0"/>
          </a:p>
        </p:txBody>
      </p:sp>
      <p:pic>
        <p:nvPicPr>
          <p:cNvPr id="1026" name="Picture 2" descr="https://day.career.mephi.ru/mediafiles/u/images/logos/TVE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900" y="927080"/>
            <a:ext cx="1192330" cy="653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7" name="Рукописные данные 6"/>
              <p14:cNvContentPartPr/>
              <p14:nvPr/>
            </p14:nvContentPartPr>
            <p14:xfrm>
              <a:off x="4721608" y="3050875"/>
              <a:ext cx="9000" cy="360"/>
            </p14:xfrm>
          </p:contentPart>
        </mc:Choice>
        <mc:Fallback xmlns="">
          <p:pic>
            <p:nvPicPr>
              <p:cNvPr id="7" name="Рукописные данные 6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706488" y="3035755"/>
                <a:ext cx="39240" cy="30600"/>
              </a:xfrm>
              <a:prstGeom prst="rect">
                <a:avLst/>
              </a:prstGeom>
            </p:spPr>
          </p:pic>
        </mc:Fallback>
      </mc:AlternateContent>
      <p:sp>
        <p:nvSpPr>
          <p:cNvPr id="9" name="Заголовок 1"/>
          <p:cNvSpPr txBox="1">
            <a:spLocks/>
          </p:cNvSpPr>
          <p:nvPr/>
        </p:nvSpPr>
        <p:spPr>
          <a:xfrm>
            <a:off x="218801" y="308432"/>
            <a:ext cx="5832648" cy="5132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600" dirty="0" smtClean="0"/>
              <a:t>Организации –  </a:t>
            </a:r>
            <a:r>
              <a:rPr lang="en-US" sz="1600" dirty="0" smtClean="0"/>
              <a:t>“</a:t>
            </a:r>
            <a:r>
              <a:rPr lang="ru-RU" sz="1600" dirty="0" smtClean="0"/>
              <a:t>эксперты - разработчики</a:t>
            </a:r>
            <a:r>
              <a:rPr lang="en-US" sz="1600" dirty="0" smtClean="0"/>
              <a:t>”</a:t>
            </a:r>
            <a:r>
              <a:rPr lang="ru-RU" sz="1600" dirty="0" smtClean="0"/>
              <a:t> </a:t>
            </a:r>
            <a:endParaRPr lang="en-US" sz="1600" dirty="0" smtClean="0"/>
          </a:p>
          <a:p>
            <a:pPr algn="ctr"/>
            <a:r>
              <a:rPr lang="ru-RU" sz="1600" dirty="0" smtClean="0"/>
              <a:t>профессиональных стандартов</a:t>
            </a:r>
            <a:endParaRPr lang="ru-RU" sz="1600" dirty="0"/>
          </a:p>
        </p:txBody>
      </p:sp>
      <p:pic>
        <p:nvPicPr>
          <p:cNvPr id="1027" name="Picture 3" descr="F:\Рабочая\Инна_рабочая\_НЯИК\Профстандарты_!\ЛОГОТИПЫ НЯИК\atomenergoproekt (1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8943" y="1358216"/>
            <a:ext cx="1224136" cy="510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Рабочая\Инна_рабочая\_НЯИК\Профстандарты_!\ЛОГОТИПЫ НЯИК\division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850369"/>
            <a:ext cx="1148580" cy="711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Рабочая\Инна_рабочая\_НЯИК\Профстандарты_!\ЛОГОТИПЫ НЯИК\division2 (1)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997" y="1130274"/>
            <a:ext cx="1935031" cy="431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:\Рабочая\Инна_рабочая\_НЯИК\Профстандарты_!\ЛОГОТИПЫ НЯИК\greenatom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9" y="773758"/>
            <a:ext cx="1200049" cy="657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F:\Рабочая\Инна_рабочая\_НЯИК\Профстандарты_!\ЛОГОТИПЫ НЯИК\GXK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137" y="5803604"/>
            <a:ext cx="1095375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F:\Рабочая\Инна_рабочая\_НЯИК\Профстандарты_!\ЛОГОТИПЫ НЯИК\header-icon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2842" y="5365586"/>
            <a:ext cx="590550" cy="58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F:\Рабочая\Инна_рабочая\_НЯИК\Профстандарты_!\ЛОГОТИПЫ НЯИК\start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525" y="5890616"/>
            <a:ext cx="1095375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F:\Рабочая\Инна_рабочая\_НЯИК\Профстандарты_!\ЛОГОТИПЫ НЯИК\VNIIA(1)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6370" y="5952399"/>
            <a:ext cx="1095375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9" descr="F:\Рабочая\Инна_рабочая\_НЯИК\Профстандарты_!\ЛОГОТИПЫ НЯИК\NIIS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6705" y="5803604"/>
            <a:ext cx="1095375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0" descr="F:\Рабочая\Инна_рабочая\_НЯИК\Профстандарты_!\ЛОГОТИПЫ НЯИК\NIKIET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5890615"/>
            <a:ext cx="1095375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1" descr="F:\Рабочая\Инна_рабочая\_НЯИК\Профстандарты_!\ЛОГОТИПЫ НЯИК\RFYATC-ZNIITF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4348" y="3181758"/>
            <a:ext cx="972108" cy="532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026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438" y="699456"/>
            <a:ext cx="8280920" cy="764704"/>
          </a:xfrm>
        </p:spPr>
        <p:txBody>
          <a:bodyPr>
            <a:noAutofit/>
          </a:bodyPr>
          <a:lstStyle/>
          <a:p>
            <a:pPr algn="ctr"/>
            <a:r>
              <a:rPr lang="ru-RU" sz="1400" b="1" dirty="0">
                <a:solidFill>
                  <a:srgbClr val="0070C0"/>
                </a:solidFill>
                <a:latin typeface="Arial Narrow" pitchFamily="34" charset="0"/>
                <a:ea typeface="+mn-ea"/>
                <a:cs typeface="+mn-cs"/>
              </a:rPr>
              <a:t>Согласно </a:t>
            </a:r>
            <a:r>
              <a:rPr lang="ru-RU" sz="1400" b="1" dirty="0" smtClean="0">
                <a:solidFill>
                  <a:srgbClr val="0070C0"/>
                </a:solidFill>
                <a:latin typeface="Arial Narrow" pitchFamily="34" charset="0"/>
                <a:ea typeface="+mn-ea"/>
                <a:cs typeface="+mn-cs"/>
              </a:rPr>
              <a:t>перечню и плану разработки </a:t>
            </a:r>
            <a:r>
              <a:rPr lang="ru-RU" sz="1400" b="1" dirty="0">
                <a:solidFill>
                  <a:srgbClr val="0070C0"/>
                </a:solidFill>
                <a:latin typeface="Arial Narrow" pitchFamily="34" charset="0"/>
                <a:ea typeface="+mn-ea"/>
                <a:cs typeface="+mn-cs"/>
              </a:rPr>
              <a:t>профессиональных стандартов, </a:t>
            </a:r>
            <a:r>
              <a:rPr lang="ru-RU" sz="1400" b="1" dirty="0" smtClean="0">
                <a:solidFill>
                  <a:srgbClr val="0070C0"/>
                </a:solidFill>
                <a:latin typeface="Arial Narrow" pitchFamily="34" charset="0"/>
                <a:ea typeface="+mn-ea"/>
                <a:cs typeface="+mn-cs"/>
              </a:rPr>
              <a:t>утвержденных </a:t>
            </a:r>
            <a:r>
              <a:rPr lang="ru-RU" sz="1400" b="1" dirty="0">
                <a:solidFill>
                  <a:srgbClr val="0070C0"/>
                </a:solidFill>
                <a:latin typeface="Arial Narrow" pitchFamily="34" charset="0"/>
                <a:ea typeface="+mn-ea"/>
                <a:cs typeface="+mn-cs"/>
              </a:rPr>
              <a:t>правительством </a:t>
            </a:r>
            <a:r>
              <a:rPr lang="ru-RU" sz="1400" b="1" dirty="0" smtClean="0">
                <a:solidFill>
                  <a:srgbClr val="0070C0"/>
                </a:solidFill>
                <a:latin typeface="Arial Narrow" pitchFamily="34" charset="0"/>
                <a:ea typeface="+mn-ea"/>
                <a:cs typeface="+mn-cs"/>
              </a:rPr>
              <a:t>РФ, </a:t>
            </a:r>
            <a:r>
              <a:rPr lang="ru-RU" sz="1400" b="1" dirty="0" smtClean="0">
                <a:solidFill>
                  <a:srgbClr val="C00000"/>
                </a:solidFill>
                <a:latin typeface="Arial Narrow" pitchFamily="34" charset="0"/>
                <a:ea typeface="+mn-ea"/>
                <a:cs typeface="+mn-cs"/>
              </a:rPr>
              <a:t>НИЯУ МИФИ  </a:t>
            </a:r>
            <a:r>
              <a:rPr lang="ru-RU" sz="1400" b="1" dirty="0">
                <a:solidFill>
                  <a:srgbClr val="0070C0"/>
                </a:solidFill>
                <a:latin typeface="Arial Narrow" pitchFamily="34" charset="0"/>
                <a:ea typeface="+mn-ea"/>
                <a:cs typeface="+mn-cs"/>
              </a:rPr>
              <a:t>и национальный ядерный инновационный </a:t>
            </a:r>
            <a:r>
              <a:rPr lang="ru-RU" sz="1400" b="1" dirty="0" smtClean="0">
                <a:solidFill>
                  <a:srgbClr val="0070C0"/>
                </a:solidFill>
                <a:latin typeface="Arial Narrow" pitchFamily="34" charset="0"/>
                <a:ea typeface="+mn-ea"/>
                <a:cs typeface="+mn-cs"/>
              </a:rPr>
              <a:t>консорциум - </a:t>
            </a:r>
            <a:r>
              <a:rPr lang="ru-RU" sz="1400" b="1" dirty="0" smtClean="0">
                <a:solidFill>
                  <a:srgbClr val="C00000"/>
                </a:solidFill>
                <a:latin typeface="Arial Narrow" pitchFamily="34" charset="0"/>
                <a:ea typeface="+mn-ea"/>
                <a:cs typeface="+mn-cs"/>
              </a:rPr>
              <a:t>НЯИК</a:t>
            </a:r>
            <a:r>
              <a:rPr lang="ru-RU" sz="1400" b="1" dirty="0" smtClean="0">
                <a:solidFill>
                  <a:srgbClr val="0070C0"/>
                </a:solidFill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ru-RU" sz="1400" b="1" dirty="0">
                <a:solidFill>
                  <a:srgbClr val="0070C0"/>
                </a:solidFill>
                <a:latin typeface="Arial Narrow" pitchFamily="34" charset="0"/>
                <a:ea typeface="+mn-ea"/>
                <a:cs typeface="+mn-cs"/>
              </a:rPr>
              <a:t>в 2013 году </a:t>
            </a:r>
            <a:r>
              <a:rPr lang="ru-RU" sz="1400" b="1" dirty="0" smtClean="0">
                <a:solidFill>
                  <a:srgbClr val="0070C0"/>
                </a:solidFill>
                <a:latin typeface="Arial Narrow" pitchFamily="34" charset="0"/>
                <a:ea typeface="+mn-ea"/>
                <a:cs typeface="+mn-cs"/>
              </a:rPr>
              <a:t>разработали </a:t>
            </a:r>
            <a:r>
              <a:rPr lang="ru-RU" sz="1400" b="1" dirty="0" smtClean="0">
                <a:solidFill>
                  <a:srgbClr val="C00000"/>
                </a:solidFill>
                <a:latin typeface="Arial Narrow" pitchFamily="34" charset="0"/>
                <a:ea typeface="+mn-ea"/>
                <a:cs typeface="+mn-cs"/>
              </a:rPr>
              <a:t>43 </a:t>
            </a:r>
            <a:r>
              <a:rPr lang="ru-RU" sz="1400" b="1" dirty="0" smtClean="0">
                <a:solidFill>
                  <a:srgbClr val="0070C0"/>
                </a:solidFill>
                <a:latin typeface="Arial Narrow" pitchFamily="34" charset="0"/>
                <a:ea typeface="+mn-ea"/>
                <a:cs typeface="+mn-cs"/>
              </a:rPr>
              <a:t>профессиональных стандарта (ПС) </a:t>
            </a:r>
            <a:r>
              <a:rPr lang="ru-RU" sz="1400" b="1" dirty="0">
                <a:solidFill>
                  <a:srgbClr val="0070C0"/>
                </a:solidFill>
                <a:latin typeface="Arial Narrow" pitchFamily="34" charset="0"/>
                <a:ea typeface="+mn-ea"/>
                <a:cs typeface="+mn-cs"/>
              </a:rPr>
              <a:t>для специалистов </a:t>
            </a:r>
            <a:r>
              <a:rPr lang="ru-RU" sz="1400" b="1" dirty="0" smtClean="0">
                <a:solidFill>
                  <a:srgbClr val="0070C0"/>
                </a:solidFill>
                <a:latin typeface="Arial Narrow" pitchFamily="34" charset="0"/>
              </a:rPr>
              <a:t>ГК </a:t>
            </a:r>
            <a:r>
              <a:rPr lang="ru-RU" sz="1400" b="1" dirty="0" smtClean="0">
                <a:solidFill>
                  <a:srgbClr val="0070C0"/>
                </a:solidFill>
                <a:latin typeface="Arial Narrow" pitchFamily="34" charset="0"/>
                <a:ea typeface="+mn-ea"/>
                <a:cs typeface="+mn-cs"/>
              </a:rPr>
              <a:t>«Росатом</a:t>
            </a:r>
            <a:r>
              <a:rPr lang="ru-RU" sz="1400" b="1" dirty="0">
                <a:solidFill>
                  <a:srgbClr val="0070C0"/>
                </a:solidFill>
                <a:latin typeface="Arial Narrow" pitchFamily="34" charset="0"/>
                <a:ea typeface="+mn-ea"/>
                <a:cs typeface="+mn-cs"/>
              </a:rPr>
              <a:t>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340768"/>
            <a:ext cx="3168352" cy="567754"/>
          </a:xfrm>
        </p:spPr>
        <p:txBody>
          <a:bodyPr/>
          <a:lstStyle/>
          <a:p>
            <a:pPr algn="ctr"/>
            <a:r>
              <a:rPr lang="ru-RU" sz="1200" i="1" dirty="0" smtClean="0">
                <a:solidFill>
                  <a:srgbClr val="14541F"/>
                </a:solidFill>
              </a:rPr>
              <a:t>Ядерный энергетический комплекс</a:t>
            </a:r>
            <a:endParaRPr lang="ru-RU" sz="1200" dirty="0">
              <a:solidFill>
                <a:srgbClr val="14541F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23528" y="1844824"/>
            <a:ext cx="4140460" cy="4896544"/>
          </a:xfrm>
        </p:spPr>
        <p:txBody>
          <a:bodyPr>
            <a:noAutofit/>
          </a:bodyPr>
          <a:lstStyle/>
          <a:p>
            <a:pPr marL="176213" lvl="0" indent="-176213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800" dirty="0" smtClean="0">
                <a:solidFill>
                  <a:srgbClr val="2247BC"/>
                </a:solidFill>
              </a:rPr>
              <a:t>Машинист </a:t>
            </a:r>
            <a:r>
              <a:rPr lang="ru-RU" sz="800" dirty="0">
                <a:solidFill>
                  <a:srgbClr val="2247BC"/>
                </a:solidFill>
              </a:rPr>
              <a:t>двигателей внутреннего </a:t>
            </a:r>
            <a:r>
              <a:rPr lang="ru-RU" sz="800" dirty="0" smtClean="0">
                <a:solidFill>
                  <a:srgbClr val="2247BC"/>
                </a:solidFill>
              </a:rPr>
              <a:t>сгорания;</a:t>
            </a:r>
          </a:p>
          <a:p>
            <a:pPr marL="176213" lvl="0" indent="-176213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800" dirty="0" smtClean="0">
                <a:solidFill>
                  <a:srgbClr val="2247BC"/>
                </a:solidFill>
              </a:rPr>
              <a:t>Машинист котлов;</a:t>
            </a:r>
            <a:endParaRPr lang="ru-RU" sz="800" dirty="0">
              <a:solidFill>
                <a:srgbClr val="2247BC"/>
              </a:solidFill>
            </a:endParaRPr>
          </a:p>
          <a:p>
            <a:pPr marL="176213" lvl="0" indent="-176213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800" dirty="0">
                <a:solidFill>
                  <a:srgbClr val="2247BC"/>
                </a:solidFill>
              </a:rPr>
              <a:t>Машинист-обходчик по турбинному оборудованию,</a:t>
            </a:r>
          </a:p>
          <a:p>
            <a:pPr marL="176213" lvl="0" indent="-176213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800" dirty="0">
                <a:solidFill>
                  <a:srgbClr val="2247BC"/>
                </a:solidFill>
              </a:rPr>
              <a:t>Оператор реакторного </a:t>
            </a:r>
            <a:r>
              <a:rPr lang="ru-RU" sz="800" dirty="0" smtClean="0">
                <a:solidFill>
                  <a:srgbClr val="2247BC"/>
                </a:solidFill>
              </a:rPr>
              <a:t>отделения;</a:t>
            </a:r>
            <a:endParaRPr lang="ru-RU" sz="800" dirty="0">
              <a:solidFill>
                <a:srgbClr val="2247BC"/>
              </a:solidFill>
            </a:endParaRPr>
          </a:p>
          <a:p>
            <a:pPr marL="176213" lvl="0" indent="-176213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800" dirty="0">
                <a:solidFill>
                  <a:srgbClr val="2247BC"/>
                </a:solidFill>
              </a:rPr>
              <a:t>Оператор </a:t>
            </a:r>
            <a:r>
              <a:rPr lang="ru-RU" sz="800" dirty="0" err="1" smtClean="0">
                <a:solidFill>
                  <a:srgbClr val="2247BC"/>
                </a:solidFill>
              </a:rPr>
              <a:t>спецводоочистки</a:t>
            </a:r>
            <a:r>
              <a:rPr lang="ru-RU" sz="800" dirty="0">
                <a:solidFill>
                  <a:srgbClr val="2247BC"/>
                </a:solidFill>
              </a:rPr>
              <a:t>;</a:t>
            </a:r>
          </a:p>
          <a:p>
            <a:pPr marL="176213" lvl="0" indent="-176213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800" dirty="0">
                <a:solidFill>
                  <a:srgbClr val="2247BC"/>
                </a:solidFill>
              </a:rPr>
              <a:t>Оператор хранилища жидких радиоактивных </a:t>
            </a:r>
            <a:r>
              <a:rPr lang="ru-RU" sz="800" dirty="0" smtClean="0">
                <a:solidFill>
                  <a:srgbClr val="2247BC"/>
                </a:solidFill>
              </a:rPr>
              <a:t>отходов;</a:t>
            </a:r>
            <a:endParaRPr lang="ru-RU" sz="800" dirty="0">
              <a:solidFill>
                <a:srgbClr val="2247BC"/>
              </a:solidFill>
            </a:endParaRPr>
          </a:p>
          <a:p>
            <a:pPr marL="176213" lvl="0" indent="-176213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800" dirty="0">
                <a:solidFill>
                  <a:srgbClr val="2247BC"/>
                </a:solidFill>
              </a:rPr>
              <a:t>Оператор хранилища отработанного ядерного </a:t>
            </a:r>
            <a:r>
              <a:rPr lang="ru-RU" sz="800" dirty="0" smtClean="0">
                <a:solidFill>
                  <a:srgbClr val="2247BC"/>
                </a:solidFill>
              </a:rPr>
              <a:t>топлива;</a:t>
            </a:r>
            <a:endParaRPr lang="ru-RU" sz="800" dirty="0">
              <a:solidFill>
                <a:srgbClr val="2247BC"/>
              </a:solidFill>
            </a:endParaRPr>
          </a:p>
          <a:p>
            <a:pPr marL="176213" lvl="0" indent="-176213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800" dirty="0">
                <a:solidFill>
                  <a:srgbClr val="2247BC"/>
                </a:solidFill>
              </a:rPr>
              <a:t>Оператор транспортно-технологического оборудования реакторного </a:t>
            </a:r>
            <a:r>
              <a:rPr lang="ru-RU" sz="800" dirty="0" smtClean="0">
                <a:solidFill>
                  <a:srgbClr val="2247BC"/>
                </a:solidFill>
              </a:rPr>
              <a:t>отделения;</a:t>
            </a:r>
            <a:endParaRPr lang="ru-RU" sz="800" dirty="0">
              <a:solidFill>
                <a:srgbClr val="2247BC"/>
              </a:solidFill>
            </a:endParaRPr>
          </a:p>
          <a:p>
            <a:pPr marL="176213" lvl="0" indent="-176213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800" dirty="0">
                <a:solidFill>
                  <a:srgbClr val="2247BC"/>
                </a:solidFill>
              </a:rPr>
              <a:t>Переработчик радиоактивных </a:t>
            </a:r>
            <a:r>
              <a:rPr lang="ru-RU" sz="800" dirty="0" smtClean="0">
                <a:solidFill>
                  <a:srgbClr val="2247BC"/>
                </a:solidFill>
              </a:rPr>
              <a:t>отходов;</a:t>
            </a:r>
            <a:endParaRPr lang="ru-RU" sz="800" dirty="0">
              <a:solidFill>
                <a:srgbClr val="2247BC"/>
              </a:solidFill>
            </a:endParaRPr>
          </a:p>
          <a:p>
            <a:pPr marL="176213" lvl="0" indent="-176213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800" dirty="0">
                <a:solidFill>
                  <a:srgbClr val="2247BC"/>
                </a:solidFill>
              </a:rPr>
              <a:t>Слесарь по </a:t>
            </a:r>
            <a:r>
              <a:rPr lang="ru-RU" sz="800" dirty="0" err="1" smtClean="0">
                <a:solidFill>
                  <a:srgbClr val="2247BC"/>
                </a:solidFill>
              </a:rPr>
              <a:t>КИПиА</a:t>
            </a:r>
            <a:r>
              <a:rPr lang="ru-RU" sz="800" dirty="0">
                <a:solidFill>
                  <a:srgbClr val="2247BC"/>
                </a:solidFill>
              </a:rPr>
              <a:t>;</a:t>
            </a:r>
          </a:p>
          <a:p>
            <a:pPr marL="176213" lvl="0" indent="-176213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800" dirty="0">
                <a:solidFill>
                  <a:srgbClr val="2247BC"/>
                </a:solidFill>
              </a:rPr>
              <a:t>Слесарь по обслуживанию оборудования </a:t>
            </a:r>
            <a:r>
              <a:rPr lang="ru-RU" sz="800" dirty="0" smtClean="0"/>
              <a:t>электростанции</a:t>
            </a:r>
            <a:r>
              <a:rPr lang="ru-RU" sz="800" dirty="0" smtClean="0">
                <a:solidFill>
                  <a:srgbClr val="2247BC"/>
                </a:solidFill>
              </a:rPr>
              <a:t>;</a:t>
            </a:r>
            <a:endParaRPr lang="ru-RU" sz="800" dirty="0">
              <a:solidFill>
                <a:srgbClr val="2247BC"/>
              </a:solidFill>
            </a:endParaRPr>
          </a:p>
          <a:p>
            <a:pPr marL="176213" lvl="0" indent="-176213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800" dirty="0">
                <a:solidFill>
                  <a:srgbClr val="2247BC"/>
                </a:solidFill>
              </a:rPr>
              <a:t>Слесарь по ремонту реакторно-турбинного </a:t>
            </a:r>
            <a:r>
              <a:rPr lang="ru-RU" sz="800" dirty="0" smtClean="0">
                <a:solidFill>
                  <a:srgbClr val="2247BC"/>
                </a:solidFill>
              </a:rPr>
              <a:t>оборудования </a:t>
            </a:r>
            <a:r>
              <a:rPr lang="ru-RU" sz="800" dirty="0"/>
              <a:t>атомных электростанций</a:t>
            </a:r>
            <a:r>
              <a:rPr lang="ru-RU" sz="800" dirty="0" smtClean="0"/>
              <a:t>;</a:t>
            </a:r>
            <a:endParaRPr lang="ru-RU" sz="800" dirty="0"/>
          </a:p>
          <a:p>
            <a:pPr marL="176213" indent="-176213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800" dirty="0" smtClean="0">
                <a:solidFill>
                  <a:srgbClr val="2247BC"/>
                </a:solidFill>
              </a:rPr>
              <a:t>Монтажник </a:t>
            </a:r>
            <a:r>
              <a:rPr lang="ru-RU" sz="800" dirty="0">
                <a:solidFill>
                  <a:srgbClr val="2247BC"/>
                </a:solidFill>
              </a:rPr>
              <a:t>оборудования </a:t>
            </a:r>
            <a:r>
              <a:rPr lang="ru-RU" sz="800" dirty="0"/>
              <a:t>атомных электростанций</a:t>
            </a:r>
            <a:r>
              <a:rPr lang="ru-RU" sz="800" dirty="0">
                <a:solidFill>
                  <a:srgbClr val="2247BC"/>
                </a:solidFill>
              </a:rPr>
              <a:t>;</a:t>
            </a:r>
          </a:p>
          <a:p>
            <a:pPr marL="176213" indent="-176213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800" dirty="0">
                <a:solidFill>
                  <a:srgbClr val="2247BC"/>
                </a:solidFill>
              </a:rPr>
              <a:t>Специалист в области теплоэнергетики;</a:t>
            </a:r>
          </a:p>
          <a:p>
            <a:pPr marL="176213" indent="-176213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800" dirty="0">
                <a:solidFill>
                  <a:srgbClr val="2247BC"/>
                </a:solidFill>
              </a:rPr>
              <a:t>Специалист в области электроэнергетики;</a:t>
            </a:r>
          </a:p>
          <a:p>
            <a:pPr marL="176213" indent="-176213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800" dirty="0">
                <a:solidFill>
                  <a:srgbClr val="2247BC"/>
                </a:solidFill>
              </a:rPr>
              <a:t>Специалист в области тепловой автоматики и измерений</a:t>
            </a:r>
            <a:r>
              <a:rPr lang="ru-RU" sz="800" dirty="0" smtClean="0">
                <a:solidFill>
                  <a:srgbClr val="2247BC"/>
                </a:solidFill>
              </a:rPr>
              <a:t>;</a:t>
            </a:r>
            <a:r>
              <a:rPr lang="ru-RU" sz="800" dirty="0">
                <a:solidFill>
                  <a:srgbClr val="2247BC"/>
                </a:solidFill>
              </a:rPr>
              <a:t> </a:t>
            </a:r>
            <a:endParaRPr lang="ru-RU" sz="800" dirty="0" smtClean="0">
              <a:solidFill>
                <a:srgbClr val="2247BC"/>
              </a:solidFill>
            </a:endParaRPr>
          </a:p>
          <a:p>
            <a:pPr marL="176213" indent="-176213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800" dirty="0" smtClean="0">
                <a:solidFill>
                  <a:srgbClr val="2247BC"/>
                </a:solidFill>
              </a:rPr>
              <a:t>Специалист </a:t>
            </a:r>
            <a:r>
              <a:rPr lang="ru-RU" sz="800" dirty="0">
                <a:solidFill>
                  <a:srgbClr val="2247BC"/>
                </a:solidFill>
              </a:rPr>
              <a:t>по ядерной безопасности (Физик</a:t>
            </a:r>
            <a:r>
              <a:rPr lang="ru-RU" sz="800" dirty="0" smtClean="0">
                <a:solidFill>
                  <a:srgbClr val="2247BC"/>
                </a:solidFill>
              </a:rPr>
              <a:t>);</a:t>
            </a:r>
            <a:endParaRPr lang="ru-RU" sz="800" dirty="0">
              <a:solidFill>
                <a:srgbClr val="2247BC"/>
              </a:solidFill>
            </a:endParaRPr>
          </a:p>
          <a:p>
            <a:pPr marL="176213" indent="-176213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800" dirty="0">
                <a:solidFill>
                  <a:srgbClr val="2247BC"/>
                </a:solidFill>
              </a:rPr>
              <a:t>Специалист в области радиационной безопасности </a:t>
            </a:r>
            <a:r>
              <a:rPr lang="ru-RU" sz="800" dirty="0"/>
              <a:t>атомной станции</a:t>
            </a:r>
            <a:r>
              <a:rPr lang="ru-RU" sz="800" dirty="0">
                <a:solidFill>
                  <a:srgbClr val="2247BC"/>
                </a:solidFill>
              </a:rPr>
              <a:t>;</a:t>
            </a:r>
          </a:p>
          <a:p>
            <a:pPr marL="176213" indent="-176213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800" dirty="0">
                <a:solidFill>
                  <a:srgbClr val="2247BC"/>
                </a:solidFill>
              </a:rPr>
              <a:t>Специалист по обращению с радиоактивными отходами и отработанным ядерным топливом</a:t>
            </a:r>
            <a:r>
              <a:rPr lang="ru-RU" sz="800" dirty="0" smtClean="0">
                <a:solidFill>
                  <a:srgbClr val="2247BC"/>
                </a:solidFill>
              </a:rPr>
              <a:t>;</a:t>
            </a:r>
            <a:r>
              <a:rPr lang="ru-RU" sz="800" dirty="0">
                <a:solidFill>
                  <a:srgbClr val="2247BC"/>
                </a:solidFill>
              </a:rPr>
              <a:t> </a:t>
            </a:r>
            <a:endParaRPr lang="ru-RU" sz="800" dirty="0" smtClean="0">
              <a:solidFill>
                <a:srgbClr val="2247BC"/>
              </a:solidFill>
            </a:endParaRPr>
          </a:p>
          <a:p>
            <a:pPr marL="176213" indent="-176213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800" dirty="0" smtClean="0">
                <a:solidFill>
                  <a:srgbClr val="2247BC"/>
                </a:solidFill>
              </a:rPr>
              <a:t>Специалист </a:t>
            </a:r>
            <a:r>
              <a:rPr lang="ru-RU" sz="800" dirty="0">
                <a:solidFill>
                  <a:srgbClr val="2247BC"/>
                </a:solidFill>
              </a:rPr>
              <a:t>по разработке и обслуживанию программного обеспечения информационных </a:t>
            </a:r>
            <a:r>
              <a:rPr lang="ru-RU" sz="800" dirty="0" smtClean="0">
                <a:solidFill>
                  <a:srgbClr val="2247BC"/>
                </a:solidFill>
              </a:rPr>
              <a:t>технологий;</a:t>
            </a:r>
          </a:p>
          <a:p>
            <a:pPr marL="176213" indent="-176213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800" dirty="0" smtClean="0">
                <a:solidFill>
                  <a:srgbClr val="2247BC"/>
                </a:solidFill>
              </a:rPr>
              <a:t>Специалист </a:t>
            </a:r>
            <a:r>
              <a:rPr lang="ru-RU" sz="800" dirty="0">
                <a:solidFill>
                  <a:srgbClr val="2247BC"/>
                </a:solidFill>
              </a:rPr>
              <a:t>по обслуживанию и ремонту механического </a:t>
            </a:r>
            <a:r>
              <a:rPr lang="ru-RU" sz="800" dirty="0" smtClean="0">
                <a:solidFill>
                  <a:srgbClr val="2247BC"/>
                </a:solidFill>
              </a:rPr>
              <a:t>оборудования;</a:t>
            </a:r>
            <a:endParaRPr lang="ru-RU" sz="800" dirty="0">
              <a:solidFill>
                <a:srgbClr val="2247BC"/>
              </a:solidFill>
            </a:endParaRPr>
          </a:p>
          <a:p>
            <a:pPr marL="176213" indent="-176213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800" dirty="0" smtClean="0">
                <a:solidFill>
                  <a:srgbClr val="2247BC"/>
                </a:solidFill>
              </a:rPr>
              <a:t>Химик</a:t>
            </a:r>
            <a:r>
              <a:rPr lang="ru-RU" sz="800" dirty="0">
                <a:solidFill>
                  <a:srgbClr val="2247BC"/>
                </a:solidFill>
              </a:rPr>
              <a:t>; </a:t>
            </a:r>
          </a:p>
          <a:p>
            <a:pPr marL="176213" indent="-176213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800" dirty="0" smtClean="0">
                <a:solidFill>
                  <a:srgbClr val="2247BC"/>
                </a:solidFill>
              </a:rPr>
              <a:t>Метролог;</a:t>
            </a:r>
            <a:endParaRPr lang="ru-RU" sz="800" dirty="0">
              <a:solidFill>
                <a:srgbClr val="2247BC"/>
              </a:solidFill>
            </a:endParaRPr>
          </a:p>
          <a:p>
            <a:pPr marL="176213" indent="-176213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800" dirty="0" smtClean="0">
                <a:solidFill>
                  <a:srgbClr val="2247BC"/>
                </a:solidFill>
              </a:rPr>
              <a:t>Специалист </a:t>
            </a:r>
            <a:r>
              <a:rPr lang="ru-RU" sz="800" dirty="0">
                <a:solidFill>
                  <a:srgbClr val="2247BC"/>
                </a:solidFill>
              </a:rPr>
              <a:t>в области профессионального </a:t>
            </a:r>
            <a:r>
              <a:rPr lang="ru-RU" sz="800" dirty="0" smtClean="0">
                <a:solidFill>
                  <a:srgbClr val="2247BC"/>
                </a:solidFill>
              </a:rPr>
              <a:t>обучения;</a:t>
            </a:r>
            <a:endParaRPr lang="ru-RU" sz="800" dirty="0">
              <a:solidFill>
                <a:srgbClr val="2247BC"/>
              </a:solidFill>
            </a:endParaRPr>
          </a:p>
          <a:p>
            <a:pPr marL="176213" indent="-176213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800" dirty="0">
                <a:solidFill>
                  <a:srgbClr val="2247BC"/>
                </a:solidFill>
              </a:rPr>
              <a:t>Специалист по </a:t>
            </a:r>
            <a:r>
              <a:rPr lang="ru-RU" sz="800" dirty="0"/>
              <a:t>в области </a:t>
            </a:r>
            <a:r>
              <a:rPr lang="ru-RU" sz="800" dirty="0" smtClean="0"/>
              <a:t>производственно-технологической комплектации</a:t>
            </a:r>
            <a:r>
              <a:rPr lang="ru-RU" sz="800" dirty="0" smtClean="0">
                <a:solidFill>
                  <a:srgbClr val="2247BC"/>
                </a:solidFill>
              </a:rPr>
              <a:t>;</a:t>
            </a:r>
            <a:endParaRPr lang="ru-RU" sz="800" dirty="0">
              <a:solidFill>
                <a:srgbClr val="2247BC"/>
              </a:solidFill>
            </a:endParaRPr>
          </a:p>
          <a:p>
            <a:pPr marL="176213" indent="-176213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800" dirty="0">
                <a:solidFill>
                  <a:srgbClr val="2247BC"/>
                </a:solidFill>
              </a:rPr>
              <a:t>Специалист по управлению проектами и программами </a:t>
            </a:r>
            <a:r>
              <a:rPr lang="ru-RU" sz="800" dirty="0"/>
              <a:t>в области производства электроэнергии атомными </a:t>
            </a:r>
            <a:r>
              <a:rPr lang="ru-RU" sz="800" dirty="0" smtClean="0"/>
              <a:t>электростанциями;</a:t>
            </a:r>
            <a:endParaRPr lang="ru-RU" sz="800" dirty="0"/>
          </a:p>
          <a:p>
            <a:pPr marL="176213" indent="-176213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800" dirty="0" smtClean="0">
                <a:solidFill>
                  <a:srgbClr val="2247BC"/>
                </a:solidFill>
              </a:rPr>
              <a:t>Инспектор.</a:t>
            </a:r>
            <a:endParaRPr lang="ru-RU" sz="800" dirty="0">
              <a:solidFill>
                <a:srgbClr val="2247BC"/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endParaRPr lang="ru-RU" sz="800" dirty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ru-RU" sz="800" dirty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ru-RU" sz="800" dirty="0"/>
          </a:p>
          <a:p>
            <a:pPr lv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ru-RU" sz="800" dirty="0" smtClean="0"/>
          </a:p>
          <a:p>
            <a:pPr lv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ru-RU" sz="800" dirty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ru-RU" sz="8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499992" y="1412776"/>
            <a:ext cx="3312368" cy="495746"/>
          </a:xfrm>
        </p:spPr>
        <p:txBody>
          <a:bodyPr/>
          <a:lstStyle/>
          <a:p>
            <a:pPr algn="ctr"/>
            <a:r>
              <a:rPr lang="ru-RU" sz="1200" i="1" dirty="0">
                <a:solidFill>
                  <a:srgbClr val="14541F"/>
                </a:solidFill>
              </a:rPr>
              <a:t>Ядерный оружейный комплекс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97606" y="1772816"/>
            <a:ext cx="3888432" cy="3888432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 </a:t>
            </a:r>
          </a:p>
          <a:p>
            <a:pPr marL="176213" indent="-176213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3200" dirty="0">
                <a:solidFill>
                  <a:srgbClr val="2247BC"/>
                </a:solidFill>
              </a:rPr>
              <a:t>Инженер по </a:t>
            </a:r>
            <a:r>
              <a:rPr lang="ru-RU" sz="3200" dirty="0" err="1">
                <a:solidFill>
                  <a:srgbClr val="2247BC"/>
                </a:solidFill>
              </a:rPr>
              <a:t>КИПиА</a:t>
            </a:r>
            <a:r>
              <a:rPr lang="ru-RU" sz="3200" dirty="0">
                <a:solidFill>
                  <a:srgbClr val="2247BC"/>
                </a:solidFill>
              </a:rPr>
              <a:t> </a:t>
            </a:r>
            <a:r>
              <a:rPr lang="ru-RU" sz="3200" dirty="0"/>
              <a:t>в области </a:t>
            </a:r>
            <a:r>
              <a:rPr lang="ru-RU" sz="3200" dirty="0" smtClean="0"/>
              <a:t>ЯОК;</a:t>
            </a:r>
          </a:p>
          <a:p>
            <a:pPr marL="176213" indent="-176213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3200" dirty="0" smtClean="0">
                <a:solidFill>
                  <a:srgbClr val="2247BC"/>
                </a:solidFill>
              </a:rPr>
              <a:t>Инженер-метролог/метролог</a:t>
            </a:r>
            <a:r>
              <a:rPr lang="ru-RU" sz="3200" dirty="0" smtClean="0"/>
              <a:t> в области ЯОК,</a:t>
            </a:r>
          </a:p>
          <a:p>
            <a:pPr marL="176213" indent="-176213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3200" dirty="0" smtClean="0">
                <a:solidFill>
                  <a:srgbClr val="2247BC"/>
                </a:solidFill>
              </a:rPr>
              <a:t>Инженер-механик</a:t>
            </a:r>
            <a:r>
              <a:rPr lang="ru-RU" sz="3200" dirty="0"/>
              <a:t> в области </a:t>
            </a:r>
            <a:r>
              <a:rPr lang="ru-RU" sz="3200" dirty="0" smtClean="0"/>
              <a:t>ЯОК (химического, реакторного, изотопного, радио-химического, химико-металлургического производства - всех специальностей и категорий);</a:t>
            </a:r>
            <a:endParaRPr lang="ru-RU" sz="3200" dirty="0"/>
          </a:p>
          <a:p>
            <a:pPr marL="176213" indent="-176213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3200" dirty="0" smtClean="0">
                <a:solidFill>
                  <a:srgbClr val="2247BC"/>
                </a:solidFill>
              </a:rPr>
              <a:t>Инженер-технолог</a:t>
            </a:r>
            <a:r>
              <a:rPr lang="ru-RU" sz="3200" dirty="0"/>
              <a:t>, технолог в области </a:t>
            </a:r>
            <a:r>
              <a:rPr lang="ru-RU" sz="3200" dirty="0" smtClean="0"/>
              <a:t>ЯОК;</a:t>
            </a:r>
            <a:endParaRPr lang="ru-RU" sz="3200" dirty="0"/>
          </a:p>
          <a:p>
            <a:pPr marL="176213" indent="-176213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3200" dirty="0">
                <a:solidFill>
                  <a:srgbClr val="2247BC"/>
                </a:solidFill>
              </a:rPr>
              <a:t>Инженер-электроник/электроник </a:t>
            </a:r>
            <a:r>
              <a:rPr lang="ru-RU" sz="3200" dirty="0"/>
              <a:t> в области </a:t>
            </a:r>
            <a:r>
              <a:rPr lang="ru-RU" sz="3200" dirty="0" smtClean="0"/>
              <a:t>ЯОК;</a:t>
            </a:r>
          </a:p>
          <a:p>
            <a:pPr marL="176213" indent="-176213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3200" dirty="0" smtClean="0">
                <a:solidFill>
                  <a:srgbClr val="2247BC"/>
                </a:solidFill>
              </a:rPr>
              <a:t>Лаборант </a:t>
            </a:r>
            <a:r>
              <a:rPr lang="ru-RU" sz="3200" dirty="0">
                <a:solidFill>
                  <a:srgbClr val="2247BC"/>
                </a:solidFill>
              </a:rPr>
              <a:t>– радиофизик </a:t>
            </a:r>
            <a:r>
              <a:rPr lang="ru-RU" sz="3200" dirty="0"/>
              <a:t>(лаборант – </a:t>
            </a:r>
            <a:r>
              <a:rPr lang="ru-RU" sz="3200" dirty="0" err="1"/>
              <a:t>рентгеногаммаграфист</a:t>
            </a:r>
            <a:r>
              <a:rPr lang="ru-RU" sz="3200" dirty="0"/>
              <a:t>, </a:t>
            </a:r>
            <a:r>
              <a:rPr lang="ru-RU" sz="3200" dirty="0" err="1"/>
              <a:t>теплофизик</a:t>
            </a:r>
            <a:r>
              <a:rPr lang="ru-RU" sz="3200" dirty="0"/>
              <a:t>, рентгеноспектрального анализа и др</a:t>
            </a:r>
            <a:r>
              <a:rPr lang="ru-RU" sz="3200" dirty="0" smtClean="0"/>
              <a:t>.);</a:t>
            </a:r>
            <a:endParaRPr lang="ru-RU" sz="3200" dirty="0"/>
          </a:p>
          <a:p>
            <a:pPr marL="176213" indent="-176213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3200" dirty="0">
                <a:solidFill>
                  <a:srgbClr val="2247BC"/>
                </a:solidFill>
              </a:rPr>
              <a:t>Лаборант – радиохимик </a:t>
            </a:r>
            <a:r>
              <a:rPr lang="ru-RU" sz="3200" dirty="0"/>
              <a:t>(лаборант – химического анализа, химико-бактериологического анализа,  электрохимик и др</a:t>
            </a:r>
            <a:r>
              <a:rPr lang="ru-RU" sz="3200" dirty="0" smtClean="0"/>
              <a:t>.);</a:t>
            </a:r>
            <a:endParaRPr lang="ru-RU" sz="3200" dirty="0"/>
          </a:p>
          <a:p>
            <a:pPr marL="176213" indent="-176213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3200" dirty="0" smtClean="0">
                <a:solidFill>
                  <a:srgbClr val="2247BC"/>
                </a:solidFill>
              </a:rPr>
              <a:t>Специалист </a:t>
            </a:r>
            <a:r>
              <a:rPr lang="ru-RU" sz="3200" dirty="0">
                <a:solidFill>
                  <a:srgbClr val="2247BC"/>
                </a:solidFill>
              </a:rPr>
              <a:t>по наладке и </a:t>
            </a:r>
            <a:r>
              <a:rPr lang="ru-RU" sz="3200" dirty="0" smtClean="0">
                <a:solidFill>
                  <a:srgbClr val="2247BC"/>
                </a:solidFill>
              </a:rPr>
              <a:t>испытаниям </a:t>
            </a:r>
            <a:r>
              <a:rPr lang="ru-RU" sz="3200" dirty="0"/>
              <a:t>в области ЯОК</a:t>
            </a:r>
            <a:r>
              <a:rPr lang="ru-RU" sz="3200" dirty="0" smtClean="0"/>
              <a:t> </a:t>
            </a:r>
            <a:r>
              <a:rPr lang="ru-RU" sz="3200" dirty="0"/>
              <a:t>(инженер по наладке и испытаниям всех специальностей и категорий),</a:t>
            </a:r>
          </a:p>
          <a:p>
            <a:pPr marL="176213" indent="-176213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3200" dirty="0">
                <a:solidFill>
                  <a:srgbClr val="2247BC"/>
                </a:solidFill>
              </a:rPr>
              <a:t>Специалист по проектированию и конструированию </a:t>
            </a:r>
            <a:r>
              <a:rPr lang="ru-RU" sz="3200" dirty="0"/>
              <a:t>в области </a:t>
            </a:r>
            <a:r>
              <a:rPr lang="ru-RU" sz="3200" dirty="0" smtClean="0"/>
              <a:t>ЯОК (инженер-конструктор </a:t>
            </a:r>
            <a:r>
              <a:rPr lang="ru-RU" sz="3200" dirty="0"/>
              <a:t>всех специальностей и категорий),</a:t>
            </a:r>
          </a:p>
          <a:p>
            <a:pPr marL="176213" indent="-176213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3200" dirty="0">
                <a:solidFill>
                  <a:srgbClr val="2247BC"/>
                </a:solidFill>
              </a:rPr>
              <a:t>Специалист по ядерной и радиационной безопасности </a:t>
            </a:r>
            <a:r>
              <a:rPr lang="ru-RU" sz="3200" dirty="0"/>
              <a:t>(инженер по радиационному контролю, инженер по радиационной безопасности),</a:t>
            </a:r>
          </a:p>
          <a:p>
            <a:pPr marL="176213" indent="-176213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3200" dirty="0">
                <a:solidFill>
                  <a:srgbClr val="2247BC"/>
                </a:solidFill>
              </a:rPr>
              <a:t>Лаборант-испытатель</a:t>
            </a:r>
            <a:r>
              <a:rPr lang="ru-RU" sz="3200" dirty="0"/>
              <a:t> (лаборант взрывных испытаний, </a:t>
            </a:r>
            <a:r>
              <a:rPr lang="ru-RU" sz="3200" dirty="0" err="1"/>
              <a:t>спецаппаратуры</a:t>
            </a:r>
            <a:r>
              <a:rPr lang="ru-RU" sz="3200" dirty="0"/>
              <a:t>, металлограф, органических материалов и др.);</a:t>
            </a:r>
          </a:p>
          <a:p>
            <a:pPr marL="176213" indent="-176213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3200" dirty="0">
                <a:solidFill>
                  <a:srgbClr val="2247BC"/>
                </a:solidFill>
              </a:rPr>
              <a:t>Оператор станков с программным управлением </a:t>
            </a:r>
            <a:r>
              <a:rPr lang="ru-RU" sz="3200" dirty="0"/>
              <a:t>в области ЯОК;</a:t>
            </a:r>
          </a:p>
          <a:p>
            <a:pPr marL="176213" indent="-176213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3200" dirty="0">
                <a:solidFill>
                  <a:srgbClr val="2247BC"/>
                </a:solidFill>
              </a:rPr>
              <a:t>Слесарь механосборочных работ </a:t>
            </a:r>
            <a:r>
              <a:rPr lang="ru-RU" sz="3200" dirty="0"/>
              <a:t>в области ЯОК</a:t>
            </a:r>
            <a:r>
              <a:rPr lang="ru-RU" sz="3200" dirty="0">
                <a:solidFill>
                  <a:srgbClr val="2247BC"/>
                </a:solidFill>
              </a:rPr>
              <a:t>;</a:t>
            </a:r>
          </a:p>
          <a:p>
            <a:pPr marL="176213" indent="-176213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3200" dirty="0">
                <a:solidFill>
                  <a:srgbClr val="2247BC"/>
                </a:solidFill>
              </a:rPr>
              <a:t>Токарь-универсал </a:t>
            </a:r>
            <a:r>
              <a:rPr lang="ru-RU" sz="3200" dirty="0"/>
              <a:t>в области ЯОК;</a:t>
            </a:r>
          </a:p>
          <a:p>
            <a:pPr marL="176213" indent="-176213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3200" dirty="0">
                <a:solidFill>
                  <a:srgbClr val="2247BC"/>
                </a:solidFill>
              </a:rPr>
              <a:t>Фрезеровщик-универсал </a:t>
            </a:r>
            <a:r>
              <a:rPr lang="ru-RU" sz="3200" dirty="0"/>
              <a:t>в области ЯОК</a:t>
            </a:r>
            <a:r>
              <a:rPr lang="ru-RU" sz="3200" dirty="0">
                <a:solidFill>
                  <a:srgbClr val="2247BC"/>
                </a:solidFill>
              </a:rPr>
              <a:t>;</a:t>
            </a:r>
          </a:p>
          <a:p>
            <a:pPr marL="176213" indent="-176213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3200" dirty="0">
                <a:solidFill>
                  <a:srgbClr val="2247BC"/>
                </a:solidFill>
              </a:rPr>
              <a:t>Литейщик </a:t>
            </a:r>
            <a:r>
              <a:rPr lang="ru-RU" sz="3200" dirty="0"/>
              <a:t>в области ЯОК</a:t>
            </a:r>
            <a:r>
              <a:rPr lang="ru-RU" sz="3200" dirty="0">
                <a:solidFill>
                  <a:srgbClr val="2247BC"/>
                </a:solidFill>
              </a:rPr>
              <a:t>.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02441" y="116632"/>
            <a:ext cx="8280920" cy="6839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200" dirty="0"/>
              <a:t>ГК «Росатом</a:t>
            </a:r>
            <a:r>
              <a:rPr lang="ru-RU" sz="1200" dirty="0" smtClean="0"/>
              <a:t>» совместно с Министерством труда и социальной защиты РФ сформировали перечень профессий для разработки профессиональных стандартов, Исходя </a:t>
            </a:r>
            <a:r>
              <a:rPr lang="ru-RU" sz="1200" dirty="0"/>
              <a:t>из потребности организаций </a:t>
            </a:r>
            <a:r>
              <a:rPr lang="ru-RU" sz="1200" dirty="0" err="1" smtClean="0"/>
              <a:t>госкорпорации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550881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11560" y="548680"/>
            <a:ext cx="8183880" cy="4187952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Благодарю </a:t>
            </a:r>
            <a:r>
              <a:rPr lang="ru-RU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 внимание!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296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183880" cy="576064"/>
          </a:xfrm>
        </p:spPr>
        <p:txBody>
          <a:bodyPr>
            <a:normAutofit/>
          </a:bodyPr>
          <a:lstStyle/>
          <a:p>
            <a:pPr algn="ctr"/>
            <a:r>
              <a:rPr lang="ru-RU" sz="2100" dirty="0" smtClean="0">
                <a:solidFill>
                  <a:srgbClr val="FF0000"/>
                </a:solidFill>
              </a:rPr>
              <a:t>Текущая ситуация</a:t>
            </a:r>
            <a:endParaRPr lang="ru-RU" sz="21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96752"/>
            <a:ext cx="8183880" cy="4482824"/>
          </a:xfrm>
        </p:spPr>
        <p:txBody>
          <a:bodyPr>
            <a:normAutofit lnSpcReduction="10000"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2000" dirty="0" smtClean="0">
                <a:solidFill>
                  <a:srgbClr val="0070C0"/>
                </a:solidFill>
              </a:rPr>
              <a:t>Закон «</a:t>
            </a:r>
            <a:r>
              <a:rPr lang="ru-RU" sz="2000" dirty="0">
                <a:solidFill>
                  <a:srgbClr val="0070C0"/>
                </a:solidFill>
              </a:rPr>
              <a:t>О внесении изменений в Трудовой кодекс Российской Федерации </a:t>
            </a:r>
            <a:r>
              <a:rPr lang="ru-RU" sz="2000" dirty="0" smtClean="0">
                <a:solidFill>
                  <a:srgbClr val="0070C0"/>
                </a:solidFill>
              </a:rPr>
              <a:t>(в </a:t>
            </a:r>
            <a:r>
              <a:rPr lang="ru-RU" sz="2000" dirty="0">
                <a:solidFill>
                  <a:srgbClr val="0070C0"/>
                </a:solidFill>
              </a:rPr>
              <a:t>части законодательного определения понятия профессионального стандарта, порядка его разработки и утверждения</a:t>
            </a:r>
            <a:r>
              <a:rPr lang="ru-RU" sz="2000" dirty="0" smtClean="0">
                <a:solidFill>
                  <a:srgbClr val="0070C0"/>
                </a:solidFill>
              </a:rPr>
              <a:t>)»</a:t>
            </a:r>
            <a:endParaRPr lang="ru-RU" sz="2000" dirty="0">
              <a:solidFill>
                <a:srgbClr val="0070C0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2000" dirty="0">
                <a:solidFill>
                  <a:srgbClr val="0070C0"/>
                </a:solidFill>
              </a:rPr>
              <a:t>Постановление Правительства Российской </a:t>
            </a:r>
            <a:r>
              <a:rPr lang="ru-RU" sz="2000" dirty="0" smtClean="0">
                <a:solidFill>
                  <a:srgbClr val="0070C0"/>
                </a:solidFill>
              </a:rPr>
              <a:t>Федерации </a:t>
            </a:r>
            <a:r>
              <a:rPr lang="ru-RU" sz="2000" dirty="0">
                <a:solidFill>
                  <a:srgbClr val="0070C0"/>
                </a:solidFill>
              </a:rPr>
              <a:t>от 22 января 2013 г. №23  «О Правилах разработки, утверждения и </a:t>
            </a:r>
            <a:r>
              <a:rPr lang="ru-RU" sz="2000" dirty="0" smtClean="0">
                <a:solidFill>
                  <a:srgbClr val="0070C0"/>
                </a:solidFill>
              </a:rPr>
              <a:t>применения профессиональных стандартов»</a:t>
            </a:r>
            <a:endParaRPr lang="ru-RU" sz="2000" dirty="0">
              <a:solidFill>
                <a:srgbClr val="0070C0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2000" dirty="0" smtClean="0">
                <a:solidFill>
                  <a:srgbClr val="0070C0"/>
                </a:solidFill>
              </a:rPr>
              <a:t>Распоряжение Правительства Российской Федерации от 29 ноября 2012 г. № 2204, утвердившее План разработки профессиональных стандартов на 2012-2015 годы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2000" dirty="0" smtClean="0">
                <a:solidFill>
                  <a:srgbClr val="0070C0"/>
                </a:solidFill>
              </a:rPr>
              <a:t>Приказ Минтруда России от 30 ноября 2012 г. № 565 «Об утверждении план-графика подготовки профессиональных стандартов в 2013-2014 годах»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6897851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692696"/>
            <a:ext cx="7620000" cy="4373563"/>
          </a:xfrm>
        </p:spPr>
        <p:txBody>
          <a:bodyPr>
            <a:normAutofit fontScale="92500" lnSpcReduction="10000"/>
          </a:bodyPr>
          <a:lstStyle/>
          <a:p>
            <a:pPr algn="ctr">
              <a:spcBef>
                <a:spcPct val="0"/>
              </a:spcBef>
              <a:buNone/>
            </a:pPr>
            <a:r>
              <a:rPr lang="ru-RU" sz="2600" b="1" dirty="0" smtClean="0">
                <a:solidFill>
                  <a:srgbClr val="FF0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Текущая ситуация</a:t>
            </a:r>
          </a:p>
          <a:p>
            <a:pPr>
              <a:spcBef>
                <a:spcPct val="0"/>
              </a:spcBef>
              <a:buNone/>
            </a:pPr>
            <a:endParaRPr lang="ru-RU" sz="21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>
              <a:spcBef>
                <a:spcPts val="600"/>
              </a:spcBef>
            </a:pPr>
            <a:r>
              <a:rPr lang="ru-RU" sz="1900" dirty="0" smtClean="0">
                <a:latin typeface="+mj-lt"/>
                <a:ea typeface="+mj-ea"/>
                <a:cs typeface="+mj-cs"/>
              </a:rPr>
              <a:t> </a:t>
            </a:r>
            <a:r>
              <a:rPr lang="ru-RU" sz="2200" dirty="0">
                <a:solidFill>
                  <a:srgbClr val="0070C0"/>
                </a:solidFill>
              </a:rPr>
              <a:t>Приказ Минтруда России от 12 апреля 2013 г.  № 147н «Об утверждении Макета профессионального стандарта»</a:t>
            </a:r>
          </a:p>
          <a:p>
            <a:pPr>
              <a:spcBef>
                <a:spcPts val="600"/>
              </a:spcBef>
            </a:pPr>
            <a:endParaRPr lang="ru-RU" sz="2200" dirty="0">
              <a:solidFill>
                <a:srgbClr val="0070C0"/>
              </a:solidFill>
            </a:endParaRPr>
          </a:p>
          <a:p>
            <a:pPr>
              <a:spcBef>
                <a:spcPts val="600"/>
              </a:spcBef>
            </a:pPr>
            <a:r>
              <a:rPr lang="ru-RU" sz="2200" dirty="0">
                <a:solidFill>
                  <a:srgbClr val="0070C0"/>
                </a:solidFill>
              </a:rPr>
              <a:t> Приказ Минтруда России от 12 апреля 2013 г. № 148н «Об утверждении уровней квалификации в целях разработки проектов профессиональных стандартов»</a:t>
            </a:r>
          </a:p>
          <a:p>
            <a:pPr>
              <a:spcBef>
                <a:spcPts val="600"/>
              </a:spcBef>
            </a:pPr>
            <a:endParaRPr lang="ru-RU" sz="2200" dirty="0">
              <a:solidFill>
                <a:srgbClr val="0070C0"/>
              </a:solidFill>
            </a:endParaRPr>
          </a:p>
          <a:p>
            <a:pPr>
              <a:spcBef>
                <a:spcPts val="600"/>
              </a:spcBef>
            </a:pPr>
            <a:r>
              <a:rPr lang="ru-RU" sz="2200" dirty="0">
                <a:solidFill>
                  <a:srgbClr val="0070C0"/>
                </a:solidFill>
              </a:rPr>
              <a:t>Приказ Минтруда России от 29 апреля 2013 г. № 170н «Об утверждении методических рекомендаций по разработке профессиональных стандартов»</a:t>
            </a:r>
          </a:p>
          <a:p>
            <a:pPr>
              <a:spcBef>
                <a:spcPct val="0"/>
              </a:spcBef>
              <a:buNone/>
            </a:pPr>
            <a:endParaRPr lang="ru-RU" sz="2100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7890916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183880" cy="648072"/>
          </a:xfrm>
        </p:spPr>
        <p:txBody>
          <a:bodyPr>
            <a:noAutofit/>
          </a:bodyPr>
          <a:lstStyle/>
          <a:p>
            <a:pPr algn="ctr">
              <a:lnSpc>
                <a:spcPts val="2020"/>
              </a:lnSpc>
            </a:pPr>
            <a:r>
              <a:rPr lang="ru-RU" sz="2100" dirty="0" smtClean="0">
                <a:solidFill>
                  <a:srgbClr val="FF0000"/>
                </a:solidFill>
              </a:rPr>
              <a:t>Структура макета профессионального стандарта</a:t>
            </a:r>
            <a:endParaRPr lang="ru-RU" sz="21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183880" cy="4608512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spcAft>
                <a:spcPts val="1200"/>
              </a:spcAft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ru-RU" sz="1400" b="1" dirty="0" smtClean="0"/>
              <a:t>1</a:t>
            </a:r>
            <a:r>
              <a:rPr lang="ru-RU" sz="1400" b="1" dirty="0" smtClean="0">
                <a:solidFill>
                  <a:srgbClr val="0070C0"/>
                </a:solidFill>
              </a:rPr>
              <a:t>. Общие сведения о виде профессиональной деятельности (наименование вида проф. деятельности и его место в структуре ОКВЭД)</a:t>
            </a:r>
          </a:p>
          <a:p>
            <a:pPr>
              <a:spcBef>
                <a:spcPts val="0"/>
              </a:spcBef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ru-RU" sz="1400" b="1" dirty="0" smtClean="0">
                <a:solidFill>
                  <a:srgbClr val="0070C0"/>
                </a:solidFill>
              </a:rPr>
              <a:t>2. Описание трудовых функций, входящих в профессиональный стандарт (Функциональная карта вида профессиональной деятельности)</a:t>
            </a:r>
            <a:r>
              <a:rPr lang="ru-RU" sz="1400" dirty="0" smtClean="0">
                <a:solidFill>
                  <a:srgbClr val="0070C0"/>
                </a:solidFill>
              </a:rPr>
              <a:t>:</a:t>
            </a:r>
          </a:p>
          <a:p>
            <a:pPr>
              <a:spcBef>
                <a:spcPts val="0"/>
              </a:spcBef>
              <a:buClr>
                <a:schemeClr val="tx1">
                  <a:lumMod val="85000"/>
                  <a:lumOff val="15000"/>
                </a:schemeClr>
              </a:buClr>
            </a:pPr>
            <a:r>
              <a:rPr lang="ru-RU" sz="1400" dirty="0" smtClean="0">
                <a:solidFill>
                  <a:srgbClr val="0070C0"/>
                </a:solidFill>
              </a:rPr>
              <a:t>обобщенные трудовые функции (ОТФ), распределенные по уровням квалификации : 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ru-RU" sz="1400" b="1" dirty="0">
                <a:solidFill>
                  <a:srgbClr val="0070C0"/>
                </a:solidFill>
              </a:rPr>
              <a:t>трудовые функции, распределенные по уровням (подуровням) квалификации</a:t>
            </a:r>
          </a:p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ru-RU" sz="1400" b="1" dirty="0" smtClean="0">
                <a:solidFill>
                  <a:srgbClr val="0070C0"/>
                </a:solidFill>
              </a:rPr>
              <a:t>3. Характеристика обобщенных трудовых функций</a:t>
            </a:r>
            <a:r>
              <a:rPr lang="ru-RU" sz="1400" dirty="0" smtClean="0">
                <a:solidFill>
                  <a:srgbClr val="0070C0"/>
                </a:solidFill>
              </a:rPr>
              <a:t>: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ru-RU" sz="1400" dirty="0" smtClean="0">
                <a:solidFill>
                  <a:srgbClr val="0070C0"/>
                </a:solidFill>
              </a:rPr>
              <a:t>3.1. Описания каждой ОТФ по структуре:</a:t>
            </a:r>
          </a:p>
          <a:p>
            <a:pPr>
              <a:spcBef>
                <a:spcPts val="0"/>
              </a:spcBef>
              <a:spcAft>
                <a:spcPts val="30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ru-RU" sz="1400" dirty="0" smtClean="0">
                <a:solidFill>
                  <a:srgbClr val="0070C0"/>
                </a:solidFill>
              </a:rPr>
              <a:t>связь ОТФ с общероссийскими классификаторами</a:t>
            </a:r>
          </a:p>
          <a:p>
            <a:pPr>
              <a:spcBef>
                <a:spcPts val="0"/>
              </a:spcBef>
              <a:spcAft>
                <a:spcPts val="30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ru-RU" sz="1400" dirty="0" smtClean="0">
                <a:solidFill>
                  <a:srgbClr val="0070C0"/>
                </a:solidFill>
              </a:rPr>
              <a:t>наименования возможных должностей</a:t>
            </a:r>
          </a:p>
          <a:p>
            <a:pPr>
              <a:spcBef>
                <a:spcPts val="0"/>
              </a:spcBef>
              <a:spcAft>
                <a:spcPts val="30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ru-RU" sz="1400" dirty="0" smtClean="0">
                <a:solidFill>
                  <a:srgbClr val="0070C0"/>
                </a:solidFill>
              </a:rPr>
              <a:t>требования к образованию и обучению</a:t>
            </a:r>
          </a:p>
          <a:p>
            <a:pPr>
              <a:spcBef>
                <a:spcPts val="0"/>
              </a:spcBef>
              <a:spcAft>
                <a:spcPts val="60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ru-RU" sz="1400" dirty="0" smtClean="0">
                <a:solidFill>
                  <a:srgbClr val="0070C0"/>
                </a:solidFill>
              </a:rPr>
              <a:t>требования к практическому опыту</a:t>
            </a:r>
          </a:p>
          <a:p>
            <a:pPr marL="0" indent="0">
              <a:spcBef>
                <a:spcPts val="0"/>
              </a:spcBef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ru-RU" sz="1200" dirty="0" smtClean="0">
                <a:solidFill>
                  <a:srgbClr val="0070C0"/>
                </a:solidFill>
              </a:rPr>
              <a:t>3.1.1. Описания трудовых функций, образующих ОТФ по структуре:</a:t>
            </a:r>
          </a:p>
          <a:p>
            <a:pPr marL="538163" indent="-179388">
              <a:spcBef>
                <a:spcPts val="0"/>
              </a:spcBef>
              <a:buClr>
                <a:schemeClr val="tx1">
                  <a:lumMod val="85000"/>
                  <a:lumOff val="15000"/>
                </a:schemeClr>
              </a:buClr>
              <a:buFont typeface="Courier New" pitchFamily="49" charset="0"/>
              <a:buChar char="o"/>
            </a:pPr>
            <a:r>
              <a:rPr lang="ru-RU" sz="1200" dirty="0">
                <a:solidFill>
                  <a:srgbClr val="0070C0"/>
                </a:solidFill>
              </a:rPr>
              <a:t>трудовые </a:t>
            </a:r>
            <a:r>
              <a:rPr lang="ru-RU" sz="1200" dirty="0" smtClean="0">
                <a:solidFill>
                  <a:srgbClr val="0070C0"/>
                </a:solidFill>
              </a:rPr>
              <a:t>действия</a:t>
            </a:r>
          </a:p>
          <a:p>
            <a:pPr marL="538163" indent="-179388">
              <a:spcBef>
                <a:spcPts val="0"/>
              </a:spcBef>
              <a:buClr>
                <a:schemeClr val="tx1">
                  <a:lumMod val="85000"/>
                  <a:lumOff val="15000"/>
                </a:schemeClr>
              </a:buClr>
              <a:buFont typeface="Courier New" pitchFamily="49" charset="0"/>
              <a:buChar char="o"/>
            </a:pPr>
            <a:r>
              <a:rPr lang="ru-RU" sz="1200" dirty="0" smtClean="0">
                <a:solidFill>
                  <a:srgbClr val="0070C0"/>
                </a:solidFill>
              </a:rPr>
              <a:t>необходимые умения</a:t>
            </a:r>
          </a:p>
          <a:p>
            <a:pPr marL="538163" indent="-179388">
              <a:spcBef>
                <a:spcPts val="0"/>
              </a:spcBef>
              <a:buClr>
                <a:schemeClr val="tx1">
                  <a:lumMod val="85000"/>
                  <a:lumOff val="15000"/>
                </a:schemeClr>
              </a:buClr>
              <a:buFont typeface="Courier New" pitchFamily="49" charset="0"/>
              <a:buChar char="o"/>
            </a:pPr>
            <a:r>
              <a:rPr lang="ru-RU" sz="1200" dirty="0" smtClean="0">
                <a:solidFill>
                  <a:srgbClr val="0070C0"/>
                </a:solidFill>
              </a:rPr>
              <a:t>необходимые знания</a:t>
            </a:r>
            <a:endParaRPr lang="ru-RU" sz="1200" dirty="0">
              <a:solidFill>
                <a:srgbClr val="0070C0"/>
              </a:solidFill>
            </a:endParaRPr>
          </a:p>
          <a:p>
            <a:pPr>
              <a:spcBef>
                <a:spcPts val="0"/>
              </a:spcBef>
              <a:buClr>
                <a:schemeClr val="tx1">
                  <a:lumMod val="85000"/>
                  <a:lumOff val="15000"/>
                </a:schemeClr>
              </a:buClr>
            </a:pPr>
            <a:endParaRPr lang="ru-RU" sz="1400" dirty="0">
              <a:solidFill>
                <a:srgbClr val="0070C0"/>
              </a:solidFill>
            </a:endParaRPr>
          </a:p>
          <a:p>
            <a:pPr>
              <a:spcBef>
                <a:spcPts val="0"/>
              </a:spcBef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ru-RU" sz="1400" b="1" dirty="0" smtClean="0">
                <a:solidFill>
                  <a:srgbClr val="0070C0"/>
                </a:solidFill>
              </a:rPr>
              <a:t>4. Сведения </a:t>
            </a:r>
            <a:r>
              <a:rPr lang="ru-RU" sz="1400" b="1" dirty="0">
                <a:solidFill>
                  <a:srgbClr val="0070C0"/>
                </a:solidFill>
              </a:rPr>
              <a:t>об </a:t>
            </a:r>
            <a:r>
              <a:rPr lang="ru-RU" sz="1400" b="1" dirty="0" smtClean="0">
                <a:solidFill>
                  <a:srgbClr val="0070C0"/>
                </a:solidFill>
              </a:rPr>
              <a:t>организациях </a:t>
            </a:r>
            <a:r>
              <a:rPr lang="ru-RU" sz="1400" b="1" dirty="0">
                <a:solidFill>
                  <a:srgbClr val="0070C0"/>
                </a:solidFill>
              </a:rPr>
              <a:t>– </a:t>
            </a:r>
            <a:r>
              <a:rPr lang="ru-RU" sz="1400" b="1" dirty="0" smtClean="0">
                <a:solidFill>
                  <a:srgbClr val="0070C0"/>
                </a:solidFill>
              </a:rPr>
              <a:t>разработчиках </a:t>
            </a:r>
            <a:r>
              <a:rPr lang="ru-RU" sz="1400" b="1" dirty="0">
                <a:solidFill>
                  <a:srgbClr val="0070C0"/>
                </a:solidFill>
              </a:rPr>
              <a:t>профессионального </a:t>
            </a:r>
            <a:endParaRPr lang="ru-RU" sz="1400" b="1" dirty="0" smtClean="0">
              <a:solidFill>
                <a:srgbClr val="0070C0"/>
              </a:solidFill>
            </a:endParaRPr>
          </a:p>
          <a:p>
            <a:pPr>
              <a:spcBef>
                <a:spcPts val="0"/>
              </a:spcBef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ru-RU" sz="1400" b="1" dirty="0" smtClean="0">
                <a:solidFill>
                  <a:srgbClr val="0070C0"/>
                </a:solidFill>
              </a:rPr>
              <a:t>стандарта</a:t>
            </a:r>
            <a:endParaRPr lang="ru-RU" sz="1400" b="1" dirty="0">
              <a:solidFill>
                <a:srgbClr val="0070C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852936"/>
            <a:ext cx="2304256" cy="32076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0439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183880" cy="648072"/>
          </a:xfrm>
        </p:spPr>
        <p:txBody>
          <a:bodyPr>
            <a:noAutofit/>
          </a:bodyPr>
          <a:lstStyle/>
          <a:p>
            <a:pPr algn="ctr">
              <a:lnSpc>
                <a:spcPts val="2020"/>
              </a:lnSpc>
            </a:pPr>
            <a:r>
              <a:rPr lang="ru-RU" sz="2100" dirty="0" smtClean="0">
                <a:solidFill>
                  <a:srgbClr val="FF0000"/>
                </a:solidFill>
              </a:rPr>
              <a:t>Механизм разработки профессиональных стандартов</a:t>
            </a:r>
            <a:br>
              <a:rPr lang="ru-RU" sz="2100" dirty="0" smtClean="0">
                <a:solidFill>
                  <a:srgbClr val="FF0000"/>
                </a:solidFill>
              </a:rPr>
            </a:br>
            <a:endParaRPr lang="ru-RU" sz="21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340768"/>
            <a:ext cx="8183880" cy="4896544"/>
          </a:xfrm>
        </p:spPr>
        <p:txBody>
          <a:bodyPr>
            <a:noAutofit/>
          </a:bodyPr>
          <a:lstStyle/>
          <a:p>
            <a:pPr marL="269875" indent="-269875">
              <a:spcBef>
                <a:spcPts val="0"/>
              </a:spcBef>
              <a:spcAft>
                <a:spcPts val="600"/>
              </a:spcAft>
              <a:buClr>
                <a:schemeClr val="tx1">
                  <a:lumMod val="85000"/>
                  <a:lumOff val="15000"/>
                </a:schemeClr>
              </a:buClr>
              <a:buFont typeface="Wingdings" pitchFamily="2" charset="2"/>
              <a:buChar char="ü"/>
            </a:pPr>
            <a:r>
              <a:rPr lang="ru-RU" sz="1600" dirty="0">
                <a:solidFill>
                  <a:srgbClr val="0070C0"/>
                </a:solidFill>
              </a:rPr>
              <a:t>П</a:t>
            </a:r>
            <a:r>
              <a:rPr lang="ru-RU" sz="1600" dirty="0" smtClean="0">
                <a:solidFill>
                  <a:srgbClr val="0070C0"/>
                </a:solidFill>
              </a:rPr>
              <a:t>рофессиональные стандарты разрабатываются </a:t>
            </a:r>
            <a:r>
              <a:rPr lang="ru-RU" sz="1600" dirty="0">
                <a:solidFill>
                  <a:srgbClr val="0070C0"/>
                </a:solidFill>
              </a:rPr>
              <a:t>объединениями работодателей, работодателями, профессиональными сообществами, саморегулируемыми организациями и иными некоммерческими организациями с участием образовательных организаций профессионального образования и других заинтересованных </a:t>
            </a:r>
            <a:r>
              <a:rPr lang="ru-RU" sz="1600" dirty="0" smtClean="0">
                <a:solidFill>
                  <a:srgbClr val="0070C0"/>
                </a:solidFill>
              </a:rPr>
              <a:t>организаций</a:t>
            </a:r>
          </a:p>
          <a:p>
            <a:pPr marL="269875" indent="-269875">
              <a:spcBef>
                <a:spcPts val="0"/>
              </a:spcBef>
              <a:spcAft>
                <a:spcPts val="600"/>
              </a:spcAft>
              <a:buClr>
                <a:schemeClr val="tx1">
                  <a:lumMod val="85000"/>
                  <a:lumOff val="15000"/>
                </a:schemeClr>
              </a:buClr>
              <a:buFont typeface="Wingdings" pitchFamily="2" charset="2"/>
              <a:buChar char="ü"/>
            </a:pPr>
            <a:r>
              <a:rPr lang="ru-RU" sz="1600" dirty="0" smtClean="0">
                <a:solidFill>
                  <a:srgbClr val="0070C0"/>
                </a:solidFill>
              </a:rPr>
              <a:t>Профессионально-общественное обсуждение проектов, экспертиза в профессиональном сообществе</a:t>
            </a:r>
          </a:p>
          <a:p>
            <a:pPr marL="269875" indent="-269875">
              <a:spcBef>
                <a:spcPts val="0"/>
              </a:spcBef>
              <a:spcAft>
                <a:spcPts val="600"/>
              </a:spcAft>
              <a:buClr>
                <a:schemeClr val="tx1">
                  <a:lumMod val="85000"/>
                  <a:lumOff val="15000"/>
                </a:schemeClr>
              </a:buClr>
              <a:buFont typeface="Wingdings" pitchFamily="2" charset="2"/>
              <a:buChar char="ü"/>
            </a:pPr>
            <a:r>
              <a:rPr lang="ru-RU" sz="1600" dirty="0" smtClean="0">
                <a:solidFill>
                  <a:srgbClr val="0070C0"/>
                </a:solidFill>
              </a:rPr>
              <a:t>Размещение Минтрудом России проектов профессиональных стандартов на своей сайте и организация их общественного обсуждения </a:t>
            </a:r>
          </a:p>
          <a:p>
            <a:pPr marL="269875" indent="-269875">
              <a:spcBef>
                <a:spcPts val="0"/>
              </a:spcBef>
              <a:spcAft>
                <a:spcPts val="600"/>
              </a:spcAft>
              <a:buClr>
                <a:schemeClr val="tx1">
                  <a:lumMod val="85000"/>
                  <a:lumOff val="15000"/>
                </a:schemeClr>
              </a:buClr>
              <a:buFont typeface="Wingdings" pitchFamily="2" charset="2"/>
              <a:buChar char="ü"/>
            </a:pPr>
            <a:r>
              <a:rPr lang="ru-RU" sz="1600" dirty="0">
                <a:solidFill>
                  <a:srgbClr val="0070C0"/>
                </a:solidFill>
              </a:rPr>
              <a:t>Рассмотрение проектов профессиональных стандартов профильными федеральными органами </a:t>
            </a:r>
            <a:r>
              <a:rPr lang="ru-RU" sz="1600" dirty="0" smtClean="0">
                <a:solidFill>
                  <a:srgbClr val="0070C0"/>
                </a:solidFill>
              </a:rPr>
              <a:t>исполнительной   власти</a:t>
            </a:r>
            <a:endParaRPr lang="ru-RU" sz="1600" dirty="0">
              <a:solidFill>
                <a:srgbClr val="0070C0"/>
              </a:solidFill>
            </a:endParaRPr>
          </a:p>
          <a:p>
            <a:pPr marL="269875" indent="-269875">
              <a:spcBef>
                <a:spcPts val="0"/>
              </a:spcBef>
              <a:spcAft>
                <a:spcPts val="600"/>
              </a:spcAft>
              <a:buClr>
                <a:schemeClr val="tx1">
                  <a:lumMod val="85000"/>
                  <a:lumOff val="15000"/>
                </a:schemeClr>
              </a:buClr>
              <a:buFont typeface="Wingdings" pitchFamily="2" charset="2"/>
              <a:buChar char="ü"/>
            </a:pPr>
            <a:r>
              <a:rPr lang="ru-RU" sz="1600" dirty="0" smtClean="0">
                <a:solidFill>
                  <a:srgbClr val="0070C0"/>
                </a:solidFill>
              </a:rPr>
              <a:t>Одобрение профессиональных стандартов Экспертным советом при Минтруде России и оформление их в виде нормативного акта – приказа Минтруда России</a:t>
            </a:r>
          </a:p>
          <a:p>
            <a:pPr marL="269875" indent="-269875">
              <a:spcBef>
                <a:spcPts val="0"/>
              </a:spcBef>
              <a:spcAft>
                <a:spcPts val="600"/>
              </a:spcAft>
              <a:buClr>
                <a:schemeClr val="tx1">
                  <a:lumMod val="85000"/>
                  <a:lumOff val="15000"/>
                </a:schemeClr>
              </a:buClr>
              <a:buFont typeface="Wingdings" pitchFamily="2" charset="2"/>
              <a:buChar char="ü"/>
            </a:pPr>
            <a:r>
              <a:rPr lang="ru-RU" sz="1600" dirty="0">
                <a:solidFill>
                  <a:srgbClr val="0070C0"/>
                </a:solidFill>
              </a:rPr>
              <a:t>Р</a:t>
            </a:r>
            <a:r>
              <a:rPr lang="ru-RU" sz="1600" dirty="0" smtClean="0">
                <a:solidFill>
                  <a:srgbClr val="0070C0"/>
                </a:solidFill>
              </a:rPr>
              <a:t>азмещение информации по вопросу разработки профессиональных стандартов на </a:t>
            </a:r>
            <a:r>
              <a:rPr lang="ru-RU" sz="1600" dirty="0" err="1" smtClean="0">
                <a:solidFill>
                  <a:srgbClr val="0070C0"/>
                </a:solidFill>
              </a:rPr>
              <a:t>интернет-ресурсе</a:t>
            </a:r>
            <a:endParaRPr lang="ru-RU" sz="1600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895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620688"/>
            <a:ext cx="8183880" cy="518457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Применение профессиональных стандартов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а) работодателями при формировании кадровой политики и в управлении персоналом, при организации обучения и аттестации работников, разработке должностных инструкций, тарификации работ, присвоении тарифных разрядов работникам и установлении систем оплаты труда с учетом особенностей организации производства, труда и управления;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б) образовательными организациями профессионального образования при разработке профессиональных образовательных программ;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в) при разработке в установленном порядке федеральных государственных образовательных стандартов профессионального образования.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21585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7776864" cy="943000"/>
          </a:xfrm>
        </p:spPr>
        <p:txBody>
          <a:bodyPr>
            <a:normAutofit fontScale="90000"/>
          </a:bodyPr>
          <a:lstStyle/>
          <a:p>
            <a:r>
              <a:rPr lang="ru-RU" sz="2600" b="1" dirty="0" smtClean="0"/>
              <a:t>Подготовительный этап разработки ПС</a:t>
            </a:r>
            <a:r>
              <a:rPr lang="ru-RU" sz="2600" dirty="0" smtClean="0"/>
              <a:t/>
            </a:r>
            <a:br>
              <a:rPr lang="ru-RU" sz="2600" dirty="0" smtClean="0"/>
            </a:br>
            <a:endParaRPr lang="ru-RU" sz="2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844824"/>
            <a:ext cx="7543800" cy="3168352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sz="2800" dirty="0" smtClean="0">
                <a:solidFill>
                  <a:srgbClr val="0070C0"/>
                </a:solidFill>
              </a:rPr>
              <a:t>Утверждение состава раб. группы (распределение полномочий внутри)</a:t>
            </a:r>
          </a:p>
          <a:p>
            <a:pPr lvl="0"/>
            <a:r>
              <a:rPr lang="ru-RU" sz="2800" dirty="0" smtClean="0">
                <a:solidFill>
                  <a:srgbClr val="0070C0"/>
                </a:solidFill>
              </a:rPr>
              <a:t>Подготовка и утверждение плана и программы работы по созданию ПС</a:t>
            </a:r>
          </a:p>
          <a:p>
            <a:pPr lvl="1"/>
            <a:r>
              <a:rPr lang="ru-RU" dirty="0" smtClean="0">
                <a:solidFill>
                  <a:srgbClr val="0070C0"/>
                </a:solidFill>
              </a:rPr>
              <a:t>План «классический» (перечень мероприятий, сроки, ответственные, основной результат)</a:t>
            </a:r>
          </a:p>
          <a:p>
            <a:pPr lvl="1"/>
            <a:r>
              <a:rPr lang="ru-RU" dirty="0" smtClean="0">
                <a:solidFill>
                  <a:srgbClr val="0070C0"/>
                </a:solidFill>
              </a:rPr>
              <a:t>Программа (содержательное раскрытие пунктов плана)</a:t>
            </a:r>
          </a:p>
          <a:p>
            <a:r>
              <a:rPr lang="ru-RU" sz="2800" dirty="0" smtClean="0"/>
              <a:t> 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09953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600" b="1" dirty="0" smtClean="0"/>
              <a:t>Разработка проекта ПС</a:t>
            </a:r>
            <a:endParaRPr lang="ru-RU" sz="2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Отбор и актуализация методов и инструментария разработки</a:t>
            </a:r>
            <a:endParaRPr lang="ru-RU" dirty="0">
              <a:solidFill>
                <a:srgbClr val="0070C0"/>
              </a:solidFill>
            </a:endParaRPr>
          </a:p>
          <a:p>
            <a:pPr lvl="0"/>
            <a:r>
              <a:rPr lang="ru-RU" dirty="0">
                <a:solidFill>
                  <a:srgbClr val="0070C0"/>
                </a:solidFill>
              </a:rPr>
              <a:t>Изучение классических методов разработки ПС и их адаптация к условиям данного </a:t>
            </a:r>
            <a:r>
              <a:rPr lang="ru-RU" dirty="0" smtClean="0">
                <a:solidFill>
                  <a:srgbClr val="0070C0"/>
                </a:solidFill>
              </a:rPr>
              <a:t>проекта</a:t>
            </a:r>
            <a:endParaRPr lang="ru-RU" dirty="0">
              <a:solidFill>
                <a:srgbClr val="0070C0"/>
              </a:solidFill>
            </a:endParaRPr>
          </a:p>
          <a:p>
            <a:r>
              <a:rPr lang="ru-RU" dirty="0">
                <a:solidFill>
                  <a:srgbClr val="0070C0"/>
                </a:solidFill>
              </a:rPr>
              <a:t>(по Методике разработки ПС)</a:t>
            </a:r>
          </a:p>
          <a:p>
            <a:pPr lvl="0"/>
            <a:r>
              <a:rPr lang="ru-RU" dirty="0">
                <a:solidFill>
                  <a:srgbClr val="0070C0"/>
                </a:solidFill>
              </a:rPr>
              <a:t>Разработка инструментария проведения исследования</a:t>
            </a:r>
          </a:p>
          <a:p>
            <a:r>
              <a:rPr lang="ru-RU" dirty="0">
                <a:solidFill>
                  <a:srgbClr val="0070C0"/>
                </a:solidFill>
              </a:rPr>
              <a:t>(подготовка различных типов анкет для сбора и обсуждения данных; подготовка проектов программ семинаров и </a:t>
            </a:r>
            <a:r>
              <a:rPr lang="ru-RU" dirty="0" err="1">
                <a:solidFill>
                  <a:srgbClr val="0070C0"/>
                </a:solidFill>
              </a:rPr>
              <a:t>фокус-групп</a:t>
            </a:r>
            <a:r>
              <a:rPr lang="ru-RU" dirty="0">
                <a:solidFill>
                  <a:srgbClr val="0070C0"/>
                </a:solidFill>
              </a:rPr>
              <a:t>, индивидуальных консультаций)</a:t>
            </a:r>
          </a:p>
          <a:p>
            <a:pPr lvl="0"/>
            <a:r>
              <a:rPr lang="ru-RU" dirty="0">
                <a:solidFill>
                  <a:srgbClr val="0070C0"/>
                </a:solidFill>
              </a:rPr>
              <a:t>Формирование перечня организаций и экспертов, предполагающихся к участию в исследовании (создание ИБД с контактами и «ответственными»)</a:t>
            </a:r>
          </a:p>
          <a:p>
            <a:pPr lvl="0"/>
            <a:r>
              <a:rPr lang="ru-RU" dirty="0">
                <a:solidFill>
                  <a:srgbClr val="0070C0"/>
                </a:solidFill>
              </a:rPr>
              <a:t>Подготовка проектов писем (информационных, писем-приглашений, предложений по участию в разработке и экспертизе и т.д.)</a:t>
            </a:r>
          </a:p>
          <a:p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2309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600" b="1" dirty="0" smtClean="0"/>
              <a:t>Разработка проекта ПС</a:t>
            </a:r>
            <a:endParaRPr lang="ru-RU" sz="2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52601"/>
            <a:ext cx="7620000" cy="884312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С</a:t>
            </a:r>
            <a:r>
              <a:rPr lang="ru-RU" dirty="0" smtClean="0">
                <a:solidFill>
                  <a:srgbClr val="0070C0"/>
                </a:solidFill>
              </a:rPr>
              <a:t>бор и систематизация материалов, характеризующих деятельность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539552" y="2636912"/>
            <a:ext cx="7776864" cy="28285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rgbClr val="0070C0"/>
                </a:solidFill>
              </a:rPr>
              <a:t>Разработка проекта перечня ОТФ и ТФ </a:t>
            </a:r>
            <a:r>
              <a:rPr lang="ru-RU" sz="2800" i="1" dirty="0" smtClean="0">
                <a:solidFill>
                  <a:srgbClr val="0070C0"/>
                </a:solidFill>
              </a:rPr>
              <a:t>(пока без З\У)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		анализ квалификационных характеристик (всех доступных материалов, содержащих актуальные характеристики профессиональной деятельности);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		опрос экспертов; 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		собственный опыт;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73025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Главная">
    <a:dk1>
      <a:srgbClr val="000000"/>
    </a:dk1>
    <a:lt1>
      <a:srgbClr val="FFFFFF"/>
    </a:lt1>
    <a:dk2>
      <a:srgbClr val="D1282E"/>
    </a:dk2>
    <a:lt2>
      <a:srgbClr val="C8C8B1"/>
    </a:lt2>
    <a:accent1>
      <a:srgbClr val="7A7A7A"/>
    </a:accent1>
    <a:accent2>
      <a:srgbClr val="F5C201"/>
    </a:accent2>
    <a:accent3>
      <a:srgbClr val="526DB0"/>
    </a:accent3>
    <a:accent4>
      <a:srgbClr val="989AAC"/>
    </a:accent4>
    <a:accent5>
      <a:srgbClr val="DC5924"/>
    </a:accent5>
    <a:accent6>
      <a:srgbClr val="B4B392"/>
    </a:accent6>
    <a:hlink>
      <a:srgbClr val="CC9900"/>
    </a:hlink>
    <a:folHlink>
      <a:srgbClr val="969696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1717</TotalTime>
  <Words>1305</Words>
  <Application>Microsoft Office PowerPoint</Application>
  <PresentationFormat>Экран (4:3)</PresentationFormat>
  <Paragraphs>187</Paragraphs>
  <Slides>18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Главная</vt:lpstr>
      <vt:lpstr>Презентация PowerPoint</vt:lpstr>
      <vt:lpstr>Текущая ситуация</vt:lpstr>
      <vt:lpstr>Презентация PowerPoint</vt:lpstr>
      <vt:lpstr>Структура макета профессионального стандарта</vt:lpstr>
      <vt:lpstr>Механизм разработки профессиональных стандартов </vt:lpstr>
      <vt:lpstr>Презентация PowerPoint</vt:lpstr>
      <vt:lpstr>Подготовительный этап разработки ПС </vt:lpstr>
      <vt:lpstr>Разработка проекта ПС</vt:lpstr>
      <vt:lpstr>Разработка проекта ПС</vt:lpstr>
      <vt:lpstr>Разработка проекта ПС</vt:lpstr>
      <vt:lpstr>Разработка проекта ПС</vt:lpstr>
      <vt:lpstr>Обсуждение проекта ПС</vt:lpstr>
      <vt:lpstr>Обсуждение проекта ПС</vt:lpstr>
      <vt:lpstr>Доработка проекта ПС</vt:lpstr>
      <vt:lpstr>Презентация PowerPoint</vt:lpstr>
      <vt:lpstr>Презентация PowerPoint</vt:lpstr>
      <vt:lpstr>Согласно перечню и плану разработки профессиональных стандартов, утвержденных правительством РФ, НИЯУ МИФИ  и национальный ядерный инновационный консорциум - НЯИК в 2013 году разработали 43 профессиональных стандарта (ПС) для специалистов ГК «Росатом»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Финансовый отчет</dc:title>
  <dc:creator>Samsung</dc:creator>
  <cp:lastModifiedBy>IAKokorina</cp:lastModifiedBy>
  <cp:revision>289</cp:revision>
  <cp:lastPrinted>2014-06-25T06:01:00Z</cp:lastPrinted>
  <dcterms:created xsi:type="dcterms:W3CDTF">2013-05-27T03:35:47Z</dcterms:created>
  <dcterms:modified xsi:type="dcterms:W3CDTF">2014-06-25T07:14:56Z</dcterms:modified>
</cp:coreProperties>
</file>