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  <p:sldMasterId id="2147483766" r:id="rId2"/>
    <p:sldMasterId id="2147483778" r:id="rId3"/>
    <p:sldMasterId id="2147483792" r:id="rId4"/>
  </p:sldMasterIdLst>
  <p:notesMasterIdLst>
    <p:notesMasterId r:id="rId15"/>
  </p:notesMasterIdLst>
  <p:handoutMasterIdLst>
    <p:handoutMasterId r:id="rId16"/>
  </p:handoutMasterIdLst>
  <p:sldIdLst>
    <p:sldId id="1487" r:id="rId5"/>
    <p:sldId id="1517" r:id="rId6"/>
    <p:sldId id="1526" r:id="rId7"/>
    <p:sldId id="1518" r:id="rId8"/>
    <p:sldId id="1534" r:id="rId9"/>
    <p:sldId id="1533" r:id="rId10"/>
    <p:sldId id="1531" r:id="rId11"/>
    <p:sldId id="1532" r:id="rId12"/>
    <p:sldId id="1529" r:id="rId13"/>
    <p:sldId id="1523" r:id="rId14"/>
  </p:sldIdLst>
  <p:sldSz cx="9906000" cy="6858000" type="A4"/>
  <p:notesSz cx="6797675" cy="9928225"/>
  <p:custDataLst>
    <p:tags r:id="rId1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845">
          <p15:clr>
            <a:srgbClr val="A4A3A4"/>
          </p15:clr>
        </p15:guide>
        <p15:guide id="2" orient="horz" pos="8">
          <p15:clr>
            <a:srgbClr val="A4A3A4"/>
          </p15:clr>
        </p15:guide>
        <p15:guide id="3" pos="6033">
          <p15:clr>
            <a:srgbClr val="A4A3A4"/>
          </p15:clr>
        </p15:guide>
        <p15:guide id="4" pos="1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C6F"/>
    <a:srgbClr val="FF0080"/>
    <a:srgbClr val="FF6D92"/>
    <a:srgbClr val="4189D0"/>
    <a:srgbClr val="4F7925"/>
    <a:srgbClr val="96C0E5"/>
    <a:srgbClr val="0066CC"/>
    <a:srgbClr val="0000FF"/>
    <a:srgbClr val="000000"/>
    <a:srgbClr val="00D6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8" autoAdjust="0"/>
    <p:restoredTop sz="99844" autoAdjust="0"/>
  </p:normalViewPr>
  <p:slideViewPr>
    <p:cSldViewPr snapToGrid="0" snapToObjects="1">
      <p:cViewPr varScale="1">
        <p:scale>
          <a:sx n="86" d="100"/>
          <a:sy n="86" d="100"/>
        </p:scale>
        <p:origin x="-138" y="-84"/>
      </p:cViewPr>
      <p:guideLst>
        <p:guide orient="horz" pos="3845"/>
        <p:guide orient="horz" pos="8"/>
        <p:guide pos="6033"/>
        <p:guide pos="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5" d="100"/>
        <a:sy n="1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erova\Desktop\140207_&#1052;&#1086;&#1085;&#1080;&#1090;&#1086;&#1088;&#1080;&#1085;&#1075;%20%202014_itog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erova\Desktop\140207_&#1052;&#1086;&#1085;&#1080;&#1090;&#1086;&#1088;&#1080;&#1085;&#1075;%20%202014_itog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891964267875649"/>
          <c:y val="7.0869385237252641E-2"/>
          <c:w val="0.64232601900602893"/>
          <c:h val="0.817919453417964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Специальности!$J$14</c:f>
              <c:strCache>
                <c:ptCount val="1"/>
                <c:pt idx="0">
                  <c:v>Все специальности</c:v>
                </c:pt>
              </c:strCache>
            </c:strRef>
          </c:tx>
          <c:spPr>
            <a:solidFill>
              <a:srgbClr val="A64333"/>
            </a:solidFill>
          </c:spPr>
          <c:invertIfNegative val="0"/>
          <c:cat>
            <c:numRef>
              <c:f>Специальности!$K$13:$R$13</c:f>
              <c:numCache>
                <c:formatCode>General</c:formatCod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</c:numCache>
            </c:numRef>
          </c:cat>
          <c:val>
            <c:numRef>
              <c:f>Специальности!$K$14:$R$14</c:f>
              <c:numCache>
                <c:formatCode>General</c:formatCode>
                <c:ptCount val="8"/>
                <c:pt idx="0">
                  <c:v>1905</c:v>
                </c:pt>
                <c:pt idx="1">
                  <c:v>2004</c:v>
                </c:pt>
                <c:pt idx="2">
                  <c:v>1958</c:v>
                </c:pt>
                <c:pt idx="3">
                  <c:v>1910</c:v>
                </c:pt>
                <c:pt idx="4">
                  <c:v>1976</c:v>
                </c:pt>
                <c:pt idx="5">
                  <c:v>1622</c:v>
                </c:pt>
                <c:pt idx="6">
                  <c:v>1573</c:v>
                </c:pt>
                <c:pt idx="7">
                  <c:v>1534</c:v>
                </c:pt>
              </c:numCache>
            </c:numRef>
          </c:val>
        </c:ser>
        <c:ser>
          <c:idx val="1"/>
          <c:order val="1"/>
          <c:tx>
            <c:strRef>
              <c:f>Специальности!$J$15</c:f>
              <c:strCache>
                <c:ptCount val="1"/>
                <c:pt idx="0">
                  <c:v>Ключевые специальности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cat>
            <c:numRef>
              <c:f>Специальности!$K$13:$R$13</c:f>
              <c:numCache>
                <c:formatCode>General</c:formatCod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</c:numCache>
            </c:numRef>
          </c:cat>
          <c:val>
            <c:numRef>
              <c:f>Специальности!$K$15:$R$15</c:f>
              <c:numCache>
                <c:formatCode>General</c:formatCode>
                <c:ptCount val="8"/>
                <c:pt idx="0">
                  <c:v>471</c:v>
                </c:pt>
                <c:pt idx="1">
                  <c:v>452</c:v>
                </c:pt>
                <c:pt idx="2">
                  <c:v>454</c:v>
                </c:pt>
                <c:pt idx="3">
                  <c:v>441</c:v>
                </c:pt>
                <c:pt idx="4">
                  <c:v>460</c:v>
                </c:pt>
                <c:pt idx="5">
                  <c:v>380</c:v>
                </c:pt>
                <c:pt idx="6">
                  <c:v>385</c:v>
                </c:pt>
                <c:pt idx="7">
                  <c:v>356</c:v>
                </c:pt>
              </c:numCache>
            </c:numRef>
          </c:val>
        </c:ser>
        <c:ser>
          <c:idx val="2"/>
          <c:order val="2"/>
          <c:tx>
            <c:strRef>
              <c:f>Специальности!$J$16</c:f>
              <c:strCache>
                <c:ptCount val="1"/>
                <c:pt idx="0">
                  <c:v>Отраслевые специальности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numRef>
              <c:f>Специальности!$K$13:$R$13</c:f>
              <c:numCache>
                <c:formatCode>General</c:formatCod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</c:numCache>
            </c:numRef>
          </c:cat>
          <c:val>
            <c:numRef>
              <c:f>Специальности!$K$16:$R$16</c:f>
              <c:numCache>
                <c:formatCode>General</c:formatCode>
                <c:ptCount val="8"/>
                <c:pt idx="0">
                  <c:v>1168</c:v>
                </c:pt>
                <c:pt idx="1">
                  <c:v>1257</c:v>
                </c:pt>
                <c:pt idx="2">
                  <c:v>1208</c:v>
                </c:pt>
                <c:pt idx="3">
                  <c:v>1183</c:v>
                </c:pt>
                <c:pt idx="4">
                  <c:v>1231</c:v>
                </c:pt>
                <c:pt idx="5">
                  <c:v>1012</c:v>
                </c:pt>
                <c:pt idx="6">
                  <c:v>968</c:v>
                </c:pt>
                <c:pt idx="7">
                  <c:v>961</c:v>
                </c:pt>
              </c:numCache>
            </c:numRef>
          </c:val>
        </c:ser>
        <c:ser>
          <c:idx val="3"/>
          <c:order val="3"/>
          <c:tx>
            <c:strRef>
              <c:f>Специальности!$J$17</c:f>
              <c:strCache>
                <c:ptCount val="1"/>
                <c:pt idx="0">
                  <c:v>Остальные специальности</c:v>
                </c:pt>
              </c:strCache>
            </c:strRef>
          </c:tx>
          <c:spPr>
            <a:solidFill>
              <a:srgbClr val="FFA51A"/>
            </a:solidFill>
          </c:spPr>
          <c:invertIfNegative val="0"/>
          <c:cat>
            <c:numRef>
              <c:f>Специальности!$K$13:$R$13</c:f>
              <c:numCache>
                <c:formatCode>General</c:formatCod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</c:numCache>
            </c:numRef>
          </c:cat>
          <c:val>
            <c:numRef>
              <c:f>Специальности!$K$17:$R$17</c:f>
              <c:numCache>
                <c:formatCode>General</c:formatCode>
                <c:ptCount val="8"/>
                <c:pt idx="0">
                  <c:v>266</c:v>
                </c:pt>
                <c:pt idx="1">
                  <c:v>295</c:v>
                </c:pt>
                <c:pt idx="2">
                  <c:v>296</c:v>
                </c:pt>
                <c:pt idx="3">
                  <c:v>286</c:v>
                </c:pt>
                <c:pt idx="4">
                  <c:v>285</c:v>
                </c:pt>
                <c:pt idx="5">
                  <c:v>230</c:v>
                </c:pt>
                <c:pt idx="6">
                  <c:v>220</c:v>
                </c:pt>
                <c:pt idx="7">
                  <c:v>217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5162240"/>
        <c:axId val="153361152"/>
      </c:barChart>
      <c:catAx>
        <c:axId val="145162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ru-RU"/>
          </a:p>
        </c:txPr>
        <c:crossAx val="153361152"/>
        <c:crosses val="autoZero"/>
        <c:auto val="1"/>
        <c:lblAlgn val="ctr"/>
        <c:lblOffset val="100"/>
        <c:noMultiLvlLbl val="0"/>
      </c:catAx>
      <c:valAx>
        <c:axId val="153361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51622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58282338346446"/>
          <c:y val="7.0330635866300881E-2"/>
          <c:w val="0.21667267958552425"/>
          <c:h val="0.8593387282673983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cene3d>
              <a:camera prst="orthographicFront"/>
              <a:lightRig rig="twoPt" dir="t"/>
            </a:scene3d>
            <a:sp3d prstMaterial="matte"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3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4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5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6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7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8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9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0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1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2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3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4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5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6"/>
            <c:invertIfNegative val="0"/>
            <c:bubble3D val="0"/>
            <c:spPr>
              <a:solidFill>
                <a:srgbClr val="FFA51A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7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8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19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20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21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22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23"/>
            <c:invertIfNegative val="0"/>
            <c:bubble3D val="0"/>
            <c:spPr>
              <a:solidFill>
                <a:srgbClr val="A64333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24"/>
            <c:invertIfNegative val="0"/>
            <c:bubble3D val="0"/>
            <c:spPr>
              <a:solidFill>
                <a:srgbClr val="002060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Pt>
            <c:idx val="25"/>
            <c:invertIfNegative val="0"/>
            <c:bubble3D val="0"/>
            <c:spPr>
              <a:solidFill>
                <a:srgbClr val="A6A6A6"/>
              </a:solidFill>
              <a:scene3d>
                <a:camera prst="orthographicFront"/>
                <a:lightRig rig="twoPt" dir="t"/>
              </a:scene3d>
              <a:sp3d prstMaterial="matte">
                <a:bevelT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'1 диаг 2014-21'!$E$1:$E$26</c:f>
              <c:strCache>
                <c:ptCount val="26"/>
                <c:pt idx="0">
                  <c:v>Другие ВУЗы</c:v>
                </c:pt>
                <c:pt idx="1">
                  <c:v>ТГУ</c:v>
                </c:pt>
                <c:pt idx="2">
                  <c:v>НГТУ (новосибирск)</c:v>
                </c:pt>
                <c:pt idx="3">
                  <c:v>ИжГТУ имени М.Т. Калашникова</c:v>
                </c:pt>
                <c:pt idx="4">
                  <c:v>ВятГУ</c:v>
                </c:pt>
                <c:pt idx="5">
                  <c:v>РХТУ им. Д.И. Менделеева</c:v>
                </c:pt>
                <c:pt idx="6">
                  <c:v>ТулГУ</c:v>
                </c:pt>
                <c:pt idx="7">
                  <c:v>КНИТУ</c:v>
                </c:pt>
                <c:pt idx="8">
                  <c:v>ВГТУ (Воронеж)</c:v>
                </c:pt>
                <c:pt idx="9">
                  <c:v>УлГТУ</c:v>
                </c:pt>
                <c:pt idx="10">
                  <c:v>МГСУ</c:v>
                </c:pt>
                <c:pt idx="11">
                  <c:v>КНИТУ-КАИ</c:v>
                </c:pt>
                <c:pt idx="12">
                  <c:v>НИТУ МИСиС</c:v>
                </c:pt>
                <c:pt idx="13">
                  <c:v>НИУ ЮУрГУ
</c:v>
                </c:pt>
                <c:pt idx="14">
                  <c:v>ПГУ</c:v>
                </c:pt>
                <c:pt idx="15">
                  <c:v>ННГУ им. Н.И. Лобачевского</c:v>
                </c:pt>
                <c:pt idx="16">
                  <c:v>ВлГУ</c:v>
                </c:pt>
                <c:pt idx="17">
                  <c:v>НИУ МЭИ</c:v>
                </c:pt>
                <c:pt idx="18">
                  <c:v>СПбГПУ</c:v>
                </c:pt>
                <c:pt idx="19">
                  <c:v>ИГЭУ</c:v>
                </c:pt>
                <c:pt idx="20">
                  <c:v>МГТУ им. Н.Э. Баумана</c:v>
                </c:pt>
                <c:pt idx="21">
                  <c:v>НГТУ им. Р.Е. Алексеева</c:v>
                </c:pt>
                <c:pt idx="22">
                  <c:v>НИ ТПУ</c:v>
                </c:pt>
                <c:pt idx="23">
                  <c:v>УрФУ Б.Н. Ельцина</c:v>
                </c:pt>
                <c:pt idx="24">
                  <c:v>НИЯУ МИФИ</c:v>
                </c:pt>
                <c:pt idx="25">
                  <c:v>Филиалы НИЯУ МИФИ</c:v>
                </c:pt>
              </c:strCache>
            </c:strRef>
          </c:cat>
          <c:val>
            <c:numRef>
              <c:f>'1 диаг 2014-21'!$F$1:$F$26</c:f>
              <c:numCache>
                <c:formatCode>General</c:formatCode>
                <c:ptCount val="26"/>
                <c:pt idx="0">
                  <c:v>2138</c:v>
                </c:pt>
                <c:pt idx="1">
                  <c:v>105</c:v>
                </c:pt>
                <c:pt idx="2">
                  <c:v>112</c:v>
                </c:pt>
                <c:pt idx="3">
                  <c:v>125</c:v>
                </c:pt>
                <c:pt idx="4">
                  <c:v>130</c:v>
                </c:pt>
                <c:pt idx="5">
                  <c:v>130</c:v>
                </c:pt>
                <c:pt idx="6">
                  <c:v>130</c:v>
                </c:pt>
                <c:pt idx="7">
                  <c:v>132</c:v>
                </c:pt>
                <c:pt idx="8">
                  <c:v>142</c:v>
                </c:pt>
                <c:pt idx="9">
                  <c:v>163</c:v>
                </c:pt>
                <c:pt idx="10">
                  <c:v>172</c:v>
                </c:pt>
                <c:pt idx="11">
                  <c:v>174</c:v>
                </c:pt>
                <c:pt idx="12">
                  <c:v>209</c:v>
                </c:pt>
                <c:pt idx="13">
                  <c:v>281</c:v>
                </c:pt>
                <c:pt idx="14">
                  <c:v>319</c:v>
                </c:pt>
                <c:pt idx="15">
                  <c:v>325</c:v>
                </c:pt>
                <c:pt idx="16">
                  <c:v>354</c:v>
                </c:pt>
                <c:pt idx="17">
                  <c:v>418</c:v>
                </c:pt>
                <c:pt idx="18">
                  <c:v>439</c:v>
                </c:pt>
                <c:pt idx="19">
                  <c:v>546</c:v>
                </c:pt>
                <c:pt idx="20">
                  <c:v>557</c:v>
                </c:pt>
                <c:pt idx="21">
                  <c:v>588</c:v>
                </c:pt>
                <c:pt idx="22">
                  <c:v>807</c:v>
                </c:pt>
                <c:pt idx="23">
                  <c:v>944</c:v>
                </c:pt>
                <c:pt idx="24">
                  <c:v>1751</c:v>
                </c:pt>
                <c:pt idx="25">
                  <c:v>3291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axId val="167865856"/>
        <c:axId val="168133184"/>
      </c:barChart>
      <c:catAx>
        <c:axId val="16786585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68133184"/>
        <c:crosses val="autoZero"/>
        <c:auto val="1"/>
        <c:lblAlgn val="ctr"/>
        <c:lblOffset val="100"/>
        <c:noMultiLvlLbl val="0"/>
      </c:catAx>
      <c:valAx>
        <c:axId val="168133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78658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ru-RU" sz="1400"/>
              <a:t>Доля выпускников Консорциума в общем числе трудоустроенных на предприятия отрасли более 60%</a:t>
            </a:r>
            <a:endParaRPr lang="en-US" sz="1400"/>
          </a:p>
        </c:rich>
      </c:tx>
      <c:layout/>
      <c:overlay val="0"/>
    </c:title>
    <c:autoTitleDeleted val="0"/>
    <c:view3D>
      <c:rotX val="30"/>
      <c:rotY val="3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823039637863985E-2"/>
          <c:y val="0.54589032997319198"/>
          <c:w val="0.78991164650806978"/>
          <c:h val="0.38524848492665947"/>
        </c:manualLayout>
      </c:layout>
      <c:pie3DChart>
        <c:varyColors val="1"/>
        <c:ser>
          <c:idx val="0"/>
          <c:order val="0"/>
          <c:explosion val="25"/>
          <c:dLbls>
            <c:delete val="1"/>
          </c:dLbls>
          <c:val>
            <c:numRef>
              <c:f>'[Диаграмма в Microsoft PowerPoint]Лист1'!$B$11:$B$12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4D96C-43A9-0F4E-8513-BFF3871907FE}" type="datetime1">
              <a:rPr lang="ru-RU" smtClean="0"/>
              <a:t>25.06.2014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752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2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AF3F72-3542-EA4F-9556-42293DD763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7877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6275" cy="4967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864" y="2"/>
            <a:ext cx="2946275" cy="4967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A0CD7A4-B490-384A-B7A9-F23BA72B9B34}" type="datetime1">
              <a:rPr lang="ru-RU" smtClean="0"/>
              <a:t>25.06.2014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47" y="4716587"/>
            <a:ext cx="5439987" cy="4467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9781"/>
            <a:ext cx="2946275" cy="4967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864" y="9429781"/>
            <a:ext cx="2946275" cy="4967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8F476F3-E22D-4F56-B9F5-ABCA30152D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5813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F0EF1-2704-4DDD-ACE9-71B7EAA9EAB3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387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C208E-AFAE-40E3-ABA0-F6055F4ED93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128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75BA15-91AC-4CE7-BF73-548997B02C5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43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346D4-A7FA-4F23-9B06-7F4292541A9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90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F0EF1-2704-4DDD-ACE9-71B7EAA9EAB3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7592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F0EF1-2704-4DDD-ACE9-71B7EAA9EAB3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022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F0EF1-2704-4DDD-ACE9-71B7EAA9EAB3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9156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C208E-AFAE-40E3-ABA0-F6055F4ED93F}" type="slidenum">
              <a:rPr lang="ru-RU" smtClean="0">
                <a:solidFill>
                  <a:srgbClr val="000000"/>
                </a:solidFill>
              </a:rPr>
              <a:pPr/>
              <a:t>10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281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 dpi="0" rotWithShape="0">
          <a:blip r:embed="rId2" cstate="print"/>
          <a:srcRect/>
          <a:stretch>
            <a:fillRect b="-833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47464" y="2922100"/>
            <a:ext cx="7133099" cy="338554"/>
          </a:xfr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2400" b="1" kern="1200" dirty="0">
                <a:solidFill>
                  <a:srgbClr val="025EA1"/>
                </a:solidFill>
                <a:effectLst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447464" y="3819169"/>
            <a:ext cx="7133099" cy="276999"/>
          </a:xfrm>
        </p:spPr>
        <p:txBody>
          <a:bodyPr/>
          <a:lstStyle>
            <a:lvl1pPr marL="0" indent="0">
              <a:buFont typeface="Arial" pitchFamily="34" charset="0"/>
              <a:buNone/>
              <a:defRPr sz="1800" b="0" i="1">
                <a:solidFill>
                  <a:srgbClr val="025EA1"/>
                </a:solidFill>
                <a:latin typeface="Arial"/>
                <a:cs typeface="Arial"/>
              </a:defRPr>
            </a:lvl1pPr>
          </a:lstStyle>
          <a:p>
            <a:endParaRPr lang="ru-RU" dirty="0"/>
          </a:p>
        </p:txBody>
      </p:sp>
      <p:pic>
        <p:nvPicPr>
          <p:cNvPr id="6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758" y="457200"/>
            <a:ext cx="3195373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770" y="987426"/>
            <a:ext cx="5014913" cy="261610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758" y="2057400"/>
            <a:ext cx="3195373" cy="2462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975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758" y="457200"/>
            <a:ext cx="3195373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770" y="987426"/>
            <a:ext cx="5014913" cy="4924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758" y="2057400"/>
            <a:ext cx="3195373" cy="2462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239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400007" y="1592263"/>
            <a:ext cx="3077766" cy="213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213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55802" y="263525"/>
            <a:ext cx="2221971" cy="34623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36266" y="263525"/>
            <a:ext cx="2154436" cy="3462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273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1190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70556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26862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7340" y="1125538"/>
            <a:ext cx="448005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2496" y="1125538"/>
            <a:ext cx="448177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42762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05670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7107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" y="-1421"/>
            <a:ext cx="9575800" cy="1054833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ru-RU" sz="2400" dirty="0"/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1B26C44-3218-4C5D-9950-2FDFC9ED12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6793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47634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801513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0595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53830" y="0"/>
            <a:ext cx="2280444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7340" y="0"/>
            <a:ext cx="6681390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886878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332" y="274638"/>
            <a:ext cx="8192898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214157"/>
      </p:ext>
    </p:extLst>
  </p:cSld>
  <p:clrMapOvr>
    <a:masterClrMapping/>
  </p:clrMapOvr>
  <p:transition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Маркированый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716122" y="6284668"/>
            <a:ext cx="5769420" cy="365881"/>
          </a:xfrm>
          <a:prstGeom prst="rect">
            <a:avLst/>
          </a:prstGeom>
        </p:spPr>
        <p:txBody>
          <a:bodyPr lIns="83448" tIns="41724" rIns="83448" bIns="41724"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DDD8AE-41E1-471F-8F93-F6F27CD8EE6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 hasCustomPrompt="1"/>
          </p:nvPr>
        </p:nvSpPr>
        <p:spPr>
          <a:xfrm>
            <a:off x="634954" y="1576919"/>
            <a:ext cx="8600216" cy="4581071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ru-RU" dirty="0" smtClean="0"/>
              <a:t>Заголовок (</a:t>
            </a:r>
            <a:r>
              <a:rPr lang="en-US" dirty="0" smtClean="0"/>
              <a:t>Calibri</a:t>
            </a:r>
            <a:r>
              <a:rPr lang="ru-RU" dirty="0" smtClean="0"/>
              <a:t>, 24 </a:t>
            </a:r>
            <a:r>
              <a:rPr lang="ru-RU" dirty="0" err="1" smtClean="0"/>
              <a:t>пт</a:t>
            </a:r>
            <a:r>
              <a:rPr lang="ru-RU" dirty="0" smtClean="0"/>
              <a:t>, жирный)</a:t>
            </a:r>
          </a:p>
          <a:p>
            <a:pPr lvl="1"/>
            <a:r>
              <a:rPr lang="ru-RU" dirty="0" smtClean="0"/>
              <a:t>Первый уровень (</a:t>
            </a:r>
            <a:r>
              <a:rPr lang="ru-RU" dirty="0" err="1" smtClean="0"/>
              <a:t>Calibri</a:t>
            </a:r>
            <a:r>
              <a:rPr lang="ru-RU" dirty="0" smtClean="0"/>
              <a:t>, 20 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  <a:p>
            <a:pPr lvl="2"/>
            <a:r>
              <a:rPr lang="ru-RU" dirty="0" smtClean="0"/>
              <a:t>Второй уровень (</a:t>
            </a:r>
            <a:r>
              <a:rPr lang="ru-RU" dirty="0" err="1" smtClean="0"/>
              <a:t>Calibri</a:t>
            </a:r>
            <a:r>
              <a:rPr lang="ru-RU" dirty="0" smtClean="0"/>
              <a:t>, 18 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  <a:p>
            <a:pPr lvl="3"/>
            <a:r>
              <a:rPr lang="ru-RU" dirty="0" smtClean="0"/>
              <a:t>Третий уровень (</a:t>
            </a:r>
            <a:r>
              <a:rPr lang="ru-RU" dirty="0" err="1" smtClean="0"/>
              <a:t>Calibri</a:t>
            </a:r>
            <a:r>
              <a:rPr lang="ru-RU" dirty="0" smtClean="0"/>
              <a:t>, 16 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83356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838" y="293689"/>
            <a:ext cx="1814381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63840" y="2181226"/>
            <a:ext cx="8970433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3840" y="3284539"/>
            <a:ext cx="4055269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39876885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0C65-636B-4CDF-BB85-EB4D77F2914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14650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5BBAD-8643-4F99-8C98-439C903DA76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56142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584730" y="1420814"/>
            <a:ext cx="8893043" cy="1246187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lnSpc>
                <a:spcPts val="4800"/>
              </a:lnSpc>
              <a:defRPr sz="4000"/>
            </a:lvl1pPr>
          </a:lstStyle>
          <a:p>
            <a:pPr lvl="0"/>
            <a:r>
              <a:rPr lang="de-DE" altLang="ru-RU" noProof="0" smtClean="0"/>
              <a:t>Mastertitelformat bearbeiten</a:t>
            </a:r>
          </a:p>
        </p:txBody>
      </p:sp>
      <p:sp>
        <p:nvSpPr>
          <p:cNvPr id="8468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84730" y="2770188"/>
            <a:ext cx="8893043" cy="307777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altLang="ru-RU" noProof="0" smtClean="0"/>
              <a:t>Master-Untertitelformat bearbeiten</a:t>
            </a:r>
          </a:p>
        </p:txBody>
      </p:sp>
      <p:sp>
        <p:nvSpPr>
          <p:cNvPr id="84685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1283" y="263526"/>
            <a:ext cx="9594717" cy="969963"/>
          </a:xfrm>
          <a:prstGeom prst="rect">
            <a:avLst/>
          </a:prstGeom>
          <a:solidFill>
            <a:srgbClr val="FE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 sz="2000" smtClean="0">
              <a:solidFill>
                <a:srgbClr val="FFFFFF"/>
              </a:solidFill>
              <a:latin typeface="Arial" panose="020B0604020202020204" pitchFamily="34" charset="0"/>
              <a:cs typeface="+mn-cs"/>
            </a:endParaRPr>
          </a:p>
        </p:txBody>
      </p:sp>
      <p:pic>
        <p:nvPicPr>
          <p:cNvPr id="846853" name="Picture 5" descr="sie_logo_petrol_rgb_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728" y="468314"/>
            <a:ext cx="1630363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6854" name="Text Box 6"/>
          <p:cNvSpPr txBox="1">
            <a:spLocks noChangeArrowheads="1"/>
          </p:cNvSpPr>
          <p:nvPr/>
        </p:nvSpPr>
        <p:spPr bwMode="auto">
          <a:xfrm>
            <a:off x="601927" y="6272213"/>
            <a:ext cx="8875845" cy="27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r">
              <a:spcBef>
                <a:spcPct val="50000"/>
              </a:spcBef>
            </a:pPr>
            <a:endParaRPr lang="de-DE" altLang="ru-RU" sz="1000" b="1" smtClean="0">
              <a:solidFill>
                <a:srgbClr val="FFFFFF"/>
              </a:solidFill>
              <a:latin typeface="Arial" panose="020B0604020202020204" pitchFamily="34" charset="0"/>
              <a:cs typeface="+mn-cs"/>
            </a:endParaRPr>
          </a:p>
          <a:p>
            <a:pPr algn="r">
              <a:spcBef>
                <a:spcPct val="50000"/>
              </a:spcBef>
            </a:pPr>
            <a:r>
              <a:rPr lang="de-DE" altLang="ru-RU" sz="1000" b="1" smtClean="0">
                <a:solidFill>
                  <a:srgbClr val="FFFFFF"/>
                </a:solidFill>
                <a:latin typeface="Arial" panose="020B0604020202020204" pitchFamily="34" charset="0"/>
                <a:cs typeface="+mn-cs"/>
              </a:rPr>
              <a:t>OOO Siemens HR Department / 2006/ Alle Rechte vorbehalten.</a:t>
            </a:r>
          </a:p>
        </p:txBody>
      </p:sp>
    </p:spTree>
    <p:extLst>
      <p:ext uri="{BB962C8B-B14F-4D97-AF65-F5344CB8AC3E}">
        <p14:creationId xmlns:p14="http://schemas.microsoft.com/office/powerpoint/2010/main" val="30069934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7340" y="1125538"/>
            <a:ext cx="448005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2496" y="1125538"/>
            <a:ext cx="448177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28ECC-088D-4736-9B89-7CB2B024C67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656149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4EA6A-E6BF-47EE-9D09-87BD9A73ED8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65532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7EF0-A33D-4683-B248-059FFD5F30D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41552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6A200-318F-4391-B8C4-5391258973A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62752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1696C-5C58-414B-8A26-2A666E6925E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15869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A028A-BE97-41B2-B4E5-8EDE08815AB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828012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ECB3E-D91C-4F72-9281-671394FE06C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202116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53830" y="0"/>
            <a:ext cx="2280444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7340" y="0"/>
            <a:ext cx="6681390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AB090-4948-44A0-9C62-0DF1C791323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097179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Маркированый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716122" y="6284668"/>
            <a:ext cx="5769420" cy="365881"/>
          </a:xfrm>
          <a:prstGeom prst="rect">
            <a:avLst/>
          </a:prstGeom>
        </p:spPr>
        <p:txBody>
          <a:bodyPr lIns="83448" tIns="41724" rIns="83448" bIns="41724"/>
          <a:lstStyle/>
          <a:p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DDD8AE-41E1-471F-8F93-F6F27CD8EE67}" type="slidenum">
              <a:rPr lang="ru-RU" smtClean="0">
                <a:solidFill>
                  <a:srgbClr val="003274"/>
                </a:solidFill>
              </a:rPr>
              <a:pPr/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 hasCustomPrompt="1"/>
          </p:nvPr>
        </p:nvSpPr>
        <p:spPr>
          <a:xfrm>
            <a:off x="634954" y="1576919"/>
            <a:ext cx="8600216" cy="4581071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ru-RU" dirty="0" smtClean="0"/>
              <a:t>Заголовок (</a:t>
            </a:r>
            <a:r>
              <a:rPr lang="en-US" dirty="0" smtClean="0"/>
              <a:t>Calibri</a:t>
            </a:r>
            <a:r>
              <a:rPr lang="ru-RU" dirty="0" smtClean="0"/>
              <a:t>, 24 </a:t>
            </a:r>
            <a:r>
              <a:rPr lang="ru-RU" dirty="0" err="1" smtClean="0"/>
              <a:t>пт</a:t>
            </a:r>
            <a:r>
              <a:rPr lang="ru-RU" dirty="0" smtClean="0"/>
              <a:t>, жирный)</a:t>
            </a:r>
          </a:p>
          <a:p>
            <a:pPr lvl="1"/>
            <a:r>
              <a:rPr lang="ru-RU" dirty="0" smtClean="0"/>
              <a:t>Первый уровень (</a:t>
            </a:r>
            <a:r>
              <a:rPr lang="ru-RU" dirty="0" err="1" smtClean="0"/>
              <a:t>Calibri</a:t>
            </a:r>
            <a:r>
              <a:rPr lang="ru-RU" dirty="0" smtClean="0"/>
              <a:t>, 20 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  <a:p>
            <a:pPr lvl="2"/>
            <a:r>
              <a:rPr lang="ru-RU" dirty="0" smtClean="0"/>
              <a:t>Второй уровень (</a:t>
            </a:r>
            <a:r>
              <a:rPr lang="ru-RU" dirty="0" err="1" smtClean="0"/>
              <a:t>Calibri</a:t>
            </a:r>
            <a:r>
              <a:rPr lang="ru-RU" dirty="0" smtClean="0"/>
              <a:t>, 18 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  <a:p>
            <a:pPr lvl="3"/>
            <a:r>
              <a:rPr lang="ru-RU" dirty="0" smtClean="0"/>
              <a:t>Третий уровень (</a:t>
            </a:r>
            <a:r>
              <a:rPr lang="ru-RU" dirty="0" err="1" smtClean="0"/>
              <a:t>Calibri</a:t>
            </a:r>
            <a:r>
              <a:rPr lang="ru-RU" dirty="0" smtClean="0"/>
              <a:t>, 16 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52490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230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9" y="1709739"/>
            <a:ext cx="8543925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9" y="4589464"/>
            <a:ext cx="8543925" cy="369332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564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4729" y="1592263"/>
            <a:ext cx="4363112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2942" y="1592263"/>
            <a:ext cx="4364831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137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75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758" y="2135743"/>
            <a:ext cx="4191132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758" y="2505075"/>
            <a:ext cx="4191132" cy="21544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2135743"/>
            <a:ext cx="4211770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770" cy="21544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870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524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000000"/>
                </a:solidFill>
              </a:rPr>
              <a:t>2013</a:t>
            </a:r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75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6549" y="1293813"/>
            <a:ext cx="9244013" cy="480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26526" y="6259512"/>
            <a:ext cx="554038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1600" b="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E5E6BF3-A41F-47B5-8132-560BC5DCB9E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07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36549" y="28440"/>
            <a:ext cx="9248775" cy="102429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pic>
        <p:nvPicPr>
          <p:cNvPr id="3" name="Изображение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9834" y="6167992"/>
            <a:ext cx="1355151" cy="520159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 userDrawn="1"/>
        </p:nvCxnSpPr>
        <p:spPr bwMode="auto">
          <a:xfrm>
            <a:off x="309834" y="1052736"/>
            <a:ext cx="9275490" cy="0"/>
          </a:xfrm>
          <a:prstGeom prst="line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5" r:id="rId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i="1">
          <a:solidFill>
            <a:srgbClr val="025EA1"/>
          </a:solidFill>
          <a:effectLst/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5pPr>
      <a:lvl6pPr marL="389626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charset="0"/>
        </a:defRPr>
      </a:lvl6pPr>
      <a:lvl7pPr marL="779252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charset="0"/>
        </a:defRPr>
      </a:lvl7pPr>
      <a:lvl8pPr marL="1168878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charset="0"/>
        </a:defRPr>
      </a:lvl8pPr>
      <a:lvl9pPr marL="1558503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bg1"/>
          </a:solidFill>
          <a:latin typeface="Arial" charset="0"/>
        </a:defRPr>
      </a:lvl9pPr>
    </p:titleStyle>
    <p:bodyStyle>
      <a:lvl1pPr marL="0" indent="0" algn="l" rtl="0" eaLnBrk="0" fontAlgn="base" hangingPunct="0">
        <a:spcBef>
          <a:spcPct val="40000"/>
        </a:spcBef>
        <a:spcAft>
          <a:spcPct val="20000"/>
        </a:spcAft>
        <a:buFont typeface="Arial"/>
        <a:buNone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307975" indent="0" algn="l" rtl="0" eaLnBrk="0" fontAlgn="base" hangingPunct="0">
        <a:spcBef>
          <a:spcPct val="0"/>
        </a:spcBef>
        <a:spcAft>
          <a:spcPct val="20000"/>
        </a:spcAft>
        <a:buFont typeface="Arial"/>
        <a:buNone/>
        <a:defRPr sz="1600">
          <a:solidFill>
            <a:srgbClr val="000000"/>
          </a:solidFill>
          <a:latin typeface="+mn-lt"/>
        </a:defRPr>
      </a:lvl2pPr>
      <a:lvl3pPr marL="758825" indent="-228600" algn="l" rtl="0" eaLnBrk="0" fontAlgn="base" hangingPunct="0">
        <a:spcBef>
          <a:spcPct val="0"/>
        </a:spcBef>
        <a:spcAft>
          <a:spcPct val="30000"/>
        </a:spcAft>
        <a:buBlip>
          <a:blip r:embed="rId5"/>
        </a:buBlip>
        <a:defRPr sz="1900">
          <a:solidFill>
            <a:schemeClr val="tx1"/>
          </a:solidFill>
          <a:latin typeface="+mn-lt"/>
        </a:defRPr>
      </a:lvl3pPr>
      <a:lvl4pPr marL="1417638" indent="-193675" algn="l" rtl="0" eaLnBrk="0" fontAlgn="base" hangingPunct="0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4pPr>
      <a:lvl5pPr marL="1765300" indent="-193675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5pPr>
      <a:lvl6pPr marL="2156471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6pPr>
      <a:lvl7pPr marL="2546097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7pPr>
      <a:lvl8pPr marL="2935722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8pPr>
      <a:lvl9pPr marL="3325348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8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4730" y="1592263"/>
            <a:ext cx="889304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ru-RU" smtClean="0"/>
              <a:t>Mastertextformat bearbeiten</a:t>
            </a:r>
          </a:p>
          <a:p>
            <a:pPr lvl="1"/>
            <a:r>
              <a:rPr lang="de-DE" altLang="ru-RU" smtClean="0"/>
              <a:t>Zweite Ebene</a:t>
            </a:r>
          </a:p>
          <a:p>
            <a:pPr lvl="2"/>
            <a:r>
              <a:rPr lang="de-DE" altLang="ru-RU" smtClean="0"/>
              <a:t>Dritte Ebene</a:t>
            </a:r>
          </a:p>
          <a:p>
            <a:pPr lvl="3"/>
            <a:r>
              <a:rPr lang="de-DE" altLang="ru-RU" smtClean="0"/>
              <a:t>Vierte Ebene</a:t>
            </a:r>
          </a:p>
          <a:p>
            <a:pPr lvl="4"/>
            <a:r>
              <a:rPr lang="de-DE" altLang="ru-RU" smtClean="0"/>
              <a:t>Fünfte Ebene</a:t>
            </a:r>
          </a:p>
        </p:txBody>
      </p:sp>
      <p:sp>
        <p:nvSpPr>
          <p:cNvPr id="845827" name="Rectangle 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11283" y="263526"/>
            <a:ext cx="9594717" cy="969963"/>
          </a:xfrm>
          <a:prstGeom prst="rect">
            <a:avLst/>
          </a:prstGeom>
          <a:solidFill>
            <a:srgbClr val="FE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 sz="2000" smtClean="0">
              <a:solidFill>
                <a:srgbClr val="FFFFFF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8458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84729" y="263525"/>
            <a:ext cx="6652154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ru-RU" smtClean="0"/>
              <a:t>Mastertitelformat bearbeiten</a:t>
            </a:r>
          </a:p>
        </p:txBody>
      </p:sp>
      <p:pic>
        <p:nvPicPr>
          <p:cNvPr id="845832" name="Picture 8" descr="sie_logo_petrol_rgb_S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728" y="468314"/>
            <a:ext cx="1630363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5839" name="Rectangle 15"/>
          <p:cNvSpPr>
            <a:spLocks noChangeArrowheads="1"/>
          </p:cNvSpPr>
          <p:nvPr userDrawn="1">
            <p:custDataLst>
              <p:tags r:id="rId14"/>
            </p:custDataLst>
          </p:nvPr>
        </p:nvSpPr>
        <p:spPr bwMode="auto">
          <a:xfrm>
            <a:off x="311283" y="247650"/>
            <a:ext cx="9594717" cy="971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E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en-US" altLang="ru-RU" sz="2000" smtClean="0">
              <a:solidFill>
                <a:srgbClr val="FFFFFF"/>
              </a:solidFill>
              <a:latin typeface="Siemens Slab" pitchFamily="2" charset="0"/>
              <a:cs typeface="+mn-cs"/>
            </a:endParaRPr>
          </a:p>
        </p:txBody>
      </p:sp>
      <p:sp>
        <p:nvSpPr>
          <p:cNvPr id="845845" name="Text Box 21"/>
          <p:cNvSpPr txBox="1">
            <a:spLocks noChangeArrowheads="1"/>
          </p:cNvSpPr>
          <p:nvPr userDrawn="1"/>
        </p:nvSpPr>
        <p:spPr bwMode="auto">
          <a:xfrm>
            <a:off x="5107782" y="6488114"/>
            <a:ext cx="437859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 algn="r" eaLnBrk="0" hangingPunct="0"/>
            <a:r>
              <a:rPr lang="en-US" altLang="ru-RU" sz="120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Siemens RCA / HR Department</a:t>
            </a:r>
          </a:p>
        </p:txBody>
      </p:sp>
      <p:sp>
        <p:nvSpPr>
          <p:cNvPr id="845846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33875" y="6488113"/>
            <a:ext cx="1169458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 i="0"/>
            </a:lvl1pPr>
          </a:lstStyle>
          <a:p>
            <a:pPr algn="ctr"/>
            <a:r>
              <a:rPr lang="ru-RU" altLang="ru-RU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2013</a:t>
            </a:r>
            <a:endParaRPr lang="en-US" altLang="ru-RU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845849" name="Rectangle 25"/>
          <p:cNvSpPr>
            <a:spLocks noChangeArrowheads="1"/>
          </p:cNvSpPr>
          <p:nvPr/>
        </p:nvSpPr>
        <p:spPr bwMode="auto">
          <a:xfrm>
            <a:off x="572691" y="6477000"/>
            <a:ext cx="1169458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r>
              <a:rPr lang="en-US" altLang="ru-RU" sz="120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Page </a:t>
            </a:r>
            <a:fld id="{8A29B9B6-696E-4E8A-A45B-6EB353CF3766}" type="slidenum">
              <a:rPr lang="en-US" altLang="ru-RU" sz="120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pPr/>
              <a:t>‹#›</a:t>
            </a:fld>
            <a:endParaRPr lang="en-US" altLang="ru-RU" sz="12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3940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lnSpc>
          <a:spcPts val="2400"/>
        </a:lnSpc>
        <a:spcBef>
          <a:spcPct val="0"/>
        </a:spcBef>
        <a:spcAft>
          <a:spcPct val="0"/>
        </a:spcAft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2pPr>
      <a:lvl3pPr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3pPr>
      <a:lvl4pPr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4pPr>
      <a:lvl5pPr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lnSpc>
          <a:spcPts val="24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algn="l" rtl="0" fontAlgn="base">
        <a:spcBef>
          <a:spcPct val="50000"/>
        </a:spcBef>
        <a:spcAft>
          <a:spcPct val="0"/>
        </a:spcAft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-179388" algn="l" rtl="0" fontAlgn="base">
        <a:spcBef>
          <a:spcPct val="5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4625" algn="l" rtl="0" fontAlgn="base">
        <a:spcBef>
          <a:spcPct val="5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38" indent="-182563" algn="l" rtl="0" fontAlgn="base">
        <a:spcBef>
          <a:spcPct val="5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4625" algn="l" rtl="0" fontAlgn="base">
        <a:spcBef>
          <a:spcPct val="5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672910" y="106363"/>
            <a:ext cx="96136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7339" y="1125538"/>
            <a:ext cx="9126934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7339" y="0"/>
            <a:ext cx="8268758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48077" y="6448426"/>
            <a:ext cx="679317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77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805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7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48077" y="6448426"/>
            <a:ext cx="679317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C90B83C2-65A5-4455-9571-A6B935C27B1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7339" y="1125538"/>
            <a:ext cx="9126934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7339" y="0"/>
            <a:ext cx="8268758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672910" y="106363"/>
            <a:ext cx="96136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27817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2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4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 txBox="1">
            <a:spLocks/>
          </p:cNvSpPr>
          <p:nvPr/>
        </p:nvSpPr>
        <p:spPr bwMode="auto">
          <a:xfrm>
            <a:off x="538296" y="6011864"/>
            <a:ext cx="3601244" cy="2619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2447464" y="2758978"/>
            <a:ext cx="7133099" cy="664797"/>
          </a:xfrm>
        </p:spPr>
        <p:txBody>
          <a:bodyPr/>
          <a:lstStyle/>
          <a:p>
            <a:r>
              <a:rPr lang="ru-RU" i="0" dirty="0" smtClean="0"/>
              <a:t>Привлечение и закрепление кадров, возможности карьерного роста</a:t>
            </a:r>
            <a:endParaRPr lang="ru-RU" i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7464" y="3819170"/>
            <a:ext cx="7133099" cy="5798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i="0" dirty="0" smtClean="0"/>
              <a:t>Ляпкова Л.А.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i="0" dirty="0" smtClean="0"/>
              <a:t>Департамент кадровой политики</a:t>
            </a:r>
            <a:endParaRPr lang="ru-RU" i="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5949281"/>
            <a:ext cx="1629485" cy="5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eaLnBrk="0" hangingPunc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1800" b="0" i="0">
                <a:solidFill>
                  <a:srgbClr val="025EA1"/>
                </a:solidFill>
                <a:latin typeface="Arial"/>
                <a:cs typeface="Arial"/>
              </a:defRPr>
            </a:lvl1pPr>
            <a:lvl2pPr marL="307975" indent="0" eaLnBrk="0" hangingPunct="0">
              <a:spcAft>
                <a:spcPct val="20000"/>
              </a:spcAft>
              <a:buFont typeface="Arial"/>
              <a:buNone/>
              <a:defRPr sz="1600">
                <a:solidFill>
                  <a:srgbClr val="000000"/>
                </a:solidFill>
                <a:latin typeface="+mn-lt"/>
              </a:defRPr>
            </a:lvl2pPr>
            <a:lvl3pPr marL="758825" indent="-228600" eaLnBrk="0" hangingPunct="0">
              <a:spcAft>
                <a:spcPct val="30000"/>
              </a:spcAft>
              <a:buBlip>
                <a:blip r:embed="rId3"/>
              </a:buBlip>
              <a:defRPr sz="1900">
                <a:latin typeface="+mn-lt"/>
              </a:defRPr>
            </a:lvl3pPr>
            <a:lvl4pPr marL="1417638" indent="-193675" eaLnBrk="0" hangingPunct="0">
              <a:spcBef>
                <a:spcPct val="20000"/>
              </a:spcBef>
              <a:buChar char="–"/>
              <a:defRPr sz="1700">
                <a:latin typeface="+mn-lt"/>
              </a:defRPr>
            </a:lvl4pPr>
            <a:lvl5pPr marL="1765300" indent="-193675" eaLnBrk="0" hangingPunct="0">
              <a:spcBef>
                <a:spcPct val="20000"/>
              </a:spcBef>
              <a:buChar char="»"/>
              <a:defRPr sz="1700">
                <a:latin typeface="+mn-lt"/>
              </a:defRPr>
            </a:lvl5pPr>
            <a:lvl6pPr marL="2156471" indent="-194813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latin typeface="+mn-lt"/>
              </a:defRPr>
            </a:lvl6pPr>
            <a:lvl7pPr marL="2546097" indent="-194813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latin typeface="+mn-lt"/>
              </a:defRPr>
            </a:lvl7pPr>
            <a:lvl8pPr marL="2935722" indent="-194813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latin typeface="+mn-lt"/>
              </a:defRPr>
            </a:lvl8pPr>
            <a:lvl9pPr marL="3325348" indent="-194813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latin typeface="+mn-lt"/>
              </a:defRPr>
            </a:lvl9pPr>
          </a:lstStyle>
          <a:p>
            <a:r>
              <a:rPr lang="ru-RU" sz="1600" b="1" dirty="0" smtClean="0"/>
              <a:t>Москва</a:t>
            </a:r>
            <a:endParaRPr lang="en-US" sz="1600" b="1" dirty="0"/>
          </a:p>
          <a:p>
            <a:r>
              <a:rPr lang="ru-RU" sz="1600" b="1" dirty="0" smtClean="0"/>
              <a:t>25 июня </a:t>
            </a:r>
            <a:r>
              <a:rPr lang="en-US" sz="1600" b="1" dirty="0" smtClean="0"/>
              <a:t>2014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5499368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740" y="2899024"/>
            <a:ext cx="7632700" cy="962025"/>
          </a:xfrm>
        </p:spPr>
        <p:txBody>
          <a:bodyPr/>
          <a:lstStyle/>
          <a:p>
            <a:pPr algn="ctr"/>
            <a:r>
              <a:rPr lang="ru-RU" sz="3200" dirty="0" smtClean="0"/>
              <a:t>Спасибо за Ваше внимание</a:t>
            </a:r>
            <a:r>
              <a:rPr lang="en-US" sz="3200" dirty="0" smtClean="0"/>
              <a:t>!</a:t>
            </a:r>
            <a:endParaRPr lang="ru-RU" sz="3200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DDD8AE-41E1-471F-8F93-F6F27CD8EE67}" type="slidenum">
              <a:rPr lang="ru-RU" smtClean="0">
                <a:solidFill>
                  <a:srgbClr val="003274"/>
                </a:solidFill>
              </a:rPr>
              <a:pPr/>
              <a:t>10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76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Война за таланты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55895" y="6480175"/>
            <a:ext cx="679317" cy="377825"/>
          </a:xfrm>
        </p:spPr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2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60" name="Rectangle 1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6932" y="2553540"/>
            <a:ext cx="4030663" cy="3222452"/>
          </a:xfrm>
          <a:prstGeom prst="rect">
            <a:avLst/>
          </a:prstGeom>
          <a:noFill/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lIns="90000" tIns="36000" rIns="36000" bIns="36000"/>
          <a:lstStyle>
            <a:lvl1pPr marL="261938" indent="-261938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42925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Людям нужны компании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Конкурентное преимущество – оборудование, капитал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/>
              <a:t>Дефицит </a:t>
            </a:r>
            <a:r>
              <a:rPr lang="ru-RU" altLang="ru-RU" dirty="0"/>
              <a:t>рабочих мест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Сотрудники верны компаниям, есть гарантия их занятости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Люди принимают стандартный компенсационный пакет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Персонал – издержки 	</a:t>
            </a:r>
          </a:p>
        </p:txBody>
      </p:sp>
      <p:sp>
        <p:nvSpPr>
          <p:cNvPr id="61" name="Rectangle 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25232" y="2553540"/>
            <a:ext cx="4030663" cy="3222452"/>
          </a:xfrm>
          <a:prstGeom prst="rect">
            <a:avLst/>
          </a:prstGeom>
          <a:noFill/>
          <a:ln w="952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36000" rIns="36000" bIns="36000"/>
          <a:lstStyle>
            <a:lvl1pPr marL="261938" indent="-261938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42925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Компаниям нужны люди</a:t>
            </a:r>
          </a:p>
          <a:p>
            <a:pPr marL="285750" indent="-285750"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Конкурентное преимущество – талантливые сотрудники</a:t>
            </a:r>
          </a:p>
          <a:p>
            <a:pPr marL="285750" indent="-285750"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altLang="ru-RU" dirty="0" smtClean="0"/>
              <a:t>Дефицит </a:t>
            </a:r>
            <a:r>
              <a:rPr lang="ru-RU" altLang="ru-RU" dirty="0"/>
              <a:t>талантливых людей</a:t>
            </a:r>
          </a:p>
          <a:p>
            <a:pPr marL="285750" indent="-285750"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Люди склонны к смене компаний, их обязательства краткосрочны</a:t>
            </a:r>
          </a:p>
          <a:p>
            <a:pPr marL="285750" indent="-285750"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Люди требуют гораздо больше</a:t>
            </a:r>
          </a:p>
          <a:p>
            <a:pPr marL="285750" indent="-285750"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altLang="ru-RU" dirty="0"/>
              <a:t>Персонал – ресурс</a:t>
            </a:r>
          </a:p>
        </p:txBody>
      </p:sp>
      <p:sp>
        <p:nvSpPr>
          <p:cNvPr id="62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83644" y="3710826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ts val="600"/>
              </a:spcBef>
              <a:buClrTx/>
              <a:buFontTx/>
              <a:buNone/>
            </a:pPr>
            <a:r>
              <a:rPr lang="ru-RU" altLang="ru-RU" dirty="0"/>
              <a:t>	</a:t>
            </a:r>
          </a:p>
        </p:txBody>
      </p:sp>
      <p:sp>
        <p:nvSpPr>
          <p:cNvPr id="64" name="Rectangle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46932" y="1292363"/>
            <a:ext cx="8208963" cy="753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80975" indent="-180975" algn="l" rtl="0" eaLnBrk="0" fontAlgn="base" hangingPunct="0"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buBlip>
                <a:blip r:embed="rId8"/>
              </a:buBlip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7780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0000"/>
              </a:spcAft>
              <a:buBlip>
                <a:blip r:embed="rId9"/>
              </a:buBlip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1162050" indent="-268288" algn="l" rtl="0" eaLnBrk="0" fontAlgn="base" hangingPunct="0">
              <a:spcBef>
                <a:spcPct val="0"/>
              </a:spcBef>
              <a:spcAft>
                <a:spcPct val="30000"/>
              </a:spcAft>
              <a:buBlip>
                <a:blip r:embed="rId9"/>
              </a:buBlip>
              <a:defRPr sz="2200">
                <a:solidFill>
                  <a:schemeClr val="tx1"/>
                </a:solidFill>
                <a:latin typeface="+mn-lt"/>
                <a:cs typeface="+mn-cs"/>
              </a:defRPr>
            </a:lvl3pPr>
            <a:lvl4pPr marL="16652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732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304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876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448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020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000" kern="0" dirty="0" smtClean="0"/>
              <a:t>Война за таланты – термин </a:t>
            </a:r>
            <a:r>
              <a:rPr lang="en-US" altLang="ru-RU" sz="2000" kern="0" dirty="0" smtClean="0"/>
              <a:t>McKinsey</a:t>
            </a:r>
            <a:r>
              <a:rPr lang="ru-RU" altLang="ru-RU" sz="2000" kern="0" dirty="0" smtClean="0"/>
              <a:t> </a:t>
            </a:r>
            <a:r>
              <a:rPr lang="en-US" altLang="ru-RU" sz="2000" kern="0" dirty="0" smtClean="0"/>
              <a:t>&amp;</a:t>
            </a:r>
            <a:r>
              <a:rPr lang="ru-RU" altLang="ru-RU" sz="2000" kern="0" dirty="0" smtClean="0"/>
              <a:t> </a:t>
            </a:r>
            <a:r>
              <a:rPr lang="en-US" altLang="ru-RU" sz="2000" kern="0" dirty="0" smtClean="0"/>
              <a:t>Company 1997</a:t>
            </a:r>
            <a:r>
              <a:rPr lang="ru-RU" altLang="ru-RU" sz="2000" kern="0" dirty="0" smtClean="0"/>
              <a:t> год (6900 респондентов)</a:t>
            </a:r>
            <a:endParaRPr lang="de-DE" altLang="ru-RU" sz="2000" kern="0" dirty="0"/>
          </a:p>
        </p:txBody>
      </p:sp>
      <p:sp>
        <p:nvSpPr>
          <p:cNvPr id="67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46932" y="2196351"/>
            <a:ext cx="4030663" cy="360362"/>
          </a:xfrm>
          <a:prstGeom prst="rect">
            <a:avLst/>
          </a:prstGeom>
          <a:solidFill>
            <a:srgbClr val="1C4C6F"/>
          </a:solidFill>
          <a:ln w="9525" algn="ctr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bg1"/>
                </a:solidFill>
              </a:rPr>
              <a:t>Старая реальность</a:t>
            </a:r>
          </a:p>
        </p:txBody>
      </p:sp>
      <p:sp>
        <p:nvSpPr>
          <p:cNvPr id="70" name="Rectangle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25232" y="2193178"/>
            <a:ext cx="4030663" cy="36036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bg1"/>
                </a:solidFill>
              </a:rPr>
              <a:t>Новая реальность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950093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7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Для обеспечения кадровой устойчивости и достижения успеха нам необходимо: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964205" y="6480175"/>
            <a:ext cx="679317" cy="377825"/>
          </a:xfrm>
        </p:spPr>
        <p:txBody>
          <a:bodyPr/>
          <a:lstStyle/>
          <a:p>
            <a:fld id="{8FDDD8AE-41E1-471F-8F93-F6F27CD8EE67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7" name="Rectangle 1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4418" y="1464321"/>
            <a:ext cx="2967186" cy="2722668"/>
          </a:xfrm>
          <a:prstGeom prst="rect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0000" tIns="36000" rIns="36000" bIns="36000"/>
          <a:lstStyle>
            <a:lvl1pPr marL="261938" indent="-261938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42925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30000"/>
              </a:spcBef>
            </a:pPr>
            <a:r>
              <a:rPr lang="ru-RU" altLang="ru-RU" sz="1600" dirty="0" smtClean="0">
                <a:solidFill>
                  <a:schemeClr val="tx1">
                    <a:lumMod val="50000"/>
                  </a:schemeClr>
                </a:solidFill>
              </a:rPr>
              <a:t>нужных людей,</a:t>
            </a:r>
          </a:p>
          <a:p>
            <a:pPr marL="0" indent="0">
              <a:spcBef>
                <a:spcPct val="30000"/>
              </a:spcBef>
            </a:pPr>
            <a:r>
              <a:rPr lang="ru-RU" altLang="ru-RU" sz="1600" dirty="0" smtClean="0">
                <a:solidFill>
                  <a:schemeClr val="tx1">
                    <a:lumMod val="50000"/>
                  </a:schemeClr>
                </a:solidFill>
              </a:rPr>
              <a:t>в нужном количестве,</a:t>
            </a:r>
          </a:p>
          <a:p>
            <a:pPr marL="0" indent="0">
              <a:spcBef>
                <a:spcPct val="30000"/>
              </a:spcBef>
            </a:pPr>
            <a:r>
              <a:rPr lang="ru-RU" altLang="ru-RU" sz="1600" dirty="0" smtClean="0">
                <a:solidFill>
                  <a:schemeClr val="tx1">
                    <a:lumMod val="50000"/>
                  </a:schemeClr>
                </a:solidFill>
              </a:rPr>
              <a:t>в нужное время,</a:t>
            </a:r>
          </a:p>
          <a:p>
            <a:pPr marL="0" indent="0">
              <a:spcBef>
                <a:spcPct val="30000"/>
              </a:spcBef>
            </a:pPr>
            <a:r>
              <a:rPr lang="ru-RU" altLang="ru-RU" sz="1600" dirty="0">
                <a:solidFill>
                  <a:schemeClr val="tx1">
                    <a:lumMod val="50000"/>
                  </a:schemeClr>
                </a:solidFill>
              </a:rPr>
              <a:t>на нужном месте,</a:t>
            </a:r>
          </a:p>
          <a:p>
            <a:pPr marL="0" indent="0">
              <a:spcBef>
                <a:spcPct val="30000"/>
              </a:spcBef>
            </a:pPr>
            <a:r>
              <a:rPr lang="ru-RU" altLang="ru-RU" sz="1600" dirty="0" smtClean="0">
                <a:solidFill>
                  <a:schemeClr val="tx1">
                    <a:lumMod val="50000"/>
                  </a:schemeClr>
                </a:solidFill>
              </a:rPr>
              <a:t>обладающих необходимыми профессиональными компетенциями</a:t>
            </a:r>
          </a:p>
          <a:p>
            <a:pPr marL="0" indent="0">
              <a:spcBef>
                <a:spcPct val="30000"/>
              </a:spcBef>
            </a:pPr>
            <a:r>
              <a:rPr lang="ru-RU" altLang="ru-RU" sz="1600" dirty="0" smtClean="0">
                <a:solidFill>
                  <a:schemeClr val="tx1">
                    <a:lumMod val="50000"/>
                  </a:schemeClr>
                </a:solidFill>
              </a:rPr>
              <a:t>и разделяющих ценности Росатома</a:t>
            </a:r>
            <a:endParaRPr lang="ru-RU" altLang="ru-RU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4418" y="1107132"/>
            <a:ext cx="2967186" cy="360362"/>
          </a:xfrm>
          <a:prstGeom prst="rect">
            <a:avLst/>
          </a:prstGeom>
          <a:solidFill>
            <a:srgbClr val="1C4C6F"/>
          </a:solidFill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b="1" i="0" dirty="0" smtClean="0">
                <a:solidFill>
                  <a:schemeClr val="bg1"/>
                </a:solidFill>
              </a:rPr>
              <a:t>Привлекать</a:t>
            </a:r>
            <a:endParaRPr lang="ru-RU" altLang="ru-RU" b="1" i="0" dirty="0">
              <a:solidFill>
                <a:schemeClr val="bg1"/>
              </a:solidFill>
            </a:endParaRPr>
          </a:p>
        </p:txBody>
      </p:sp>
      <p:sp>
        <p:nvSpPr>
          <p:cNvPr id="17" name="Rectangle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48402" y="1461147"/>
            <a:ext cx="2967186" cy="2722668"/>
          </a:xfrm>
          <a:prstGeom prst="rect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0000" tIns="36000" rIns="36000" bIns="36000"/>
          <a:lstStyle>
            <a:lvl1pPr marL="261938" indent="-261938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42925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30000"/>
              </a:spcBef>
            </a:pPr>
            <a:r>
              <a:rPr lang="ru-RU" altLang="ru-RU" sz="1600" dirty="0" smtClean="0">
                <a:solidFill>
                  <a:schemeClr val="tx1">
                    <a:lumMod val="50000"/>
                  </a:schemeClr>
                </a:solidFill>
              </a:rPr>
              <a:t>Обеспечивать непрерывное  обучение и карьерное развитие наших сотрудников</a:t>
            </a:r>
            <a:endParaRPr lang="ru-RU" altLang="ru-RU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48402" y="1103958"/>
            <a:ext cx="2967186" cy="360362"/>
          </a:xfrm>
          <a:prstGeom prst="rect">
            <a:avLst/>
          </a:prstGeom>
          <a:solidFill>
            <a:srgbClr val="1C4C6F"/>
          </a:solidFill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bg1"/>
                </a:solidFill>
              </a:rPr>
              <a:t>Развивать</a:t>
            </a:r>
          </a:p>
        </p:txBody>
      </p:sp>
      <p:sp>
        <p:nvSpPr>
          <p:cNvPr id="20" name="Rectangle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46410" y="1464321"/>
            <a:ext cx="2967186" cy="2722668"/>
          </a:xfrm>
          <a:prstGeom prst="rect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90000" tIns="36000" rIns="36000" bIns="36000"/>
          <a:lstStyle/>
          <a:p>
            <a:pPr>
              <a:spcBef>
                <a:spcPct val="30000"/>
              </a:spcBef>
            </a:pPr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22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46410" y="1107132"/>
            <a:ext cx="2967186" cy="360362"/>
          </a:xfrm>
          <a:prstGeom prst="rect">
            <a:avLst/>
          </a:prstGeom>
          <a:solidFill>
            <a:srgbClr val="1C4C6F"/>
          </a:solidFill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b="1" dirty="0" smtClean="0">
                <a:solidFill>
                  <a:schemeClr val="bg1"/>
                </a:solidFill>
              </a:rPr>
              <a:t>Удерживать</a:t>
            </a:r>
            <a:endParaRPr lang="ru-RU" alt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46410" y="1501516"/>
            <a:ext cx="28881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Bef>
                <a:spcPct val="30000"/>
              </a:spcBef>
            </a:pPr>
            <a:r>
              <a:rPr lang="ru-RU" altLang="ru-RU" sz="1600" dirty="0" smtClean="0">
                <a:solidFill>
                  <a:schemeClr val="tx1">
                    <a:lumMod val="50000"/>
                  </a:schemeClr>
                </a:solidFill>
              </a:rPr>
              <a:t>Обеспечивать возможности для эффективной адаптации и отслеживать вовлеченность сотрудников</a:t>
            </a:r>
            <a:endParaRPr lang="ru-RU" altLang="ru-RU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62784" y="4237173"/>
            <a:ext cx="6855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  <a:latin typeface="+mn-lt"/>
                <a:cs typeface="Times New Roman"/>
              </a:rPr>
              <a:t>Ключевые показатели эффективности</a:t>
            </a:r>
            <a:r>
              <a:rPr lang="ru-RU" sz="1600" dirty="0" smtClean="0"/>
              <a:t>:</a:t>
            </a:r>
            <a:endParaRPr lang="ru-RU" sz="1600" dirty="0"/>
          </a:p>
        </p:txBody>
      </p:sp>
      <p:grpSp>
        <p:nvGrpSpPr>
          <p:cNvPr id="23" name="Group 15"/>
          <p:cNvGrpSpPr>
            <a:grpSpLocks noChangeAspect="1"/>
          </p:cNvGrpSpPr>
          <p:nvPr/>
        </p:nvGrpSpPr>
        <p:grpSpPr bwMode="auto">
          <a:xfrm>
            <a:off x="826603" y="4458839"/>
            <a:ext cx="461044" cy="431999"/>
            <a:chOff x="2413" y="1722"/>
            <a:chExt cx="844" cy="730"/>
          </a:xfrm>
          <a:solidFill>
            <a:schemeClr val="tx2"/>
          </a:solidFill>
        </p:grpSpPr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2413" y="1722"/>
              <a:ext cx="844" cy="730"/>
            </a:xfrm>
            <a:custGeom>
              <a:avLst/>
              <a:gdLst>
                <a:gd name="T0" fmla="*/ 290 w 354"/>
                <a:gd name="T1" fmla="*/ 124 h 306"/>
                <a:gd name="T2" fmla="*/ 297 w 354"/>
                <a:gd name="T3" fmla="*/ 131 h 306"/>
                <a:gd name="T4" fmla="*/ 337 w 354"/>
                <a:gd name="T5" fmla="*/ 149 h 306"/>
                <a:gd name="T6" fmla="*/ 351 w 354"/>
                <a:gd name="T7" fmla="*/ 173 h 306"/>
                <a:gd name="T8" fmla="*/ 266 w 354"/>
                <a:gd name="T9" fmla="*/ 196 h 306"/>
                <a:gd name="T10" fmla="*/ 163 w 354"/>
                <a:gd name="T11" fmla="*/ 224 h 306"/>
                <a:gd name="T12" fmla="*/ 152 w 354"/>
                <a:gd name="T13" fmla="*/ 237 h 306"/>
                <a:gd name="T14" fmla="*/ 152 w 354"/>
                <a:gd name="T15" fmla="*/ 290 h 306"/>
                <a:gd name="T16" fmla="*/ 350 w 354"/>
                <a:gd name="T17" fmla="*/ 231 h 306"/>
                <a:gd name="T18" fmla="*/ 352 w 354"/>
                <a:gd name="T19" fmla="*/ 247 h 306"/>
                <a:gd name="T20" fmla="*/ 288 w 354"/>
                <a:gd name="T21" fmla="*/ 266 h 306"/>
                <a:gd name="T22" fmla="*/ 159 w 354"/>
                <a:gd name="T23" fmla="*/ 305 h 306"/>
                <a:gd name="T24" fmla="*/ 143 w 354"/>
                <a:gd name="T25" fmla="*/ 302 h 306"/>
                <a:gd name="T26" fmla="*/ 24 w 354"/>
                <a:gd name="T27" fmla="*/ 204 h 306"/>
                <a:gd name="T28" fmla="*/ 15 w 354"/>
                <a:gd name="T29" fmla="*/ 133 h 306"/>
                <a:gd name="T30" fmla="*/ 24 w 354"/>
                <a:gd name="T31" fmla="*/ 129 h 306"/>
                <a:gd name="T32" fmla="*/ 37 w 354"/>
                <a:gd name="T33" fmla="*/ 125 h 306"/>
                <a:gd name="T34" fmla="*/ 72 w 354"/>
                <a:gd name="T35" fmla="*/ 79 h 306"/>
                <a:gd name="T36" fmla="*/ 62 w 354"/>
                <a:gd name="T37" fmla="*/ 66 h 306"/>
                <a:gd name="T38" fmla="*/ 12 w 354"/>
                <a:gd name="T39" fmla="*/ 53 h 306"/>
                <a:gd name="T40" fmla="*/ 0 w 354"/>
                <a:gd name="T41" fmla="*/ 46 h 306"/>
                <a:gd name="T42" fmla="*/ 2 w 354"/>
                <a:gd name="T43" fmla="*/ 42 h 306"/>
                <a:gd name="T44" fmla="*/ 95 w 354"/>
                <a:gd name="T45" fmla="*/ 19 h 306"/>
                <a:gd name="T46" fmla="*/ 117 w 354"/>
                <a:gd name="T47" fmla="*/ 13 h 306"/>
                <a:gd name="T48" fmla="*/ 222 w 354"/>
                <a:gd name="T49" fmla="*/ 12 h 306"/>
                <a:gd name="T50" fmla="*/ 328 w 354"/>
                <a:gd name="T51" fmla="*/ 35 h 306"/>
                <a:gd name="T52" fmla="*/ 337 w 354"/>
                <a:gd name="T53" fmla="*/ 42 h 306"/>
                <a:gd name="T54" fmla="*/ 328 w 354"/>
                <a:gd name="T55" fmla="*/ 49 h 306"/>
                <a:gd name="T56" fmla="*/ 302 w 354"/>
                <a:gd name="T57" fmla="*/ 57 h 306"/>
                <a:gd name="T58" fmla="*/ 309 w 354"/>
                <a:gd name="T59" fmla="*/ 106 h 306"/>
                <a:gd name="T60" fmla="*/ 290 w 354"/>
                <a:gd name="T61" fmla="*/ 124 h 306"/>
                <a:gd name="T62" fmla="*/ 284 w 354"/>
                <a:gd name="T63" fmla="*/ 109 h 306"/>
                <a:gd name="T64" fmla="*/ 290 w 354"/>
                <a:gd name="T65" fmla="*/ 63 h 306"/>
                <a:gd name="T66" fmla="*/ 267 w 354"/>
                <a:gd name="T67" fmla="*/ 86 h 306"/>
                <a:gd name="T68" fmla="*/ 267 w 354"/>
                <a:gd name="T69" fmla="*/ 105 h 306"/>
                <a:gd name="T70" fmla="*/ 290 w 354"/>
                <a:gd name="T71" fmla="*/ 124 h 306"/>
                <a:gd name="T72" fmla="*/ 87 w 354"/>
                <a:gd name="T73" fmla="*/ 73 h 306"/>
                <a:gd name="T74" fmla="*/ 87 w 354"/>
                <a:gd name="T75" fmla="*/ 103 h 306"/>
                <a:gd name="T76" fmla="*/ 119 w 354"/>
                <a:gd name="T77" fmla="*/ 147 h 306"/>
                <a:gd name="T78" fmla="*/ 242 w 354"/>
                <a:gd name="T79" fmla="*/ 142 h 306"/>
                <a:gd name="T80" fmla="*/ 252 w 354"/>
                <a:gd name="T81" fmla="*/ 131 h 306"/>
                <a:gd name="T82" fmla="*/ 252 w 354"/>
                <a:gd name="T83" fmla="*/ 72 h 306"/>
                <a:gd name="T84" fmla="*/ 195 w 354"/>
                <a:gd name="T85" fmla="*/ 89 h 306"/>
                <a:gd name="T86" fmla="*/ 153 w 354"/>
                <a:gd name="T87" fmla="*/ 90 h 306"/>
                <a:gd name="T88" fmla="*/ 87 w 354"/>
                <a:gd name="T89" fmla="*/ 73 h 306"/>
                <a:gd name="T90" fmla="*/ 296 w 354"/>
                <a:gd name="T91" fmla="*/ 48 h 306"/>
                <a:gd name="T92" fmla="*/ 287 w 354"/>
                <a:gd name="T93" fmla="*/ 44 h 306"/>
                <a:gd name="T94" fmla="*/ 222 w 354"/>
                <a:gd name="T95" fmla="*/ 32 h 306"/>
                <a:gd name="T96" fmla="*/ 172 w 354"/>
                <a:gd name="T97" fmla="*/ 21 h 306"/>
                <a:gd name="T98" fmla="*/ 150 w 354"/>
                <a:gd name="T99" fmla="*/ 32 h 306"/>
                <a:gd name="T100" fmla="*/ 172 w 354"/>
                <a:gd name="T101" fmla="*/ 40 h 306"/>
                <a:gd name="T102" fmla="*/ 236 w 354"/>
                <a:gd name="T103" fmla="*/ 46 h 306"/>
                <a:gd name="T104" fmla="*/ 296 w 354"/>
                <a:gd name="T105" fmla="*/ 4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4" h="306">
                  <a:moveTo>
                    <a:pt x="290" y="124"/>
                  </a:moveTo>
                  <a:cubicBezTo>
                    <a:pt x="292" y="126"/>
                    <a:pt x="294" y="130"/>
                    <a:pt x="297" y="131"/>
                  </a:cubicBezTo>
                  <a:cubicBezTo>
                    <a:pt x="310" y="137"/>
                    <a:pt x="323" y="144"/>
                    <a:pt x="337" y="149"/>
                  </a:cubicBezTo>
                  <a:cubicBezTo>
                    <a:pt x="348" y="154"/>
                    <a:pt x="354" y="159"/>
                    <a:pt x="351" y="173"/>
                  </a:cubicBezTo>
                  <a:cubicBezTo>
                    <a:pt x="323" y="181"/>
                    <a:pt x="295" y="188"/>
                    <a:pt x="266" y="196"/>
                  </a:cubicBezTo>
                  <a:cubicBezTo>
                    <a:pt x="232" y="205"/>
                    <a:pt x="197" y="214"/>
                    <a:pt x="163" y="224"/>
                  </a:cubicBezTo>
                  <a:cubicBezTo>
                    <a:pt x="159" y="226"/>
                    <a:pt x="152" y="232"/>
                    <a:pt x="152" y="237"/>
                  </a:cubicBezTo>
                  <a:cubicBezTo>
                    <a:pt x="151" y="254"/>
                    <a:pt x="152" y="271"/>
                    <a:pt x="152" y="290"/>
                  </a:cubicBezTo>
                  <a:cubicBezTo>
                    <a:pt x="220" y="270"/>
                    <a:pt x="284" y="251"/>
                    <a:pt x="350" y="231"/>
                  </a:cubicBezTo>
                  <a:cubicBezTo>
                    <a:pt x="351" y="237"/>
                    <a:pt x="351" y="241"/>
                    <a:pt x="352" y="247"/>
                  </a:cubicBezTo>
                  <a:cubicBezTo>
                    <a:pt x="330" y="254"/>
                    <a:pt x="309" y="260"/>
                    <a:pt x="288" y="266"/>
                  </a:cubicBezTo>
                  <a:cubicBezTo>
                    <a:pt x="245" y="279"/>
                    <a:pt x="202" y="292"/>
                    <a:pt x="159" y="305"/>
                  </a:cubicBezTo>
                  <a:cubicBezTo>
                    <a:pt x="154" y="306"/>
                    <a:pt x="147" y="305"/>
                    <a:pt x="143" y="302"/>
                  </a:cubicBezTo>
                  <a:cubicBezTo>
                    <a:pt x="103" y="269"/>
                    <a:pt x="63" y="237"/>
                    <a:pt x="24" y="204"/>
                  </a:cubicBezTo>
                  <a:cubicBezTo>
                    <a:pt x="10" y="193"/>
                    <a:pt x="4" y="147"/>
                    <a:pt x="15" y="133"/>
                  </a:cubicBezTo>
                  <a:cubicBezTo>
                    <a:pt x="17" y="131"/>
                    <a:pt x="21" y="130"/>
                    <a:pt x="24" y="129"/>
                  </a:cubicBezTo>
                  <a:cubicBezTo>
                    <a:pt x="28" y="127"/>
                    <a:pt x="33" y="126"/>
                    <a:pt x="37" y="125"/>
                  </a:cubicBezTo>
                  <a:cubicBezTo>
                    <a:pt x="74" y="117"/>
                    <a:pt x="73" y="117"/>
                    <a:pt x="72" y="79"/>
                  </a:cubicBezTo>
                  <a:cubicBezTo>
                    <a:pt x="72" y="71"/>
                    <a:pt x="69" y="68"/>
                    <a:pt x="62" y="66"/>
                  </a:cubicBezTo>
                  <a:cubicBezTo>
                    <a:pt x="46" y="62"/>
                    <a:pt x="29" y="58"/>
                    <a:pt x="12" y="53"/>
                  </a:cubicBezTo>
                  <a:cubicBezTo>
                    <a:pt x="8" y="52"/>
                    <a:pt x="4" y="49"/>
                    <a:pt x="0" y="46"/>
                  </a:cubicBezTo>
                  <a:cubicBezTo>
                    <a:pt x="1" y="45"/>
                    <a:pt x="1" y="43"/>
                    <a:pt x="2" y="42"/>
                  </a:cubicBezTo>
                  <a:cubicBezTo>
                    <a:pt x="33" y="34"/>
                    <a:pt x="64" y="26"/>
                    <a:pt x="95" y="19"/>
                  </a:cubicBezTo>
                  <a:cubicBezTo>
                    <a:pt x="102" y="17"/>
                    <a:pt x="110" y="16"/>
                    <a:pt x="117" y="13"/>
                  </a:cubicBezTo>
                  <a:cubicBezTo>
                    <a:pt x="152" y="0"/>
                    <a:pt x="187" y="3"/>
                    <a:pt x="222" y="12"/>
                  </a:cubicBezTo>
                  <a:cubicBezTo>
                    <a:pt x="257" y="22"/>
                    <a:pt x="293" y="28"/>
                    <a:pt x="328" y="35"/>
                  </a:cubicBezTo>
                  <a:cubicBezTo>
                    <a:pt x="331" y="36"/>
                    <a:pt x="334" y="39"/>
                    <a:pt x="337" y="42"/>
                  </a:cubicBezTo>
                  <a:cubicBezTo>
                    <a:pt x="334" y="44"/>
                    <a:pt x="332" y="48"/>
                    <a:pt x="328" y="49"/>
                  </a:cubicBezTo>
                  <a:cubicBezTo>
                    <a:pt x="321" y="52"/>
                    <a:pt x="312" y="54"/>
                    <a:pt x="302" y="57"/>
                  </a:cubicBezTo>
                  <a:cubicBezTo>
                    <a:pt x="304" y="74"/>
                    <a:pt x="306" y="90"/>
                    <a:pt x="309" y="106"/>
                  </a:cubicBezTo>
                  <a:cubicBezTo>
                    <a:pt x="313" y="125"/>
                    <a:pt x="310" y="128"/>
                    <a:pt x="290" y="124"/>
                  </a:cubicBezTo>
                  <a:cubicBezTo>
                    <a:pt x="279" y="123"/>
                    <a:pt x="284" y="115"/>
                    <a:pt x="284" y="109"/>
                  </a:cubicBezTo>
                  <a:cubicBezTo>
                    <a:pt x="286" y="93"/>
                    <a:pt x="288" y="78"/>
                    <a:pt x="290" y="63"/>
                  </a:cubicBezTo>
                  <a:cubicBezTo>
                    <a:pt x="271" y="62"/>
                    <a:pt x="265" y="71"/>
                    <a:pt x="267" y="86"/>
                  </a:cubicBezTo>
                  <a:cubicBezTo>
                    <a:pt x="268" y="92"/>
                    <a:pt x="267" y="98"/>
                    <a:pt x="267" y="105"/>
                  </a:cubicBezTo>
                  <a:cubicBezTo>
                    <a:pt x="267" y="119"/>
                    <a:pt x="274" y="126"/>
                    <a:pt x="290" y="124"/>
                  </a:cubicBezTo>
                  <a:close/>
                  <a:moveTo>
                    <a:pt x="87" y="73"/>
                  </a:moveTo>
                  <a:cubicBezTo>
                    <a:pt x="87" y="85"/>
                    <a:pt x="87" y="94"/>
                    <a:pt x="87" y="103"/>
                  </a:cubicBezTo>
                  <a:cubicBezTo>
                    <a:pt x="89" y="144"/>
                    <a:pt x="81" y="132"/>
                    <a:pt x="119" y="147"/>
                  </a:cubicBezTo>
                  <a:cubicBezTo>
                    <a:pt x="161" y="164"/>
                    <a:pt x="202" y="161"/>
                    <a:pt x="242" y="142"/>
                  </a:cubicBezTo>
                  <a:cubicBezTo>
                    <a:pt x="246" y="140"/>
                    <a:pt x="252" y="135"/>
                    <a:pt x="252" y="131"/>
                  </a:cubicBezTo>
                  <a:cubicBezTo>
                    <a:pt x="253" y="112"/>
                    <a:pt x="252" y="93"/>
                    <a:pt x="252" y="72"/>
                  </a:cubicBezTo>
                  <a:cubicBezTo>
                    <a:pt x="232" y="78"/>
                    <a:pt x="213" y="83"/>
                    <a:pt x="195" y="89"/>
                  </a:cubicBezTo>
                  <a:cubicBezTo>
                    <a:pt x="181" y="94"/>
                    <a:pt x="167" y="94"/>
                    <a:pt x="153" y="90"/>
                  </a:cubicBezTo>
                  <a:cubicBezTo>
                    <a:pt x="132" y="83"/>
                    <a:pt x="110" y="79"/>
                    <a:pt x="87" y="73"/>
                  </a:cubicBezTo>
                  <a:close/>
                  <a:moveTo>
                    <a:pt x="296" y="48"/>
                  </a:moveTo>
                  <a:cubicBezTo>
                    <a:pt x="293" y="47"/>
                    <a:pt x="290" y="45"/>
                    <a:pt x="287" y="44"/>
                  </a:cubicBezTo>
                  <a:cubicBezTo>
                    <a:pt x="265" y="40"/>
                    <a:pt x="244" y="37"/>
                    <a:pt x="222" y="32"/>
                  </a:cubicBezTo>
                  <a:cubicBezTo>
                    <a:pt x="205" y="29"/>
                    <a:pt x="189" y="24"/>
                    <a:pt x="172" y="21"/>
                  </a:cubicBezTo>
                  <a:cubicBezTo>
                    <a:pt x="163" y="20"/>
                    <a:pt x="152" y="20"/>
                    <a:pt x="150" y="32"/>
                  </a:cubicBezTo>
                  <a:cubicBezTo>
                    <a:pt x="150" y="34"/>
                    <a:pt x="165" y="42"/>
                    <a:pt x="172" y="40"/>
                  </a:cubicBezTo>
                  <a:cubicBezTo>
                    <a:pt x="194" y="35"/>
                    <a:pt x="215" y="44"/>
                    <a:pt x="236" y="46"/>
                  </a:cubicBezTo>
                  <a:cubicBezTo>
                    <a:pt x="256" y="48"/>
                    <a:pt x="275" y="58"/>
                    <a:pt x="29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2801" y="2168"/>
              <a:ext cx="432" cy="127"/>
            </a:xfrm>
            <a:custGeom>
              <a:avLst/>
              <a:gdLst>
                <a:gd name="T0" fmla="*/ 181 w 181"/>
                <a:gd name="T1" fmla="*/ 4 h 53"/>
                <a:gd name="T2" fmla="*/ 1 w 181"/>
                <a:gd name="T3" fmla="*/ 53 h 53"/>
                <a:gd name="T4" fmla="*/ 0 w 181"/>
                <a:gd name="T5" fmla="*/ 49 h 53"/>
                <a:gd name="T6" fmla="*/ 180 w 181"/>
                <a:gd name="T7" fmla="*/ 0 h 53"/>
                <a:gd name="T8" fmla="*/ 181 w 181"/>
                <a:gd name="T9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53">
                  <a:moveTo>
                    <a:pt x="181" y="4"/>
                  </a:moveTo>
                  <a:cubicBezTo>
                    <a:pt x="121" y="21"/>
                    <a:pt x="61" y="37"/>
                    <a:pt x="1" y="53"/>
                  </a:cubicBezTo>
                  <a:cubicBezTo>
                    <a:pt x="0" y="52"/>
                    <a:pt x="0" y="50"/>
                    <a:pt x="0" y="49"/>
                  </a:cubicBezTo>
                  <a:cubicBezTo>
                    <a:pt x="60" y="33"/>
                    <a:pt x="120" y="16"/>
                    <a:pt x="180" y="0"/>
                  </a:cubicBezTo>
                  <a:cubicBezTo>
                    <a:pt x="180" y="1"/>
                    <a:pt x="180" y="3"/>
                    <a:pt x="18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2806" y="2202"/>
              <a:ext cx="429" cy="126"/>
            </a:xfrm>
            <a:custGeom>
              <a:avLst/>
              <a:gdLst>
                <a:gd name="T0" fmla="*/ 0 w 180"/>
                <a:gd name="T1" fmla="*/ 49 h 53"/>
                <a:gd name="T2" fmla="*/ 179 w 180"/>
                <a:gd name="T3" fmla="*/ 0 h 53"/>
                <a:gd name="T4" fmla="*/ 180 w 180"/>
                <a:gd name="T5" fmla="*/ 4 h 53"/>
                <a:gd name="T6" fmla="*/ 0 w 180"/>
                <a:gd name="T7" fmla="*/ 53 h 53"/>
                <a:gd name="T8" fmla="*/ 0 w 180"/>
                <a:gd name="T9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53">
                  <a:moveTo>
                    <a:pt x="0" y="49"/>
                  </a:moveTo>
                  <a:cubicBezTo>
                    <a:pt x="59" y="33"/>
                    <a:pt x="119" y="16"/>
                    <a:pt x="179" y="0"/>
                  </a:cubicBezTo>
                  <a:cubicBezTo>
                    <a:pt x="179" y="1"/>
                    <a:pt x="179" y="3"/>
                    <a:pt x="180" y="4"/>
                  </a:cubicBezTo>
                  <a:cubicBezTo>
                    <a:pt x="120" y="20"/>
                    <a:pt x="60" y="37"/>
                    <a:pt x="0" y="53"/>
                  </a:cubicBezTo>
                  <a:cubicBezTo>
                    <a:pt x="0" y="52"/>
                    <a:pt x="0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2808" y="2240"/>
              <a:ext cx="425" cy="126"/>
            </a:xfrm>
            <a:custGeom>
              <a:avLst/>
              <a:gdLst>
                <a:gd name="T0" fmla="*/ 178 w 178"/>
                <a:gd name="T1" fmla="*/ 4 h 53"/>
                <a:gd name="T2" fmla="*/ 1 w 178"/>
                <a:gd name="T3" fmla="*/ 53 h 53"/>
                <a:gd name="T4" fmla="*/ 0 w 178"/>
                <a:gd name="T5" fmla="*/ 49 h 53"/>
                <a:gd name="T6" fmla="*/ 177 w 178"/>
                <a:gd name="T7" fmla="*/ 0 h 53"/>
                <a:gd name="T8" fmla="*/ 178 w 178"/>
                <a:gd name="T9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53">
                  <a:moveTo>
                    <a:pt x="178" y="4"/>
                  </a:moveTo>
                  <a:cubicBezTo>
                    <a:pt x="119" y="21"/>
                    <a:pt x="60" y="37"/>
                    <a:pt x="1" y="53"/>
                  </a:cubicBezTo>
                  <a:cubicBezTo>
                    <a:pt x="1" y="52"/>
                    <a:pt x="1" y="50"/>
                    <a:pt x="0" y="49"/>
                  </a:cubicBezTo>
                  <a:cubicBezTo>
                    <a:pt x="59" y="33"/>
                    <a:pt x="118" y="17"/>
                    <a:pt x="177" y="0"/>
                  </a:cubicBezTo>
                  <a:cubicBezTo>
                    <a:pt x="177" y="2"/>
                    <a:pt x="178" y="3"/>
                    <a:pt x="17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5098680" y="5011653"/>
            <a:ext cx="4416908" cy="132235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ea typeface="Calibri"/>
                <a:cs typeface="Times New Roman"/>
              </a:rPr>
              <a:t>Молодые специалисты</a:t>
            </a:r>
            <a:r>
              <a:rPr lang="en-US" sz="1600" b="1" dirty="0" smtClean="0">
                <a:solidFill>
                  <a:srgbClr val="000000"/>
                </a:solidFill>
              </a:rPr>
              <a:t>:</a:t>
            </a:r>
          </a:p>
          <a:p>
            <a:pPr marL="180975" lvl="0" indent="-180975">
              <a:lnSpc>
                <a:spcPct val="115000"/>
              </a:lnSpc>
              <a:buFont typeface="Wingdings" pitchFamily="2" charset="2"/>
              <a:buChar char="§"/>
            </a:pPr>
            <a:r>
              <a:rPr lang="ru-RU" sz="1400" dirty="0">
                <a:solidFill>
                  <a:srgbClr val="000000"/>
                </a:solidFill>
                <a:ea typeface="Calibri"/>
                <a:cs typeface="Times New Roman"/>
              </a:rPr>
              <a:t>индекс удержания после первого года работы</a:t>
            </a:r>
          </a:p>
          <a:p>
            <a:pPr marL="180975" indent="-180975">
              <a:lnSpc>
                <a:spcPct val="115000"/>
              </a:lnSpc>
              <a:buFont typeface="Wingdings" pitchFamily="2" charset="2"/>
              <a:buChar char="§"/>
            </a:pPr>
            <a:r>
              <a:rPr lang="ru-RU" sz="1400" dirty="0">
                <a:solidFill>
                  <a:srgbClr val="000000"/>
                </a:solidFill>
                <a:ea typeface="Calibri"/>
                <a:cs typeface="Times New Roman"/>
              </a:rPr>
              <a:t>уровень вовлеченности среди молодых специалистов</a:t>
            </a:r>
          </a:p>
          <a:p>
            <a:pPr marL="180975" lvl="0" indent="-180975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§"/>
            </a:pPr>
            <a:endParaRPr lang="ru-RU" sz="1400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23513" y="5023057"/>
            <a:ext cx="4459268" cy="1310951"/>
          </a:xfrm>
          <a:prstGeom prst="roundRect">
            <a:avLst>
              <a:gd name="adj" fmla="val 9076"/>
            </a:avLst>
          </a:prstGeom>
          <a:solidFill>
            <a:schemeClr val="bg1"/>
          </a:solidFill>
          <a:ln w="158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effectLst/>
                <a:ea typeface="Calibri"/>
                <a:cs typeface="Times New Roman"/>
              </a:rPr>
              <a:t>Выпускники</a:t>
            </a:r>
            <a:r>
              <a:rPr lang="en-US" sz="1600" b="1" dirty="0" smtClean="0">
                <a:solidFill>
                  <a:srgbClr val="000000"/>
                </a:solidFill>
              </a:rPr>
              <a:t>:</a:t>
            </a:r>
          </a:p>
          <a:p>
            <a:pPr marL="180975" indent="-180975">
              <a:buFont typeface="Wingdings" pitchFamily="2" charset="2"/>
              <a:buChar char="§"/>
            </a:pPr>
            <a:r>
              <a:rPr lang="en-US" sz="1400" dirty="0">
                <a:solidFill>
                  <a:srgbClr val="000000"/>
                </a:solidFill>
                <a:ea typeface="Calibri"/>
                <a:cs typeface="Times New Roman"/>
              </a:rPr>
              <a:t>% </a:t>
            </a:r>
            <a:r>
              <a:rPr lang="ru-RU" sz="1400" dirty="0">
                <a:solidFill>
                  <a:srgbClr val="000000"/>
                </a:solidFill>
                <a:ea typeface="Calibri"/>
                <a:cs typeface="Times New Roman"/>
              </a:rPr>
              <a:t>выполнения плана набора выпускников</a:t>
            </a:r>
            <a:endParaRPr lang="en-US" sz="14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00"/>
                </a:solidFill>
                <a:ea typeface="Calibri"/>
                <a:cs typeface="Times New Roman"/>
              </a:rPr>
              <a:t>средний </a:t>
            </a:r>
            <a:r>
              <a:rPr lang="ru-RU" sz="1400" dirty="0">
                <a:solidFill>
                  <a:srgbClr val="000000"/>
                </a:solidFill>
                <a:ea typeface="Calibri"/>
                <a:cs typeface="Times New Roman"/>
              </a:rPr>
              <a:t>бал диплома</a:t>
            </a:r>
            <a:endParaRPr lang="en-US" sz="14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marL="180975" indent="-180975">
              <a:buFont typeface="Wingdings" pitchFamily="2" charset="2"/>
              <a:buChar char="§"/>
            </a:pPr>
            <a:r>
              <a:rPr lang="en-US" sz="1400" dirty="0">
                <a:solidFill>
                  <a:srgbClr val="000000"/>
                </a:solidFill>
                <a:ea typeface="Calibri"/>
                <a:cs typeface="Times New Roman"/>
              </a:rPr>
              <a:t>% </a:t>
            </a:r>
            <a:r>
              <a:rPr lang="ru-RU" sz="1400" dirty="0">
                <a:solidFill>
                  <a:srgbClr val="000000"/>
                </a:solidFill>
                <a:ea typeface="Calibri"/>
                <a:cs typeface="Times New Roman"/>
              </a:rPr>
              <a:t>студентов, устроившихся на работу в Росатом после прохождения практики</a:t>
            </a: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8568944" y="4553125"/>
            <a:ext cx="414306" cy="302227"/>
          </a:xfrm>
          <a:custGeom>
            <a:avLst/>
            <a:gdLst>
              <a:gd name="T0" fmla="*/ 7 w 1592"/>
              <a:gd name="T1" fmla="*/ 708 h 1072"/>
              <a:gd name="T2" fmla="*/ 58 w 1592"/>
              <a:gd name="T3" fmla="*/ 838 h 1072"/>
              <a:gd name="T4" fmla="*/ 154 w 1592"/>
              <a:gd name="T5" fmla="*/ 947 h 1072"/>
              <a:gd name="T6" fmla="*/ 274 w 1592"/>
              <a:gd name="T7" fmla="*/ 1030 h 1072"/>
              <a:gd name="T8" fmla="*/ 324 w 1592"/>
              <a:gd name="T9" fmla="*/ 1051 h 1072"/>
              <a:gd name="T10" fmla="*/ 497 w 1592"/>
              <a:gd name="T11" fmla="*/ 1072 h 1072"/>
              <a:gd name="T12" fmla="*/ 722 w 1592"/>
              <a:gd name="T13" fmla="*/ 1051 h 1072"/>
              <a:gd name="T14" fmla="*/ 972 w 1592"/>
              <a:gd name="T15" fmla="*/ 994 h 1072"/>
              <a:gd name="T16" fmla="*/ 1217 w 1592"/>
              <a:gd name="T17" fmla="*/ 905 h 1072"/>
              <a:gd name="T18" fmla="*/ 1433 w 1592"/>
              <a:gd name="T19" fmla="*/ 788 h 1072"/>
              <a:gd name="T20" fmla="*/ 1566 w 1592"/>
              <a:gd name="T21" fmla="*/ 678 h 1072"/>
              <a:gd name="T22" fmla="*/ 1577 w 1592"/>
              <a:gd name="T23" fmla="*/ 605 h 1072"/>
              <a:gd name="T24" fmla="*/ 1536 w 1592"/>
              <a:gd name="T25" fmla="*/ 544 h 1072"/>
              <a:gd name="T26" fmla="*/ 1490 w 1592"/>
              <a:gd name="T27" fmla="*/ 518 h 1072"/>
              <a:gd name="T28" fmla="*/ 1465 w 1592"/>
              <a:gd name="T29" fmla="*/ 385 h 1072"/>
              <a:gd name="T30" fmla="*/ 1411 w 1592"/>
              <a:gd name="T31" fmla="*/ 251 h 1072"/>
              <a:gd name="T32" fmla="*/ 1331 w 1592"/>
              <a:gd name="T33" fmla="*/ 149 h 1072"/>
              <a:gd name="T34" fmla="*/ 1230 w 1592"/>
              <a:gd name="T35" fmla="*/ 77 h 1072"/>
              <a:gd name="T36" fmla="*/ 1114 w 1592"/>
              <a:gd name="T37" fmla="*/ 30 h 1072"/>
              <a:gd name="T38" fmla="*/ 984 w 1592"/>
              <a:gd name="T39" fmla="*/ 6 h 1072"/>
              <a:gd name="T40" fmla="*/ 873 w 1592"/>
              <a:gd name="T41" fmla="*/ 0 h 1072"/>
              <a:gd name="T42" fmla="*/ 729 w 1592"/>
              <a:gd name="T43" fmla="*/ 13 h 1072"/>
              <a:gd name="T44" fmla="*/ 587 w 1592"/>
              <a:gd name="T45" fmla="*/ 55 h 1072"/>
              <a:gd name="T46" fmla="*/ 455 w 1592"/>
              <a:gd name="T47" fmla="*/ 124 h 1072"/>
              <a:gd name="T48" fmla="*/ 340 w 1592"/>
              <a:gd name="T49" fmla="*/ 223 h 1072"/>
              <a:gd name="T50" fmla="*/ 252 w 1592"/>
              <a:gd name="T51" fmla="*/ 354 h 1072"/>
              <a:gd name="T52" fmla="*/ 198 w 1592"/>
              <a:gd name="T53" fmla="*/ 515 h 1072"/>
              <a:gd name="T54" fmla="*/ 137 w 1592"/>
              <a:gd name="T55" fmla="*/ 568 h 1072"/>
              <a:gd name="T56" fmla="*/ 45 w 1592"/>
              <a:gd name="T57" fmla="*/ 617 h 1072"/>
              <a:gd name="T58" fmla="*/ 1357 w 1592"/>
              <a:gd name="T59" fmla="*/ 567 h 1072"/>
              <a:gd name="T60" fmla="*/ 1224 w 1592"/>
              <a:gd name="T61" fmla="*/ 660 h 1072"/>
              <a:gd name="T62" fmla="*/ 1033 w 1592"/>
              <a:gd name="T63" fmla="*/ 754 h 1072"/>
              <a:gd name="T64" fmla="*/ 830 w 1592"/>
              <a:gd name="T65" fmla="*/ 813 h 1072"/>
              <a:gd name="T66" fmla="*/ 630 w 1592"/>
              <a:gd name="T67" fmla="*/ 831 h 1072"/>
              <a:gd name="T68" fmla="*/ 452 w 1592"/>
              <a:gd name="T69" fmla="*/ 799 h 1072"/>
              <a:gd name="T70" fmla="*/ 376 w 1592"/>
              <a:gd name="T71" fmla="*/ 762 h 1072"/>
              <a:gd name="T72" fmla="*/ 311 w 1592"/>
              <a:gd name="T73" fmla="*/ 709 h 1072"/>
              <a:gd name="T74" fmla="*/ 261 w 1592"/>
              <a:gd name="T75" fmla="*/ 640 h 1072"/>
              <a:gd name="T76" fmla="*/ 354 w 1592"/>
              <a:gd name="T77" fmla="*/ 615 h 1072"/>
              <a:gd name="T78" fmla="*/ 388 w 1592"/>
              <a:gd name="T79" fmla="*/ 474 h 1072"/>
              <a:gd name="T80" fmla="*/ 458 w 1592"/>
              <a:gd name="T81" fmla="*/ 354 h 1072"/>
              <a:gd name="T82" fmla="*/ 561 w 1592"/>
              <a:gd name="T83" fmla="*/ 258 h 1072"/>
              <a:gd name="T84" fmla="*/ 697 w 1592"/>
              <a:gd name="T85" fmla="*/ 194 h 1072"/>
              <a:gd name="T86" fmla="*/ 867 w 1592"/>
              <a:gd name="T87" fmla="*/ 168 h 1072"/>
              <a:gd name="T88" fmla="*/ 1066 w 1592"/>
              <a:gd name="T89" fmla="*/ 187 h 1072"/>
              <a:gd name="T90" fmla="*/ 998 w 1592"/>
              <a:gd name="T91" fmla="*/ 202 h 1072"/>
              <a:gd name="T92" fmla="*/ 835 w 1592"/>
              <a:gd name="T93" fmla="*/ 231 h 1072"/>
              <a:gd name="T94" fmla="*/ 703 w 1592"/>
              <a:gd name="T95" fmla="*/ 284 h 1072"/>
              <a:gd name="T96" fmla="*/ 601 w 1592"/>
              <a:gd name="T97" fmla="*/ 361 h 1072"/>
              <a:gd name="T98" fmla="*/ 528 w 1592"/>
              <a:gd name="T99" fmla="*/ 461 h 1072"/>
              <a:gd name="T100" fmla="*/ 486 w 1592"/>
              <a:gd name="T101" fmla="*/ 581 h 1072"/>
              <a:gd name="T102" fmla="*/ 472 w 1592"/>
              <a:gd name="T103" fmla="*/ 689 h 1072"/>
              <a:gd name="T104" fmla="*/ 605 w 1592"/>
              <a:gd name="T105" fmla="*/ 726 h 1072"/>
              <a:gd name="T106" fmla="*/ 749 w 1592"/>
              <a:gd name="T107" fmla="*/ 735 h 1072"/>
              <a:gd name="T108" fmla="*/ 897 w 1592"/>
              <a:gd name="T109" fmla="*/ 718 h 1072"/>
              <a:gd name="T110" fmla="*/ 1043 w 1592"/>
              <a:gd name="T111" fmla="*/ 682 h 1072"/>
              <a:gd name="T112" fmla="*/ 1179 w 1592"/>
              <a:gd name="T113" fmla="*/ 629 h 1072"/>
              <a:gd name="T114" fmla="*/ 1299 w 1592"/>
              <a:gd name="T115" fmla="*/ 564 h 1072"/>
              <a:gd name="T116" fmla="*/ 1357 w 1592"/>
              <a:gd name="T117" fmla="*/ 567 h 1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92" h="1072">
                <a:moveTo>
                  <a:pt x="0" y="657"/>
                </a:moveTo>
                <a:lnTo>
                  <a:pt x="0" y="657"/>
                </a:lnTo>
                <a:lnTo>
                  <a:pt x="1" y="675"/>
                </a:lnTo>
                <a:lnTo>
                  <a:pt x="4" y="692"/>
                </a:lnTo>
                <a:lnTo>
                  <a:pt x="7" y="708"/>
                </a:lnTo>
                <a:lnTo>
                  <a:pt x="10" y="724"/>
                </a:lnTo>
                <a:lnTo>
                  <a:pt x="19" y="755"/>
                </a:lnTo>
                <a:lnTo>
                  <a:pt x="30" y="784"/>
                </a:lnTo>
                <a:lnTo>
                  <a:pt x="44" y="811"/>
                </a:lnTo>
                <a:lnTo>
                  <a:pt x="58" y="838"/>
                </a:lnTo>
                <a:lnTo>
                  <a:pt x="75" y="861"/>
                </a:lnTo>
                <a:lnTo>
                  <a:pt x="93" y="885"/>
                </a:lnTo>
                <a:lnTo>
                  <a:pt x="112" y="907"/>
                </a:lnTo>
                <a:lnTo>
                  <a:pt x="133" y="927"/>
                </a:lnTo>
                <a:lnTo>
                  <a:pt x="154" y="947"/>
                </a:lnTo>
                <a:lnTo>
                  <a:pt x="177" y="965"/>
                </a:lnTo>
                <a:lnTo>
                  <a:pt x="200" y="983"/>
                </a:lnTo>
                <a:lnTo>
                  <a:pt x="225" y="999"/>
                </a:lnTo>
                <a:lnTo>
                  <a:pt x="250" y="1015"/>
                </a:lnTo>
                <a:lnTo>
                  <a:pt x="274" y="1030"/>
                </a:lnTo>
                <a:lnTo>
                  <a:pt x="274" y="1030"/>
                </a:lnTo>
                <a:lnTo>
                  <a:pt x="285" y="1036"/>
                </a:lnTo>
                <a:lnTo>
                  <a:pt x="297" y="1042"/>
                </a:lnTo>
                <a:lnTo>
                  <a:pt x="310" y="1046"/>
                </a:lnTo>
                <a:lnTo>
                  <a:pt x="324" y="1051"/>
                </a:lnTo>
                <a:lnTo>
                  <a:pt x="353" y="1059"/>
                </a:lnTo>
                <a:lnTo>
                  <a:pt x="385" y="1064"/>
                </a:lnTo>
                <a:lnTo>
                  <a:pt x="420" y="1069"/>
                </a:lnTo>
                <a:lnTo>
                  <a:pt x="458" y="1071"/>
                </a:lnTo>
                <a:lnTo>
                  <a:pt x="497" y="1072"/>
                </a:lnTo>
                <a:lnTo>
                  <a:pt x="540" y="1071"/>
                </a:lnTo>
                <a:lnTo>
                  <a:pt x="583" y="1069"/>
                </a:lnTo>
                <a:lnTo>
                  <a:pt x="628" y="1064"/>
                </a:lnTo>
                <a:lnTo>
                  <a:pt x="675" y="1059"/>
                </a:lnTo>
                <a:lnTo>
                  <a:pt x="722" y="1051"/>
                </a:lnTo>
                <a:lnTo>
                  <a:pt x="771" y="1043"/>
                </a:lnTo>
                <a:lnTo>
                  <a:pt x="821" y="1032"/>
                </a:lnTo>
                <a:lnTo>
                  <a:pt x="871" y="1021"/>
                </a:lnTo>
                <a:lnTo>
                  <a:pt x="921" y="1008"/>
                </a:lnTo>
                <a:lnTo>
                  <a:pt x="972" y="994"/>
                </a:lnTo>
                <a:lnTo>
                  <a:pt x="1022" y="978"/>
                </a:lnTo>
                <a:lnTo>
                  <a:pt x="1071" y="962"/>
                </a:lnTo>
                <a:lnTo>
                  <a:pt x="1121" y="944"/>
                </a:lnTo>
                <a:lnTo>
                  <a:pt x="1170" y="925"/>
                </a:lnTo>
                <a:lnTo>
                  <a:pt x="1217" y="905"/>
                </a:lnTo>
                <a:lnTo>
                  <a:pt x="1264" y="883"/>
                </a:lnTo>
                <a:lnTo>
                  <a:pt x="1309" y="861"/>
                </a:lnTo>
                <a:lnTo>
                  <a:pt x="1352" y="838"/>
                </a:lnTo>
                <a:lnTo>
                  <a:pt x="1394" y="813"/>
                </a:lnTo>
                <a:lnTo>
                  <a:pt x="1433" y="788"/>
                </a:lnTo>
                <a:lnTo>
                  <a:pt x="1471" y="762"/>
                </a:lnTo>
                <a:lnTo>
                  <a:pt x="1506" y="734"/>
                </a:lnTo>
                <a:lnTo>
                  <a:pt x="1537" y="706"/>
                </a:lnTo>
                <a:lnTo>
                  <a:pt x="1552" y="693"/>
                </a:lnTo>
                <a:lnTo>
                  <a:pt x="1566" y="678"/>
                </a:lnTo>
                <a:lnTo>
                  <a:pt x="1580" y="664"/>
                </a:lnTo>
                <a:lnTo>
                  <a:pt x="1592" y="648"/>
                </a:lnTo>
                <a:lnTo>
                  <a:pt x="1592" y="648"/>
                </a:lnTo>
                <a:lnTo>
                  <a:pt x="1585" y="626"/>
                </a:lnTo>
                <a:lnTo>
                  <a:pt x="1577" y="605"/>
                </a:lnTo>
                <a:lnTo>
                  <a:pt x="1567" y="586"/>
                </a:lnTo>
                <a:lnTo>
                  <a:pt x="1556" y="568"/>
                </a:lnTo>
                <a:lnTo>
                  <a:pt x="1549" y="559"/>
                </a:lnTo>
                <a:lnTo>
                  <a:pt x="1543" y="551"/>
                </a:lnTo>
                <a:lnTo>
                  <a:pt x="1536" y="544"/>
                </a:lnTo>
                <a:lnTo>
                  <a:pt x="1528" y="538"/>
                </a:lnTo>
                <a:lnTo>
                  <a:pt x="1519" y="532"/>
                </a:lnTo>
                <a:lnTo>
                  <a:pt x="1510" y="527"/>
                </a:lnTo>
                <a:lnTo>
                  <a:pt x="1500" y="521"/>
                </a:lnTo>
                <a:lnTo>
                  <a:pt x="1490" y="518"/>
                </a:lnTo>
                <a:lnTo>
                  <a:pt x="1490" y="518"/>
                </a:lnTo>
                <a:lnTo>
                  <a:pt x="1486" y="482"/>
                </a:lnTo>
                <a:lnTo>
                  <a:pt x="1480" y="447"/>
                </a:lnTo>
                <a:lnTo>
                  <a:pt x="1473" y="415"/>
                </a:lnTo>
                <a:lnTo>
                  <a:pt x="1465" y="385"/>
                </a:lnTo>
                <a:lnTo>
                  <a:pt x="1457" y="355"/>
                </a:lnTo>
                <a:lnTo>
                  <a:pt x="1446" y="327"/>
                </a:lnTo>
                <a:lnTo>
                  <a:pt x="1435" y="300"/>
                </a:lnTo>
                <a:lnTo>
                  <a:pt x="1424" y="274"/>
                </a:lnTo>
                <a:lnTo>
                  <a:pt x="1411" y="251"/>
                </a:lnTo>
                <a:lnTo>
                  <a:pt x="1396" y="228"/>
                </a:lnTo>
                <a:lnTo>
                  <a:pt x="1382" y="206"/>
                </a:lnTo>
                <a:lnTo>
                  <a:pt x="1365" y="186"/>
                </a:lnTo>
                <a:lnTo>
                  <a:pt x="1348" y="167"/>
                </a:lnTo>
                <a:lnTo>
                  <a:pt x="1331" y="149"/>
                </a:lnTo>
                <a:lnTo>
                  <a:pt x="1312" y="133"/>
                </a:lnTo>
                <a:lnTo>
                  <a:pt x="1293" y="117"/>
                </a:lnTo>
                <a:lnTo>
                  <a:pt x="1273" y="103"/>
                </a:lnTo>
                <a:lnTo>
                  <a:pt x="1252" y="89"/>
                </a:lnTo>
                <a:lnTo>
                  <a:pt x="1230" y="77"/>
                </a:lnTo>
                <a:lnTo>
                  <a:pt x="1208" y="66"/>
                </a:lnTo>
                <a:lnTo>
                  <a:pt x="1186" y="56"/>
                </a:lnTo>
                <a:lnTo>
                  <a:pt x="1162" y="46"/>
                </a:lnTo>
                <a:lnTo>
                  <a:pt x="1139" y="38"/>
                </a:lnTo>
                <a:lnTo>
                  <a:pt x="1114" y="30"/>
                </a:lnTo>
                <a:lnTo>
                  <a:pt x="1088" y="23"/>
                </a:lnTo>
                <a:lnTo>
                  <a:pt x="1062" y="18"/>
                </a:lnTo>
                <a:lnTo>
                  <a:pt x="1037" y="13"/>
                </a:lnTo>
                <a:lnTo>
                  <a:pt x="1011" y="9"/>
                </a:lnTo>
                <a:lnTo>
                  <a:pt x="984" y="6"/>
                </a:lnTo>
                <a:lnTo>
                  <a:pt x="956" y="3"/>
                </a:lnTo>
                <a:lnTo>
                  <a:pt x="929" y="1"/>
                </a:lnTo>
                <a:lnTo>
                  <a:pt x="901" y="0"/>
                </a:lnTo>
                <a:lnTo>
                  <a:pt x="901" y="0"/>
                </a:lnTo>
                <a:lnTo>
                  <a:pt x="873" y="0"/>
                </a:lnTo>
                <a:lnTo>
                  <a:pt x="844" y="0"/>
                </a:lnTo>
                <a:lnTo>
                  <a:pt x="816" y="2"/>
                </a:lnTo>
                <a:lnTo>
                  <a:pt x="787" y="4"/>
                </a:lnTo>
                <a:lnTo>
                  <a:pt x="758" y="9"/>
                </a:lnTo>
                <a:lnTo>
                  <a:pt x="729" y="13"/>
                </a:lnTo>
                <a:lnTo>
                  <a:pt x="700" y="20"/>
                </a:lnTo>
                <a:lnTo>
                  <a:pt x="672" y="27"/>
                </a:lnTo>
                <a:lnTo>
                  <a:pt x="643" y="35"/>
                </a:lnTo>
                <a:lnTo>
                  <a:pt x="615" y="45"/>
                </a:lnTo>
                <a:lnTo>
                  <a:pt x="587" y="55"/>
                </a:lnTo>
                <a:lnTo>
                  <a:pt x="560" y="66"/>
                </a:lnTo>
                <a:lnTo>
                  <a:pt x="532" y="79"/>
                </a:lnTo>
                <a:lnTo>
                  <a:pt x="506" y="93"/>
                </a:lnTo>
                <a:lnTo>
                  <a:pt x="480" y="108"/>
                </a:lnTo>
                <a:lnTo>
                  <a:pt x="455" y="124"/>
                </a:lnTo>
                <a:lnTo>
                  <a:pt x="430" y="142"/>
                </a:lnTo>
                <a:lnTo>
                  <a:pt x="406" y="161"/>
                </a:lnTo>
                <a:lnTo>
                  <a:pt x="383" y="180"/>
                </a:lnTo>
                <a:lnTo>
                  <a:pt x="362" y="201"/>
                </a:lnTo>
                <a:lnTo>
                  <a:pt x="340" y="223"/>
                </a:lnTo>
                <a:lnTo>
                  <a:pt x="320" y="247"/>
                </a:lnTo>
                <a:lnTo>
                  <a:pt x="301" y="271"/>
                </a:lnTo>
                <a:lnTo>
                  <a:pt x="283" y="298"/>
                </a:lnTo>
                <a:lnTo>
                  <a:pt x="268" y="325"/>
                </a:lnTo>
                <a:lnTo>
                  <a:pt x="252" y="354"/>
                </a:lnTo>
                <a:lnTo>
                  <a:pt x="238" y="383"/>
                </a:lnTo>
                <a:lnTo>
                  <a:pt x="226" y="414"/>
                </a:lnTo>
                <a:lnTo>
                  <a:pt x="215" y="447"/>
                </a:lnTo>
                <a:lnTo>
                  <a:pt x="206" y="481"/>
                </a:lnTo>
                <a:lnTo>
                  <a:pt x="198" y="515"/>
                </a:lnTo>
                <a:lnTo>
                  <a:pt x="193" y="552"/>
                </a:lnTo>
                <a:lnTo>
                  <a:pt x="193" y="552"/>
                </a:lnTo>
                <a:lnTo>
                  <a:pt x="172" y="557"/>
                </a:lnTo>
                <a:lnTo>
                  <a:pt x="154" y="562"/>
                </a:lnTo>
                <a:lnTo>
                  <a:pt x="137" y="568"/>
                </a:lnTo>
                <a:lnTo>
                  <a:pt x="121" y="574"/>
                </a:lnTo>
                <a:lnTo>
                  <a:pt x="105" y="580"/>
                </a:lnTo>
                <a:lnTo>
                  <a:pt x="92" y="588"/>
                </a:lnTo>
                <a:lnTo>
                  <a:pt x="66" y="601"/>
                </a:lnTo>
                <a:lnTo>
                  <a:pt x="45" y="617"/>
                </a:lnTo>
                <a:lnTo>
                  <a:pt x="26" y="631"/>
                </a:lnTo>
                <a:lnTo>
                  <a:pt x="11" y="645"/>
                </a:lnTo>
                <a:lnTo>
                  <a:pt x="0" y="657"/>
                </a:lnTo>
                <a:lnTo>
                  <a:pt x="0" y="657"/>
                </a:lnTo>
                <a:close/>
                <a:moveTo>
                  <a:pt x="1357" y="567"/>
                </a:moveTo>
                <a:lnTo>
                  <a:pt x="1357" y="567"/>
                </a:lnTo>
                <a:lnTo>
                  <a:pt x="1326" y="591"/>
                </a:lnTo>
                <a:lnTo>
                  <a:pt x="1293" y="616"/>
                </a:lnTo>
                <a:lnTo>
                  <a:pt x="1259" y="639"/>
                </a:lnTo>
                <a:lnTo>
                  <a:pt x="1224" y="660"/>
                </a:lnTo>
                <a:lnTo>
                  <a:pt x="1188" y="682"/>
                </a:lnTo>
                <a:lnTo>
                  <a:pt x="1150" y="702"/>
                </a:lnTo>
                <a:lnTo>
                  <a:pt x="1112" y="721"/>
                </a:lnTo>
                <a:lnTo>
                  <a:pt x="1073" y="738"/>
                </a:lnTo>
                <a:lnTo>
                  <a:pt x="1033" y="754"/>
                </a:lnTo>
                <a:lnTo>
                  <a:pt x="993" y="769"/>
                </a:lnTo>
                <a:lnTo>
                  <a:pt x="953" y="782"/>
                </a:lnTo>
                <a:lnTo>
                  <a:pt x="911" y="794"/>
                </a:lnTo>
                <a:lnTo>
                  <a:pt x="871" y="804"/>
                </a:lnTo>
                <a:lnTo>
                  <a:pt x="830" y="813"/>
                </a:lnTo>
                <a:lnTo>
                  <a:pt x="789" y="821"/>
                </a:lnTo>
                <a:lnTo>
                  <a:pt x="749" y="827"/>
                </a:lnTo>
                <a:lnTo>
                  <a:pt x="709" y="830"/>
                </a:lnTo>
                <a:lnTo>
                  <a:pt x="669" y="831"/>
                </a:lnTo>
                <a:lnTo>
                  <a:pt x="630" y="831"/>
                </a:lnTo>
                <a:lnTo>
                  <a:pt x="592" y="829"/>
                </a:lnTo>
                <a:lnTo>
                  <a:pt x="555" y="824"/>
                </a:lnTo>
                <a:lnTo>
                  <a:pt x="519" y="819"/>
                </a:lnTo>
                <a:lnTo>
                  <a:pt x="486" y="810"/>
                </a:lnTo>
                <a:lnTo>
                  <a:pt x="452" y="799"/>
                </a:lnTo>
                <a:lnTo>
                  <a:pt x="437" y="793"/>
                </a:lnTo>
                <a:lnTo>
                  <a:pt x="421" y="786"/>
                </a:lnTo>
                <a:lnTo>
                  <a:pt x="405" y="779"/>
                </a:lnTo>
                <a:lnTo>
                  <a:pt x="391" y="771"/>
                </a:lnTo>
                <a:lnTo>
                  <a:pt x="376" y="762"/>
                </a:lnTo>
                <a:lnTo>
                  <a:pt x="362" y="753"/>
                </a:lnTo>
                <a:lnTo>
                  <a:pt x="348" y="743"/>
                </a:lnTo>
                <a:lnTo>
                  <a:pt x="336" y="732"/>
                </a:lnTo>
                <a:lnTo>
                  <a:pt x="324" y="721"/>
                </a:lnTo>
                <a:lnTo>
                  <a:pt x="311" y="709"/>
                </a:lnTo>
                <a:lnTo>
                  <a:pt x="300" y="697"/>
                </a:lnTo>
                <a:lnTo>
                  <a:pt x="289" y="684"/>
                </a:lnTo>
                <a:lnTo>
                  <a:pt x="279" y="669"/>
                </a:lnTo>
                <a:lnTo>
                  <a:pt x="270" y="655"/>
                </a:lnTo>
                <a:lnTo>
                  <a:pt x="261" y="640"/>
                </a:lnTo>
                <a:lnTo>
                  <a:pt x="252" y="625"/>
                </a:lnTo>
                <a:lnTo>
                  <a:pt x="255" y="608"/>
                </a:lnTo>
                <a:lnTo>
                  <a:pt x="352" y="645"/>
                </a:lnTo>
                <a:lnTo>
                  <a:pt x="352" y="645"/>
                </a:lnTo>
                <a:lnTo>
                  <a:pt x="354" y="615"/>
                </a:lnTo>
                <a:lnTo>
                  <a:pt x="358" y="586"/>
                </a:lnTo>
                <a:lnTo>
                  <a:pt x="364" y="557"/>
                </a:lnTo>
                <a:lnTo>
                  <a:pt x="371" y="529"/>
                </a:lnTo>
                <a:lnTo>
                  <a:pt x="380" y="501"/>
                </a:lnTo>
                <a:lnTo>
                  <a:pt x="388" y="474"/>
                </a:lnTo>
                <a:lnTo>
                  <a:pt x="400" y="448"/>
                </a:lnTo>
                <a:lnTo>
                  <a:pt x="412" y="424"/>
                </a:lnTo>
                <a:lnTo>
                  <a:pt x="427" y="399"/>
                </a:lnTo>
                <a:lnTo>
                  <a:pt x="441" y="376"/>
                </a:lnTo>
                <a:lnTo>
                  <a:pt x="458" y="354"/>
                </a:lnTo>
                <a:lnTo>
                  <a:pt x="476" y="331"/>
                </a:lnTo>
                <a:lnTo>
                  <a:pt x="496" y="311"/>
                </a:lnTo>
                <a:lnTo>
                  <a:pt x="516" y="292"/>
                </a:lnTo>
                <a:lnTo>
                  <a:pt x="539" y="274"/>
                </a:lnTo>
                <a:lnTo>
                  <a:pt x="561" y="258"/>
                </a:lnTo>
                <a:lnTo>
                  <a:pt x="586" y="242"/>
                </a:lnTo>
                <a:lnTo>
                  <a:pt x="612" y="228"/>
                </a:lnTo>
                <a:lnTo>
                  <a:pt x="639" y="215"/>
                </a:lnTo>
                <a:lnTo>
                  <a:pt x="668" y="204"/>
                </a:lnTo>
                <a:lnTo>
                  <a:pt x="697" y="194"/>
                </a:lnTo>
                <a:lnTo>
                  <a:pt x="729" y="185"/>
                </a:lnTo>
                <a:lnTo>
                  <a:pt x="761" y="178"/>
                </a:lnTo>
                <a:lnTo>
                  <a:pt x="795" y="173"/>
                </a:lnTo>
                <a:lnTo>
                  <a:pt x="830" y="170"/>
                </a:lnTo>
                <a:lnTo>
                  <a:pt x="867" y="168"/>
                </a:lnTo>
                <a:lnTo>
                  <a:pt x="903" y="168"/>
                </a:lnTo>
                <a:lnTo>
                  <a:pt x="943" y="171"/>
                </a:lnTo>
                <a:lnTo>
                  <a:pt x="983" y="174"/>
                </a:lnTo>
                <a:lnTo>
                  <a:pt x="1023" y="180"/>
                </a:lnTo>
                <a:lnTo>
                  <a:pt x="1066" y="187"/>
                </a:lnTo>
                <a:lnTo>
                  <a:pt x="1109" y="197"/>
                </a:lnTo>
                <a:lnTo>
                  <a:pt x="1109" y="197"/>
                </a:lnTo>
                <a:lnTo>
                  <a:pt x="1071" y="197"/>
                </a:lnTo>
                <a:lnTo>
                  <a:pt x="1034" y="199"/>
                </a:lnTo>
                <a:lnTo>
                  <a:pt x="998" y="202"/>
                </a:lnTo>
                <a:lnTo>
                  <a:pt x="963" y="205"/>
                </a:lnTo>
                <a:lnTo>
                  <a:pt x="929" y="210"/>
                </a:lnTo>
                <a:lnTo>
                  <a:pt x="897" y="215"/>
                </a:lnTo>
                <a:lnTo>
                  <a:pt x="865" y="223"/>
                </a:lnTo>
                <a:lnTo>
                  <a:pt x="835" y="231"/>
                </a:lnTo>
                <a:lnTo>
                  <a:pt x="807" y="239"/>
                </a:lnTo>
                <a:lnTo>
                  <a:pt x="779" y="249"/>
                </a:lnTo>
                <a:lnTo>
                  <a:pt x="752" y="260"/>
                </a:lnTo>
                <a:lnTo>
                  <a:pt x="728" y="272"/>
                </a:lnTo>
                <a:lnTo>
                  <a:pt x="703" y="284"/>
                </a:lnTo>
                <a:lnTo>
                  <a:pt x="681" y="298"/>
                </a:lnTo>
                <a:lnTo>
                  <a:pt x="658" y="312"/>
                </a:lnTo>
                <a:lnTo>
                  <a:pt x="638" y="328"/>
                </a:lnTo>
                <a:lnTo>
                  <a:pt x="619" y="345"/>
                </a:lnTo>
                <a:lnTo>
                  <a:pt x="601" y="361"/>
                </a:lnTo>
                <a:lnTo>
                  <a:pt x="584" y="380"/>
                </a:lnTo>
                <a:lnTo>
                  <a:pt x="569" y="399"/>
                </a:lnTo>
                <a:lnTo>
                  <a:pt x="554" y="418"/>
                </a:lnTo>
                <a:lnTo>
                  <a:pt x="541" y="440"/>
                </a:lnTo>
                <a:lnTo>
                  <a:pt x="528" y="461"/>
                </a:lnTo>
                <a:lnTo>
                  <a:pt x="517" y="483"/>
                </a:lnTo>
                <a:lnTo>
                  <a:pt x="507" y="506"/>
                </a:lnTo>
                <a:lnTo>
                  <a:pt x="499" y="531"/>
                </a:lnTo>
                <a:lnTo>
                  <a:pt x="491" y="556"/>
                </a:lnTo>
                <a:lnTo>
                  <a:pt x="486" y="581"/>
                </a:lnTo>
                <a:lnTo>
                  <a:pt x="480" y="607"/>
                </a:lnTo>
                <a:lnTo>
                  <a:pt x="477" y="634"/>
                </a:lnTo>
                <a:lnTo>
                  <a:pt x="474" y="661"/>
                </a:lnTo>
                <a:lnTo>
                  <a:pt x="472" y="689"/>
                </a:lnTo>
                <a:lnTo>
                  <a:pt x="472" y="689"/>
                </a:lnTo>
                <a:lnTo>
                  <a:pt x="498" y="699"/>
                </a:lnTo>
                <a:lnTo>
                  <a:pt x="524" y="708"/>
                </a:lnTo>
                <a:lnTo>
                  <a:pt x="550" y="716"/>
                </a:lnTo>
                <a:lnTo>
                  <a:pt x="578" y="722"/>
                </a:lnTo>
                <a:lnTo>
                  <a:pt x="605" y="726"/>
                </a:lnTo>
                <a:lnTo>
                  <a:pt x="633" y="731"/>
                </a:lnTo>
                <a:lnTo>
                  <a:pt x="662" y="733"/>
                </a:lnTo>
                <a:lnTo>
                  <a:pt x="690" y="735"/>
                </a:lnTo>
                <a:lnTo>
                  <a:pt x="719" y="735"/>
                </a:lnTo>
                <a:lnTo>
                  <a:pt x="749" y="735"/>
                </a:lnTo>
                <a:lnTo>
                  <a:pt x="778" y="733"/>
                </a:lnTo>
                <a:lnTo>
                  <a:pt x="808" y="731"/>
                </a:lnTo>
                <a:lnTo>
                  <a:pt x="837" y="727"/>
                </a:lnTo>
                <a:lnTo>
                  <a:pt x="868" y="723"/>
                </a:lnTo>
                <a:lnTo>
                  <a:pt x="897" y="718"/>
                </a:lnTo>
                <a:lnTo>
                  <a:pt x="927" y="713"/>
                </a:lnTo>
                <a:lnTo>
                  <a:pt x="956" y="706"/>
                </a:lnTo>
                <a:lnTo>
                  <a:pt x="985" y="698"/>
                </a:lnTo>
                <a:lnTo>
                  <a:pt x="1014" y="690"/>
                </a:lnTo>
                <a:lnTo>
                  <a:pt x="1043" y="682"/>
                </a:lnTo>
                <a:lnTo>
                  <a:pt x="1071" y="673"/>
                </a:lnTo>
                <a:lnTo>
                  <a:pt x="1099" y="663"/>
                </a:lnTo>
                <a:lnTo>
                  <a:pt x="1126" y="651"/>
                </a:lnTo>
                <a:lnTo>
                  <a:pt x="1153" y="640"/>
                </a:lnTo>
                <a:lnTo>
                  <a:pt x="1179" y="629"/>
                </a:lnTo>
                <a:lnTo>
                  <a:pt x="1205" y="617"/>
                </a:lnTo>
                <a:lnTo>
                  <a:pt x="1229" y="605"/>
                </a:lnTo>
                <a:lnTo>
                  <a:pt x="1254" y="591"/>
                </a:lnTo>
                <a:lnTo>
                  <a:pt x="1276" y="578"/>
                </a:lnTo>
                <a:lnTo>
                  <a:pt x="1299" y="564"/>
                </a:lnTo>
                <a:lnTo>
                  <a:pt x="1320" y="550"/>
                </a:lnTo>
                <a:lnTo>
                  <a:pt x="1340" y="535"/>
                </a:lnTo>
                <a:lnTo>
                  <a:pt x="1340" y="535"/>
                </a:lnTo>
                <a:lnTo>
                  <a:pt x="1357" y="567"/>
                </a:lnTo>
                <a:lnTo>
                  <a:pt x="1357" y="56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81000" y="22617"/>
            <a:ext cx="7921005" cy="903287"/>
          </a:xfrm>
        </p:spPr>
        <p:txBody>
          <a:bodyPr/>
          <a:lstStyle/>
          <a:p>
            <a:pPr>
              <a:defRPr/>
            </a:pPr>
            <a:r>
              <a:rPr lang="ru-RU" sz="1800" dirty="0" smtClean="0"/>
              <a:t>Нужные люди в нужное время и - от </a:t>
            </a:r>
            <a:r>
              <a:rPr lang="ru-RU" sz="1800" dirty="0"/>
              <a:t>м</a:t>
            </a:r>
            <a:r>
              <a:rPr lang="ru-RU" sz="1800" dirty="0" smtClean="0"/>
              <a:t>ониторинга рынка </a:t>
            </a:r>
            <a:r>
              <a:rPr lang="ru-RU" sz="1800" dirty="0"/>
              <a:t>труда </a:t>
            </a:r>
            <a:r>
              <a:rPr lang="ru-RU" sz="1800" dirty="0" smtClean="0"/>
              <a:t>к планированию набора </a:t>
            </a:r>
            <a:r>
              <a:rPr lang="ru-RU" sz="1800" dirty="0"/>
              <a:t>выпускников вузов 2014 – 2021 гг.</a:t>
            </a:r>
            <a:r>
              <a:rPr lang="ru-RU" dirty="0"/>
              <a:t/>
            </a:r>
            <a:br>
              <a:rPr lang="ru-RU" dirty="0"/>
            </a:br>
            <a:r>
              <a:rPr lang="ru-RU" sz="1400" b="0" dirty="0"/>
              <a:t>Суммарная потребность отрасли в выпускниках на 8 лет составляет 14482 чел.</a:t>
            </a:r>
            <a:endParaRPr lang="ru-RU" dirty="0"/>
          </a:p>
        </p:txBody>
      </p:sp>
      <p:sp>
        <p:nvSpPr>
          <p:cNvPr id="79874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9005809" y="6480175"/>
            <a:ext cx="613395" cy="377825"/>
          </a:xfr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EE1B8F5-8890-4AD8-B715-A00BB8F8F5A5}" type="slidenum">
              <a:rPr lang="ru-RU" smtClean="0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dirty="0" smtClean="0">
              <a:solidFill>
                <a:srgbClr val="003274"/>
              </a:solidFill>
            </a:endParaRPr>
          </a:p>
        </p:txBody>
      </p:sp>
      <p:sp>
        <p:nvSpPr>
          <p:cNvPr id="79875" name="TextBox 3"/>
          <p:cNvSpPr txBox="1">
            <a:spLocks noChangeArrowheads="1"/>
          </p:cNvSpPr>
          <p:nvPr/>
        </p:nvSpPr>
        <p:spPr bwMode="auto">
          <a:xfrm>
            <a:off x="534214" y="2901499"/>
            <a:ext cx="3963878" cy="2169825"/>
          </a:xfrm>
          <a:prstGeom prst="rect">
            <a:avLst/>
          </a:prstGeom>
          <a:solidFill>
            <a:srgbClr val="92D050">
              <a:alpha val="3922"/>
            </a:srgbClr>
          </a:solidFill>
          <a:ln w="19050">
            <a:solidFill>
              <a:srgbClr val="A64333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000" dirty="0">
                <a:solidFill>
                  <a:srgbClr val="002060"/>
                </a:solidFill>
                <a:latin typeface="Arial"/>
                <a:cs typeface="Arial"/>
              </a:rPr>
              <a:t>Общий прогноз приема по специальностям</a:t>
            </a:r>
            <a:r>
              <a:rPr lang="en-US" sz="10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ru-RU" sz="1000" dirty="0">
                <a:solidFill>
                  <a:srgbClr val="002060"/>
                </a:solidFill>
                <a:latin typeface="Arial"/>
                <a:cs typeface="Arial"/>
              </a:rPr>
              <a:t>и направлениям на 2014-2021 гг.: бакалавров – </a:t>
            </a:r>
            <a:r>
              <a:rPr lang="ru-RU" sz="1000" b="1" dirty="0">
                <a:solidFill>
                  <a:srgbClr val="002060"/>
                </a:solidFill>
                <a:latin typeface="Arial"/>
                <a:cs typeface="Arial"/>
              </a:rPr>
              <a:t>7105 </a:t>
            </a:r>
            <a:r>
              <a:rPr lang="ru-RU" sz="1000" dirty="0">
                <a:solidFill>
                  <a:srgbClr val="002060"/>
                </a:solidFill>
                <a:latin typeface="Arial"/>
                <a:cs typeface="Arial"/>
              </a:rPr>
              <a:t>чел., магистров – </a:t>
            </a:r>
            <a:r>
              <a:rPr lang="ru-RU" sz="1000" b="1" dirty="0">
                <a:solidFill>
                  <a:srgbClr val="002060"/>
                </a:solidFill>
                <a:latin typeface="Arial"/>
                <a:cs typeface="Arial"/>
              </a:rPr>
              <a:t>4128 </a:t>
            </a:r>
            <a:r>
              <a:rPr lang="ru-RU" sz="1000" dirty="0">
                <a:solidFill>
                  <a:srgbClr val="002060"/>
                </a:solidFill>
                <a:latin typeface="Arial"/>
                <a:cs typeface="Arial"/>
              </a:rPr>
              <a:t>чел., специалистов – </a:t>
            </a:r>
            <a:r>
              <a:rPr lang="ru-RU" sz="1000" b="1" dirty="0">
                <a:solidFill>
                  <a:srgbClr val="002060"/>
                </a:solidFill>
                <a:latin typeface="Arial"/>
                <a:cs typeface="Arial"/>
              </a:rPr>
              <a:t>3249 </a:t>
            </a:r>
            <a:r>
              <a:rPr lang="ru-RU" sz="1000" dirty="0">
                <a:solidFill>
                  <a:srgbClr val="002060"/>
                </a:solidFill>
                <a:latin typeface="Arial"/>
                <a:cs typeface="Arial"/>
              </a:rPr>
              <a:t>чел.</a:t>
            </a:r>
          </a:p>
          <a:p>
            <a:pPr marL="171450" indent="-17145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000" dirty="0">
                <a:solidFill>
                  <a:srgbClr val="002060"/>
                </a:solidFill>
                <a:latin typeface="Arial"/>
                <a:cs typeface="Arial"/>
              </a:rPr>
              <a:t>Организации атомной отрасли ведут набор выпускников по </a:t>
            </a:r>
            <a:r>
              <a:rPr lang="ru-RU" sz="1000" b="1" dirty="0">
                <a:solidFill>
                  <a:srgbClr val="002060"/>
                </a:solidFill>
                <a:latin typeface="Arial"/>
                <a:cs typeface="Arial"/>
              </a:rPr>
              <a:t>138 </a:t>
            </a:r>
            <a:r>
              <a:rPr lang="ru-RU" sz="1000" dirty="0">
                <a:solidFill>
                  <a:srgbClr val="002060"/>
                </a:solidFill>
                <a:latin typeface="Arial"/>
                <a:cs typeface="Arial"/>
              </a:rPr>
              <a:t>специальностям и направлениям подготовки ВПО. </a:t>
            </a:r>
          </a:p>
          <a:p>
            <a:pPr marL="171450" indent="-17145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000" dirty="0">
                <a:solidFill>
                  <a:srgbClr val="002060"/>
                </a:solidFill>
                <a:latin typeface="Arial"/>
                <a:cs typeface="Arial"/>
              </a:rPr>
              <a:t>Прогноз по набору выпускников вузов с 2014 до 2021 сокращается с 1905 чел. в 2014 году до 1534 чел. в 2021 году), по ключевым* и отраслевым* специальностям набор  так же сокращается (1639 чел. в 2014г., 1317 чел. в 2021 г.). </a:t>
            </a:r>
          </a:p>
          <a:p>
            <a:pPr marL="171450" indent="-17145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000" dirty="0">
                <a:solidFill>
                  <a:srgbClr val="002060"/>
                </a:solidFill>
                <a:latin typeface="Arial"/>
                <a:cs typeface="Arial"/>
              </a:rPr>
              <a:t>Потребность по ключевым специальностям составляет 23,5%, по отраслевым – 62% от общего числа потребностей за 8 лет.</a:t>
            </a:r>
          </a:p>
        </p:txBody>
      </p:sp>
      <p:sp>
        <p:nvSpPr>
          <p:cNvPr id="79876" name="TextBox 1"/>
          <p:cNvSpPr txBox="1">
            <a:spLocks noChangeArrowheads="1"/>
          </p:cNvSpPr>
          <p:nvPr/>
        </p:nvSpPr>
        <p:spPr bwMode="auto">
          <a:xfrm>
            <a:off x="534216" y="5108631"/>
            <a:ext cx="3963877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srgbClr val="414142"/>
                </a:solidFill>
                <a:latin typeface="Arial"/>
                <a:cs typeface="Arial"/>
              </a:rPr>
              <a:t>*(.62) 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– бакалавриат; </a:t>
            </a:r>
            <a:r>
              <a:rPr lang="ru-RU" sz="900" b="1" dirty="0">
                <a:solidFill>
                  <a:srgbClr val="414142"/>
                </a:solidFill>
                <a:latin typeface="Arial"/>
                <a:cs typeface="Arial"/>
              </a:rPr>
              <a:t>(.65) 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– специалитет; </a:t>
            </a:r>
            <a:r>
              <a:rPr lang="ru-RU" sz="900" b="1" dirty="0">
                <a:solidFill>
                  <a:srgbClr val="414142"/>
                </a:solidFill>
                <a:latin typeface="Arial"/>
                <a:cs typeface="Arial"/>
              </a:rPr>
              <a:t>(.68) 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– магистратура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900" b="1" u="sng" dirty="0">
                <a:solidFill>
                  <a:srgbClr val="414142"/>
                </a:solidFill>
                <a:latin typeface="Arial"/>
                <a:cs typeface="Arial"/>
              </a:rPr>
              <a:t>** Ключевые специальности отрасли </a:t>
            </a:r>
            <a:r>
              <a:rPr lang="ru-RU" sz="900" b="1" dirty="0">
                <a:solidFill>
                  <a:srgbClr val="414142"/>
                </a:solidFill>
                <a:latin typeface="Arial"/>
                <a:cs typeface="Arial"/>
              </a:rPr>
              <a:t>–</a:t>
            </a:r>
            <a:r>
              <a:rPr lang="ru-RU" sz="1000" b="1" dirty="0">
                <a:solidFill>
                  <a:srgbClr val="414142"/>
                </a:solidFill>
                <a:latin typeface="Arial"/>
                <a:cs typeface="Arial"/>
              </a:rPr>
              <a:t> </a:t>
            </a:r>
            <a:r>
              <a:rPr lang="ru-RU" sz="1000" dirty="0">
                <a:solidFill>
                  <a:srgbClr val="363637"/>
                </a:solidFill>
                <a:latin typeface="Arial"/>
                <a:cs typeface="Arial"/>
              </a:rPr>
              <a:t>7 </a:t>
            </a:r>
            <a:r>
              <a:rPr lang="ru-RU" sz="900" dirty="0">
                <a:solidFill>
                  <a:srgbClr val="363637"/>
                </a:solidFill>
                <a:latin typeface="Arial"/>
                <a:cs typeface="Arial"/>
              </a:rPr>
              <a:t>специальностей 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по которым ГК «Росатом является центром ответственности перед Минобрнауки России.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900" b="1" u="sng" dirty="0">
                <a:solidFill>
                  <a:srgbClr val="414142"/>
                </a:solidFill>
                <a:latin typeface="Arial"/>
                <a:cs typeface="Arial"/>
              </a:rPr>
              <a:t>*** Отраслевые специальности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– </a:t>
            </a:r>
            <a:r>
              <a:rPr lang="ru-RU" sz="1000" dirty="0">
                <a:solidFill>
                  <a:srgbClr val="414142"/>
                </a:solidFill>
                <a:latin typeface="Arial"/>
                <a:cs typeface="Arial"/>
              </a:rPr>
              <a:t>27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 специальностей, по которым планируется набор </a:t>
            </a:r>
            <a:r>
              <a:rPr lang="ru-RU" sz="900" b="1" dirty="0">
                <a:solidFill>
                  <a:srgbClr val="414142"/>
                </a:solidFill>
                <a:latin typeface="Arial"/>
                <a:cs typeface="Arial"/>
              </a:rPr>
              <a:t>более 100 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выпускников с 2014 по 2021 гг.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900" b="1" u="sng" dirty="0">
                <a:solidFill>
                  <a:srgbClr val="414142"/>
                </a:solidFill>
                <a:latin typeface="Arial"/>
                <a:cs typeface="Arial"/>
              </a:rPr>
              <a:t>**** Остальные специальности отрасли</a:t>
            </a:r>
            <a:r>
              <a:rPr lang="ru-RU" sz="900" b="1" dirty="0">
                <a:solidFill>
                  <a:srgbClr val="414142"/>
                </a:solidFill>
                <a:latin typeface="Arial"/>
                <a:cs typeface="Arial"/>
              </a:rPr>
              <a:t> 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– </a:t>
            </a:r>
            <a:r>
              <a:rPr lang="ru-RU" sz="1000" dirty="0">
                <a:solidFill>
                  <a:srgbClr val="414142"/>
                </a:solidFill>
                <a:latin typeface="Arial"/>
                <a:cs typeface="Arial"/>
              </a:rPr>
              <a:t>77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 специальностей, по которым планируется набор </a:t>
            </a:r>
            <a:r>
              <a:rPr lang="ru-RU" sz="900" b="1" dirty="0">
                <a:solidFill>
                  <a:srgbClr val="414142"/>
                </a:solidFill>
                <a:latin typeface="Arial"/>
                <a:cs typeface="Arial"/>
              </a:rPr>
              <a:t>менее 100</a:t>
            </a:r>
            <a:r>
              <a:rPr lang="ru-RU" sz="900" dirty="0">
                <a:solidFill>
                  <a:srgbClr val="414142"/>
                </a:solidFill>
                <a:latin typeface="Arial"/>
                <a:cs typeface="Arial"/>
              </a:rPr>
              <a:t> выпускников с 2014 по 2021 гг. </a:t>
            </a: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/>
          </p:nvPr>
        </p:nvGraphicFramePr>
        <p:xfrm>
          <a:off x="381000" y="948118"/>
          <a:ext cx="4067944" cy="1971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5883045"/>
              </p:ext>
            </p:extLst>
          </p:nvPr>
        </p:nvGraphicFramePr>
        <p:xfrm>
          <a:off x="4804573" y="1386574"/>
          <a:ext cx="488200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487939" y="1140353"/>
            <a:ext cx="40577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00" b="1" dirty="0"/>
              <a:t>ТОП – 25 востребованных вузов отрасли на 2014-2021 гг.</a:t>
            </a:r>
            <a:endParaRPr lang="ru-RU" sz="1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58274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с двумя скругленными противолежащими углами 75"/>
          <p:cNvSpPr/>
          <p:nvPr/>
        </p:nvSpPr>
        <p:spPr>
          <a:xfrm rot="16200000">
            <a:off x="-874176" y="2616023"/>
            <a:ext cx="5582121" cy="2786082"/>
          </a:xfrm>
          <a:prstGeom prst="round2Diag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vert="vert" rtlCol="0" anchor="ctr"/>
          <a:lstStyle/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latin typeface="Calibri"/>
                <a:cs typeface="Arial"/>
              </a:rPr>
              <a:t>Опорные вузы </a:t>
            </a:r>
            <a:r>
              <a:rPr lang="ru-RU" sz="1400" b="1" kern="0" dirty="0" err="1">
                <a:solidFill>
                  <a:sysClr val="windowText" lastClr="000000"/>
                </a:solidFill>
                <a:latin typeface="Calibri"/>
                <a:cs typeface="Arial"/>
              </a:rPr>
              <a:t>Росатома</a:t>
            </a:r>
            <a:r>
              <a:rPr lang="ru-RU" sz="1400" b="1" kern="0" dirty="0">
                <a:solidFill>
                  <a:sysClr val="windowText" lastClr="000000"/>
                </a:solidFill>
                <a:latin typeface="Calibri"/>
                <a:cs typeface="Arial"/>
              </a:rPr>
              <a:t>:</a:t>
            </a:r>
          </a:p>
          <a:p>
            <a:pPr marL="228600" indent="-228600" fontAlgn="auto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НИЯУ МИФИ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ИГЭУ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МГСУ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МГТУ им. Н.Э. Баумана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МЭИ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НИТУ </a:t>
            </a:r>
            <a:r>
              <a:rPr lang="ru-RU" sz="1100" kern="0" dirty="0" err="1">
                <a:solidFill>
                  <a:sysClr val="windowText" lastClr="000000"/>
                </a:solidFill>
                <a:latin typeface="Calibri"/>
                <a:cs typeface="Arial"/>
              </a:rPr>
              <a:t>МИСиС</a:t>
            </a:r>
            <a:endParaRPr lang="ru-RU" sz="1100" kern="0" dirty="0">
              <a:solidFill>
                <a:sysClr val="windowText" lastClr="000000"/>
              </a:solidFill>
              <a:latin typeface="Calibri"/>
              <a:cs typeface="Arial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НГТУ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НГУ им. Н.И. Лобачевского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РХТУ им. Д.И. Менделеева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СПбГУ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 err="1">
                <a:solidFill>
                  <a:sysClr val="windowText" lastClr="000000"/>
                </a:solidFill>
                <a:latin typeface="Calibri"/>
                <a:cs typeface="Arial"/>
              </a:rPr>
              <a:t>СПбГПУ</a:t>
            </a:r>
            <a:endParaRPr lang="ru-RU" sz="1100" kern="0" dirty="0">
              <a:solidFill>
                <a:sysClr val="windowText" lastClr="000000"/>
              </a:solidFill>
              <a:latin typeface="Calibri"/>
              <a:cs typeface="Arial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ТПУ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 err="1">
                <a:solidFill>
                  <a:sysClr val="windowText" lastClr="000000"/>
                </a:solidFill>
                <a:latin typeface="Calibri"/>
                <a:cs typeface="Arial"/>
              </a:rPr>
              <a:t>УрФУ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 им. Первого Президента России Б.Н. Ельцина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ГУМРФ им. адмирала С.О. Макарова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u="sng" kern="0" dirty="0">
                <a:solidFill>
                  <a:srgbClr val="C00000"/>
                </a:solidFill>
                <a:latin typeface="Calibri"/>
                <a:cs typeface="Arial"/>
              </a:rPr>
              <a:t>Консорциум опорных вузов – это: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14 ведущих университетов России, в том числе Национальный и 9 исследовательских университетов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Более 300 тыс. студентов и 50 тыс. преподавателей в 23 городах 19 субъектов РФ, включая все ЗАТО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56 НОЦ с ведущими предприятиями отрасли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5 университетов-участников проекта «</a:t>
            </a:r>
            <a:r>
              <a:rPr lang="ru-RU" sz="1100" kern="0" dirty="0" err="1">
                <a:solidFill>
                  <a:sysClr val="windowText" lastClr="000000"/>
                </a:solidFill>
                <a:latin typeface="Calibri"/>
                <a:cs typeface="Arial"/>
              </a:rPr>
              <a:t>Сколково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cs typeface="Arial"/>
              </a:rPr>
              <a:t>37 проектов по реализации Постановления Правительства РФ № 218, 219, 220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Нужные люди в нужном месте - ассоциация </a:t>
            </a:r>
            <a:r>
              <a:rPr lang="ru-RU" sz="1800" dirty="0"/>
              <a:t>«Консорциум опорных вузов ГК Росатом» – главный ресурс кадрового обеспечения </a:t>
            </a:r>
            <a:r>
              <a:rPr lang="ru-RU" sz="1800" dirty="0" smtClean="0"/>
              <a:t>отрасли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043095-0124-4117-8799-2379461652DB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5</a:t>
            </a:fld>
            <a:endParaRPr lang="ru-RU" dirty="0">
              <a:solidFill>
                <a:srgbClr val="003274"/>
              </a:solidFill>
            </a:endParaRPr>
          </a:p>
        </p:txBody>
      </p:sp>
      <p:grpSp>
        <p:nvGrpSpPr>
          <p:cNvPr id="40" name="Группа 41"/>
          <p:cNvGrpSpPr>
            <a:grpSpLocks/>
          </p:cNvGrpSpPr>
          <p:nvPr/>
        </p:nvGrpSpPr>
        <p:grpSpPr bwMode="auto">
          <a:xfrm>
            <a:off x="4924689" y="4088907"/>
            <a:ext cx="1266891" cy="276999"/>
            <a:chOff x="4429124" y="2610000"/>
            <a:chExt cx="1266968" cy="276188"/>
          </a:xfrm>
        </p:grpSpPr>
        <p:pic>
          <p:nvPicPr>
            <p:cNvPr id="41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29124" y="2643182"/>
              <a:ext cx="206375" cy="217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TextBox 40"/>
            <p:cNvSpPr txBox="1">
              <a:spLocks noChangeArrowheads="1"/>
            </p:cNvSpPr>
            <p:nvPr/>
          </p:nvSpPr>
          <p:spPr bwMode="auto">
            <a:xfrm>
              <a:off x="4571997" y="2610000"/>
              <a:ext cx="1124095" cy="276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kern="0" dirty="0">
                  <a:solidFill>
                    <a:sysClr val="windowText" lastClr="000000"/>
                  </a:solidFill>
                  <a:latin typeface="Arial"/>
                  <a:cs typeface="Arial"/>
                </a:rPr>
                <a:t>НИЯУ МИФИ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3525930" y="4088907"/>
            <a:ext cx="3647565" cy="2459243"/>
            <a:chOff x="3582711" y="3143250"/>
            <a:chExt cx="4786511" cy="2878040"/>
          </a:xfrm>
        </p:grpSpPr>
        <p:pic>
          <p:nvPicPr>
            <p:cNvPr id="44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82711" y="3143250"/>
              <a:ext cx="4786511" cy="28780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45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18664" y="4542144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18664" y="4611241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3614" y="4691433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3614" y="4760530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3614" y="4831968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2176" y="4691433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2176" y="4760530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2176" y="4831968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75854" y="4831968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0737" y="4762216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0737" y="469077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2176" y="4974844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75854" y="4974844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09299" y="4976530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09299" y="504796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37861" y="5119406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04481" y="504796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04481" y="4976530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75919" y="504796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75919" y="4976530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04481" y="5119406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47358" y="4903406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" name="Picture 19" descr="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95183" y="5047968"/>
              <a:ext cx="107805" cy="11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61738" y="5110335"/>
              <a:ext cx="115176" cy="11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" name="Группа 38"/>
          <p:cNvGrpSpPr>
            <a:grpSpLocks/>
          </p:cNvGrpSpPr>
          <p:nvPr/>
        </p:nvGrpSpPr>
        <p:grpSpPr bwMode="auto">
          <a:xfrm>
            <a:off x="3321522" y="4083488"/>
            <a:ext cx="1636984" cy="276999"/>
            <a:chOff x="2640934" y="2921969"/>
            <a:chExt cx="1636080" cy="276188"/>
          </a:xfrm>
        </p:grpSpPr>
        <p:pic>
          <p:nvPicPr>
            <p:cNvPr id="70" name="Picture 28" descr="6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0934" y="2952113"/>
              <a:ext cx="209550" cy="21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" name="TextBox 35"/>
            <p:cNvSpPr txBox="1">
              <a:spLocks noChangeArrowheads="1"/>
            </p:cNvSpPr>
            <p:nvPr/>
          </p:nvSpPr>
          <p:spPr bwMode="auto">
            <a:xfrm>
              <a:off x="2762693" y="2921969"/>
              <a:ext cx="1514321" cy="276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kern="0" dirty="0">
                  <a:solidFill>
                    <a:sysClr val="windowText" lastClr="000000"/>
                  </a:solidFill>
                  <a:latin typeface="Arial"/>
                  <a:cs typeface="Arial"/>
                </a:rPr>
                <a:t>Вузы консорциума</a:t>
              </a: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3437868" y="1267719"/>
            <a:ext cx="601582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u="sng" kern="0" dirty="0">
                <a:solidFill>
                  <a:sysClr val="windowText" lastClr="000000"/>
                </a:solidFill>
                <a:latin typeface="Arial"/>
                <a:cs typeface="Arial"/>
              </a:rPr>
              <a:t>Цель создания консорциума </a:t>
            </a:r>
            <a:r>
              <a:rPr lang="ru-RU" sz="1400" kern="0" dirty="0">
                <a:solidFill>
                  <a:sysClr val="windowText" lastClr="000000"/>
                </a:solidFill>
                <a:latin typeface="Arial"/>
                <a:cs typeface="Arial"/>
              </a:rPr>
              <a:t>– координация деятельности в интересах Госкорпорации «Росатом» в сфере высшего, послевузовского и дополнительного профессионального образования, а также в сфере научной деятельности.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u="sng" kern="0" dirty="0">
                <a:solidFill>
                  <a:sysClr val="windowText" lastClr="000000"/>
                </a:solidFill>
                <a:latin typeface="Arial"/>
                <a:cs typeface="Arial"/>
              </a:rPr>
              <a:t>Основными направлениями деятельности консорциума является: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kern="0" dirty="0">
                <a:solidFill>
                  <a:sysClr val="windowText" lastClr="000000"/>
                </a:solidFill>
                <a:latin typeface="Arial"/>
                <a:cs typeface="Arial"/>
              </a:rPr>
              <a:t>организация подготовки специалистов для атомной отрасли (консорциум обеспечивает подготовку 2/3 общей потребности в молодых специалистах);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kern="0" dirty="0">
                <a:solidFill>
                  <a:sysClr val="windowText" lastClr="000000"/>
                </a:solidFill>
                <a:latin typeface="Arial"/>
                <a:cs typeface="Arial"/>
              </a:rPr>
              <a:t>повышение качества подготовки специалистов (реализуется проект «Сертификация профессиональных квалификаций» и др. направления совершенствования подготовки специалистов);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kern="0" dirty="0">
                <a:solidFill>
                  <a:sysClr val="windowText" lastClr="000000"/>
                </a:solidFill>
                <a:latin typeface="Arial"/>
                <a:cs typeface="Arial"/>
              </a:rPr>
              <a:t>участие опорных вузов в реализации научных и инновационных задач Госкорпорации «Росатом» </a:t>
            </a:r>
          </a:p>
        </p:txBody>
      </p:sp>
      <p:graphicFrame>
        <p:nvGraphicFramePr>
          <p:cNvPr id="73" name="Диаграмма 72"/>
          <p:cNvGraphicFramePr>
            <a:graphicFrameLocks/>
          </p:cNvGraphicFramePr>
          <p:nvPr>
            <p:extLst/>
          </p:nvPr>
        </p:nvGraphicFramePr>
        <p:xfrm>
          <a:off x="7257471" y="3849094"/>
          <a:ext cx="2297697" cy="2808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4" name="Скругленный прямоугольник 73"/>
          <p:cNvSpPr/>
          <p:nvPr/>
        </p:nvSpPr>
        <p:spPr>
          <a:xfrm>
            <a:off x="7236776" y="3789040"/>
            <a:ext cx="2232248" cy="2664296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smtClean="0">
              <a:solidFill>
                <a:sysClr val="window" lastClr="FFFFFF"/>
              </a:solidFill>
              <a:latin typeface="Calibri"/>
              <a:cs typeface="Arial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23844" y="1218004"/>
            <a:ext cx="2700965" cy="5451357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smtClean="0">
              <a:solidFill>
                <a:sysClr val="window" lastClr="FFFFFF"/>
              </a:solidFill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0339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они, нужные нам люди?</a:t>
            </a:r>
            <a:br>
              <a:rPr lang="ru-RU" dirty="0" smtClean="0"/>
            </a:br>
            <a:r>
              <a:rPr lang="ru-RU" dirty="0" smtClean="0"/>
              <a:t>Каких людей мы хотим привлечь и удержать?</a:t>
            </a:r>
            <a:endParaRPr lang="en-US" dirty="0"/>
          </a:p>
        </p:txBody>
      </p:sp>
      <p:sp>
        <p:nvSpPr>
          <p:cNvPr id="32" name="Номер слайда 1"/>
          <p:cNvSpPr>
            <a:spLocks noGrp="1"/>
          </p:cNvSpPr>
          <p:nvPr>
            <p:ph type="sldNum" sz="quarter" idx="10"/>
          </p:nvPr>
        </p:nvSpPr>
        <p:spPr>
          <a:xfrm>
            <a:off x="9026527" y="6448424"/>
            <a:ext cx="554038" cy="377825"/>
          </a:xfrm>
        </p:spPr>
        <p:txBody>
          <a:bodyPr/>
          <a:lstStyle/>
          <a:p>
            <a:fld id="{3F705403-2FC7-4808-862D-3C60E154C242}" type="slidenum">
              <a:rPr lang="ru-RU" smtClean="0"/>
              <a:pPr/>
              <a:t>6</a:t>
            </a:fld>
            <a:endParaRPr lang="ru-RU" dirty="0"/>
          </a:p>
        </p:txBody>
      </p:sp>
      <p:cxnSp>
        <p:nvCxnSpPr>
          <p:cNvPr id="26" name="Straight Connector 23"/>
          <p:cNvCxnSpPr/>
          <p:nvPr/>
        </p:nvCxnSpPr>
        <p:spPr>
          <a:xfrm>
            <a:off x="353099" y="4641372"/>
            <a:ext cx="2143455" cy="1588"/>
          </a:xfrm>
          <a:prstGeom prst="line">
            <a:avLst/>
          </a:prstGeom>
          <a:ln w="9525" cmpd="sng">
            <a:solidFill>
              <a:srgbClr val="00000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3"/>
          <p:cNvCxnSpPr/>
          <p:nvPr/>
        </p:nvCxnSpPr>
        <p:spPr>
          <a:xfrm flipV="1">
            <a:off x="419487" y="5670990"/>
            <a:ext cx="2077067" cy="7650"/>
          </a:xfrm>
          <a:prstGeom prst="line">
            <a:avLst/>
          </a:prstGeom>
          <a:ln w="9525" cmpd="sng">
            <a:solidFill>
              <a:srgbClr val="00000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3"/>
          <p:cNvCxnSpPr>
            <a:endCxn id="50" idx="1"/>
          </p:cNvCxnSpPr>
          <p:nvPr/>
        </p:nvCxnSpPr>
        <p:spPr>
          <a:xfrm flipV="1">
            <a:off x="758239" y="3175316"/>
            <a:ext cx="1738315" cy="3825"/>
          </a:xfrm>
          <a:prstGeom prst="line">
            <a:avLst/>
          </a:prstGeom>
          <a:ln w="9525" cmpd="sng">
            <a:solidFill>
              <a:srgbClr val="00000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Нашивка 45"/>
          <p:cNvSpPr/>
          <p:nvPr/>
        </p:nvSpPr>
        <p:spPr bwMode="auto">
          <a:xfrm>
            <a:off x="2493194" y="1870830"/>
            <a:ext cx="2022658" cy="403616"/>
          </a:xfrm>
          <a:prstGeom prst="chevron">
            <a:avLst/>
          </a:prstGeom>
          <a:solidFill>
            <a:srgbClr val="494848"/>
          </a:soli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ru-RU" sz="1200" dirty="0">
                <a:solidFill>
                  <a:schemeClr val="bg1"/>
                </a:solidFill>
              </a:rPr>
              <a:t>Итог: </a:t>
            </a:r>
            <a:r>
              <a:rPr lang="ru-RU" sz="1200" dirty="0" smtClean="0">
                <a:solidFill>
                  <a:schemeClr val="bg1"/>
                </a:solidFill>
              </a:rPr>
              <a:t>май, </a:t>
            </a:r>
            <a:r>
              <a:rPr lang="ru-RU" sz="1200" dirty="0">
                <a:solidFill>
                  <a:schemeClr val="bg1"/>
                </a:solidFill>
              </a:rPr>
              <a:t>2014</a:t>
            </a:r>
          </a:p>
        </p:txBody>
      </p:sp>
      <p:graphicFrame>
        <p:nvGraphicFramePr>
          <p:cNvPr id="48" name="Таблица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567229"/>
              </p:ext>
            </p:extLst>
          </p:nvPr>
        </p:nvGraphicFramePr>
        <p:xfrm>
          <a:off x="2633161" y="2373754"/>
          <a:ext cx="7275095" cy="3669381"/>
        </p:xfrm>
        <a:graphic>
          <a:graphicData uri="http://schemas.openxmlformats.org/drawingml/2006/table">
            <a:tbl>
              <a:tblPr firstRow="1" lastRow="1" bandRow="1">
                <a:tableStyleId>{3B4B98B0-60AC-42C2-AFA5-B58CD77FA1E5}</a:tableStyleId>
              </a:tblPr>
              <a:tblGrid>
                <a:gridCol w="1866498"/>
                <a:gridCol w="5408597"/>
              </a:tblGrid>
              <a:tr h="655943">
                <a:tc>
                  <a:txBody>
                    <a:bodyPr/>
                    <a:lstStyle/>
                    <a:p>
                      <a:pPr marL="266700" indent="-266700" algn="l" defTabSz="779252" rtl="0" eaLnBrk="1" latinLnBrk="0" hangingPunct="1">
                        <a:lnSpc>
                          <a:spcPct val="90000"/>
                        </a:lnSpc>
                        <a:buClr>
                          <a:srgbClr val="ED6C26"/>
                        </a:buClr>
                        <a:buFont typeface="+mj-lt"/>
                        <a:buAutoNum type="romanUcPeriod"/>
                      </a:pP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технологий </a:t>
                      </a:r>
                      <a:b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и непрерывное</a:t>
                      </a:r>
                      <a:b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совершенствование 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в высокотехнологичной компании, обладающей уникальными знаниями и технологиями 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Технологическое лидерство в международном масштабе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Решение актуальных задач современности на благо будущего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Причастность к созданию уникальных технологий 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Новые подходы к организации управления в отрасли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9286">
                <a:tc>
                  <a:txBody>
                    <a:bodyPr/>
                    <a:lstStyle/>
                    <a:p>
                      <a:pPr marL="266700" indent="-266700" algn="l" defTabSz="779252" rtl="0" eaLnBrk="1" latinLnBrk="0" hangingPunct="1">
                        <a:lnSpc>
                          <a:spcPct val="90000"/>
                        </a:lnSpc>
                        <a:buClr>
                          <a:srgbClr val="ED6C26"/>
                        </a:buClr>
                        <a:buFont typeface="+mj-lt"/>
                        <a:buAutoNum type="romanUcPeriod" startAt="2"/>
                      </a:pP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Работа на благо </a:t>
                      </a:r>
                      <a:b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и престиж своей</a:t>
                      </a:r>
                      <a:r>
                        <a:rPr lang="en-US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страны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Вклад в развитие страны и поднятие ее престижа на международной арене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Гордость за свою работу в компании – глобальном лидере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творить будущее своим трудом 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Решение уникальных задачи – вызовов национального и международного масштаба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4400">
                <a:tc>
                  <a:txBody>
                    <a:bodyPr/>
                    <a:lstStyle/>
                    <a:p>
                      <a:pPr marL="266700" marR="0" indent="-266700" algn="l" defTabSz="779252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ED6C26"/>
                        </a:buClr>
                        <a:buSzTx/>
                        <a:buFont typeface="+mj-lt"/>
                        <a:buAutoNum type="romanUcPeriod" startAt="3"/>
                        <a:tabLst/>
                        <a:defRPr/>
                      </a:pPr>
                      <a:r>
                        <a:rPr lang="ru-RU" sz="1050" b="1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Руководители, </a:t>
                      </a:r>
                      <a:r>
                        <a:rPr lang="en-US" sz="1050" b="1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050" b="1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50" b="1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 которыми хочется работать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Компетентные, опытные и авторитетные профессионалы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учиться у лучших в своей области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Поддержка со стороны руководителей (наставничество)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2631">
                <a:tc>
                  <a:txBody>
                    <a:bodyPr/>
                    <a:lstStyle/>
                    <a:p>
                      <a:pPr marL="266700" indent="-266700" algn="l" defTabSz="779252" rtl="0" eaLnBrk="1" latinLnBrk="0" hangingPunct="1">
                        <a:lnSpc>
                          <a:spcPct val="90000"/>
                        </a:lnSpc>
                        <a:buClr>
                          <a:srgbClr val="C80F63"/>
                        </a:buClr>
                        <a:buFont typeface="+mj-lt"/>
                        <a:buAutoNum type="romanUcPeriod" startAt="4"/>
                      </a:pP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Интересные </a:t>
                      </a:r>
                      <a:b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задачи-вызовы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Профессиональное развитие через решение сложных задач 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проявить себя 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Профессиональный вызов самому себе </a:t>
                      </a:r>
                    </a:p>
                  </a:txBody>
                  <a:tcPr marL="39000" marR="39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487">
                <a:tc>
                  <a:txBody>
                    <a:bodyPr/>
                    <a:lstStyle/>
                    <a:p>
                      <a:pPr marL="266700" marR="0" indent="-266700" algn="l" defTabSz="779252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80F63"/>
                        </a:buClr>
                        <a:buSzTx/>
                        <a:buFont typeface="+mj-lt"/>
                        <a:buAutoNum type="romanUcPeriod" startAt="4"/>
                        <a:tabLst/>
                        <a:defRPr/>
                      </a:pP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Взаимоуважение </a:t>
                      </a:r>
                      <a:b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и поддержка коллег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Доверие коллегам и комфортная рабочая атмосфера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Слаженная команда, работающая на общий результат</a:t>
                      </a:r>
                    </a:p>
                  </a:txBody>
                  <a:tcPr marL="39000" marR="39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7171">
                <a:tc>
                  <a:txBody>
                    <a:bodyPr/>
                    <a:lstStyle/>
                    <a:p>
                      <a:pPr marL="266700" marR="0" indent="-266700" algn="l" defTabSz="779252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80F63"/>
                        </a:buClr>
                        <a:buSzTx/>
                        <a:buFont typeface="+mj-lt"/>
                        <a:buAutoNum type="romanUcPeriod" startAt="4"/>
                        <a:tabLst/>
                        <a:defRPr/>
                      </a:pP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Профессиональное </a:t>
                      </a:r>
                      <a:b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обучение и развитие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Регулярное обучение, самообразование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управлять своим развитием 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Постоянное повышение профессионального уровня</a:t>
                      </a:r>
                    </a:p>
                    <a:p>
                      <a:pPr marL="123825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Карьерные возможности</a:t>
                      </a:r>
                    </a:p>
                  </a:txBody>
                  <a:tcPr marL="39000" marR="39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285750" indent="-285750" algn="l" defTabSz="779252" rtl="0" eaLnBrk="1" latinLnBrk="0" hangingPunct="1">
                        <a:lnSpc>
                          <a:spcPct val="90000"/>
                        </a:lnSpc>
                        <a:buClr>
                          <a:srgbClr val="494848"/>
                        </a:buClr>
                        <a:buFont typeface="+mj-lt"/>
                        <a:buAutoNum type="romanUcPeriod" startAt="7"/>
                      </a:pP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Уверенность </a:t>
                      </a:r>
                      <a:b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0" kern="1200" spc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 будущем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3825" lvl="0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планировать свое будущее</a:t>
                      </a:r>
                    </a:p>
                    <a:p>
                      <a:pPr marL="123825" lvl="0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Уверенность в завтрашнем дне</a:t>
                      </a:r>
                    </a:p>
                    <a:p>
                      <a:pPr marL="123825" lvl="0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Расширенный социальный пакет</a:t>
                      </a:r>
                    </a:p>
                    <a:p>
                      <a:pPr marL="123825" lvl="0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Достойный уровень оплаты труда</a:t>
                      </a:r>
                    </a:p>
                    <a:p>
                      <a:pPr marL="123825" lvl="0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Взаимная ответственность предприятия и работника, ответственность на каждом уровне</a:t>
                      </a:r>
                    </a:p>
                    <a:p>
                      <a:pPr marL="123825" lvl="0" indent="-123825" algn="l" defTabSz="779252" rtl="0" eaLnBrk="1" latinLnBrk="0" hangingPunct="1">
                        <a:lnSpc>
                          <a:spcPct val="88000"/>
                        </a:lnSpc>
                        <a:buClr>
                          <a:schemeClr val="tx1"/>
                        </a:buClr>
                        <a:buFont typeface="Arial"/>
                        <a:buChar char="•"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Безопасность как значимая ценность и приоритет</a:t>
                      </a:r>
                    </a:p>
                  </a:txBody>
                  <a:tcPr marL="18000" marR="18000" marT="1080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" name="Прямоугольник 49"/>
          <p:cNvSpPr/>
          <p:nvPr/>
        </p:nvSpPr>
        <p:spPr bwMode="auto">
          <a:xfrm>
            <a:off x="2496554" y="2369659"/>
            <a:ext cx="64812" cy="1611314"/>
          </a:xfrm>
          <a:prstGeom prst="rect">
            <a:avLst/>
          </a:prstGeom>
          <a:solidFill>
            <a:srgbClr val="ED6C26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2496554" y="4047647"/>
            <a:ext cx="64812" cy="1189038"/>
          </a:xfrm>
          <a:prstGeom prst="rect">
            <a:avLst/>
          </a:prstGeom>
          <a:solidFill>
            <a:srgbClr val="C80F63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2496554" y="5303360"/>
            <a:ext cx="64812" cy="742910"/>
          </a:xfrm>
          <a:prstGeom prst="rect">
            <a:avLst/>
          </a:prstGeom>
          <a:solidFill>
            <a:srgbClr val="494848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6711" y="1716507"/>
            <a:ext cx="2453940" cy="430887"/>
          </a:xfrm>
          <a:prstGeom prst="rect">
            <a:avLst/>
          </a:prstGeom>
          <a:noFill/>
        </p:spPr>
        <p:txBody>
          <a:bodyPr wrap="square" lIns="36000" rIns="36000" rtlCol="0">
            <a:noAutofit/>
          </a:bodyPr>
          <a:lstStyle/>
          <a:p>
            <a:pPr marL="92075" lvl="0">
              <a:tabLst>
                <a:tab pos="7450138" algn="l"/>
                <a:tab pos="7531100" algn="l"/>
                <a:tab pos="7718425" algn="l"/>
              </a:tabLst>
            </a:pPr>
            <a:r>
              <a:rPr lang="ru-RU" sz="1200" b="1" dirty="0" smtClean="0"/>
              <a:t>ФАКТОРЫ</a:t>
            </a:r>
            <a:br>
              <a:rPr lang="ru-RU" sz="1200" b="1" dirty="0" smtClean="0"/>
            </a:br>
            <a:r>
              <a:rPr lang="ru-RU" sz="1200" b="1" dirty="0" smtClean="0"/>
              <a:t>ОТРАСЛЕВОГО</a:t>
            </a:r>
            <a:r>
              <a:rPr lang="ru-RU" sz="1200" b="1" dirty="0"/>
              <a:t/>
            </a:r>
            <a:br>
              <a:rPr lang="ru-RU" sz="1200" b="1" dirty="0"/>
            </a:br>
            <a:r>
              <a:rPr lang="ru-RU" sz="1200" b="1" dirty="0"/>
              <a:t>БРЕНДА </a:t>
            </a:r>
            <a:r>
              <a:rPr lang="ru-RU" sz="1200" b="1" dirty="0" smtClean="0"/>
              <a:t>РАБОТОДАТЕЛЯ</a:t>
            </a:r>
            <a:endParaRPr lang="ru-RU" sz="1200" b="1" dirty="0"/>
          </a:p>
        </p:txBody>
      </p:sp>
      <p:cxnSp>
        <p:nvCxnSpPr>
          <p:cNvPr id="60" name="Straight Connector 18"/>
          <p:cNvCxnSpPr/>
          <p:nvPr/>
        </p:nvCxnSpPr>
        <p:spPr>
          <a:xfrm>
            <a:off x="313739" y="6142480"/>
            <a:ext cx="9301164" cy="0"/>
          </a:xfrm>
          <a:prstGeom prst="line">
            <a:avLst/>
          </a:prstGeom>
          <a:ln w="9525" cmpd="sng">
            <a:solidFill>
              <a:srgbClr val="00000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1290042" y="1189437"/>
            <a:ext cx="6754440" cy="377825"/>
          </a:xfrm>
          <a:prstGeom prst="rect">
            <a:avLst/>
          </a:prstGeom>
          <a:noFill/>
        </p:spPr>
        <p:txBody>
          <a:bodyPr wrap="square" lIns="36000" rIns="36000" rtlCol="0" anchor="ctr">
            <a:noAutofit/>
          </a:bodyPr>
          <a:lstStyle/>
          <a:p>
            <a:pPr marL="92075" lvl="0">
              <a:lnSpc>
                <a:spcPct val="95000"/>
              </a:lnSpc>
              <a:tabLst>
                <a:tab pos="7450138" algn="l"/>
                <a:tab pos="7531100" algn="l"/>
                <a:tab pos="7718425" algn="l"/>
              </a:tabLst>
            </a:pPr>
            <a:r>
              <a:rPr lang="ru-RU" sz="1100" dirty="0" smtClean="0"/>
              <a:t>Данные рекомендации даны на основе </a:t>
            </a:r>
            <a:r>
              <a:rPr lang="ru-RU" sz="1100" b="1" dirty="0" smtClean="0"/>
              <a:t>количественных</a:t>
            </a:r>
            <a:r>
              <a:rPr lang="ru-RU" sz="1100" dirty="0" smtClean="0"/>
              <a:t> и </a:t>
            </a:r>
            <a:r>
              <a:rPr lang="ru-RU" sz="1100" b="1" dirty="0" smtClean="0"/>
              <a:t>качественных</a:t>
            </a:r>
            <a:r>
              <a:rPr lang="ru-RU" sz="1100" dirty="0" smtClean="0"/>
              <a:t> исследований, проведенных среди студентов и молодых специалистов в рамках исследования бренда </a:t>
            </a:r>
            <a:r>
              <a:rPr lang="ru-RU" sz="1100" dirty="0" err="1" smtClean="0"/>
              <a:t>роботодателя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grpSp>
        <p:nvGrpSpPr>
          <p:cNvPr id="62" name="Group 4"/>
          <p:cNvGrpSpPr>
            <a:grpSpLocks noChangeAspect="1"/>
          </p:cNvGrpSpPr>
          <p:nvPr/>
        </p:nvGrpSpPr>
        <p:grpSpPr bwMode="auto">
          <a:xfrm>
            <a:off x="626871" y="1169277"/>
            <a:ext cx="530196" cy="418144"/>
            <a:chOff x="176" y="3437"/>
            <a:chExt cx="388" cy="306"/>
          </a:xfrm>
        </p:grpSpPr>
        <p:sp>
          <p:nvSpPr>
            <p:cNvPr id="63" name="AutoShape 3"/>
            <p:cNvSpPr>
              <a:spLocks noChangeAspect="1" noChangeArrowheads="1" noTextEdit="1"/>
            </p:cNvSpPr>
            <p:nvPr/>
          </p:nvSpPr>
          <p:spPr bwMode="auto">
            <a:xfrm>
              <a:off x="176" y="3438"/>
              <a:ext cx="387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5"/>
            <p:cNvSpPr>
              <a:spLocks/>
            </p:cNvSpPr>
            <p:nvPr/>
          </p:nvSpPr>
          <p:spPr bwMode="auto">
            <a:xfrm>
              <a:off x="176" y="3437"/>
              <a:ext cx="388" cy="306"/>
            </a:xfrm>
            <a:custGeom>
              <a:avLst/>
              <a:gdLst/>
              <a:ahLst/>
              <a:cxnLst>
                <a:cxn ang="0">
                  <a:pos x="3464" y="1360"/>
                </a:cxn>
                <a:cxn ang="0">
                  <a:pos x="3464" y="1360"/>
                </a:cxn>
                <a:cxn ang="0">
                  <a:pos x="1732" y="2720"/>
                </a:cxn>
                <a:cxn ang="0">
                  <a:pos x="0" y="1360"/>
                </a:cxn>
                <a:cxn ang="0">
                  <a:pos x="1732" y="0"/>
                </a:cxn>
                <a:cxn ang="0">
                  <a:pos x="3464" y="1360"/>
                </a:cxn>
              </a:cxnLst>
              <a:rect l="0" t="0" r="r" b="b"/>
              <a:pathLst>
                <a:path w="3464" h="2720">
                  <a:moveTo>
                    <a:pt x="3464" y="1360"/>
                  </a:moveTo>
                  <a:lnTo>
                    <a:pt x="3464" y="1360"/>
                  </a:lnTo>
                  <a:cubicBezTo>
                    <a:pt x="3464" y="2188"/>
                    <a:pt x="3033" y="2720"/>
                    <a:pt x="1732" y="2720"/>
                  </a:cubicBezTo>
                  <a:cubicBezTo>
                    <a:pt x="430" y="2720"/>
                    <a:pt x="0" y="2196"/>
                    <a:pt x="0" y="1360"/>
                  </a:cubicBezTo>
                  <a:cubicBezTo>
                    <a:pt x="0" y="523"/>
                    <a:pt x="420" y="0"/>
                    <a:pt x="1732" y="0"/>
                  </a:cubicBezTo>
                  <a:cubicBezTo>
                    <a:pt x="3044" y="0"/>
                    <a:pt x="3464" y="531"/>
                    <a:pt x="3464" y="136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242" y="3470"/>
              <a:ext cx="274" cy="242"/>
            </a:xfrm>
            <a:custGeom>
              <a:avLst/>
              <a:gdLst/>
              <a:ahLst/>
              <a:cxnLst>
                <a:cxn ang="0">
                  <a:pos x="0" y="666"/>
                </a:cxn>
                <a:cxn ang="0">
                  <a:pos x="0" y="666"/>
                </a:cxn>
                <a:cxn ang="0">
                  <a:pos x="152" y="515"/>
                </a:cxn>
                <a:cxn ang="0">
                  <a:pos x="1217" y="515"/>
                </a:cxn>
                <a:cxn ang="0">
                  <a:pos x="1368" y="364"/>
                </a:cxn>
                <a:cxn ang="0">
                  <a:pos x="1368" y="103"/>
                </a:cxn>
                <a:cxn ang="0">
                  <a:pos x="1475" y="58"/>
                </a:cxn>
                <a:cxn ang="0">
                  <a:pos x="2387" y="971"/>
                </a:cxn>
                <a:cxn ang="0">
                  <a:pos x="2387" y="1185"/>
                </a:cxn>
                <a:cxn ang="0">
                  <a:pos x="1475" y="2098"/>
                </a:cxn>
                <a:cxn ang="0">
                  <a:pos x="1368" y="2053"/>
                </a:cxn>
                <a:cxn ang="0">
                  <a:pos x="1368" y="1792"/>
                </a:cxn>
                <a:cxn ang="0">
                  <a:pos x="1217" y="1641"/>
                </a:cxn>
                <a:cxn ang="0">
                  <a:pos x="152" y="1641"/>
                </a:cxn>
                <a:cxn ang="0">
                  <a:pos x="0" y="1490"/>
                </a:cxn>
                <a:cxn ang="0">
                  <a:pos x="0" y="666"/>
                </a:cxn>
              </a:cxnLst>
              <a:rect l="0" t="0" r="r" b="b"/>
              <a:pathLst>
                <a:path w="2446" h="2156">
                  <a:moveTo>
                    <a:pt x="0" y="666"/>
                  </a:moveTo>
                  <a:lnTo>
                    <a:pt x="0" y="666"/>
                  </a:lnTo>
                  <a:cubicBezTo>
                    <a:pt x="0" y="583"/>
                    <a:pt x="69" y="515"/>
                    <a:pt x="152" y="515"/>
                  </a:cubicBezTo>
                  <a:lnTo>
                    <a:pt x="1217" y="515"/>
                  </a:lnTo>
                  <a:cubicBezTo>
                    <a:pt x="1300" y="515"/>
                    <a:pt x="1368" y="447"/>
                    <a:pt x="1368" y="364"/>
                  </a:cubicBezTo>
                  <a:lnTo>
                    <a:pt x="1368" y="103"/>
                  </a:lnTo>
                  <a:cubicBezTo>
                    <a:pt x="1368" y="20"/>
                    <a:pt x="1416" y="0"/>
                    <a:pt x="1475" y="58"/>
                  </a:cubicBezTo>
                  <a:lnTo>
                    <a:pt x="2387" y="971"/>
                  </a:lnTo>
                  <a:cubicBezTo>
                    <a:pt x="2446" y="1030"/>
                    <a:pt x="2446" y="1126"/>
                    <a:pt x="2387" y="1185"/>
                  </a:cubicBezTo>
                  <a:lnTo>
                    <a:pt x="1475" y="2098"/>
                  </a:lnTo>
                  <a:cubicBezTo>
                    <a:pt x="1416" y="2156"/>
                    <a:pt x="1368" y="2136"/>
                    <a:pt x="1368" y="2053"/>
                  </a:cubicBezTo>
                  <a:lnTo>
                    <a:pt x="1368" y="1792"/>
                  </a:lnTo>
                  <a:cubicBezTo>
                    <a:pt x="1368" y="1709"/>
                    <a:pt x="1300" y="1641"/>
                    <a:pt x="1217" y="1641"/>
                  </a:cubicBezTo>
                  <a:lnTo>
                    <a:pt x="152" y="1641"/>
                  </a:lnTo>
                  <a:cubicBezTo>
                    <a:pt x="69" y="1641"/>
                    <a:pt x="0" y="1573"/>
                    <a:pt x="0" y="1490"/>
                  </a:cubicBezTo>
                  <a:lnTo>
                    <a:pt x="0" y="666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8" name="Нашивка 67"/>
          <p:cNvSpPr/>
          <p:nvPr/>
        </p:nvSpPr>
        <p:spPr bwMode="auto">
          <a:xfrm>
            <a:off x="4382820" y="1870830"/>
            <a:ext cx="5232084" cy="403616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ru-RU" sz="1200" dirty="0" smtClean="0"/>
              <a:t>Понимание участниками </a:t>
            </a:r>
            <a:r>
              <a:rPr lang="ru-RU" sz="1200" dirty="0" err="1" smtClean="0"/>
              <a:t>фокус-групп</a:t>
            </a:r>
            <a:r>
              <a:rPr lang="ru-RU" sz="1200" dirty="0" smtClean="0"/>
              <a:t> </a:t>
            </a:r>
            <a:br>
              <a:rPr lang="ru-RU" sz="1200" dirty="0" smtClean="0"/>
            </a:br>
            <a:r>
              <a:rPr lang="ru-RU" sz="1200" dirty="0" smtClean="0"/>
              <a:t>ключевых характеристик </a:t>
            </a:r>
            <a:r>
              <a:rPr lang="ru-RU" sz="1200" dirty="0" err="1" smtClean="0"/>
              <a:t>Росатома</a:t>
            </a:r>
            <a:r>
              <a:rPr lang="ru-RU" sz="1200" dirty="0" smtClean="0"/>
              <a:t> как работодателя</a:t>
            </a:r>
            <a:endParaRPr lang="ru-RU" sz="1200" dirty="0"/>
          </a:p>
        </p:txBody>
      </p:sp>
      <p:grpSp>
        <p:nvGrpSpPr>
          <p:cNvPr id="47" name="Группа 46"/>
          <p:cNvGrpSpPr/>
          <p:nvPr/>
        </p:nvGrpSpPr>
        <p:grpSpPr>
          <a:xfrm>
            <a:off x="307389" y="2369660"/>
            <a:ext cx="1965306" cy="3849688"/>
            <a:chOff x="273050" y="1760538"/>
            <a:chExt cx="2065338" cy="3849688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273050" y="1760538"/>
              <a:ext cx="922338" cy="1611313"/>
            </a:xfrm>
            <a:custGeom>
              <a:avLst/>
              <a:gdLst/>
              <a:ahLst/>
              <a:cxnLst>
                <a:cxn ang="0">
                  <a:pos x="381" y="637"/>
                </a:cxn>
                <a:cxn ang="0">
                  <a:pos x="38" y="15"/>
                </a:cxn>
                <a:cxn ang="0">
                  <a:pos x="15" y="4"/>
                </a:cxn>
                <a:cxn ang="0">
                  <a:pos x="0" y="27"/>
                </a:cxn>
                <a:cxn ang="0">
                  <a:pos x="0" y="649"/>
                </a:cxn>
                <a:cxn ang="0">
                  <a:pos x="20" y="674"/>
                </a:cxn>
                <a:cxn ang="0">
                  <a:pos x="363" y="674"/>
                </a:cxn>
                <a:cxn ang="0">
                  <a:pos x="381" y="662"/>
                </a:cxn>
                <a:cxn ang="0">
                  <a:pos x="381" y="637"/>
                </a:cxn>
              </a:cxnLst>
              <a:rect l="0" t="0" r="r" b="b"/>
              <a:pathLst>
                <a:path w="385" h="674">
                  <a:moveTo>
                    <a:pt x="381" y="637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34" y="6"/>
                    <a:pt x="25" y="0"/>
                    <a:pt x="15" y="4"/>
                  </a:cubicBezTo>
                  <a:cubicBezTo>
                    <a:pt x="6" y="6"/>
                    <a:pt x="0" y="16"/>
                    <a:pt x="0" y="27"/>
                  </a:cubicBezTo>
                  <a:cubicBezTo>
                    <a:pt x="0" y="431"/>
                    <a:pt x="0" y="649"/>
                    <a:pt x="0" y="649"/>
                  </a:cubicBezTo>
                  <a:cubicBezTo>
                    <a:pt x="0" y="663"/>
                    <a:pt x="9" y="674"/>
                    <a:pt x="20" y="674"/>
                  </a:cubicBezTo>
                  <a:cubicBezTo>
                    <a:pt x="261" y="674"/>
                    <a:pt x="363" y="674"/>
                    <a:pt x="363" y="674"/>
                  </a:cubicBezTo>
                  <a:cubicBezTo>
                    <a:pt x="371" y="674"/>
                    <a:pt x="377" y="670"/>
                    <a:pt x="381" y="662"/>
                  </a:cubicBezTo>
                  <a:cubicBezTo>
                    <a:pt x="385" y="654"/>
                    <a:pt x="385" y="645"/>
                    <a:pt x="381" y="637"/>
                  </a:cubicBezTo>
                  <a:close/>
                </a:path>
              </a:pathLst>
            </a:custGeom>
            <a:solidFill>
              <a:srgbClr val="ED6D2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lvl="0">
                <a:lnSpc>
                  <a:spcPct val="95000"/>
                </a:lnSpc>
                <a:spcBef>
                  <a:spcPts val="0"/>
                </a:spcBef>
              </a:pPr>
              <a:r>
                <a:rPr lang="ru-RU" sz="1050" dirty="0" smtClean="0">
                  <a:solidFill>
                    <a:srgbClr val="FFFFFF"/>
                  </a:solidFill>
                </a:rPr>
                <a:t>ОТЛИЧИ-</a:t>
              </a:r>
              <a:br>
                <a:rPr lang="ru-RU" sz="1050" dirty="0" smtClean="0">
                  <a:solidFill>
                    <a:srgbClr val="FFFFFF"/>
                  </a:solidFill>
                </a:rPr>
              </a:br>
              <a:r>
                <a:rPr lang="ru-RU" sz="1050" dirty="0" smtClean="0">
                  <a:solidFill>
                    <a:srgbClr val="FFFFFF"/>
                  </a:solidFill>
                </a:rPr>
                <a:t>ТЕЛЬНЫЕ</a:t>
              </a:r>
              <a:endParaRPr lang="ru-RU" sz="1050" dirty="0">
                <a:solidFill>
                  <a:srgbClr val="FFFFFF"/>
                </a:solidFill>
              </a:endParaRPr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73050" y="4694238"/>
              <a:ext cx="2065338" cy="915988"/>
            </a:xfrm>
            <a:custGeom>
              <a:avLst/>
              <a:gdLst/>
              <a:ahLst/>
              <a:cxnLst>
                <a:cxn ang="0">
                  <a:pos x="858" y="277"/>
                </a:cxn>
                <a:cxn ang="0">
                  <a:pos x="711" y="12"/>
                </a:cxn>
                <a:cxn ang="0">
                  <a:pos x="691" y="0"/>
                </a:cxn>
                <a:cxn ang="0">
                  <a:pos x="23" y="0"/>
                </a:cxn>
                <a:cxn ang="0">
                  <a:pos x="0" y="24"/>
                </a:cxn>
                <a:cxn ang="0">
                  <a:pos x="0" y="290"/>
                </a:cxn>
                <a:cxn ang="0">
                  <a:pos x="23" y="314"/>
                </a:cxn>
                <a:cxn ang="0">
                  <a:pos x="838" y="314"/>
                </a:cxn>
                <a:cxn ang="0">
                  <a:pos x="858" y="302"/>
                </a:cxn>
                <a:cxn ang="0">
                  <a:pos x="858" y="277"/>
                </a:cxn>
              </a:cxnLst>
              <a:rect l="0" t="0" r="r" b="b"/>
              <a:pathLst>
                <a:path w="862" h="383">
                  <a:moveTo>
                    <a:pt x="858" y="277"/>
                  </a:moveTo>
                  <a:cubicBezTo>
                    <a:pt x="711" y="12"/>
                    <a:pt x="711" y="12"/>
                    <a:pt x="711" y="12"/>
                  </a:cubicBezTo>
                  <a:cubicBezTo>
                    <a:pt x="706" y="2"/>
                    <a:pt x="700" y="0"/>
                    <a:pt x="691" y="0"/>
                  </a:cubicBezTo>
                  <a:cubicBezTo>
                    <a:pt x="125" y="0"/>
                    <a:pt x="23" y="0"/>
                    <a:pt x="23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3"/>
                    <a:pt x="0" y="290"/>
                    <a:pt x="0" y="290"/>
                  </a:cubicBezTo>
                  <a:cubicBezTo>
                    <a:pt x="0" y="303"/>
                    <a:pt x="11" y="314"/>
                    <a:pt x="23" y="314"/>
                  </a:cubicBezTo>
                  <a:cubicBezTo>
                    <a:pt x="831" y="314"/>
                    <a:pt x="838" y="314"/>
                    <a:pt x="838" y="314"/>
                  </a:cubicBezTo>
                  <a:cubicBezTo>
                    <a:pt x="846" y="314"/>
                    <a:pt x="854" y="310"/>
                    <a:pt x="858" y="302"/>
                  </a:cubicBezTo>
                  <a:cubicBezTo>
                    <a:pt x="862" y="294"/>
                    <a:pt x="862" y="285"/>
                    <a:pt x="858" y="277"/>
                  </a:cubicBezTo>
                  <a:close/>
                </a:path>
              </a:pathLst>
            </a:custGeom>
            <a:solidFill>
              <a:srgbClr val="4A494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lvl="0">
                <a:lnSpc>
                  <a:spcPct val="95000"/>
                </a:lnSpc>
              </a:pPr>
              <a:r>
                <a:rPr lang="ru-RU" sz="1050" dirty="0" smtClean="0">
                  <a:solidFill>
                    <a:srgbClr val="FFFFFF"/>
                  </a:solidFill>
                </a:rPr>
                <a:t>ВАЖНЫЕ, НО БЕЗ </a:t>
              </a:r>
            </a:p>
            <a:p>
              <a:pPr lvl="0">
                <a:lnSpc>
                  <a:spcPct val="95000"/>
                </a:lnSpc>
              </a:pPr>
              <a:r>
                <a:rPr lang="ru-RU" sz="1050" dirty="0" smtClean="0">
                  <a:solidFill>
                    <a:srgbClr val="FFFFFF"/>
                  </a:solidFill>
                </a:rPr>
                <a:t>СПЕЦИАЛЬНОГО ФОКУСА</a:t>
              </a:r>
              <a:endParaRPr lang="en-US" sz="1050" dirty="0" smtClean="0">
                <a:solidFill>
                  <a:srgbClr val="FFFFFF"/>
                </a:solidFill>
              </a:endParaRPr>
            </a:p>
            <a:p>
              <a:pPr lvl="0">
                <a:lnSpc>
                  <a:spcPct val="90000"/>
                </a:lnSpc>
              </a:pPr>
              <a:endParaRPr lang="ru-RU" sz="1200" dirty="0">
                <a:solidFill>
                  <a:srgbClr val="FFFFFF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273050" y="3438525"/>
              <a:ext cx="1614488" cy="1189038"/>
            </a:xfrm>
            <a:custGeom>
              <a:avLst/>
              <a:gdLst/>
              <a:ahLst/>
              <a:cxnLst>
                <a:cxn ang="0">
                  <a:pos x="670" y="460"/>
                </a:cxn>
                <a:cxn ang="0">
                  <a:pos x="424" y="12"/>
                </a:cxn>
                <a:cxn ang="0">
                  <a:pos x="404" y="0"/>
                </a:cxn>
                <a:cxn ang="0">
                  <a:pos x="23" y="0"/>
                </a:cxn>
                <a:cxn ang="0">
                  <a:pos x="0" y="25"/>
                </a:cxn>
                <a:cxn ang="0">
                  <a:pos x="0" y="472"/>
                </a:cxn>
                <a:cxn ang="0">
                  <a:pos x="23" y="497"/>
                </a:cxn>
                <a:cxn ang="0">
                  <a:pos x="650" y="497"/>
                </a:cxn>
                <a:cxn ang="0">
                  <a:pos x="670" y="484"/>
                </a:cxn>
                <a:cxn ang="0">
                  <a:pos x="670" y="460"/>
                </a:cxn>
              </a:cxnLst>
              <a:rect l="0" t="0" r="r" b="b"/>
              <a:pathLst>
                <a:path w="674" h="497">
                  <a:moveTo>
                    <a:pt x="670" y="460"/>
                  </a:moveTo>
                  <a:cubicBezTo>
                    <a:pt x="424" y="12"/>
                    <a:pt x="424" y="12"/>
                    <a:pt x="424" y="12"/>
                  </a:cubicBezTo>
                  <a:cubicBezTo>
                    <a:pt x="418" y="3"/>
                    <a:pt x="411" y="0"/>
                    <a:pt x="404" y="0"/>
                  </a:cubicBezTo>
                  <a:cubicBezTo>
                    <a:pt x="122" y="0"/>
                    <a:pt x="23" y="0"/>
                    <a:pt x="23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475"/>
                    <a:pt x="0" y="472"/>
                    <a:pt x="0" y="472"/>
                  </a:cubicBezTo>
                  <a:cubicBezTo>
                    <a:pt x="0" y="486"/>
                    <a:pt x="11" y="497"/>
                    <a:pt x="23" y="497"/>
                  </a:cubicBezTo>
                  <a:cubicBezTo>
                    <a:pt x="548" y="497"/>
                    <a:pt x="650" y="497"/>
                    <a:pt x="650" y="497"/>
                  </a:cubicBezTo>
                  <a:cubicBezTo>
                    <a:pt x="658" y="497"/>
                    <a:pt x="666" y="491"/>
                    <a:pt x="670" y="484"/>
                  </a:cubicBezTo>
                  <a:cubicBezTo>
                    <a:pt x="674" y="477"/>
                    <a:pt x="674" y="466"/>
                    <a:pt x="670" y="460"/>
                  </a:cubicBezTo>
                  <a:close/>
                </a:path>
              </a:pathLst>
            </a:custGeom>
            <a:solidFill>
              <a:srgbClr val="C81D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lvl="0">
                <a:lnSpc>
                  <a:spcPct val="95000"/>
                </a:lnSpc>
              </a:pPr>
              <a:r>
                <a:rPr lang="ru-RU" sz="1050" dirty="0" smtClean="0">
                  <a:solidFill>
                    <a:srgbClr val="FFFFFF"/>
                  </a:solidFill>
                </a:rPr>
                <a:t>КОНКУРЕНТО-</a:t>
              </a:r>
              <a:br>
                <a:rPr lang="ru-RU" sz="1050" dirty="0" smtClean="0">
                  <a:solidFill>
                    <a:srgbClr val="FFFFFF"/>
                  </a:solidFill>
                </a:rPr>
              </a:br>
              <a:r>
                <a:rPr lang="ru-RU" sz="1050" dirty="0" smtClean="0">
                  <a:solidFill>
                    <a:srgbClr val="FFFFFF"/>
                  </a:solidFill>
                </a:rPr>
                <a:t>СПОСОБНОСТИ</a:t>
              </a:r>
              <a:endParaRPr lang="ru-RU" sz="1050" dirty="0">
                <a:solidFill>
                  <a:srgbClr val="FFFFFF"/>
                </a:solidFill>
              </a:endParaRPr>
            </a:p>
          </p:txBody>
        </p:sp>
      </p:grpSp>
      <p:sp>
        <p:nvSpPr>
          <p:cNvPr id="49" name="Прямоугольник 48"/>
          <p:cNvSpPr/>
          <p:nvPr/>
        </p:nvSpPr>
        <p:spPr bwMode="auto">
          <a:xfrm>
            <a:off x="4382819" y="2406966"/>
            <a:ext cx="64812" cy="583406"/>
          </a:xfrm>
          <a:prstGeom prst="rect">
            <a:avLst/>
          </a:prstGeom>
          <a:solidFill>
            <a:srgbClr val="ED6C26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4382819" y="3061810"/>
            <a:ext cx="64812" cy="466725"/>
          </a:xfrm>
          <a:prstGeom prst="rect">
            <a:avLst/>
          </a:prstGeom>
          <a:solidFill>
            <a:srgbClr val="ED6C26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4382819" y="3592828"/>
            <a:ext cx="64812" cy="388145"/>
          </a:xfrm>
          <a:prstGeom prst="rect">
            <a:avLst/>
          </a:prstGeom>
          <a:solidFill>
            <a:srgbClr val="ED6C26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4382819" y="4047648"/>
            <a:ext cx="64812" cy="333374"/>
          </a:xfrm>
          <a:prstGeom prst="rect">
            <a:avLst/>
          </a:prstGeom>
          <a:solidFill>
            <a:srgbClr val="C80F63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4382819" y="4447415"/>
            <a:ext cx="64812" cy="250313"/>
          </a:xfrm>
          <a:prstGeom prst="rect">
            <a:avLst/>
          </a:prstGeom>
          <a:solidFill>
            <a:srgbClr val="C80F63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4382819" y="4752502"/>
            <a:ext cx="64812" cy="484183"/>
          </a:xfrm>
          <a:prstGeom prst="rect">
            <a:avLst/>
          </a:prstGeom>
          <a:solidFill>
            <a:srgbClr val="C80F63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Прямоугольник 68"/>
          <p:cNvSpPr/>
          <p:nvPr/>
        </p:nvSpPr>
        <p:spPr bwMode="auto">
          <a:xfrm>
            <a:off x="4382819" y="5303360"/>
            <a:ext cx="64812" cy="742910"/>
          </a:xfrm>
          <a:prstGeom prst="rect">
            <a:avLst/>
          </a:prstGeom>
          <a:solidFill>
            <a:srgbClr val="494848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279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8954220" y="6480360"/>
            <a:ext cx="626760" cy="3776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>
              <a:lnSpc>
                <a:spcPct val="100000"/>
              </a:lnSpc>
            </a:pPr>
            <a:fld id="{C04D2B2A-5E02-43F3-A4D9-75768CEB2839}" type="slidenum">
              <a:rPr lang="ru-RU" b="1">
                <a:solidFill>
                  <a:srgbClr val="003274"/>
                </a:solidFill>
                <a:latin typeface="Arial"/>
              </a:rPr>
              <a:pPr>
                <a:lnSpc>
                  <a:spcPct val="100000"/>
                </a:lnSpc>
              </a:pPr>
              <a:t>7</a:t>
            </a:fld>
            <a:endParaRPr dirty="0"/>
          </a:p>
        </p:txBody>
      </p:sp>
      <p:sp>
        <p:nvSpPr>
          <p:cNvPr id="110" name="CustomShape 2"/>
          <p:cNvSpPr/>
          <p:nvPr/>
        </p:nvSpPr>
        <p:spPr>
          <a:xfrm>
            <a:off x="495150" y="170760"/>
            <a:ext cx="7280354" cy="6476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r>
              <a:rPr lang="ru-RU" sz="2000" b="1" dirty="0" smtClean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Программы развития управленческого кадрового резерва в системе развития персонала Росатом</a:t>
            </a:r>
            <a:endParaRPr lang="ru-RU" sz="2000" b="1" dirty="0">
              <a:solidFill>
                <a:schemeClr val="hlink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74787" y="1681466"/>
            <a:ext cx="7283030" cy="4539578"/>
            <a:chOff x="390310" y="1064025"/>
            <a:chExt cx="8516690" cy="5304648"/>
          </a:xfrm>
        </p:grpSpPr>
        <p:sp>
          <p:nvSpPr>
            <p:cNvPr id="56" name="TextBox 55"/>
            <p:cNvSpPr txBox="1"/>
            <p:nvPr/>
          </p:nvSpPr>
          <p:spPr>
            <a:xfrm rot="16200000">
              <a:off x="-1397560" y="2937418"/>
              <a:ext cx="38527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dirty="0">
                  <a:solidFill>
                    <a:srgbClr val="111513"/>
                  </a:solidFill>
                  <a:latin typeface="Arial"/>
                </a:rPr>
                <a:t>Уровни менеджмента</a:t>
              </a:r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8222924" y="1111122"/>
              <a:ext cx="612068" cy="298833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34489" t="31189" r="13534" b="17161"/>
            <a:stretch>
              <a:fillRect/>
            </a:stretch>
          </p:blipFill>
          <p:spPr bwMode="auto">
            <a:xfrm>
              <a:off x="805591" y="1091671"/>
              <a:ext cx="7921388" cy="4427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" name="TextBox 58"/>
            <p:cNvSpPr txBox="1"/>
            <p:nvPr/>
          </p:nvSpPr>
          <p:spPr>
            <a:xfrm>
              <a:off x="4102344" y="5107145"/>
              <a:ext cx="795177" cy="269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b="1" dirty="0" smtClean="0">
                  <a:solidFill>
                    <a:prstClr val="white"/>
                  </a:solidFill>
                  <a:latin typeface="Arial"/>
                </a:rPr>
                <a:t>Таланты</a:t>
              </a:r>
              <a:endParaRPr lang="ru-RU" sz="900" b="1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098866" y="4077793"/>
              <a:ext cx="763310" cy="269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b="1" dirty="0" smtClean="0">
                  <a:solidFill>
                    <a:prstClr val="white"/>
                  </a:solidFill>
                  <a:latin typeface="Arial"/>
                </a:rPr>
                <a:t>Капитал</a:t>
              </a:r>
              <a:endParaRPr lang="ru-RU" sz="900" b="1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053084" y="2917825"/>
              <a:ext cx="926724" cy="269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b="1" dirty="0" smtClean="0">
                  <a:solidFill>
                    <a:prstClr val="white"/>
                  </a:solidFill>
                  <a:latin typeface="Arial"/>
                </a:rPr>
                <a:t>Достояние</a:t>
              </a:r>
              <a:endParaRPr lang="ru-RU" sz="900" b="1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828574" y="4691277"/>
              <a:ext cx="290927" cy="269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b="1" dirty="0" smtClean="0">
                  <a:solidFill>
                    <a:prstClr val="white"/>
                  </a:solidFill>
                  <a:latin typeface="Arial"/>
                </a:rPr>
                <a:t>1</a:t>
              </a:r>
              <a:endParaRPr lang="ru-RU" sz="900" b="1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828574" y="3493993"/>
              <a:ext cx="290927" cy="269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b="1" dirty="0" smtClean="0">
                  <a:solidFill>
                    <a:prstClr val="white"/>
                  </a:solidFill>
                  <a:latin typeface="Arial"/>
                </a:rPr>
                <a:t>2</a:t>
              </a:r>
              <a:endParaRPr lang="ru-RU" sz="900" b="1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828574" y="2974374"/>
              <a:ext cx="290927" cy="269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b="1" dirty="0" smtClean="0">
                  <a:solidFill>
                    <a:prstClr val="white"/>
                  </a:solidFill>
                  <a:latin typeface="Arial"/>
                </a:rPr>
                <a:t>3</a:t>
              </a:r>
              <a:endParaRPr lang="ru-RU" sz="900" b="1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828574" y="2387021"/>
              <a:ext cx="290927" cy="269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b="1" dirty="0" smtClean="0">
                  <a:solidFill>
                    <a:prstClr val="white"/>
                  </a:solidFill>
                  <a:latin typeface="Arial"/>
                </a:rPr>
                <a:t>4</a:t>
              </a:r>
              <a:endParaRPr lang="ru-RU" sz="900" b="1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8042904" y="1064025"/>
              <a:ext cx="864096" cy="27226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35777" y="5538394"/>
              <a:ext cx="1584176" cy="539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dirty="0" smtClean="0">
                  <a:solidFill>
                    <a:srgbClr val="111513"/>
                  </a:solidFill>
                  <a:latin typeface="Arial"/>
                </a:rPr>
                <a:t>Программы </a:t>
              </a:r>
              <a:br>
                <a:rPr lang="ru-RU" sz="1200" b="1" dirty="0" smtClean="0">
                  <a:solidFill>
                    <a:srgbClr val="111513"/>
                  </a:solidFill>
                  <a:latin typeface="Arial"/>
                </a:rPr>
              </a:br>
              <a:r>
                <a:rPr lang="ru-RU" sz="1200" b="1" dirty="0" smtClean="0">
                  <a:solidFill>
                    <a:srgbClr val="111513"/>
                  </a:solidFill>
                  <a:latin typeface="Arial"/>
                </a:rPr>
                <a:t>развития:</a:t>
              </a:r>
              <a:endParaRPr lang="ru-RU" sz="1200" b="1" dirty="0">
                <a:solidFill>
                  <a:srgbClr val="111513"/>
                </a:solidFill>
                <a:latin typeface="Arial"/>
              </a:endParaRPr>
            </a:p>
          </p:txBody>
        </p:sp>
        <p:sp>
          <p:nvSpPr>
            <p:cNvPr id="68" name="Прямоугольный треугольник 67"/>
            <p:cNvSpPr/>
            <p:nvPr/>
          </p:nvSpPr>
          <p:spPr>
            <a:xfrm>
              <a:off x="4131794" y="1064153"/>
              <a:ext cx="410461" cy="1041979"/>
            </a:xfrm>
            <a:prstGeom prst="rtTriangle">
              <a:avLst/>
            </a:prstGeom>
            <a:solidFill>
              <a:srgbClr val="7030A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059626" y="1706022"/>
              <a:ext cx="688122" cy="431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b="1" dirty="0" smtClean="0">
                  <a:solidFill>
                    <a:prstClr val="white"/>
                  </a:solidFill>
                  <a:latin typeface="Arial"/>
                </a:rPr>
                <a:t>Топ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b="1" dirty="0" smtClean="0">
                  <a:solidFill>
                    <a:prstClr val="white"/>
                  </a:solidFill>
                  <a:latin typeface="Arial"/>
                </a:rPr>
                <a:t>30</a:t>
              </a:r>
              <a:endParaRPr lang="ru-RU" sz="900" b="1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805591" y="1149548"/>
              <a:ext cx="3274225" cy="923515"/>
            </a:xfrm>
            <a:prstGeom prst="rect">
              <a:avLst/>
            </a:prstGeom>
            <a:solidFill>
              <a:srgbClr val="4F81BD">
                <a:alpha val="12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1" name="Трапеция 70"/>
            <p:cNvSpPr/>
            <p:nvPr/>
          </p:nvSpPr>
          <p:spPr>
            <a:xfrm flipH="1" flipV="1">
              <a:off x="2332680" y="5538533"/>
              <a:ext cx="6394297" cy="828092"/>
            </a:xfrm>
            <a:prstGeom prst="trapezoid">
              <a:avLst>
                <a:gd name="adj" fmla="val 77865"/>
              </a:avLst>
            </a:prstGeom>
            <a:solidFill>
              <a:srgbClr val="8064A2">
                <a:lumMod val="40000"/>
                <a:lumOff val="60000"/>
              </a:srgbClr>
            </a:solidFill>
            <a:ln w="25400" cap="flat" cmpd="sng" algn="ctr">
              <a:solidFill>
                <a:srgbClr val="A6A6A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2" name="Трапеция 71"/>
            <p:cNvSpPr/>
            <p:nvPr/>
          </p:nvSpPr>
          <p:spPr>
            <a:xfrm flipH="1" flipV="1">
              <a:off x="2694317" y="6000905"/>
              <a:ext cx="5676901" cy="365720"/>
            </a:xfrm>
            <a:prstGeom prst="trapezoid">
              <a:avLst>
                <a:gd name="adj" fmla="val 77865"/>
              </a:avLst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A6A6A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318266" y="5528521"/>
              <a:ext cx="1728789" cy="467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 smtClean="0">
                  <a:solidFill>
                    <a:srgbClr val="111513"/>
                  </a:solidFill>
                  <a:latin typeface="Arial"/>
                </a:rPr>
                <a:t>Школы менеджмента</a:t>
              </a:r>
              <a:endParaRPr lang="ru-RU" sz="1000" b="1" dirty="0">
                <a:solidFill>
                  <a:srgbClr val="111513"/>
                </a:solidFill>
                <a:latin typeface="Arial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178591" y="5528521"/>
              <a:ext cx="1728789" cy="467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 smtClean="0">
                  <a:solidFill>
                    <a:srgbClr val="111513"/>
                  </a:solidFill>
                  <a:latin typeface="Arial"/>
                </a:rPr>
                <a:t>Программы развития лидеров</a:t>
              </a:r>
              <a:endParaRPr lang="ru-RU" sz="1000" b="1" dirty="0">
                <a:solidFill>
                  <a:srgbClr val="111513"/>
                </a:solidFill>
                <a:latin typeface="Arial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060532" y="5528521"/>
              <a:ext cx="2738455" cy="467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 smtClean="0">
                  <a:solidFill>
                    <a:srgbClr val="111513"/>
                  </a:solidFill>
                  <a:latin typeface="Arial"/>
                </a:rPr>
                <a:t>Функциональное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 smtClean="0">
                  <a:solidFill>
                    <a:srgbClr val="111513"/>
                  </a:solidFill>
                  <a:latin typeface="Arial"/>
                </a:rPr>
                <a:t>обучение</a:t>
              </a:r>
              <a:endParaRPr lang="ru-RU" sz="1000" b="1" dirty="0">
                <a:solidFill>
                  <a:srgbClr val="111513"/>
                </a:solidFill>
                <a:latin typeface="Arial"/>
              </a:endParaRPr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>
              <a:off x="4093987" y="5538533"/>
              <a:ext cx="0" cy="459991"/>
            </a:xfrm>
            <a:prstGeom prst="line">
              <a:avLst/>
            </a:prstGeom>
            <a:noFill/>
            <a:ln w="12700" cap="flat" cmpd="sng" algn="ctr">
              <a:solidFill>
                <a:srgbClr val="5A5A5A"/>
              </a:solidFill>
              <a:prstDash val="dash"/>
            </a:ln>
            <a:effectLst/>
          </p:spPr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5892307" y="5538533"/>
              <a:ext cx="0" cy="462372"/>
            </a:xfrm>
            <a:prstGeom prst="line">
              <a:avLst/>
            </a:prstGeom>
            <a:noFill/>
            <a:ln w="12700" cap="flat" cmpd="sng" algn="ctr">
              <a:solidFill>
                <a:srgbClr val="5A5A5A"/>
              </a:solidFill>
              <a:prstDash val="dash"/>
            </a:ln>
            <a:effectLst/>
          </p:spPr>
        </p:cxnSp>
        <p:sp>
          <p:nvSpPr>
            <p:cNvPr id="78" name="TextBox 77"/>
            <p:cNvSpPr txBox="1"/>
            <p:nvPr/>
          </p:nvSpPr>
          <p:spPr>
            <a:xfrm>
              <a:off x="3088617" y="6009025"/>
              <a:ext cx="4846274" cy="359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400" b="1" dirty="0" smtClean="0">
                  <a:solidFill>
                    <a:srgbClr val="111513"/>
                  </a:solidFill>
                  <a:latin typeface="Arial"/>
                </a:rPr>
                <a:t>Корпоративные ценности и компетенции</a:t>
              </a:r>
              <a:endParaRPr lang="ru-RU" sz="1400" b="1" dirty="0">
                <a:solidFill>
                  <a:srgbClr val="111513"/>
                </a:solidFill>
                <a:latin typeface="Arial"/>
              </a:endParaRPr>
            </a:p>
          </p:txBody>
        </p:sp>
        <p:cxnSp>
          <p:nvCxnSpPr>
            <p:cNvPr id="79" name="Прямая соединительная линия 78"/>
            <p:cNvCxnSpPr/>
            <p:nvPr/>
          </p:nvCxnSpPr>
          <p:spPr>
            <a:xfrm>
              <a:off x="2696786" y="5998524"/>
              <a:ext cx="5686425" cy="0"/>
            </a:xfrm>
            <a:prstGeom prst="line">
              <a:avLst/>
            </a:prstGeom>
            <a:noFill/>
            <a:ln w="9525" cap="flat" cmpd="sng" algn="ctr">
              <a:solidFill>
                <a:srgbClr val="A6A6A6"/>
              </a:solidFill>
              <a:prstDash val="solid"/>
            </a:ln>
            <a:effectLst/>
          </p:spPr>
        </p:cxnSp>
      </p:grpSp>
      <p:sp>
        <p:nvSpPr>
          <p:cNvPr id="82" name="TextBox 81"/>
          <p:cNvSpPr txBox="1"/>
          <p:nvPr/>
        </p:nvSpPr>
        <p:spPr>
          <a:xfrm>
            <a:off x="5659659" y="1180775"/>
            <a:ext cx="36724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500" b="1" dirty="0" smtClean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Ключевые принципы программ развития кадрового резерва</a:t>
            </a:r>
            <a:endParaRPr lang="en-US" sz="1500" b="1" dirty="0">
              <a:solidFill>
                <a:schemeClr val="hlink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ru-RU" sz="1300" dirty="0"/>
              <a:t>Четко определенные группы и критерии </a:t>
            </a:r>
            <a:r>
              <a:rPr lang="ru-RU" sz="1300" dirty="0" smtClean="0"/>
              <a:t>отбора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ru-RU" sz="1300" dirty="0" smtClean="0"/>
              <a:t>Активное участие высшего руководства отрасли в программах развития</a:t>
            </a:r>
            <a:endParaRPr lang="en-US" sz="1300" dirty="0" smtClean="0"/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ru-RU" sz="1300" dirty="0" smtClean="0"/>
              <a:t>Индивидуальная подготовка участников</a:t>
            </a:r>
            <a:endParaRPr lang="en-US" sz="1300" dirty="0"/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ru-RU" sz="1300" dirty="0" smtClean="0"/>
              <a:t>Обучение действием - проектная межмодульная работа для закрепления учебного результата</a:t>
            </a:r>
            <a:endParaRPr lang="en-US" sz="1300" dirty="0" smtClean="0"/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ru-RU" sz="1300" dirty="0" smtClean="0"/>
              <a:t>Оценка результатов обучения через систему рейтингов</a:t>
            </a:r>
            <a:endParaRPr lang="ru-RU" sz="1300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5523698" y="4211325"/>
            <a:ext cx="3777434" cy="8925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300" dirty="0"/>
              <a:t>С 2015 года победители турнира молодых профессионалов </a:t>
            </a:r>
            <a:r>
              <a:rPr lang="ru-RU" sz="1300" dirty="0" err="1">
                <a:solidFill>
                  <a:srgbClr val="414142"/>
                </a:solidFill>
              </a:rPr>
              <a:t>ТеМП</a:t>
            </a:r>
            <a:r>
              <a:rPr lang="ru-RU" sz="1300" dirty="0">
                <a:solidFill>
                  <a:srgbClr val="414142"/>
                </a:solidFill>
              </a:rPr>
              <a:t> зачисляются в</a:t>
            </a:r>
            <a:r>
              <a:rPr lang="ru-RU" sz="1300" dirty="0" smtClean="0">
                <a:solidFill>
                  <a:srgbClr val="414142"/>
                </a:solidFill>
              </a:rPr>
              <a:t> </a:t>
            </a:r>
            <a:r>
              <a:rPr lang="ru-RU" sz="1300" dirty="0">
                <a:solidFill>
                  <a:srgbClr val="414142"/>
                </a:solidFill>
              </a:rPr>
              <a:t>программу развития Таланты </a:t>
            </a:r>
            <a:r>
              <a:rPr lang="ru-RU" sz="1300" dirty="0" smtClean="0">
                <a:solidFill>
                  <a:srgbClr val="414142"/>
                </a:solidFill>
              </a:rPr>
              <a:t>Росатома после приема на работу в Росатом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32760915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8954220" y="6480360"/>
            <a:ext cx="626760" cy="3776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>
              <a:lnSpc>
                <a:spcPct val="100000"/>
              </a:lnSpc>
            </a:pPr>
            <a:fld id="{C04D2B2A-5E02-43F3-A4D9-75768CEB2839}" type="slidenum">
              <a:rPr lang="ru-RU" b="1">
                <a:solidFill>
                  <a:srgbClr val="003274"/>
                </a:solidFill>
                <a:latin typeface="Arial"/>
              </a:rPr>
              <a:pPr>
                <a:lnSpc>
                  <a:spcPct val="100000"/>
                </a:lnSpc>
              </a:pPr>
              <a:t>8</a:t>
            </a:fld>
            <a:endParaRPr dirty="0"/>
          </a:p>
        </p:txBody>
      </p:sp>
      <p:sp>
        <p:nvSpPr>
          <p:cNvPr id="110" name="CustomShape 2"/>
          <p:cNvSpPr/>
          <p:nvPr/>
        </p:nvSpPr>
        <p:spPr>
          <a:xfrm>
            <a:off x="495150" y="170760"/>
            <a:ext cx="7280354" cy="6476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r>
              <a:rPr lang="ru-RU" b="1" dirty="0" smtClean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Ценности Росатома являются приоритетным критерием отбора во всех ключевых процессах управления персоналом </a:t>
            </a:r>
            <a:endParaRPr lang="ru-RU" b="1" dirty="0">
              <a:solidFill>
                <a:schemeClr val="hlink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 bwMode="auto">
          <a:xfrm>
            <a:off x="506534" y="1143001"/>
            <a:ext cx="8937624" cy="8572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tIns="72000" rIns="72000" bIns="72000"/>
          <a:lstStyle/>
          <a:p>
            <a:pPr eaLnBrk="0" hangingPunct="0">
              <a:defRPr/>
            </a:pPr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На шаг впереди  </a:t>
            </a:r>
            <a:r>
              <a:rPr lang="ru-RU" sz="105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/>
            </a:r>
            <a:br>
              <a:rPr lang="ru-RU" sz="105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</a:b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Мы стремимся быть мировым лидером отрасли </a:t>
            </a:r>
            <a:r>
              <a:rPr lang="ru-RU" sz="1000" i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или</a:t>
            </a: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 (лидером на глобальных рынках), прогнозируем что будет завтра и готовимся к этому сегодня. </a:t>
            </a:r>
          </a:p>
          <a:p>
            <a:pPr eaLnBrk="0" hangingPunct="0">
              <a:defRPr/>
            </a:pP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Мы всегда на шаг впереди в технологиях, знаниях и качествах наших сотрудников. Мы постоянно развиваемся, учимся и быстро реагируем на изменения во внешней среде. Каждый день мы стараемся работать лучше, чем вчера. </a:t>
            </a:r>
          </a:p>
        </p:txBody>
      </p:sp>
      <p:sp>
        <p:nvSpPr>
          <p:cNvPr id="31" name="Заголовок 1"/>
          <p:cNvSpPr txBox="1">
            <a:spLocks/>
          </p:cNvSpPr>
          <p:nvPr/>
        </p:nvSpPr>
        <p:spPr bwMode="auto">
          <a:xfrm>
            <a:off x="506506" y="2000241"/>
            <a:ext cx="8937624" cy="756685"/>
          </a:xfrm>
          <a:prstGeom prst="rect">
            <a:avLst/>
          </a:prstGeom>
          <a:solidFill>
            <a:srgbClr val="E5F4FB">
              <a:alpha val="50000"/>
            </a:srgbClr>
          </a:solidFill>
          <a:ln w="9525">
            <a:noFill/>
            <a:miter lim="800000"/>
            <a:headEnd/>
            <a:tailEnd/>
          </a:ln>
        </p:spPr>
        <p:txBody>
          <a:bodyPr lIns="72000" tIns="36000" rIns="36000" bIns="36000"/>
          <a:lstStyle/>
          <a:p>
            <a:pPr eaLnBrk="0" hangingPunct="0">
              <a:defRPr/>
            </a:pPr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Ответственность за результат</a:t>
            </a:r>
            <a:r>
              <a:rPr lang="ru-RU" sz="16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 </a:t>
            </a:r>
            <a:r>
              <a:rPr lang="ru-RU" sz="105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/>
            </a:r>
            <a:br>
              <a:rPr lang="ru-RU" sz="105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Мы </a:t>
            </a: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несем личную ответственность за результат своей работы и качество своего труда перед коллегами, компанией и заказчиками. В работе мы предъявляем к себе самые высокие требования. Оцениваются не затраченные усилия, а достигнутый результат. Успешный результат – основа для  наших новых </a:t>
            </a:r>
            <a:r>
              <a:rPr lang="ru-RU" sz="1000" dirty="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достижений</a:t>
            </a: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.</a:t>
            </a:r>
          </a:p>
        </p:txBody>
      </p:sp>
      <p:sp>
        <p:nvSpPr>
          <p:cNvPr id="32" name="Заголовок 1"/>
          <p:cNvSpPr txBox="1">
            <a:spLocks/>
          </p:cNvSpPr>
          <p:nvPr/>
        </p:nvSpPr>
        <p:spPr bwMode="auto">
          <a:xfrm>
            <a:off x="506534" y="2756926"/>
            <a:ext cx="8937624" cy="8572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tIns="72000" rIns="72000" bIns="72000"/>
          <a:lstStyle/>
          <a:p>
            <a:pPr eaLnBrk="0" hangingPunct="0">
              <a:defRPr/>
            </a:pPr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Эффективность</a:t>
            </a:r>
            <a:r>
              <a:rPr lang="ru-RU" sz="16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ru-RU" sz="105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/>
            </a:r>
            <a:br>
              <a:rPr lang="ru-RU" sz="105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</a:b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Для победы над конкурентами мы находим варианты наилучшего решения каждой задачи. Мы эффективны во всем, что мы делаем – при выполнении поставленных целей мы  максимально рационально используем ресурсы компании и постоянно совершенствуем рабочие процессы. Нет препятствий, которые могут помешать нам находить самые эффективные решения. </a:t>
            </a:r>
            <a:endParaRPr lang="ru-RU" sz="1050" i="1" dirty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 bwMode="auto">
          <a:xfrm>
            <a:off x="506534" y="3614178"/>
            <a:ext cx="8937624" cy="85724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36000" bIns="36000"/>
          <a:lstStyle>
            <a:lvl1pPr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sz="1600" b="1">
                <a:solidFill>
                  <a:srgbClr val="002060"/>
                </a:solidFill>
                <a:latin typeface="Calibri" pitchFamily="34" charset="0"/>
              </a:rPr>
              <a:t>Единая команда </a:t>
            </a:r>
            <a:r>
              <a:rPr lang="ru-RU" sz="105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105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000">
                <a:solidFill>
                  <a:srgbClr val="002060"/>
                </a:solidFill>
                <a:latin typeface="Calibri" pitchFamily="34" charset="0"/>
              </a:rPr>
              <a:t>Мы все –  РосАтом. У нас общие цели. Действуя сообща, мы достигаем максимального результата.</a:t>
            </a:r>
            <a:br>
              <a:rPr lang="ru-RU" sz="100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000">
                <a:solidFill>
                  <a:srgbClr val="002060"/>
                </a:solidFill>
                <a:latin typeface="Calibri" pitchFamily="34" charset="0"/>
              </a:rPr>
              <a:t>Работа каждого сотрудника в команде единомышленников позволяет получать уникальные результаты нашей деятельности. Вместе мы сильнее и можем добиваться самых высоких целей. Успехи сотрудников – успехи Компании. </a:t>
            </a:r>
            <a:endParaRPr lang="ru-RU" sz="105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 bwMode="auto">
          <a:xfrm>
            <a:off x="506534" y="4471426"/>
            <a:ext cx="8937624" cy="9525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tIns="72000" rIns="72000" bIns="72000"/>
          <a:lstStyle/>
          <a:p>
            <a:pPr eaLnBrk="0" hangingPunct="0">
              <a:defRPr/>
            </a:pPr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Уважение</a:t>
            </a:r>
            <a:r>
              <a:rPr lang="ru-RU" sz="16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 </a:t>
            </a:r>
            <a:r>
              <a:rPr lang="ru-RU" sz="105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/>
            </a:r>
            <a:br>
              <a:rPr lang="ru-RU" sz="105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</a:b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Мы с уважением относимся к нашим заказчикам, партнерам и поставщикам. </a:t>
            </a:r>
          </a:p>
          <a:p>
            <a:pPr eaLnBrk="0" hangingPunct="0">
              <a:defRPr/>
            </a:pP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Мы всегда внимательно слушаем и слышим друг друга вне зависимости от занимаемых должностей и места работы. </a:t>
            </a:r>
          </a:p>
          <a:p>
            <a:pPr eaLnBrk="0" hangingPunct="0">
              <a:defRPr/>
            </a:pP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Мы уважаем историю и традиции отрасли</a:t>
            </a:r>
            <a:r>
              <a:rPr lang="ru-RU" sz="1000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.  </a:t>
            </a:r>
            <a:r>
              <a:rPr lang="ru-RU" sz="1000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Достижения прошлого вдохновляют нас на новые победы.</a:t>
            </a:r>
          </a:p>
        </p:txBody>
      </p:sp>
      <p:sp>
        <p:nvSpPr>
          <p:cNvPr id="35" name="Заголовок 1"/>
          <p:cNvSpPr txBox="1">
            <a:spLocks/>
          </p:cNvSpPr>
          <p:nvPr/>
        </p:nvSpPr>
        <p:spPr bwMode="auto">
          <a:xfrm>
            <a:off x="506534" y="5423927"/>
            <a:ext cx="8937624" cy="666751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36000" rIns="36000" bIns="36000"/>
          <a:lstStyle>
            <a:lvl1pPr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sz="1600" b="1" dirty="0">
                <a:solidFill>
                  <a:srgbClr val="002060"/>
                </a:solidFill>
                <a:latin typeface="Calibri" pitchFamily="34" charset="0"/>
              </a:rPr>
              <a:t>Безопасность </a:t>
            </a:r>
            <a:r>
              <a:rPr lang="ru-RU" sz="1050" dirty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1050" dirty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000" dirty="0" err="1">
                <a:solidFill>
                  <a:srgbClr val="002060"/>
                </a:solidFill>
                <a:latin typeface="Calibri" pitchFamily="34" charset="0"/>
              </a:rPr>
              <a:t>Безопасность</a:t>
            </a:r>
            <a:r>
              <a:rPr lang="ru-RU" sz="1000" dirty="0">
                <a:solidFill>
                  <a:srgbClr val="002060"/>
                </a:solidFill>
                <a:latin typeface="Calibri" pitchFamily="34" charset="0"/>
              </a:rPr>
              <a:t> – наивысший приоритет. В нашей работе мы в первую очередь обеспечиваем полную безопасность людей и окружающей среды. В безопасности нет мелочей – мы знаем правила безопасности и выполняем их, пресекая нарушения.  </a:t>
            </a:r>
            <a:endParaRPr lang="ru-RU" sz="105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0329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8954220" y="6482160"/>
            <a:ext cx="626760" cy="377640"/>
          </a:xfrm>
          <a:prstGeom prst="rect">
            <a:avLst/>
          </a:prstGeom>
        </p:spPr>
        <p:txBody>
          <a:bodyPr lIns="0" tIns="0" rIns="0" bIns="0" anchor="ctr" anchorCtr="1"/>
          <a:lstStyle/>
          <a:p>
            <a:pPr>
              <a:lnSpc>
                <a:spcPct val="100000"/>
              </a:lnSpc>
            </a:pPr>
            <a:fld id="{C04D2B2A-5E02-43F3-A4D9-75768CEB2839}" type="slidenum">
              <a:rPr lang="ru-RU" b="1">
                <a:solidFill>
                  <a:srgbClr val="003274"/>
                </a:solidFill>
                <a:latin typeface="Arial"/>
              </a:rPr>
              <a:pPr>
                <a:lnSpc>
                  <a:spcPct val="100000"/>
                </a:lnSpc>
              </a:pPr>
              <a:t>9</a:t>
            </a:fld>
            <a:endParaRPr dirty="0"/>
          </a:p>
        </p:txBody>
      </p:sp>
      <p:sp>
        <p:nvSpPr>
          <p:cNvPr id="110" name="CustomShape 2"/>
          <p:cNvSpPr/>
          <p:nvPr/>
        </p:nvSpPr>
        <p:spPr>
          <a:xfrm>
            <a:off x="495150" y="170760"/>
            <a:ext cx="7280354" cy="6476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r>
              <a:rPr lang="ru-RU" sz="2000" b="1" dirty="0" smtClean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Удерживать и развивать - цели </a:t>
            </a:r>
            <a:r>
              <a:rPr lang="ru-RU" sz="2000" b="1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и задачи возрождения отраслевой системы наставничества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45"/>
          <a:stretch>
            <a:fillRect/>
          </a:stretch>
        </p:blipFill>
        <p:spPr bwMode="auto">
          <a:xfrm>
            <a:off x="6789420" y="1138077"/>
            <a:ext cx="2651760" cy="508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AutoShape 4"/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719864" y="1140716"/>
            <a:ext cx="5814081" cy="2486404"/>
          </a:xfrm>
          <a:prstGeom prst="homePlate">
            <a:avLst>
              <a:gd name="adj" fmla="val 11288"/>
            </a:avLst>
          </a:prstGeom>
          <a:solidFill>
            <a:schemeClr val="bg1"/>
          </a:solidFill>
          <a:ln w="9525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lIns="72000" tIns="72000" rIns="72000" bIns="72000" anchor="ctr"/>
          <a:lstStyle/>
          <a:p>
            <a:pPr marL="1764" lvl="1" algn="ctr">
              <a:lnSpc>
                <a:spcPct val="110000"/>
              </a:lnSpc>
              <a:buSzPct val="100000"/>
            </a:pPr>
            <a:r>
              <a:rPr lang="ru-RU" sz="1600" b="1" dirty="0">
                <a:solidFill>
                  <a:srgbClr val="003274"/>
                </a:solidFill>
              </a:rPr>
              <a:t>Наставничество для практикантов</a:t>
            </a:r>
          </a:p>
          <a:p>
            <a:pPr marL="458964" lvl="1" indent="-457200">
              <a:lnSpc>
                <a:spcPct val="110000"/>
              </a:lnSpc>
              <a:spcBef>
                <a:spcPts val="600"/>
              </a:spcBef>
              <a:buSzPct val="100000"/>
              <a:buFont typeface="+mj-lt"/>
              <a:buAutoNum type="arabicPeriod"/>
            </a:pPr>
            <a:r>
              <a:rPr lang="ru-RU" sz="1600" b="0" dirty="0" smtClean="0"/>
              <a:t>Отбор лучших студентов для дальнейшего трудоустройства</a:t>
            </a:r>
            <a:endParaRPr lang="en-US" sz="1600" b="0" dirty="0"/>
          </a:p>
          <a:p>
            <a:pPr marL="458964" lvl="1" indent="-457200">
              <a:lnSpc>
                <a:spcPct val="110000"/>
              </a:lnSpc>
              <a:buSzPct val="100000"/>
              <a:buFont typeface="+mj-lt"/>
              <a:buAutoNum type="arabicPeriod"/>
            </a:pPr>
            <a:r>
              <a:rPr lang="ru-RU" sz="1600" b="0" dirty="0" smtClean="0"/>
              <a:t>Адаптация студентов к условиям работы на предприятии</a:t>
            </a:r>
          </a:p>
          <a:p>
            <a:pPr marL="458964" lvl="1" indent="-457200">
              <a:lnSpc>
                <a:spcPct val="110000"/>
              </a:lnSpc>
              <a:buSzPct val="100000"/>
              <a:buFont typeface="+mj-lt"/>
              <a:buAutoNum type="arabicPeriod"/>
            </a:pPr>
            <a:r>
              <a:rPr lang="ru-RU" sz="1600" dirty="0" smtClean="0"/>
              <a:t>Продвижение </a:t>
            </a:r>
            <a:r>
              <a:rPr lang="ru-RU" sz="1600" dirty="0"/>
              <a:t>бренда Росатом среди студентов профильных учебных </a:t>
            </a:r>
            <a:r>
              <a:rPr lang="ru-RU" sz="1600" dirty="0" smtClean="0"/>
              <a:t>заведений</a:t>
            </a:r>
            <a:endParaRPr lang="en-US" sz="1600" b="0" dirty="0"/>
          </a:p>
        </p:txBody>
      </p:sp>
      <p:sp>
        <p:nvSpPr>
          <p:cNvPr id="8" name="AutoShape 4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700889" y="3815239"/>
            <a:ext cx="5814081" cy="2407603"/>
          </a:xfrm>
          <a:prstGeom prst="homePlate">
            <a:avLst>
              <a:gd name="adj" fmla="val 11288"/>
            </a:avLst>
          </a:prstGeom>
          <a:solidFill>
            <a:schemeClr val="bg1"/>
          </a:solidFill>
          <a:ln w="9525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lIns="72000" tIns="72000" rIns="72000" bIns="72000" anchor="ctr"/>
          <a:lstStyle/>
          <a:p>
            <a:pPr marL="1764" lvl="1" algn="ctr">
              <a:lnSpc>
                <a:spcPct val="110000"/>
              </a:lnSpc>
              <a:buSzPct val="100000"/>
            </a:pPr>
            <a:r>
              <a:rPr lang="ru-RU" sz="1600" b="1" dirty="0">
                <a:solidFill>
                  <a:srgbClr val="003274"/>
                </a:solidFill>
              </a:rPr>
              <a:t>Наставничество для вновь принятых молодых рабочих и специалистов</a:t>
            </a:r>
          </a:p>
          <a:p>
            <a:pPr marL="458964" lvl="1" indent="-457200">
              <a:lnSpc>
                <a:spcPct val="110000"/>
              </a:lnSpc>
              <a:spcBef>
                <a:spcPts val="600"/>
              </a:spcBef>
              <a:buSzPct val="100000"/>
              <a:buFont typeface="+mj-lt"/>
              <a:buAutoNum type="arabicPeriod"/>
            </a:pPr>
            <a:r>
              <a:rPr lang="ru-RU" sz="1600" b="0" dirty="0" smtClean="0">
                <a:solidFill>
                  <a:schemeClr val="tx1"/>
                </a:solidFill>
              </a:rPr>
              <a:t>Профессиональна</a:t>
            </a:r>
            <a:r>
              <a:rPr lang="ru-RU" sz="1600" dirty="0" smtClean="0"/>
              <a:t>я и социальная адаптация вновь принятых молодых сотрудников на предприятии</a:t>
            </a:r>
            <a:endParaRPr lang="en-US" sz="1600" b="0" dirty="0">
              <a:solidFill>
                <a:schemeClr val="tx1"/>
              </a:solidFill>
            </a:endParaRPr>
          </a:p>
          <a:p>
            <a:pPr marL="458964" lvl="1" indent="-457200">
              <a:lnSpc>
                <a:spcPct val="110000"/>
              </a:lnSpc>
              <a:buSzPct val="100000"/>
              <a:buFont typeface="+mj-lt"/>
              <a:buAutoNum type="arabicPeriod"/>
            </a:pPr>
            <a:r>
              <a:rPr lang="ru-RU" sz="1600" b="0" dirty="0" smtClean="0">
                <a:solidFill>
                  <a:schemeClr val="tx1"/>
                </a:solidFill>
              </a:rPr>
              <a:t>Сокращение времени выхода сотрудника на требуемый уровень эффективности</a:t>
            </a:r>
            <a:endParaRPr lang="en-US" sz="1600" b="0" dirty="0">
              <a:solidFill>
                <a:schemeClr val="tx1"/>
              </a:solidFill>
            </a:endParaRPr>
          </a:p>
          <a:p>
            <a:pPr marL="458964" lvl="1" indent="-457200">
              <a:lnSpc>
                <a:spcPct val="110000"/>
              </a:lnSpc>
              <a:buSzPct val="100000"/>
              <a:buFont typeface="+mj-lt"/>
              <a:buAutoNum type="arabicPeriod"/>
            </a:pPr>
            <a:r>
              <a:rPr lang="ru-RU" sz="1600" b="0" dirty="0" smtClean="0">
                <a:solidFill>
                  <a:schemeClr val="tx1"/>
                </a:solidFill>
              </a:rPr>
              <a:t>Увеличение индекса удержания вновь принятых </a:t>
            </a:r>
            <a:r>
              <a:rPr lang="ru-RU" sz="1600" dirty="0" smtClean="0"/>
              <a:t>сотрудников</a:t>
            </a:r>
            <a:r>
              <a:rPr lang="ru-RU" sz="1600" b="0" dirty="0" smtClean="0">
                <a:solidFill>
                  <a:schemeClr val="tx1"/>
                </a:solidFill>
              </a:rPr>
              <a:t> в течение первого года работы</a:t>
            </a:r>
            <a:endParaRPr lang="en-US" sz="16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89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39&quot;&gt;&lt;version val=&quot;21185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0&quot;/&gt;&lt;/m_mruColor&gt;&lt;m_mapectfillschemeMRU&gt;&lt;key val=&quot;2&quot;/&gt;&lt;elem&gt;&lt;m_nPartnerID val=&quot;612&quot;/&gt;&lt;m_nIndex val=&quot;1&quot;/&gt;&lt;/elem&gt;&lt;/m_mapectfillschemeMRU&gt;&lt;m_eweekdayFirstOfWeek val=&quot;1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 &lt;/m_chGroupingSymbol&gt;&lt;m_chDecimalSymbol17909&gt;,&lt;/m_chDecimalSymbol17909&gt;&lt;m_nGroupingDigits17909 val=&quot;3&quot;/&gt;&lt;m_chGroupingSymbol17909&gt; &lt;/m_chGroupingSymbol17909&gt;&lt;/m_precDefault&gt;&lt;/CDefaultPrec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hGSv9BYX0SE8oqJhlwTT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0TpxQrbmEiQncca719bz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.7Tz6zn0yewykoJW3nY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0TpxQrbmEiQncca719bz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.7Tz6zn0yewykoJW3nY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0TpxQrbmEiQncca719bz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.7Tz6zn0yewykoJW3nY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0A43tqDPkmHLT98.yCUt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YqOtJJqeUeDwV1BHlpq_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YqOtJJqeUeDwV1BHlpq_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-2;-2;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-2;-2;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White;White;-2;-2;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0TpxQrbmEiQncca719bz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ZW8r8FgEkWxttvT_64kY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rGN7rJeke5myAp9W_M_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XkjRJ1St0e6W5tlx1ZnQ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.7Tz6zn0yewykoJW3nYw"/>
</p:tagLst>
</file>

<file path=ppt/theme/theme1.xml><?xml version="1.0" encoding="utf-8"?>
<a:theme xmlns:a="http://schemas.openxmlformats.org/drawingml/2006/main" name="0_Rosatom_Default">
  <a:themeElements>
    <a:clrScheme name="Другое 24">
      <a:dk1>
        <a:srgbClr val="000000"/>
      </a:dk1>
      <a:lt1>
        <a:srgbClr val="FFFFFF"/>
      </a:lt1>
      <a:dk2>
        <a:srgbClr val="025EA1"/>
      </a:dk2>
      <a:lt2>
        <a:srgbClr val="4596D1"/>
      </a:lt2>
      <a:accent1>
        <a:srgbClr val="00AEEF"/>
      </a:accent1>
      <a:accent2>
        <a:srgbClr val="1ABBB4"/>
      </a:accent2>
      <a:accent3>
        <a:srgbClr val="50B848"/>
      </a:accent3>
      <a:accent4>
        <a:srgbClr val="9DA619"/>
      </a:accent4>
      <a:accent5>
        <a:srgbClr val="FDB813"/>
      </a:accent5>
      <a:accent6>
        <a:srgbClr val="ED1B34"/>
      </a:accent6>
      <a:hlink>
        <a:srgbClr val="414142"/>
      </a:hlink>
      <a:folHlink>
        <a:srgbClr val="00AEEF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ie_ppt_basic_gray_DE">
  <a:themeElements>
    <a:clrScheme name="sie_ppt_basic_gray_DE 1">
      <a:dk1>
        <a:srgbClr val="000000"/>
      </a:dk1>
      <a:lt1>
        <a:srgbClr val="D0D3DA"/>
      </a:lt1>
      <a:dk2>
        <a:srgbClr val="949EAA"/>
      </a:dk2>
      <a:lt2>
        <a:srgbClr val="FFFFFF"/>
      </a:lt2>
      <a:accent1>
        <a:srgbClr val="AFB4BE"/>
      </a:accent1>
      <a:accent2>
        <a:srgbClr val="FF9900"/>
      </a:accent2>
      <a:accent3>
        <a:srgbClr val="E4E6EA"/>
      </a:accent3>
      <a:accent4>
        <a:srgbClr val="000000"/>
      </a:accent4>
      <a:accent5>
        <a:srgbClr val="D4D6DB"/>
      </a:accent5>
      <a:accent6>
        <a:srgbClr val="E78A00"/>
      </a:accent6>
      <a:hlink>
        <a:srgbClr val="336699"/>
      </a:hlink>
      <a:folHlink>
        <a:srgbClr val="990000"/>
      </a:folHlink>
    </a:clrScheme>
    <a:fontScheme name="sie_ppt_basic_gray_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chemeClr val="tx2"/>
          </a:buClr>
          <a:buSzTx/>
          <a:buFont typeface="Wingdings" panose="05000000000000000000" pitchFamily="2" charset="2"/>
          <a:buChar char="§"/>
          <a:tabLst/>
          <a:defRPr kumimoji="0" lang="de-DE" altLang="ru-RU" sz="20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chemeClr val="tx2"/>
          </a:buClr>
          <a:buSzTx/>
          <a:buFont typeface="Wingdings" panose="05000000000000000000" pitchFamily="2" charset="2"/>
          <a:buChar char="§"/>
          <a:tabLst/>
          <a:defRPr kumimoji="0" lang="de-DE" altLang="ru-RU" sz="20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ie_ppt_basic_gray_DE 1">
        <a:dk1>
          <a:srgbClr val="000000"/>
        </a:dk1>
        <a:lt1>
          <a:srgbClr val="D0D3DA"/>
        </a:lt1>
        <a:dk2>
          <a:srgbClr val="949EAA"/>
        </a:dk2>
        <a:lt2>
          <a:srgbClr val="FFFFFF"/>
        </a:lt2>
        <a:accent1>
          <a:srgbClr val="AFB4BE"/>
        </a:accent1>
        <a:accent2>
          <a:srgbClr val="FF9900"/>
        </a:accent2>
        <a:accent3>
          <a:srgbClr val="E4E6EA"/>
        </a:accent3>
        <a:accent4>
          <a:srgbClr val="000000"/>
        </a:accent4>
        <a:accent5>
          <a:srgbClr val="D4D6DB"/>
        </a:accent5>
        <a:accent6>
          <a:srgbClr val="E78A00"/>
        </a:accent6>
        <a:hlink>
          <a:srgbClr val="33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138283</TotalTime>
  <Words>1065</Words>
  <Application>Microsoft Office PowerPoint</Application>
  <PresentationFormat>Лист A4 (210x297 мм)</PresentationFormat>
  <Paragraphs>188</Paragraphs>
  <Slides>10</Slides>
  <Notes>8</Notes>
  <HiddenSlides>1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0_Rosatom_Default</vt:lpstr>
      <vt:lpstr>sie_ppt_basic_gray_DE</vt:lpstr>
      <vt:lpstr>9_b-default</vt:lpstr>
      <vt:lpstr>b-default</vt:lpstr>
      <vt:lpstr>Привлечение и закрепление кадров, возможности карьерного роста</vt:lpstr>
      <vt:lpstr>Война за таланты</vt:lpstr>
      <vt:lpstr>Для обеспечения кадровой устойчивости и достижения успеха нам необходимо:</vt:lpstr>
      <vt:lpstr>Нужные люди в нужное время и - от мониторинга рынка труда к планированию набора выпускников вузов 2014 – 2021 гг. Суммарная потребность отрасли в выпускниках на 8 лет составляет 14482 чел.</vt:lpstr>
      <vt:lpstr>Нужные люди в нужном месте - ассоциация «Консорциум опорных вузов ГК Росатом» – главный ресурс кадрового обеспечения отрасли</vt:lpstr>
      <vt:lpstr>Кто они, нужные нам люди? Каких людей мы хотим привлечь и удержать?</vt:lpstr>
      <vt:lpstr>Презентация PowerPoint</vt:lpstr>
      <vt:lpstr>Презентация PowerPoint</vt:lpstr>
      <vt:lpstr>Презентация PowerPoint</vt:lpstr>
      <vt:lpstr>Спасибо за Ваше внимание!</vt:lpstr>
    </vt:vector>
  </TitlesOfParts>
  <Company>Booz &amp;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Evteev, Pavel</dc:creator>
  <cp:lastModifiedBy>User</cp:lastModifiedBy>
  <cp:revision>3972</cp:revision>
  <cp:lastPrinted>2014-06-25T07:32:42Z</cp:lastPrinted>
  <dcterms:created xsi:type="dcterms:W3CDTF">2012-02-27T07:31:09Z</dcterms:created>
  <dcterms:modified xsi:type="dcterms:W3CDTF">2014-06-25T11:11:17Z</dcterms:modified>
</cp:coreProperties>
</file>