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7" r:id="rId2"/>
    <p:sldId id="268" r:id="rId3"/>
    <p:sldId id="279" r:id="rId4"/>
    <p:sldId id="282" r:id="rId5"/>
    <p:sldId id="280" r:id="rId6"/>
    <p:sldId id="286" r:id="rId7"/>
    <p:sldId id="284" r:id="rId8"/>
    <p:sldId id="283" r:id="rId9"/>
    <p:sldId id="285" r:id="rId10"/>
    <p:sldId id="281" r:id="rId11"/>
    <p:sldId id="27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150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633C9-6065-467D-B683-43961C6612B9}" type="datetimeFigureOut">
              <a:rPr lang="ru-RU" smtClean="0"/>
              <a:t>24.06.2014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F78B7-94D6-42A4-975D-3F34C41EC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320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A41A-4F8D-4A88-BA27-FAF84D03E2A4}" type="datetimeFigureOut">
              <a:rPr lang="ru-RU" smtClean="0"/>
              <a:t>24.06.2014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E26C5FAA-38DD-46B5-B227-C24ED5BCF8C5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A41A-4F8D-4A88-BA27-FAF84D03E2A4}" type="datetimeFigureOut">
              <a:rPr lang="ru-RU" smtClean="0"/>
              <a:t>24.06.2014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5FAA-38DD-46B5-B227-C24ED5BCF8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A41A-4F8D-4A88-BA27-FAF84D03E2A4}" type="datetimeFigureOut">
              <a:rPr lang="ru-RU" smtClean="0"/>
              <a:t>24.06.2014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5FAA-38DD-46B5-B227-C24ED5BCF8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A41A-4F8D-4A88-BA27-FAF84D03E2A4}" type="datetimeFigureOut">
              <a:rPr lang="ru-RU" smtClean="0"/>
              <a:t>24.06.2014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6C5FAA-38DD-46B5-B227-C24ED5BCF8C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A41A-4F8D-4A88-BA27-FAF84D03E2A4}" type="datetimeFigureOut">
              <a:rPr lang="ru-RU" smtClean="0"/>
              <a:t>24.06.2014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6C5FAA-38DD-46B5-B227-C24ED5BCF8C5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A41A-4F8D-4A88-BA27-FAF84D03E2A4}" type="datetimeFigureOut">
              <a:rPr lang="ru-RU" smtClean="0"/>
              <a:t>24.06.2014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5FAA-38DD-46B5-B227-C24ED5BCF8C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A41A-4F8D-4A88-BA27-FAF84D03E2A4}" type="datetimeFigureOut">
              <a:rPr lang="ru-RU" smtClean="0"/>
              <a:t>24.06.2014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5FAA-38DD-46B5-B227-C24ED5BCF8C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A41A-4F8D-4A88-BA27-FAF84D03E2A4}" type="datetimeFigureOut">
              <a:rPr lang="ru-RU" smtClean="0"/>
              <a:t>24.06.2014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5FAA-38DD-46B5-B227-C24ED5BCF8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A41A-4F8D-4A88-BA27-FAF84D03E2A4}" type="datetimeFigureOut">
              <a:rPr lang="ru-RU" smtClean="0"/>
              <a:t>24.06.2014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6C5FAA-38DD-46B5-B227-C24ED5BCF8C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76BA41A-4F8D-4A88-BA27-FAF84D03E2A4}" type="datetimeFigureOut">
              <a:rPr lang="ru-RU" smtClean="0"/>
              <a:t>24.06.2014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26C5FAA-38DD-46B5-B227-C24ED5BCF8C5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A41A-4F8D-4A88-BA27-FAF84D03E2A4}" type="datetimeFigureOut">
              <a:rPr lang="ru-RU" smtClean="0"/>
              <a:t>24.06.2014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5FAA-38DD-46B5-B227-C24ED5BCF8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E26C5FAA-38DD-46B5-B227-C24ED5BCF8C5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76BA41A-4F8D-4A88-BA27-FAF84D03E2A4}" type="datetimeFigureOut">
              <a:rPr lang="ru-RU" smtClean="0"/>
              <a:t>24.06.2014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acebook.com/photo.php?fbid=360939147280245&amp;set=a.233830829991078.60860.233828576657970&amp;type=1" TargetMode="External"/><Relationship Id="rId5" Type="http://schemas.openxmlformats.org/officeDocument/2006/relationships/image" Target="../media/image4.png"/><Relationship Id="rId4" Type="http://schemas.openxmlformats.org/officeDocument/2006/relationships/hyperlink" Target="http://www.i-gorod.com/en/" TargetMode="Externa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016024"/>
            <a:ext cx="80648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 организации взаимодействия  с </a:t>
            </a:r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MIT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(США)</a:t>
            </a:r>
          </a:p>
          <a:p>
            <a:endParaRPr lang="en-US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4869160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Кафедра физических проблем материаловедения НИЯУ МИФИ</a:t>
            </a:r>
            <a:endParaRPr lang="ru-RU" sz="3600" dirty="0"/>
          </a:p>
        </p:txBody>
      </p:sp>
      <p:sp>
        <p:nvSpPr>
          <p:cNvPr id="4" name="Прямоугольник 205"/>
          <p:cNvSpPr>
            <a:spLocks noChangeArrowheads="1"/>
          </p:cNvSpPr>
          <p:nvPr/>
        </p:nvSpPr>
        <p:spPr bwMode="auto">
          <a:xfrm>
            <a:off x="6300192" y="116632"/>
            <a:ext cx="3168352" cy="534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Ганченкова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М.Г.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07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05"/>
          <p:cNvSpPr>
            <a:spLocks noChangeArrowheads="1"/>
          </p:cNvSpPr>
          <p:nvPr/>
        </p:nvSpPr>
        <p:spPr bwMode="auto">
          <a:xfrm>
            <a:off x="176213" y="157709"/>
            <a:ext cx="8686800" cy="534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Статус взаимодействия 2014 г.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6"/>
          <p:cNvSpPr>
            <a:spLocks noChangeArrowheads="1"/>
          </p:cNvSpPr>
          <p:nvPr/>
        </p:nvSpPr>
        <p:spPr bwMode="auto">
          <a:xfrm>
            <a:off x="380999" y="1052736"/>
            <a:ext cx="8482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altLang="ru-RU" sz="2400" b="1" kern="0" dirty="0">
                <a:solidFill>
                  <a:srgbClr val="414142"/>
                </a:solidFill>
                <a:latin typeface="Arial" charset="0"/>
              </a:rPr>
              <a:t>Создание совместных образовательных программ</a:t>
            </a:r>
            <a:endParaRPr lang="en-US" altLang="ru-RU" sz="2400" b="1" kern="0" dirty="0">
              <a:solidFill>
                <a:srgbClr val="414142"/>
              </a:solidFill>
              <a:latin typeface="Arial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3400" y="1586990"/>
            <a:ext cx="853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r>
              <a:rPr lang="en-US" dirty="0"/>
              <a:t>- </a:t>
            </a:r>
            <a:r>
              <a:rPr lang="ru-RU" dirty="0"/>
              <a:t>Совместный курс по Дизайну активной зоны реактора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504558" y="1921878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Два преподавателя </a:t>
            </a:r>
            <a:r>
              <a:rPr lang="en-GB" sz="1600" dirty="0" smtClean="0"/>
              <a:t>:</a:t>
            </a:r>
            <a:r>
              <a:rPr lang="en-US" sz="1600" dirty="0" smtClean="0"/>
              <a:t> </a:t>
            </a:r>
            <a:r>
              <a:rPr lang="ru-RU" sz="1600" dirty="0" smtClean="0"/>
              <a:t>со стороны МИФИ и МИТ</a:t>
            </a:r>
          </a:p>
          <a:p>
            <a:r>
              <a:rPr lang="ru-RU" sz="1600" dirty="0" smtClean="0"/>
              <a:t>Смешанная группа студентов МИТ и МИФИ</a:t>
            </a:r>
          </a:p>
          <a:p>
            <a:r>
              <a:rPr lang="ru-RU" sz="1600" dirty="0" smtClean="0"/>
              <a:t>Совместная защита проектов студентами МИТ и МИФИ на территории МИФИ</a:t>
            </a:r>
            <a:endParaRPr lang="ru-RU" sz="1600" dirty="0"/>
          </a:p>
        </p:txBody>
      </p:sp>
      <p:sp>
        <p:nvSpPr>
          <p:cNvPr id="42" name="TextBox 41"/>
          <p:cNvSpPr txBox="1"/>
          <p:nvPr/>
        </p:nvSpPr>
        <p:spPr>
          <a:xfrm>
            <a:off x="574104" y="2807460"/>
            <a:ext cx="853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r>
              <a:rPr lang="en-US" dirty="0"/>
              <a:t>- </a:t>
            </a:r>
            <a:r>
              <a:rPr lang="ru-RU" dirty="0"/>
              <a:t>Ядерные системы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547664" y="3107105"/>
            <a:ext cx="75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Два преподавателя </a:t>
            </a:r>
            <a:r>
              <a:rPr lang="en-GB" sz="1600" dirty="0" smtClean="0"/>
              <a:t>:</a:t>
            </a:r>
            <a:r>
              <a:rPr lang="en-US" sz="1600" dirty="0" smtClean="0"/>
              <a:t> </a:t>
            </a:r>
            <a:r>
              <a:rPr lang="ru-RU" sz="1600" dirty="0" smtClean="0"/>
              <a:t>со стороны МИФИ и МИТ</a:t>
            </a:r>
            <a:r>
              <a:rPr lang="en-US" sz="1600" dirty="0" smtClean="0"/>
              <a:t> </a:t>
            </a:r>
          </a:p>
          <a:p>
            <a:r>
              <a:rPr lang="ru-RU" sz="1600" dirty="0" smtClean="0"/>
              <a:t>Разработка нового курса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11560" y="3747230"/>
            <a:ext cx="853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r>
              <a:rPr lang="en-US" dirty="0"/>
              <a:t>- </a:t>
            </a:r>
            <a:r>
              <a:rPr lang="ru-RU" dirty="0"/>
              <a:t>Коррозия материалов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585120" y="4046875"/>
            <a:ext cx="75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Два преподавателя </a:t>
            </a:r>
            <a:r>
              <a:rPr lang="en-GB" sz="1600" dirty="0" smtClean="0"/>
              <a:t>:</a:t>
            </a:r>
            <a:r>
              <a:rPr lang="en-US" sz="1600" dirty="0" smtClean="0"/>
              <a:t> </a:t>
            </a:r>
            <a:r>
              <a:rPr lang="ru-RU" sz="1600" dirty="0" smtClean="0"/>
              <a:t>со стороны МИФИ и МИТ</a:t>
            </a:r>
            <a:r>
              <a:rPr lang="en-US" sz="1600" dirty="0" smtClean="0"/>
              <a:t> </a:t>
            </a:r>
          </a:p>
          <a:p>
            <a:r>
              <a:rPr lang="ru-RU" sz="1600" dirty="0" smtClean="0"/>
              <a:t>Ведется обсуждения создания совместного курса на весенний семестр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6112" y="4827350"/>
            <a:ext cx="853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r>
              <a:rPr lang="en-US" dirty="0"/>
              <a:t>- </a:t>
            </a:r>
            <a:r>
              <a:rPr lang="ru-RU" dirty="0"/>
              <a:t>Магистерская программа для студентов МИФИ – ведутся переговоры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585120" y="5126995"/>
            <a:ext cx="75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Осенний семестр - МИФИ          </a:t>
            </a:r>
            <a:r>
              <a:rPr lang="en-US" sz="1600" dirty="0" smtClean="0"/>
              <a:t> </a:t>
            </a:r>
            <a:r>
              <a:rPr lang="ru-RU" sz="1600" dirty="0" smtClean="0"/>
              <a:t>Весенний семестр - МИТ</a:t>
            </a:r>
            <a:endParaRPr lang="en-US" sz="1600" dirty="0" smtClean="0"/>
          </a:p>
          <a:p>
            <a:r>
              <a:rPr lang="ru-RU" sz="1600" dirty="0" smtClean="0"/>
              <a:t>Дипломная работа – МИФИ-МИТ </a:t>
            </a:r>
          </a:p>
        </p:txBody>
      </p:sp>
    </p:spTree>
    <p:extLst>
      <p:ext uri="{BB962C8B-B14F-4D97-AF65-F5344CB8AC3E}">
        <p14:creationId xmlns:p14="http://schemas.microsoft.com/office/powerpoint/2010/main" val="716379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05"/>
          <p:cNvSpPr>
            <a:spLocks noChangeArrowheads="1"/>
          </p:cNvSpPr>
          <p:nvPr/>
        </p:nvSpPr>
        <p:spPr bwMode="auto">
          <a:xfrm>
            <a:off x="349696" y="2389957"/>
            <a:ext cx="8686800" cy="534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61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трелка вправо 30"/>
          <p:cNvSpPr/>
          <p:nvPr/>
        </p:nvSpPr>
        <p:spPr>
          <a:xfrm>
            <a:off x="3041536" y="2348618"/>
            <a:ext cx="1350000" cy="720000"/>
          </a:xfrm>
          <a:prstGeom prst="rightArrow">
            <a:avLst/>
          </a:prstGeom>
          <a:gradFill rotWithShape="1">
            <a:gsLst>
              <a:gs pos="0">
                <a:srgbClr val="3E87BD">
                  <a:shade val="51000"/>
                  <a:satMod val="130000"/>
                </a:srgbClr>
              </a:gs>
              <a:gs pos="80000">
                <a:srgbClr val="3E87BD">
                  <a:shade val="93000"/>
                  <a:satMod val="130000"/>
                </a:srgbClr>
              </a:gs>
              <a:gs pos="100000">
                <a:srgbClr val="3E87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32" name="Группа 4"/>
          <p:cNvGrpSpPr>
            <a:grpSpLocks/>
          </p:cNvGrpSpPr>
          <p:nvPr/>
        </p:nvGrpSpPr>
        <p:grpSpPr bwMode="auto">
          <a:xfrm>
            <a:off x="395536" y="1566218"/>
            <a:ext cx="2681288" cy="2582862"/>
            <a:chOff x="18000" y="1440000"/>
            <a:chExt cx="2682000" cy="2583332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347" t="6313" r="22336" b="1187"/>
            <a:stretch>
              <a:fillRect/>
            </a:stretch>
          </p:blipFill>
          <p:spPr bwMode="auto">
            <a:xfrm>
              <a:off x="108000" y="1440000"/>
              <a:ext cx="2592000" cy="23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841" t="2785" r="8299" b="38474"/>
            <a:stretch>
              <a:fillRect/>
            </a:stretch>
          </p:blipFill>
          <p:spPr bwMode="auto">
            <a:xfrm rot="5400000">
              <a:off x="684000" y="2826000"/>
              <a:ext cx="324000" cy="1656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TextBox 2"/>
            <p:cNvSpPr txBox="1">
              <a:spLocks noChangeArrowheads="1"/>
            </p:cNvSpPr>
            <p:nvPr/>
          </p:nvSpPr>
          <p:spPr bwMode="auto">
            <a:xfrm>
              <a:off x="50094" y="3654000"/>
              <a:ext cx="15660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900" b="0" i="0" u="none" strike="noStrike" kern="0" cap="none" spc="0" normalizeH="0" baseline="0" noProof="0" smtClean="0">
                  <a:ln>
                    <a:noFill/>
                  </a:ln>
                  <a:solidFill>
                    <a:srgbClr val="414142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Российские и зарубежные  университеты и институты</a:t>
              </a:r>
            </a:p>
          </p:txBody>
        </p:sp>
        <p:sp>
          <p:nvSpPr>
            <p:cNvPr id="36" name="TextBox 5"/>
            <p:cNvSpPr txBox="1">
              <a:spLocks noChangeArrowheads="1"/>
            </p:cNvSpPr>
            <p:nvPr/>
          </p:nvSpPr>
          <p:spPr bwMode="auto">
            <a:xfrm>
              <a:off x="952200" y="1805400"/>
              <a:ext cx="684000" cy="252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00" b="0" i="0" u="none" strike="noStrike" kern="0" cap="none" spc="0" normalizeH="0" baseline="0" noProof="0" smtClean="0">
                  <a:ln>
                    <a:noFill/>
                  </a:ln>
                  <a:solidFill>
                    <a:srgbClr val="414142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Технологии для медицины</a:t>
              </a:r>
            </a:p>
          </p:txBody>
        </p:sp>
        <p:sp>
          <p:nvSpPr>
            <p:cNvPr id="37" name="TextBox 6"/>
            <p:cNvSpPr txBox="1">
              <a:spLocks noChangeArrowheads="1"/>
            </p:cNvSpPr>
            <p:nvPr/>
          </p:nvSpPr>
          <p:spPr bwMode="auto">
            <a:xfrm>
              <a:off x="972000" y="2133600"/>
              <a:ext cx="684000" cy="2769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00" b="0" i="0" u="none" strike="noStrike" kern="0" cap="none" spc="0" normalizeH="0" baseline="0" noProof="0" smtClean="0">
                  <a:ln>
                    <a:noFill/>
                  </a:ln>
                  <a:solidFill>
                    <a:srgbClr val="414142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Технологии для космоса</a:t>
              </a:r>
            </a:p>
          </p:txBody>
        </p:sp>
        <p:sp>
          <p:nvSpPr>
            <p:cNvPr id="38" name="TextBox 7"/>
            <p:cNvSpPr txBox="1">
              <a:spLocks noChangeArrowheads="1"/>
            </p:cNvSpPr>
            <p:nvPr/>
          </p:nvSpPr>
          <p:spPr bwMode="auto">
            <a:xfrm>
              <a:off x="936000" y="2438400"/>
              <a:ext cx="684000" cy="2769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00" b="1" i="0" u="none" strike="noStrike" kern="0" cap="none" spc="0" normalizeH="0" baseline="0" noProof="0" smtClean="0">
                  <a:ln>
                    <a:noFill/>
                  </a:ln>
                  <a:solidFill>
                    <a:srgbClr val="414142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Ядерные Технологии </a:t>
              </a:r>
            </a:p>
          </p:txBody>
        </p:sp>
        <p:sp>
          <p:nvSpPr>
            <p:cNvPr id="39" name="TextBox 8"/>
            <p:cNvSpPr txBox="1">
              <a:spLocks noChangeArrowheads="1"/>
            </p:cNvSpPr>
            <p:nvPr/>
          </p:nvSpPr>
          <p:spPr bwMode="auto">
            <a:xfrm>
              <a:off x="958721" y="2771001"/>
              <a:ext cx="684000" cy="2769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00" b="0" i="0" u="none" strike="noStrike" kern="0" cap="none" spc="0" normalizeH="0" baseline="0" noProof="0" smtClean="0">
                  <a:ln>
                    <a:noFill/>
                  </a:ln>
                  <a:solidFill>
                    <a:srgbClr val="414142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Технологии для энергии</a:t>
              </a:r>
            </a:p>
          </p:txBody>
        </p:sp>
        <p:sp>
          <p:nvSpPr>
            <p:cNvPr id="40" name="TextBox 9"/>
            <p:cNvSpPr txBox="1">
              <a:spLocks noChangeArrowheads="1"/>
            </p:cNvSpPr>
            <p:nvPr/>
          </p:nvSpPr>
          <p:spPr bwMode="auto">
            <a:xfrm>
              <a:off x="940721" y="3075801"/>
              <a:ext cx="720000" cy="2769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00" b="0" i="0" u="none" strike="noStrike" kern="0" cap="none" spc="0" normalizeH="0" baseline="0" noProof="0" smtClean="0">
                  <a:ln>
                    <a:noFill/>
                  </a:ln>
                  <a:solidFill>
                    <a:srgbClr val="414142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Информационные технологии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 rot="16200000">
              <a:off x="1272506" y="2403772"/>
              <a:ext cx="1116215" cy="369985"/>
            </a:xfrm>
            <a:prstGeom prst="rect">
              <a:avLst/>
            </a:prstGeom>
            <a:solidFill>
              <a:srgbClr val="4596D1">
                <a:lumMod val="75000"/>
              </a:srgbClr>
            </a:solidFill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Calibri" pitchFamily="34" charset="0"/>
                  <a:cs typeface="Calibri" pitchFamily="34" charset="0"/>
                </a:rPr>
                <a:t>Центр предпринимательства и инноваций</a:t>
              </a:r>
            </a:p>
          </p:txBody>
        </p:sp>
      </p:grpSp>
      <p:sp>
        <p:nvSpPr>
          <p:cNvPr id="42" name="TextBox 12"/>
          <p:cNvSpPr txBox="1">
            <a:spLocks noChangeArrowheads="1"/>
          </p:cNvSpPr>
          <p:nvPr/>
        </p:nvSpPr>
        <p:spPr bwMode="auto">
          <a:xfrm>
            <a:off x="1292474" y="1345555"/>
            <a:ext cx="1784350" cy="246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1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Исследовательские центры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282949" y="2515543"/>
            <a:ext cx="2752725" cy="381000"/>
          </a:xfrm>
          <a:prstGeom prst="rect">
            <a:avLst/>
          </a:prstGeom>
          <a:noFill/>
          <a:ln w="25400" cap="flat" cmpd="sng" algn="ctr">
            <a:solidFill>
              <a:srgbClr val="F37D07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045074" y="2572693"/>
            <a:ext cx="1066800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1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MIT + </a:t>
            </a:r>
            <a:r>
              <a:rPr lang="ru-RU" sz="11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МИФИ</a:t>
            </a:r>
          </a:p>
        </p:txBody>
      </p:sp>
      <p:sp>
        <p:nvSpPr>
          <p:cNvPr id="45" name="Заголовок 10"/>
          <p:cNvSpPr txBox="1">
            <a:spLocks/>
          </p:cNvSpPr>
          <p:nvPr/>
        </p:nvSpPr>
        <p:spPr>
          <a:xfrm>
            <a:off x="711449" y="50155"/>
            <a:ext cx="8207375" cy="9032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>
            <a:defPPr>
              <a:defRPr lang="ru-RU"/>
            </a:defPPr>
            <a:lvl1pPr algn="ctr">
              <a:lnSpc>
                <a:spcPct val="90000"/>
              </a:lnSpc>
              <a:defRPr sz="2800" b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/>
              <a:t>Исследовательский Центр </a:t>
            </a:r>
          </a:p>
          <a:p>
            <a:r>
              <a:rPr lang="ru-RU" dirty="0"/>
              <a:t>ядерных систем и материалов МИФИ/</a:t>
            </a:r>
            <a:r>
              <a:rPr lang="en-US" dirty="0"/>
              <a:t>MIT</a:t>
            </a:r>
            <a:r>
              <a:rPr lang="en-GB" dirty="0"/>
              <a:t>/</a:t>
            </a:r>
            <a:r>
              <a:rPr lang="en-GB" dirty="0" err="1"/>
              <a:t>SkTech</a:t>
            </a:r>
            <a:endParaRPr lang="ru-RU" dirty="0"/>
          </a:p>
        </p:txBody>
      </p:sp>
      <p:sp>
        <p:nvSpPr>
          <p:cNvPr id="46" name="Кольцо 45"/>
          <p:cNvSpPr/>
          <p:nvPr/>
        </p:nvSpPr>
        <p:spPr>
          <a:xfrm>
            <a:off x="4586536" y="1468665"/>
            <a:ext cx="4419600" cy="2496356"/>
          </a:xfrm>
          <a:prstGeom prst="donut">
            <a:avLst>
              <a:gd name="adj" fmla="val 7250"/>
            </a:avLst>
          </a:prstGeom>
          <a:gradFill rotWithShape="1">
            <a:gsLst>
              <a:gs pos="0">
                <a:srgbClr val="4596D1">
                  <a:shade val="51000"/>
                  <a:satMod val="130000"/>
                </a:srgbClr>
              </a:gs>
              <a:gs pos="80000">
                <a:srgbClr val="4596D1">
                  <a:shade val="93000"/>
                  <a:satMod val="130000"/>
                </a:srgbClr>
              </a:gs>
              <a:gs pos="100000">
                <a:srgbClr val="4596D1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47" name="Picture 4" descr="Skolkovo Foundation logo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60" r="12460"/>
          <a:stretch>
            <a:fillRect/>
          </a:stretch>
        </p:blipFill>
        <p:spPr bwMode="auto">
          <a:xfrm>
            <a:off x="7875836" y="3269605"/>
            <a:ext cx="8096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6186736" y="2358355"/>
            <a:ext cx="1224136" cy="769441"/>
          </a:xfrm>
          <a:prstGeom prst="rect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1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</a:rPr>
              <a:t>Инженерные системы и информатика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100" b="1" i="0" u="none" strike="noStrike" kern="0" cap="none" spc="0" normalizeH="0" baseline="0" noProof="0" smtClean="0">
              <a:ln>
                <a:noFill/>
              </a:ln>
              <a:solidFill>
                <a:srgbClr val="41414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49" name="Рисунок 24" descr="http://profile.ak.fbcdn.net/hprofile-ak-snc4/161933_233828576657970_292874838_n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6" t="-16330" r="14520" b="16330"/>
          <a:stretch>
            <a:fillRect/>
          </a:stretch>
        </p:blipFill>
        <p:spPr bwMode="auto">
          <a:xfrm>
            <a:off x="4959599" y="3034655"/>
            <a:ext cx="61118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8" descr="Файл:МИФИ-лого версия 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049" y="1574155"/>
            <a:ext cx="877887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Кольцо 50"/>
          <p:cNvSpPr/>
          <p:nvPr/>
        </p:nvSpPr>
        <p:spPr>
          <a:xfrm>
            <a:off x="5119936" y="1726555"/>
            <a:ext cx="3355268" cy="1908266"/>
          </a:xfrm>
          <a:prstGeom prst="donut">
            <a:avLst>
              <a:gd name="adj" fmla="val 7250"/>
            </a:avLst>
          </a:prstGeom>
          <a:gradFill rotWithShape="1">
            <a:gsLst>
              <a:gs pos="0">
                <a:srgbClr val="F37D07">
                  <a:lumMod val="60000"/>
                  <a:lumOff val="4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891336" y="2394355"/>
            <a:ext cx="1224136" cy="769441"/>
          </a:xfrm>
          <a:prstGeom prst="rect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1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</a:rPr>
              <a:t>Ядерное материало- ведение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100" b="1" i="0" u="none" strike="noStrike" kern="0" cap="none" spc="0" normalizeH="0" baseline="0" noProof="0" smtClean="0">
              <a:ln>
                <a:noFill/>
              </a:ln>
              <a:solidFill>
                <a:srgbClr val="41414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482136" y="2358355"/>
            <a:ext cx="1224136" cy="769441"/>
          </a:xfrm>
          <a:prstGeom prst="rect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1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</a:rPr>
              <a:t>Системы для ядерной  медицины и безопасности</a:t>
            </a:r>
          </a:p>
        </p:txBody>
      </p:sp>
      <p:pic>
        <p:nvPicPr>
          <p:cNvPr id="54" name="Picture 6" descr="http://upload.wikimedia.org/wikipedia/en/thumb/4/44/MIT_Seal.svg/200px-MIT_Seal.svg.pn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711" y="1526530"/>
            <a:ext cx="80962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Скругленный прямоугольник 54"/>
          <p:cNvSpPr/>
          <p:nvPr/>
        </p:nvSpPr>
        <p:spPr>
          <a:xfrm>
            <a:off x="5777161" y="1777355"/>
            <a:ext cx="2009775" cy="482600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596D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</a:rPr>
              <a:t>Совместный МИФИ</a:t>
            </a:r>
            <a:r>
              <a:rPr kumimoji="0" lang="en-GB" sz="900" b="1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</a:rPr>
              <a:t>/MIT</a:t>
            </a: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</a:rPr>
              <a:t> Центр высокопроизводительных расчетов и моделирования 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5729536" y="3250555"/>
            <a:ext cx="2133600" cy="381000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596D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</a:rPr>
              <a:t>Сквозная лаборатория Трансфера ядерных технологий</a:t>
            </a:r>
          </a:p>
        </p:txBody>
      </p:sp>
      <p:sp>
        <p:nvSpPr>
          <p:cNvPr id="57" name="Стрелка вправо 56"/>
          <p:cNvSpPr/>
          <p:nvPr/>
        </p:nvSpPr>
        <p:spPr>
          <a:xfrm rot="5400000">
            <a:off x="4336125" y="4134326"/>
            <a:ext cx="388974" cy="502322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8" name="TextBox 50175"/>
          <p:cNvSpPr txBox="1">
            <a:spLocks noChangeArrowheads="1"/>
          </p:cNvSpPr>
          <p:nvPr/>
        </p:nvSpPr>
        <p:spPr bwMode="auto">
          <a:xfrm>
            <a:off x="3203848" y="5929461"/>
            <a:ext cx="3200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600"/>
              <a:t>Модернизация и создание уникальных установок</a:t>
            </a:r>
          </a:p>
        </p:txBody>
      </p:sp>
      <p:sp>
        <p:nvSpPr>
          <p:cNvPr id="59" name="TextBox 43"/>
          <p:cNvSpPr txBox="1">
            <a:spLocks noChangeArrowheads="1"/>
          </p:cNvSpPr>
          <p:nvPr/>
        </p:nvSpPr>
        <p:spPr bwMode="auto">
          <a:xfrm>
            <a:off x="3203848" y="4710261"/>
            <a:ext cx="32416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600" dirty="0"/>
              <a:t>Инновационные совместные МИФИ</a:t>
            </a:r>
            <a:r>
              <a:rPr lang="en-GB" altLang="ru-RU" sz="1600" dirty="0"/>
              <a:t>/</a:t>
            </a:r>
            <a:r>
              <a:rPr lang="en-US" altLang="ru-RU" sz="1600" dirty="0"/>
              <a:t>MIT</a:t>
            </a:r>
            <a:r>
              <a:rPr lang="en-GB" altLang="ru-RU" sz="1600" dirty="0"/>
              <a:t> </a:t>
            </a:r>
            <a:r>
              <a:rPr lang="ru-RU" altLang="ru-RU" sz="1600" dirty="0"/>
              <a:t>учебные программы</a:t>
            </a:r>
          </a:p>
        </p:txBody>
      </p:sp>
      <p:sp>
        <p:nvSpPr>
          <p:cNvPr id="60" name="TextBox 44"/>
          <p:cNvSpPr txBox="1">
            <a:spLocks noChangeArrowheads="1"/>
          </p:cNvSpPr>
          <p:nvPr/>
        </p:nvSpPr>
        <p:spPr bwMode="auto">
          <a:xfrm>
            <a:off x="3203848" y="5345261"/>
            <a:ext cx="32416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600" dirty="0"/>
              <a:t>Быстро развивающаяся научно-исследовательская среда</a:t>
            </a:r>
          </a:p>
        </p:txBody>
      </p:sp>
    </p:spTree>
    <p:extLst>
      <p:ext uri="{BB962C8B-B14F-4D97-AF65-F5344CB8AC3E}">
        <p14:creationId xmlns:p14="http://schemas.microsoft.com/office/powerpoint/2010/main" val="245455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05"/>
          <p:cNvSpPr>
            <a:spLocks noChangeArrowheads="1"/>
          </p:cNvSpPr>
          <p:nvPr/>
        </p:nvSpPr>
        <p:spPr bwMode="auto">
          <a:xfrm>
            <a:off x="176213" y="303213"/>
            <a:ext cx="8686800" cy="534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стория развития взаимодействия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3528" y="976521"/>
            <a:ext cx="4610100" cy="9906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600"/>
              </a:spcAft>
              <a:defRPr/>
            </a:pPr>
            <a:r>
              <a:rPr lang="en-US" sz="1400" b="1" u="sng" dirty="0">
                <a:solidFill>
                  <a:srgbClr val="000099"/>
                </a:solidFill>
              </a:rPr>
              <a:t>2012-2013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tx1"/>
                </a:solidFill>
              </a:rPr>
              <a:t>МИФИ</a:t>
            </a:r>
            <a:r>
              <a:rPr lang="en-US" sz="1400" b="1" dirty="0" smtClean="0">
                <a:solidFill>
                  <a:schemeClr val="tx1"/>
                </a:solidFill>
              </a:rPr>
              <a:t>-MIT</a:t>
            </a:r>
            <a:r>
              <a:rPr lang="ru-RU" sz="1400" b="1" dirty="0" smtClean="0">
                <a:solidFill>
                  <a:schemeClr val="tx1"/>
                </a:solidFill>
              </a:rPr>
              <a:t> координационные встречи и подготовка заявки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</a:rPr>
              <a:t>на создания </a:t>
            </a:r>
            <a:r>
              <a:rPr lang="en-US" sz="1400" b="1" dirty="0" smtClean="0">
                <a:solidFill>
                  <a:schemeClr val="tx1"/>
                </a:solidFill>
              </a:rPr>
              <a:t>CREI </a:t>
            </a:r>
            <a:r>
              <a:rPr lang="ru-RU" sz="1400" b="1" dirty="0" err="1" smtClean="0">
                <a:solidFill>
                  <a:schemeClr val="tx1"/>
                </a:solidFill>
              </a:rPr>
              <a:t>Сколтех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057400" y="3249821"/>
            <a:ext cx="4495800" cy="93670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400" b="1" u="sng" dirty="0">
                <a:solidFill>
                  <a:srgbClr val="000099"/>
                </a:solidFill>
              </a:rPr>
              <a:t>Summer 2013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</a:rPr>
              <a:t>CREI ’Nuclear System and Materials’ </a:t>
            </a:r>
            <a:r>
              <a:rPr lang="ru-RU" sz="1400" b="1" dirty="0" smtClean="0">
                <a:solidFill>
                  <a:schemeClr val="tx1"/>
                </a:solidFill>
              </a:rPr>
              <a:t>выигрывает конкурс на создание одного из Центров </a:t>
            </a:r>
            <a:r>
              <a:rPr lang="ru-RU" sz="1400" b="1" dirty="0" err="1" smtClean="0">
                <a:solidFill>
                  <a:schemeClr val="tx1"/>
                </a:solidFill>
              </a:rPr>
              <a:t>Сколтех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4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143000" y="2119521"/>
            <a:ext cx="4648200" cy="93670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400" b="1" u="sng" dirty="0">
                <a:solidFill>
                  <a:srgbClr val="000099"/>
                </a:solidFill>
              </a:rPr>
              <a:t>Spring 2013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</a:rPr>
              <a:t>Memorandum of Understanding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</a:rPr>
              <a:t>м</a:t>
            </a:r>
            <a:r>
              <a:rPr lang="ru-RU" sz="1400" b="1" dirty="0" smtClean="0">
                <a:solidFill>
                  <a:schemeClr val="tx1"/>
                </a:solidFill>
              </a:rPr>
              <a:t>ежду МИФИ </a:t>
            </a:r>
            <a:r>
              <a:rPr lang="en-US" sz="1400" b="1" dirty="0" smtClean="0">
                <a:solidFill>
                  <a:schemeClr val="tx1"/>
                </a:solidFill>
              </a:rPr>
              <a:t>and NSE&amp;MIT</a:t>
            </a:r>
            <a:endParaRPr lang="en-US" sz="1400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899410" y="4423725"/>
            <a:ext cx="4114800" cy="113341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400" b="1" u="sng" dirty="0">
                <a:solidFill>
                  <a:srgbClr val="000099"/>
                </a:solidFill>
              </a:rPr>
              <a:t>2014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tx1"/>
                </a:solidFill>
              </a:rPr>
              <a:t>Центр Ядерных систем и материалов становится Центром превосходства в рамках программы ПКС НИЯУ МИФИ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400" dirty="0"/>
          </a:p>
        </p:txBody>
      </p:sp>
      <p:pic>
        <p:nvPicPr>
          <p:cNvPr id="215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338" y="2089359"/>
            <a:ext cx="150812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23" name="Группа 3"/>
          <p:cNvGrpSpPr>
            <a:grpSpLocks/>
          </p:cNvGrpSpPr>
          <p:nvPr/>
        </p:nvGrpSpPr>
        <p:grpSpPr bwMode="auto">
          <a:xfrm>
            <a:off x="5791200" y="900321"/>
            <a:ext cx="1661120" cy="1447800"/>
            <a:chOff x="5753100" y="1270000"/>
            <a:chExt cx="1661120" cy="1447800"/>
          </a:xfrm>
        </p:grpSpPr>
        <p:sp>
          <p:nvSpPr>
            <p:cNvPr id="2" name="Овал 1"/>
            <p:cNvSpPr/>
            <p:nvPr/>
          </p:nvSpPr>
          <p:spPr>
            <a:xfrm>
              <a:off x="5753100" y="1270000"/>
              <a:ext cx="1600200" cy="14478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5759152" y="1436688"/>
              <a:ext cx="1655068" cy="111442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tx1"/>
                  </a:solidFill>
                </a:rPr>
                <a:t>Инициация программы обмена студентами между</a:t>
              </a:r>
              <a:endParaRPr lang="en-US" sz="1200" b="1" dirty="0">
                <a:solidFill>
                  <a:schemeClr val="tx1"/>
                </a:solidFill>
              </a:endParaRPr>
            </a:p>
            <a:p>
              <a:pPr algn="ctr">
                <a:defRPr/>
              </a:pPr>
              <a:r>
                <a:rPr lang="en-US" sz="1200" b="1" dirty="0" smtClean="0">
                  <a:solidFill>
                    <a:schemeClr val="tx1"/>
                  </a:solidFill>
                </a:rPr>
                <a:t>MIT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 и МИФИ</a:t>
              </a:r>
              <a:r>
                <a:rPr lang="en-US" sz="1200" b="1" dirty="0" smtClean="0">
                  <a:solidFill>
                    <a:schemeClr val="tx1"/>
                  </a:solidFill>
                </a:rPr>
                <a:t> </a:t>
              </a:r>
              <a:endParaRPr lang="en-US" sz="1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524" name="Группа 35"/>
          <p:cNvGrpSpPr>
            <a:grpSpLocks/>
          </p:cNvGrpSpPr>
          <p:nvPr/>
        </p:nvGrpSpPr>
        <p:grpSpPr bwMode="auto">
          <a:xfrm>
            <a:off x="7556500" y="3795921"/>
            <a:ext cx="1600200" cy="1447800"/>
            <a:chOff x="5753100" y="1270000"/>
            <a:chExt cx="1600200" cy="1447800"/>
          </a:xfrm>
        </p:grpSpPr>
        <p:sp>
          <p:nvSpPr>
            <p:cNvPr id="37" name="Овал 36"/>
            <p:cNvSpPr/>
            <p:nvPr/>
          </p:nvSpPr>
          <p:spPr>
            <a:xfrm>
              <a:off x="5753100" y="1270000"/>
              <a:ext cx="1600200" cy="14478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5791200" y="1651000"/>
              <a:ext cx="1524000" cy="78263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tx1"/>
                  </a:solidFill>
                </a:rPr>
                <a:t>Договоренность о совместном развитии новых лабораторий в МИФИ</a:t>
              </a:r>
              <a:r>
                <a:rPr lang="en-US" sz="1200" b="1" dirty="0" smtClean="0">
                  <a:solidFill>
                    <a:schemeClr val="tx1"/>
                  </a:solidFill>
                </a:rPr>
                <a:t> </a:t>
              </a:r>
              <a:endParaRPr lang="en-US" sz="1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525" name="Группа 38"/>
          <p:cNvGrpSpPr>
            <a:grpSpLocks/>
          </p:cNvGrpSpPr>
          <p:nvPr/>
        </p:nvGrpSpPr>
        <p:grpSpPr bwMode="auto">
          <a:xfrm>
            <a:off x="7499350" y="1624221"/>
            <a:ext cx="1720850" cy="1447800"/>
            <a:chOff x="5715000" y="1270000"/>
            <a:chExt cx="1720850" cy="1447800"/>
          </a:xfrm>
        </p:grpSpPr>
        <p:sp>
          <p:nvSpPr>
            <p:cNvPr id="40" name="Овал 39"/>
            <p:cNvSpPr/>
            <p:nvPr/>
          </p:nvSpPr>
          <p:spPr>
            <a:xfrm>
              <a:off x="5753100" y="1270000"/>
              <a:ext cx="1600200" cy="14478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5715000" y="1612900"/>
              <a:ext cx="1720850" cy="9382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tx1"/>
                  </a:solidFill>
                </a:rPr>
                <a:t>Развитие совместных образовательных программ МИФИ</a:t>
              </a:r>
              <a:r>
                <a:rPr lang="en-US" sz="1200" b="1" dirty="0" smtClean="0">
                  <a:solidFill>
                    <a:schemeClr val="tx1"/>
                  </a:solidFill>
                </a:rPr>
                <a:t>I-MIT</a:t>
              </a:r>
              <a:endParaRPr lang="en-US" sz="12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5" name="Стрелка вниз 4"/>
          <p:cNvSpPr/>
          <p:nvPr/>
        </p:nvSpPr>
        <p:spPr>
          <a:xfrm>
            <a:off x="2863850" y="1967121"/>
            <a:ext cx="488950" cy="1222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Стрелка вниз 42"/>
          <p:cNvSpPr/>
          <p:nvPr/>
        </p:nvSpPr>
        <p:spPr>
          <a:xfrm>
            <a:off x="3397250" y="3140284"/>
            <a:ext cx="488950" cy="1222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Стрелка вниз 43"/>
          <p:cNvSpPr/>
          <p:nvPr/>
        </p:nvSpPr>
        <p:spPr>
          <a:xfrm>
            <a:off x="4235450" y="4207084"/>
            <a:ext cx="488950" cy="1222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1530" name="Picture 8" descr="Файл:МИФИ-лого версия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93" y="3623596"/>
            <a:ext cx="1395413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1" name="Picture 6" descr="http://upload.wikimedia.org/wikipedia/en/thumb/4/44/MIT_Seal.svg/200px-MIT_Seal.svg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494" y="4990433"/>
            <a:ext cx="1293812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821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05"/>
          <p:cNvSpPr>
            <a:spLocks noChangeArrowheads="1"/>
          </p:cNvSpPr>
          <p:nvPr/>
        </p:nvSpPr>
        <p:spPr bwMode="auto">
          <a:xfrm>
            <a:off x="176213" y="157709"/>
            <a:ext cx="8686800" cy="534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Статус взаимодействия 2014 г.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6"/>
          <p:cNvSpPr>
            <a:spLocks noChangeArrowheads="1"/>
          </p:cNvSpPr>
          <p:nvPr/>
        </p:nvSpPr>
        <p:spPr bwMode="auto">
          <a:xfrm>
            <a:off x="597024" y="1329204"/>
            <a:ext cx="79354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2857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altLang="ru-RU" sz="2400" b="1" kern="0" noProof="0" dirty="0" smtClean="0">
                <a:solidFill>
                  <a:srgbClr val="414142"/>
                </a:solidFill>
              </a:rPr>
              <a:t>Три уровня развития отношений</a:t>
            </a:r>
            <a:endParaRPr kumimoji="0" lang="en-US" alt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5104" y="2204864"/>
            <a:ext cx="815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414142"/>
                </a:solidFill>
                <a:latin typeface="Arial" charset="0"/>
              </a:rPr>
              <a:t>- </a:t>
            </a:r>
            <a:r>
              <a:rPr lang="ru-RU" sz="1600" b="1" dirty="0" smtClean="0">
                <a:solidFill>
                  <a:srgbClr val="414142"/>
                </a:solidFill>
                <a:latin typeface="Arial" charset="0"/>
              </a:rPr>
              <a:t>Научно-исследовательские проекты</a:t>
            </a:r>
            <a:endParaRPr lang="ru-RU" sz="1600" b="1" dirty="0" smtClean="0">
              <a:solidFill>
                <a:srgbClr val="414142"/>
              </a:solidFill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60170" y="2692688"/>
            <a:ext cx="815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414142"/>
                </a:solidFill>
                <a:latin typeface="Arial" charset="0"/>
              </a:rPr>
              <a:t>- </a:t>
            </a:r>
            <a:r>
              <a:rPr lang="ru-RU" sz="1600" b="1" dirty="0" smtClean="0">
                <a:solidFill>
                  <a:srgbClr val="414142"/>
                </a:solidFill>
                <a:latin typeface="Arial" charset="0"/>
              </a:rPr>
              <a:t>Стажировки для аспирантов и молодых ученых</a:t>
            </a:r>
            <a:endParaRPr lang="ru-RU" sz="1600" b="1" dirty="0" smtClean="0">
              <a:solidFill>
                <a:srgbClr val="414142"/>
              </a:solidFill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55104" y="3162454"/>
            <a:ext cx="815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414142"/>
                </a:solidFill>
                <a:latin typeface="Arial" charset="0"/>
              </a:rPr>
              <a:t>- </a:t>
            </a:r>
            <a:r>
              <a:rPr lang="ru-RU" sz="1600" b="1" dirty="0" smtClean="0">
                <a:solidFill>
                  <a:srgbClr val="414142"/>
                </a:solidFill>
                <a:latin typeface="Arial" charset="0"/>
              </a:rPr>
              <a:t>Образовательные программы и институт летних студентов </a:t>
            </a:r>
            <a:endParaRPr lang="ru-RU" sz="1600" b="1" dirty="0" smtClean="0">
              <a:solidFill>
                <a:srgbClr val="41414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379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05"/>
          <p:cNvSpPr>
            <a:spLocks noChangeArrowheads="1"/>
          </p:cNvSpPr>
          <p:nvPr/>
        </p:nvSpPr>
        <p:spPr bwMode="auto">
          <a:xfrm>
            <a:off x="176213" y="157709"/>
            <a:ext cx="8686800" cy="534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Статус взаимодействия 2014 г.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6"/>
          <p:cNvSpPr>
            <a:spLocks noChangeArrowheads="1"/>
          </p:cNvSpPr>
          <p:nvPr/>
        </p:nvSpPr>
        <p:spPr bwMode="auto">
          <a:xfrm>
            <a:off x="381000" y="980728"/>
            <a:ext cx="79354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2857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altLang="ru-RU" sz="2400" b="1" kern="0" dirty="0" smtClean="0">
                <a:solidFill>
                  <a:srgbClr val="414142"/>
                </a:solidFill>
              </a:rPr>
              <a:t>Создание и развитие новых лабораторий</a:t>
            </a:r>
            <a:endParaRPr kumimoji="0" lang="en-US" alt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500" y="1500932"/>
            <a:ext cx="815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414142"/>
                </a:solidFill>
                <a:latin typeface="Arial" charset="0"/>
              </a:rPr>
              <a:t>- Corrosion test lab. by Prof. R. Ballinger and </a:t>
            </a:r>
            <a:r>
              <a:rPr lang="en-US" sz="1600" b="1" dirty="0" err="1" smtClean="0">
                <a:solidFill>
                  <a:srgbClr val="414142"/>
                </a:solidFill>
                <a:latin typeface="Arial" charset="0"/>
              </a:rPr>
              <a:t>M.Short</a:t>
            </a:r>
            <a:r>
              <a:rPr lang="en-US" sz="1600" b="1" dirty="0" smtClean="0">
                <a:solidFill>
                  <a:srgbClr val="414142"/>
                </a:solidFill>
                <a:latin typeface="Arial" charset="0"/>
              </a:rPr>
              <a:t> , MIT (US)</a:t>
            </a:r>
            <a:endParaRPr lang="ru-RU" sz="1600" b="1" dirty="0" smtClean="0">
              <a:solidFill>
                <a:srgbClr val="414142"/>
              </a:solidFill>
              <a:latin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59632" y="1945308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414142"/>
                </a:solidFill>
                <a:latin typeface="Arial" charset="0"/>
              </a:rPr>
              <a:t>Проведены первые координационные встречи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414142"/>
                </a:solidFill>
                <a:latin typeface="Arial" charset="0"/>
              </a:rPr>
              <a:t>Планируется визит представителей МИТ август-ноябрь 2014</a:t>
            </a:r>
            <a:endParaRPr lang="ru-RU" sz="1600" dirty="0" smtClean="0">
              <a:solidFill>
                <a:srgbClr val="41414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352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05"/>
          <p:cNvSpPr>
            <a:spLocks noChangeArrowheads="1"/>
          </p:cNvSpPr>
          <p:nvPr/>
        </p:nvSpPr>
        <p:spPr bwMode="auto">
          <a:xfrm>
            <a:off x="176213" y="157709"/>
            <a:ext cx="8686800" cy="534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Статус взаимодействия 2014 г.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6"/>
          <p:cNvSpPr>
            <a:spLocks noChangeArrowheads="1"/>
          </p:cNvSpPr>
          <p:nvPr/>
        </p:nvSpPr>
        <p:spPr bwMode="auto">
          <a:xfrm>
            <a:off x="381000" y="980728"/>
            <a:ext cx="79354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2857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altLang="ru-RU" sz="2400" b="1" kern="0" dirty="0" smtClean="0">
                <a:solidFill>
                  <a:srgbClr val="414142"/>
                </a:solidFill>
              </a:rPr>
              <a:t>Создание и развитие новых лабораторий</a:t>
            </a:r>
            <a:endParaRPr kumimoji="0" lang="en-US" alt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500" y="1500932"/>
            <a:ext cx="815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414142"/>
                </a:solidFill>
                <a:latin typeface="Arial" charset="0"/>
              </a:rPr>
              <a:t>- Corrosion test lab. by Prof. R. Ballinger and </a:t>
            </a:r>
            <a:r>
              <a:rPr lang="en-US" sz="1600" b="1" dirty="0" err="1" smtClean="0">
                <a:solidFill>
                  <a:srgbClr val="414142"/>
                </a:solidFill>
                <a:latin typeface="Arial" charset="0"/>
              </a:rPr>
              <a:t>M.Short</a:t>
            </a:r>
            <a:r>
              <a:rPr lang="en-US" sz="1600" b="1" dirty="0" smtClean="0">
                <a:solidFill>
                  <a:srgbClr val="414142"/>
                </a:solidFill>
                <a:latin typeface="Arial" charset="0"/>
              </a:rPr>
              <a:t> , MIT (US)</a:t>
            </a:r>
            <a:endParaRPr lang="ru-RU" sz="1600" b="1" dirty="0" smtClean="0">
              <a:solidFill>
                <a:srgbClr val="414142"/>
              </a:solidFill>
              <a:latin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59632" y="1945308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414142"/>
                </a:solidFill>
                <a:latin typeface="Arial" charset="0"/>
              </a:rPr>
              <a:t>Проведены первые координационные встречи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414142"/>
                </a:solidFill>
                <a:latin typeface="Arial" charset="0"/>
              </a:rPr>
              <a:t>Планируется визит представителей МИТ август-ноябрь 2014</a:t>
            </a:r>
            <a:endParaRPr lang="ru-RU" sz="1600" dirty="0" smtClean="0">
              <a:solidFill>
                <a:srgbClr val="414142"/>
              </a:solidFill>
              <a:latin typeface="Arial" charset="0"/>
            </a:endParaRPr>
          </a:p>
        </p:txBody>
      </p:sp>
      <p:sp>
        <p:nvSpPr>
          <p:cNvPr id="34" name="Прямоугольник 6"/>
          <p:cNvSpPr>
            <a:spLocks noChangeArrowheads="1"/>
          </p:cNvSpPr>
          <p:nvPr/>
        </p:nvSpPr>
        <p:spPr bwMode="auto">
          <a:xfrm>
            <a:off x="410467" y="3021340"/>
            <a:ext cx="84820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altLang="ru-RU" sz="2400" b="1" kern="0" dirty="0" smtClean="0">
                <a:solidFill>
                  <a:srgbClr val="414142"/>
                </a:solidFill>
                <a:latin typeface="Arial" charset="0"/>
              </a:rPr>
              <a:t>Развитие совместных научно-исследовательских проектов и научных сетей</a:t>
            </a:r>
            <a:endParaRPr lang="en-US" altLang="ru-RU" sz="2400" b="1" kern="0" dirty="0">
              <a:solidFill>
                <a:srgbClr val="414142"/>
              </a:solidFill>
              <a:latin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4089" y="4217149"/>
            <a:ext cx="853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r>
              <a:rPr lang="en-US" dirty="0"/>
              <a:t>- </a:t>
            </a:r>
            <a:r>
              <a:rPr lang="ru-RU" dirty="0" smtClean="0"/>
              <a:t>Исследование радиационной стойкости </a:t>
            </a:r>
            <a:r>
              <a:rPr lang="ru-RU" dirty="0" err="1" smtClean="0"/>
              <a:t>наноструктурированных</a:t>
            </a:r>
            <a:r>
              <a:rPr lang="ru-RU" dirty="0" smtClean="0"/>
              <a:t> сталей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1707267" y="4716433"/>
            <a:ext cx="5529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Инициирование создания международной команды</a:t>
            </a:r>
          </a:p>
          <a:p>
            <a:pPr algn="ctr"/>
            <a:r>
              <a:rPr lang="ru-RU" sz="1600" b="1" dirty="0" smtClean="0"/>
              <a:t>МИФИ-ВНИИНМ-УГАТУ-МИТ-</a:t>
            </a:r>
            <a:r>
              <a:rPr lang="en-US" sz="1600" b="1" dirty="0" smtClean="0"/>
              <a:t>TA&amp;MU-REC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043608" y="5520134"/>
            <a:ext cx="6768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Международная команда</a:t>
            </a:r>
          </a:p>
          <a:p>
            <a:pPr algn="ctr"/>
            <a:r>
              <a:rPr lang="ru-RU" sz="1600" b="1" dirty="0" smtClean="0"/>
              <a:t>МИФИ-ВНИИНМ-УГАТУ-МИТ-</a:t>
            </a:r>
            <a:r>
              <a:rPr lang="en-US" sz="1600" b="1" dirty="0" smtClean="0"/>
              <a:t>TA&amp;MU-REC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Договорилась о проведении  Зимней Школы </a:t>
            </a:r>
            <a:r>
              <a:rPr lang="en-US" sz="1600" b="1" dirty="0" smtClean="0"/>
              <a:t> </a:t>
            </a:r>
            <a:r>
              <a:rPr lang="ru-RU" sz="1600" b="1" dirty="0" smtClean="0"/>
              <a:t>по ядерным материалам </a:t>
            </a:r>
          </a:p>
          <a:p>
            <a:pPr algn="ctr"/>
            <a:r>
              <a:rPr lang="ru-RU" sz="1600" b="1" dirty="0" smtClean="0"/>
              <a:t>в 2014 г. </a:t>
            </a:r>
            <a:endParaRPr lang="en-US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4279255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05"/>
          <p:cNvSpPr>
            <a:spLocks noChangeArrowheads="1"/>
          </p:cNvSpPr>
          <p:nvPr/>
        </p:nvSpPr>
        <p:spPr bwMode="auto">
          <a:xfrm>
            <a:off x="176213" y="157709"/>
            <a:ext cx="8686800" cy="534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Статус взаимодействия 2014 г.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6"/>
          <p:cNvSpPr>
            <a:spLocks noChangeArrowheads="1"/>
          </p:cNvSpPr>
          <p:nvPr/>
        </p:nvSpPr>
        <p:spPr bwMode="auto">
          <a:xfrm>
            <a:off x="381000" y="1116033"/>
            <a:ext cx="79354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2857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altLang="ru-RU" sz="2400" b="1" kern="0" noProof="0" dirty="0" smtClean="0">
                <a:solidFill>
                  <a:srgbClr val="414142"/>
                </a:solidFill>
              </a:rPr>
              <a:t>Стажировки аспирантов и молодых ученых</a:t>
            </a:r>
            <a:endParaRPr kumimoji="0" lang="en-US" alt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500" y="1780253"/>
            <a:ext cx="815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414142"/>
                </a:solidFill>
                <a:latin typeface="Arial" charset="0"/>
              </a:rPr>
              <a:t>- </a:t>
            </a:r>
            <a:r>
              <a:rPr lang="ru-RU" sz="1600" b="1" dirty="0" smtClean="0">
                <a:solidFill>
                  <a:srgbClr val="414142"/>
                </a:solidFill>
                <a:latin typeface="Arial" charset="0"/>
              </a:rPr>
              <a:t>2013 г. – стажировка ассистента МИФИ в МИТ – 1 месяц </a:t>
            </a:r>
            <a:endParaRPr lang="ru-RU" sz="1600" b="1" dirty="0" smtClean="0">
              <a:solidFill>
                <a:srgbClr val="414142"/>
              </a:solidFill>
              <a:latin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19672" y="2628201"/>
            <a:ext cx="6624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414142"/>
                </a:solidFill>
                <a:latin typeface="Arial" charset="0"/>
              </a:rPr>
              <a:t>Стажировки были поддержаны стороной МИТ</a:t>
            </a:r>
            <a:endParaRPr lang="ru-RU" sz="1600" dirty="0" smtClean="0">
              <a:solidFill>
                <a:srgbClr val="414142"/>
              </a:solidFill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5064" y="2145631"/>
            <a:ext cx="815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414142"/>
                </a:solidFill>
                <a:latin typeface="Arial" charset="0"/>
              </a:rPr>
              <a:t>- </a:t>
            </a:r>
            <a:r>
              <a:rPr lang="ru-RU" sz="1600" b="1" dirty="0" smtClean="0">
                <a:solidFill>
                  <a:srgbClr val="414142"/>
                </a:solidFill>
                <a:latin typeface="Arial" charset="0"/>
              </a:rPr>
              <a:t>2014 г. – стажировка аспиранта МИФИ в МИТ  - 3 месяца</a:t>
            </a:r>
            <a:endParaRPr lang="ru-RU" sz="1600" b="1" dirty="0" smtClean="0">
              <a:solidFill>
                <a:srgbClr val="414142"/>
              </a:solidFill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9672" y="3081735"/>
            <a:ext cx="6624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414142"/>
                </a:solidFill>
                <a:latin typeface="Arial" charset="0"/>
              </a:rPr>
              <a:t>МИФИ оплачивала расходы на дорогу</a:t>
            </a:r>
            <a:endParaRPr lang="ru-RU" sz="1600" dirty="0" smtClean="0">
              <a:solidFill>
                <a:srgbClr val="414142"/>
              </a:solidFill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672" y="3492297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414142"/>
                </a:solidFill>
                <a:latin typeface="Arial" charset="0"/>
              </a:rPr>
              <a:t>МИТ проявило заинтересованность в продолжении практики стажировок аспирантов и молодых ученых МИФИ в МИТ</a:t>
            </a:r>
            <a:endParaRPr lang="ru-RU" sz="1600" dirty="0" smtClean="0">
              <a:solidFill>
                <a:srgbClr val="41414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556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05"/>
          <p:cNvSpPr>
            <a:spLocks noChangeArrowheads="1"/>
          </p:cNvSpPr>
          <p:nvPr/>
        </p:nvSpPr>
        <p:spPr bwMode="auto">
          <a:xfrm>
            <a:off x="176213" y="157709"/>
            <a:ext cx="8686800" cy="534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Статус взаимодействия 2014 г.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6"/>
          <p:cNvSpPr>
            <a:spLocks noChangeArrowheads="1"/>
          </p:cNvSpPr>
          <p:nvPr/>
        </p:nvSpPr>
        <p:spPr bwMode="auto">
          <a:xfrm>
            <a:off x="380999" y="1052736"/>
            <a:ext cx="8482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altLang="ru-RU" sz="2400" b="1" kern="0" dirty="0" smtClean="0">
                <a:solidFill>
                  <a:srgbClr val="414142"/>
                </a:solidFill>
                <a:latin typeface="Arial" charset="0"/>
              </a:rPr>
              <a:t>Развитие института летних студентов</a:t>
            </a:r>
            <a:endParaRPr lang="en-US" altLang="ru-RU" sz="2400" b="1" kern="0" dirty="0">
              <a:solidFill>
                <a:srgbClr val="414142"/>
              </a:solidFill>
              <a:latin typeface="Arial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3400" y="1586990"/>
            <a:ext cx="853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r>
              <a:rPr lang="en-US" dirty="0"/>
              <a:t>- </a:t>
            </a:r>
            <a:r>
              <a:rPr lang="ru-RU" dirty="0" smtClean="0"/>
              <a:t>2012 г. – первый опыт приема студента МИТ в МИФИ на практику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2370366"/>
            <a:ext cx="853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r>
              <a:rPr lang="en-US" dirty="0"/>
              <a:t>- </a:t>
            </a:r>
            <a:r>
              <a:rPr lang="ru-RU" dirty="0" smtClean="0"/>
              <a:t>2013 г. – 1 студент МИТ в МИФИ на практике – 2 месяца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2802414"/>
            <a:ext cx="853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r>
              <a:rPr lang="en-US" dirty="0"/>
              <a:t>- </a:t>
            </a:r>
            <a:r>
              <a:rPr lang="ru-RU" dirty="0" smtClean="0"/>
              <a:t>2014 г. – 2 студента  МИТ в МИФИ на практике – 3 месяца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412032" y="3281100"/>
            <a:ext cx="6832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b="0" dirty="0" smtClean="0"/>
              <a:t>В 2014 г. практику студентов МИТ поддерживает программа МИТ </a:t>
            </a:r>
            <a:r>
              <a:rPr lang="en-GB" b="0" dirty="0" smtClean="0"/>
              <a:t>MISTI-Russia</a:t>
            </a:r>
            <a:endParaRPr lang="ru-RU" b="0" dirty="0"/>
          </a:p>
        </p:txBody>
      </p:sp>
      <p:sp>
        <p:nvSpPr>
          <p:cNvPr id="15" name="TextBox 14"/>
          <p:cNvSpPr txBox="1"/>
          <p:nvPr/>
        </p:nvSpPr>
        <p:spPr>
          <a:xfrm>
            <a:off x="1268016" y="3899630"/>
            <a:ext cx="6832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b="0" dirty="0" smtClean="0"/>
              <a:t>Активное взаимодействие и консультации с преподавателями МИТ и представителями </a:t>
            </a:r>
            <a:r>
              <a:rPr lang="en-GB" b="0" dirty="0"/>
              <a:t>MISTI-Russia</a:t>
            </a:r>
            <a:endParaRPr lang="ru-RU" b="0" dirty="0"/>
          </a:p>
        </p:txBody>
      </p:sp>
      <p:sp>
        <p:nvSpPr>
          <p:cNvPr id="16" name="TextBox 15"/>
          <p:cNvSpPr txBox="1"/>
          <p:nvPr/>
        </p:nvSpPr>
        <p:spPr>
          <a:xfrm>
            <a:off x="1475656" y="4632548"/>
            <a:ext cx="6832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0" dirty="0" smtClean="0"/>
              <a:t>2 визита в 2014 г. </a:t>
            </a:r>
            <a:r>
              <a:rPr lang="en-GB" b="0" dirty="0" smtClean="0"/>
              <a:t>MISTI-Russia</a:t>
            </a:r>
            <a:r>
              <a:rPr lang="ru-RU" b="0" dirty="0" smtClean="0"/>
              <a:t> в МИФИ</a:t>
            </a:r>
            <a:endParaRPr lang="ru-RU" b="0" dirty="0"/>
          </a:p>
        </p:txBody>
      </p:sp>
      <p:sp>
        <p:nvSpPr>
          <p:cNvPr id="17" name="TextBox 16"/>
          <p:cNvSpPr txBox="1"/>
          <p:nvPr/>
        </p:nvSpPr>
        <p:spPr>
          <a:xfrm>
            <a:off x="1484040" y="5220489"/>
            <a:ext cx="6832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0" dirty="0" smtClean="0"/>
              <a:t>По условиям приема студентов на практику МИФИ предоставляет бесплатное проживание</a:t>
            </a:r>
            <a:endParaRPr lang="ru-RU" b="0" dirty="0"/>
          </a:p>
        </p:txBody>
      </p:sp>
      <p:sp>
        <p:nvSpPr>
          <p:cNvPr id="18" name="TextBox 17"/>
          <p:cNvSpPr txBox="1"/>
          <p:nvPr/>
        </p:nvSpPr>
        <p:spPr>
          <a:xfrm>
            <a:off x="1484040" y="5940569"/>
            <a:ext cx="6832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0" dirty="0" smtClean="0"/>
              <a:t>Летним студентам предоставлена возможность прослушать курс русского языка с получением сертификата по окончании</a:t>
            </a:r>
            <a:endParaRPr lang="ru-RU" b="0" dirty="0"/>
          </a:p>
        </p:txBody>
      </p:sp>
      <p:sp>
        <p:nvSpPr>
          <p:cNvPr id="19" name="TextBox 18"/>
          <p:cNvSpPr txBox="1"/>
          <p:nvPr/>
        </p:nvSpPr>
        <p:spPr>
          <a:xfrm>
            <a:off x="-108520" y="1916832"/>
            <a:ext cx="6832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b="0" dirty="0" smtClean="0"/>
              <a:t>Премия по результатам практики</a:t>
            </a:r>
            <a:endParaRPr lang="ru-RU" b="0" dirty="0"/>
          </a:p>
        </p:txBody>
      </p:sp>
    </p:spTree>
    <p:extLst>
      <p:ext uri="{BB962C8B-B14F-4D97-AF65-F5344CB8AC3E}">
        <p14:creationId xmlns:p14="http://schemas.microsoft.com/office/powerpoint/2010/main" val="2712185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05"/>
          <p:cNvSpPr>
            <a:spLocks noChangeArrowheads="1"/>
          </p:cNvSpPr>
          <p:nvPr/>
        </p:nvSpPr>
        <p:spPr bwMode="auto">
          <a:xfrm>
            <a:off x="176213" y="157709"/>
            <a:ext cx="8686800" cy="534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Статус взаимодействия 2014 г.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6"/>
          <p:cNvSpPr>
            <a:spLocks noChangeArrowheads="1"/>
          </p:cNvSpPr>
          <p:nvPr/>
        </p:nvSpPr>
        <p:spPr bwMode="auto">
          <a:xfrm>
            <a:off x="380999" y="1052736"/>
            <a:ext cx="8482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altLang="ru-RU" sz="2400" b="1" kern="0" dirty="0" smtClean="0">
                <a:solidFill>
                  <a:srgbClr val="414142"/>
                </a:solidFill>
                <a:latin typeface="Arial" charset="0"/>
              </a:rPr>
              <a:t>Развитие института летних студентов</a:t>
            </a:r>
            <a:endParaRPr lang="en-US" altLang="ru-RU" sz="2400" b="1" kern="0" dirty="0">
              <a:solidFill>
                <a:srgbClr val="414142"/>
              </a:solidFill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43808" y="1948726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r>
              <a:rPr lang="ru-RU" sz="28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Поедут не Поедут?</a:t>
            </a:r>
            <a:endParaRPr lang="ru-RU" sz="28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55812" y="2852936"/>
            <a:ext cx="6832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b="0" dirty="0" smtClean="0"/>
              <a:t>Рекламная компания</a:t>
            </a:r>
            <a:endParaRPr lang="ru-RU" b="0" dirty="0"/>
          </a:p>
        </p:txBody>
      </p:sp>
      <p:sp>
        <p:nvSpPr>
          <p:cNvPr id="15" name="TextBox 14"/>
          <p:cNvSpPr txBox="1"/>
          <p:nvPr/>
        </p:nvSpPr>
        <p:spPr>
          <a:xfrm>
            <a:off x="1103425" y="3935056"/>
            <a:ext cx="6832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b="0" dirty="0" smtClean="0"/>
              <a:t>Взаимодействие </a:t>
            </a:r>
            <a:r>
              <a:rPr lang="en-GB" b="0" dirty="0" smtClean="0"/>
              <a:t>‘</a:t>
            </a:r>
            <a:r>
              <a:rPr lang="ru-RU" b="0" dirty="0" smtClean="0"/>
              <a:t>профессор-профессор</a:t>
            </a:r>
            <a:r>
              <a:rPr lang="en-GB" b="0" dirty="0" smtClean="0"/>
              <a:t>’</a:t>
            </a:r>
            <a:endParaRPr lang="ru-RU" b="0" dirty="0"/>
          </a:p>
        </p:txBody>
      </p:sp>
      <p:sp>
        <p:nvSpPr>
          <p:cNvPr id="16" name="TextBox 15"/>
          <p:cNvSpPr txBox="1"/>
          <p:nvPr/>
        </p:nvSpPr>
        <p:spPr>
          <a:xfrm>
            <a:off x="2060104" y="4530606"/>
            <a:ext cx="6832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0" dirty="0" smtClean="0"/>
              <a:t>Обращение к местным университетским программам</a:t>
            </a:r>
            <a:endParaRPr lang="ru-RU" b="0" dirty="0"/>
          </a:p>
        </p:txBody>
      </p:sp>
      <p:sp>
        <p:nvSpPr>
          <p:cNvPr id="20" name="TextBox 19"/>
          <p:cNvSpPr txBox="1"/>
          <p:nvPr/>
        </p:nvSpPr>
        <p:spPr>
          <a:xfrm>
            <a:off x="1187624" y="3378478"/>
            <a:ext cx="6832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b="0" dirty="0" smtClean="0"/>
              <a:t>Прямое взаимодействие студент-студент</a:t>
            </a:r>
            <a:endParaRPr lang="ru-RU" b="0" dirty="0"/>
          </a:p>
        </p:txBody>
      </p:sp>
      <p:sp>
        <p:nvSpPr>
          <p:cNvPr id="21" name="TextBox 20"/>
          <p:cNvSpPr txBox="1"/>
          <p:nvPr/>
        </p:nvSpPr>
        <p:spPr>
          <a:xfrm>
            <a:off x="1619672" y="5354052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  <a:latin typeface="Arial" charset="0"/>
              </a:defRPr>
            </a:lvl1pPr>
          </a:lstStyle>
          <a:p>
            <a:r>
              <a:rPr lang="ru-RU" sz="28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Создание положительного имиджа</a:t>
            </a:r>
            <a:endParaRPr lang="ru-RU" sz="28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593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TC101859868[[fn=Термический]]</Template>
  <TotalTime>3179</TotalTime>
  <Words>609</Words>
  <Application>Microsoft Office PowerPoint</Application>
  <PresentationFormat>Экран (4:3)</PresentationFormat>
  <Paragraphs>101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Thermal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Sony</dc:creator>
  <cp:lastModifiedBy>Sony</cp:lastModifiedBy>
  <cp:revision>94</cp:revision>
  <dcterms:created xsi:type="dcterms:W3CDTF">2012-12-25T16:10:11Z</dcterms:created>
  <dcterms:modified xsi:type="dcterms:W3CDTF">2014-06-25T06:31:13Z</dcterms:modified>
</cp:coreProperties>
</file>